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1" r:id="rId1"/>
  </p:sldMasterIdLst>
  <p:sldIdLst>
    <p:sldId id="256" r:id="rId2"/>
    <p:sldId id="257" r:id="rId3"/>
    <p:sldId id="258" r:id="rId4"/>
    <p:sldId id="259" r:id="rId5"/>
    <p:sldId id="277" r:id="rId6"/>
    <p:sldId id="278" r:id="rId7"/>
    <p:sldId id="279" r:id="rId8"/>
    <p:sldId id="276" r:id="rId9"/>
    <p:sldId id="260" r:id="rId10"/>
    <p:sldId id="265" r:id="rId11"/>
    <p:sldId id="266" r:id="rId12"/>
    <p:sldId id="272" r:id="rId13"/>
    <p:sldId id="273" r:id="rId14"/>
    <p:sldId id="274" r:id="rId15"/>
    <p:sldId id="275" r:id="rId16"/>
    <p:sldId id="285" r:id="rId17"/>
    <p:sldId id="268" r:id="rId18"/>
    <p:sldId id="269" r:id="rId19"/>
    <p:sldId id="261" r:id="rId20"/>
    <p:sldId id="262" r:id="rId21"/>
    <p:sldId id="267" r:id="rId22"/>
    <p:sldId id="280" r:id="rId23"/>
    <p:sldId id="281" r:id="rId24"/>
    <p:sldId id="270" r:id="rId25"/>
    <p:sldId id="271" r:id="rId26"/>
    <p:sldId id="263" r:id="rId27"/>
    <p:sldId id="264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7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9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1241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97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8263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40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95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3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5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9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7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3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8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5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0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9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7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ailey.k.Buckingham@gmail.com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FA57DB-42E3-C041-844B-DA4EB78EA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437" y="1318591"/>
            <a:ext cx="6861596" cy="4220820"/>
          </a:xfrm>
        </p:spPr>
        <p:txBody>
          <a:bodyPr anchor="ctr">
            <a:normAutofit/>
          </a:bodyPr>
          <a:lstStyle/>
          <a:p>
            <a:pPr algn="r"/>
            <a:r>
              <a:rPr lang="en-US" sz="6000" dirty="0">
                <a:solidFill>
                  <a:schemeClr val="tx2">
                    <a:lumMod val="75000"/>
                  </a:schemeClr>
                </a:solidFill>
              </a:rPr>
              <a:t>Intro to Machine Learning with </a:t>
            </a:r>
            <a:r>
              <a:rPr lang="en-US" sz="6000" dirty="0" err="1">
                <a:solidFill>
                  <a:schemeClr val="tx2">
                    <a:lumMod val="75000"/>
                  </a:schemeClr>
                </a:solidFill>
              </a:rPr>
              <a:t>Scikit</a:t>
            </a:r>
            <a:r>
              <a:rPr lang="en-US" sz="6000" dirty="0">
                <a:solidFill>
                  <a:schemeClr val="tx2">
                    <a:lumMod val="75000"/>
                  </a:schemeClr>
                </a:solidFill>
              </a:rPr>
              <a:t>-Learn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1D423-6357-224B-AD96-76FA6C1E3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084569" cy="319980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Hailey K Buckingham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Sr. Data Scientist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Cylance, Inc.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64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E8A6-B254-7C46-BE58-279D5A59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4F4-77E0-ED42-91F5-AFCA002B4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labeled example images, </a:t>
            </a:r>
          </a:p>
          <a:p>
            <a:pPr lvl="1"/>
            <a:r>
              <a:rPr lang="en-US" dirty="0"/>
              <a:t>learn to classify new images</a:t>
            </a:r>
          </a:p>
          <a:p>
            <a:r>
              <a:rPr lang="en-US" dirty="0"/>
              <a:t>From examples of spam emails, </a:t>
            </a:r>
          </a:p>
          <a:p>
            <a:pPr lvl="1"/>
            <a:r>
              <a:rPr lang="en-US" dirty="0"/>
              <a:t>learn to classify new emails as spam</a:t>
            </a:r>
          </a:p>
          <a:p>
            <a:r>
              <a:rPr lang="en-US" dirty="0"/>
              <a:t>From examples of someone’s voice commands,</a:t>
            </a:r>
          </a:p>
          <a:p>
            <a:pPr lvl="1"/>
            <a:r>
              <a:rPr lang="en-US" dirty="0"/>
              <a:t>Learn to respond to those commands properly</a:t>
            </a:r>
          </a:p>
          <a:p>
            <a:r>
              <a:rPr lang="en-US" dirty="0"/>
              <a:t>From examples of malware files,</a:t>
            </a:r>
          </a:p>
          <a:p>
            <a:pPr lvl="1"/>
            <a:r>
              <a:rPr lang="en-US" dirty="0"/>
              <a:t>Learn to classify new files as malware</a:t>
            </a:r>
          </a:p>
        </p:txBody>
      </p:sp>
    </p:spTree>
    <p:extLst>
      <p:ext uri="{BB962C8B-B14F-4D97-AF65-F5344CB8AC3E}">
        <p14:creationId xmlns:p14="http://schemas.microsoft.com/office/powerpoint/2010/main" val="230697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2D9D-202E-FA42-8759-5802FBA3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2D3F9-3731-B44E-8D35-39C87C809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Regressions</a:t>
            </a:r>
          </a:p>
          <a:p>
            <a:r>
              <a:rPr lang="en-US" dirty="0"/>
              <a:t>Support Vector Machines (SVM)</a:t>
            </a:r>
          </a:p>
          <a:p>
            <a:r>
              <a:rPr lang="en-US" dirty="0"/>
              <a:t>Random Forest Classifiers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Many others</a:t>
            </a:r>
          </a:p>
        </p:txBody>
      </p:sp>
    </p:spTree>
    <p:extLst>
      <p:ext uri="{BB962C8B-B14F-4D97-AF65-F5344CB8AC3E}">
        <p14:creationId xmlns:p14="http://schemas.microsoft.com/office/powerpoint/2010/main" val="213743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C6A9-0925-ED44-BD08-4BDB97C4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in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4CC06-6D16-D146-B05C-2F91E624A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 lot of classification algorithms available in </a:t>
            </a:r>
            <a:r>
              <a:rPr lang="en-US" dirty="0" err="1"/>
              <a:t>scikit</a:t>
            </a:r>
            <a:r>
              <a:rPr lang="en-US" dirty="0"/>
              <a:t>-learn, but they all have the same basic interface:</a:t>
            </a:r>
          </a:p>
          <a:p>
            <a:endParaRPr lang="en-US" dirty="0"/>
          </a:p>
          <a:p>
            <a:pPr lvl="1"/>
            <a:r>
              <a:rPr lang="en-US" dirty="0"/>
              <a:t>Instantiation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769046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04F3E-4AFE-4245-AD90-8029D6A9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in 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17E67-51F1-B549-92E2-43188D82E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Instantiating a Classification Object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Import the appropriate module</a:t>
            </a:r>
          </a:p>
          <a:p>
            <a:pPr lvl="1"/>
            <a:r>
              <a:rPr lang="en-US" dirty="0"/>
              <a:t>Call the constructor, with any desired parameters:</a:t>
            </a:r>
          </a:p>
          <a:p>
            <a:pPr marL="457200" lvl="1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0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sklearn.ensemble</a:t>
            </a:r>
            <a:r>
              <a:rPr lang="en-US" sz="20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20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RandomForestClassifier</a:t>
            </a:r>
            <a:endParaRPr lang="en-US" sz="20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2000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my_classifier</a:t>
            </a:r>
            <a:r>
              <a:rPr lang="en-US" sz="20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RandomForestClassifier</a:t>
            </a:r>
            <a:r>
              <a:rPr lang="en-US" sz="20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n_trees</a:t>
            </a:r>
            <a:r>
              <a:rPr lang="en-US" sz="20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  <a:r>
              <a:rPr lang="en-US" sz="20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42486AED-7B16-3343-812A-F5C1EFC6ED0E}"/>
              </a:ext>
            </a:extLst>
          </p:cNvPr>
          <p:cNvSpPr/>
          <p:nvPr/>
        </p:nvSpPr>
        <p:spPr>
          <a:xfrm>
            <a:off x="8922980" y="4837671"/>
            <a:ext cx="3083668" cy="1823936"/>
          </a:xfrm>
          <a:prstGeom prst="wedgeRoundRectCallout">
            <a:avLst>
              <a:gd name="adj1" fmla="val -58602"/>
              <a:gd name="adj2" fmla="val -4931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parameters are optional. Sometimes the defaults are okay, but usually you’ll want to read up on what they each do</a:t>
            </a:r>
          </a:p>
        </p:txBody>
      </p:sp>
    </p:spTree>
    <p:extLst>
      <p:ext uri="{BB962C8B-B14F-4D97-AF65-F5344CB8AC3E}">
        <p14:creationId xmlns:p14="http://schemas.microsoft.com/office/powerpoint/2010/main" val="32975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FC1B-FB0D-6745-BDA0-3A36C3D3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in 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D05C6-16B9-EA43-A529-7A25AB337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Training (Fitting) Your Classifier</a:t>
            </a:r>
          </a:p>
          <a:p>
            <a:r>
              <a:rPr lang="en-US" dirty="0"/>
              <a:t>Steps	</a:t>
            </a:r>
          </a:p>
          <a:p>
            <a:pPr lvl="1"/>
            <a:r>
              <a:rPr lang="en-US" dirty="0"/>
              <a:t>Get your data array (X) in vector form, and your labels (y).</a:t>
            </a:r>
          </a:p>
          <a:p>
            <a:pPr lvl="2"/>
            <a:r>
              <a:rPr lang="en-US" dirty="0"/>
              <a:t>A </a:t>
            </a:r>
            <a:r>
              <a:rPr lang="en-US" dirty="0" err="1"/>
              <a:t>numpy</a:t>
            </a:r>
            <a:r>
              <a:rPr lang="en-US" dirty="0"/>
              <a:t> array, pandas </a:t>
            </a:r>
            <a:r>
              <a:rPr lang="en-US" dirty="0" err="1"/>
              <a:t>dataframe</a:t>
            </a:r>
            <a:r>
              <a:rPr lang="en-US" dirty="0"/>
              <a:t>/series, or </a:t>
            </a:r>
            <a:r>
              <a:rPr lang="en-US" dirty="0" err="1"/>
              <a:t>scipy.sparse</a:t>
            </a:r>
            <a:r>
              <a:rPr lang="en-US" dirty="0"/>
              <a:t> array are good choices for your data</a:t>
            </a:r>
          </a:p>
          <a:p>
            <a:pPr lvl="2"/>
            <a:r>
              <a:rPr lang="en-US" dirty="0"/>
              <a:t>Regular python lists also work</a:t>
            </a:r>
          </a:p>
          <a:p>
            <a:pPr lvl="1"/>
            <a:r>
              <a:rPr lang="en-US" dirty="0"/>
              <a:t>Call the .fit() method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000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my_classifier.fit</a:t>
            </a:r>
            <a:r>
              <a:rPr lang="en-US" sz="20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x_array</a:t>
            </a:r>
            <a:r>
              <a:rPr lang="en-US" sz="2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000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labels</a:t>
            </a:r>
            <a:r>
              <a:rPr lang="en-US" sz="20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endParaRPr lang="en-US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FA2CAA4-2857-3248-A761-5DEA0470353C}"/>
              </a:ext>
            </a:extLst>
          </p:cNvPr>
          <p:cNvSpPr/>
          <p:nvPr/>
        </p:nvSpPr>
        <p:spPr>
          <a:xfrm>
            <a:off x="8081319" y="5041557"/>
            <a:ext cx="4018006" cy="1708468"/>
          </a:xfrm>
          <a:prstGeom prst="wedgeRoundRectCallout">
            <a:avLst>
              <a:gd name="adj1" fmla="val -69809"/>
              <a:gd name="adj2" fmla="val -5373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Here, the variable ‘</a:t>
            </a:r>
            <a:r>
              <a:rPr lang="en-US" dirty="0" err="1"/>
              <a:t>x_array</a:t>
            </a:r>
            <a:r>
              <a:rPr lang="en-US" dirty="0"/>
              <a:t>’ has our examples, in vector form.</a:t>
            </a:r>
            <a:br>
              <a:rPr lang="en-US" dirty="0"/>
            </a:br>
            <a:r>
              <a:rPr lang="en-US" dirty="0"/>
              <a:t>The variable ‘labels’ are the true classifications for each of our examples</a:t>
            </a:r>
          </a:p>
        </p:txBody>
      </p:sp>
    </p:spTree>
    <p:extLst>
      <p:ext uri="{BB962C8B-B14F-4D97-AF65-F5344CB8AC3E}">
        <p14:creationId xmlns:p14="http://schemas.microsoft.com/office/powerpoint/2010/main" val="612197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FC1B-FB0D-6745-BDA0-3A36C3D3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in 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D05C6-16B9-EA43-A529-7A25AB337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Prediction</a:t>
            </a:r>
          </a:p>
          <a:p>
            <a:r>
              <a:rPr lang="en-US" dirty="0"/>
              <a:t>Steps	</a:t>
            </a:r>
          </a:p>
          <a:p>
            <a:pPr lvl="1"/>
            <a:r>
              <a:rPr lang="en-US" dirty="0"/>
              <a:t>Get a new example (also in vector form) </a:t>
            </a:r>
          </a:p>
          <a:p>
            <a:pPr lvl="1"/>
            <a:r>
              <a:rPr lang="en-US" dirty="0"/>
              <a:t>Call the .predict() method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sz="20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predictions = </a:t>
            </a:r>
            <a:r>
              <a:rPr lang="en-US" sz="2000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my_classifier.predict</a:t>
            </a:r>
            <a:r>
              <a:rPr lang="en-US" sz="20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new_records</a:t>
            </a:r>
            <a:r>
              <a:rPr lang="en-US" sz="20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endParaRPr lang="en-US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FA2CAA4-2857-3248-A761-5DEA0470353C}"/>
              </a:ext>
            </a:extLst>
          </p:cNvPr>
          <p:cNvSpPr/>
          <p:nvPr/>
        </p:nvSpPr>
        <p:spPr>
          <a:xfrm>
            <a:off x="7117492" y="4586594"/>
            <a:ext cx="4611393" cy="2089292"/>
          </a:xfrm>
          <a:prstGeom prst="wedgeRoundRectCallout">
            <a:avLst>
              <a:gd name="adj1" fmla="val 3024"/>
              <a:gd name="adj2" fmla="val -76331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Here, the variable ‘</a:t>
            </a:r>
            <a:r>
              <a:rPr lang="en-US" dirty="0" err="1"/>
              <a:t>new_records</a:t>
            </a:r>
            <a:r>
              <a:rPr lang="en-US" dirty="0"/>
              <a:t>’ should be vectors, just like our training examples. Note that we don’t need labels! This time, we’re asking the classifier to give us the labels.</a:t>
            </a:r>
          </a:p>
        </p:txBody>
      </p:sp>
    </p:spTree>
    <p:extLst>
      <p:ext uri="{BB962C8B-B14F-4D97-AF65-F5344CB8AC3E}">
        <p14:creationId xmlns:p14="http://schemas.microsoft.com/office/powerpoint/2010/main" val="2179755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02FE-4FDD-1B42-AB97-6B82C403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011" y="624110"/>
            <a:ext cx="9564602" cy="1280890"/>
          </a:xfrm>
        </p:spPr>
        <p:txBody>
          <a:bodyPr>
            <a:normAutofit/>
          </a:bodyPr>
          <a:lstStyle/>
          <a:p>
            <a:r>
              <a:rPr lang="en-US" dirty="0"/>
              <a:t>When In Doubt, Hit the Web!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53942631-7D5D-374D-B87E-621ECB2BF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010" y="1344874"/>
            <a:ext cx="9436065" cy="5060435"/>
          </a:xfr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9ABD6CB-19B1-5944-B495-326CF3E9A8BF}"/>
              </a:ext>
            </a:extLst>
          </p:cNvPr>
          <p:cNvSpPr/>
          <p:nvPr/>
        </p:nvSpPr>
        <p:spPr>
          <a:xfrm>
            <a:off x="10379413" y="3083668"/>
            <a:ext cx="817124" cy="345332"/>
          </a:xfrm>
          <a:prstGeom prst="roundRect">
            <a:avLst/>
          </a:prstGeom>
          <a:noFill/>
          <a:ln w="5715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56AAC6B-BE0F-5644-9B0E-AFB1D6926783}"/>
              </a:ext>
            </a:extLst>
          </p:cNvPr>
          <p:cNvSpPr/>
          <p:nvPr/>
        </p:nvSpPr>
        <p:spPr>
          <a:xfrm>
            <a:off x="5298332" y="4607669"/>
            <a:ext cx="817124" cy="345332"/>
          </a:xfrm>
          <a:prstGeom prst="roundRect">
            <a:avLst/>
          </a:prstGeom>
          <a:noFill/>
          <a:ln w="5715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19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ECE8-7F34-BC42-ADE8-616F4EE3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0BD0B-4090-2545-BC67-6CBD3E20FD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Dataset</a:t>
            </a:r>
          </a:p>
          <a:p>
            <a:pPr lvl="1"/>
            <a:r>
              <a:rPr lang="en-US" dirty="0"/>
              <a:t>URLs</a:t>
            </a:r>
          </a:p>
          <a:p>
            <a:pPr lvl="1"/>
            <a:r>
              <a:rPr lang="en-US" dirty="0"/>
              <a:t>Some URLs are labeled ‘good’, and lead to normal websites</a:t>
            </a:r>
          </a:p>
          <a:p>
            <a:pPr lvl="1"/>
            <a:r>
              <a:rPr lang="en-US" dirty="0"/>
              <a:t>Some URLs are labeled ‘bad’, and lead to malicious websites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CFB3CF-94BB-5B48-A861-EEF199122B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Classification Question</a:t>
            </a:r>
          </a:p>
          <a:p>
            <a:pPr lvl="1"/>
            <a:r>
              <a:rPr lang="en-US" dirty="0"/>
              <a:t>Can we build a classification function which can predict whether a URL likely leads to a good website or a bad one.</a:t>
            </a:r>
          </a:p>
          <a:p>
            <a:pPr lvl="1"/>
            <a:r>
              <a:rPr lang="en-US" dirty="0"/>
              <a:t>The machine learning algorithm will need to learn from the labeled examples we have.</a:t>
            </a:r>
          </a:p>
        </p:txBody>
      </p:sp>
    </p:spTree>
    <p:extLst>
      <p:ext uri="{BB962C8B-B14F-4D97-AF65-F5344CB8AC3E}">
        <p14:creationId xmlns:p14="http://schemas.microsoft.com/office/powerpoint/2010/main" val="119304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CC4B-3409-EF40-A150-6A43B898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6C408-9433-4E40-8E5D-15AC216F8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code</a:t>
            </a: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56916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D98AF-F148-9043-A87F-5AA838C1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68CDB-4E17-0048-9817-82906AD452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order and structure in our data</a:t>
            </a:r>
          </a:p>
        </p:txBody>
      </p:sp>
    </p:spTree>
    <p:extLst>
      <p:ext uri="{BB962C8B-B14F-4D97-AF65-F5344CB8AC3E}">
        <p14:creationId xmlns:p14="http://schemas.microsoft.com/office/powerpoint/2010/main" val="95477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9F0B-EB30-F549-8337-2761A9AB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A7A16-F45F-584B-B2F5-ECA0DDE350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Hailey Buckingham</a:t>
            </a:r>
          </a:p>
          <a:p>
            <a:r>
              <a:rPr lang="en-US" dirty="0"/>
              <a:t>Sr Data Scientist, Cylance Inc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863B0-7343-9846-A3BF-6C5DA62BBD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hailey.k.buckingham@gmail.com</a:t>
            </a:r>
            <a:endParaRPr lang="en-US" dirty="0"/>
          </a:p>
          <a:p>
            <a:r>
              <a:rPr lang="en-US" dirty="0"/>
              <a:t>Twitter:   @</a:t>
            </a:r>
            <a:r>
              <a:rPr lang="en-US" dirty="0" err="1"/>
              <a:t>HKBuckingam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246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D4A3-023A-9141-B3E4-C51744E1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Unsupervised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C40D3-C394-8647-8E4C-8831F9353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 techniques seek to find structure in our data</a:t>
            </a:r>
          </a:p>
          <a:p>
            <a:r>
              <a:rPr lang="en-US" dirty="0"/>
              <a:t>Often used to identify groups within our data</a:t>
            </a:r>
          </a:p>
          <a:p>
            <a:r>
              <a:rPr lang="en-US" dirty="0"/>
              <a:t>Often relies on metrics of similarity</a:t>
            </a:r>
          </a:p>
        </p:txBody>
      </p:sp>
    </p:spTree>
    <p:extLst>
      <p:ext uri="{BB962C8B-B14F-4D97-AF65-F5344CB8AC3E}">
        <p14:creationId xmlns:p14="http://schemas.microsoft.com/office/powerpoint/2010/main" val="757132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1AF1-44B4-B14E-84A7-CD27CAF8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5CE9E-E0C0-434F-A1EF-A69CA1365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  <a:p>
            <a:r>
              <a:rPr lang="en-US" dirty="0"/>
              <a:t>DBSCAN</a:t>
            </a:r>
          </a:p>
          <a:p>
            <a:r>
              <a:rPr lang="en-US" dirty="0"/>
              <a:t>HDBSCAN</a:t>
            </a:r>
          </a:p>
          <a:p>
            <a:r>
              <a:rPr lang="en-US" dirty="0"/>
              <a:t>Agglomerative Clustering</a:t>
            </a:r>
          </a:p>
          <a:p>
            <a:r>
              <a:rPr lang="en-US" dirty="0"/>
              <a:t>Many Others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14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3745-A19C-6B42-B091-F4B8288E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in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E7BA-E109-0C46-AE01-12F194549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scikit</a:t>
            </a:r>
            <a:r>
              <a:rPr lang="en-US" dirty="0"/>
              <a:t>-learn, clustering is similar to classification: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Import the appropriate module</a:t>
            </a:r>
          </a:p>
          <a:p>
            <a:pPr lvl="1"/>
            <a:r>
              <a:rPr lang="en-US" dirty="0"/>
              <a:t>Instantiate a clustering object</a:t>
            </a:r>
          </a:p>
          <a:p>
            <a:pPr lvl="1"/>
            <a:r>
              <a:rPr lang="en-US" dirty="0"/>
              <a:t>Call the clustering object’s .fit() method</a:t>
            </a:r>
          </a:p>
          <a:p>
            <a:pPr lvl="1"/>
            <a:r>
              <a:rPr lang="en-US" dirty="0"/>
              <a:t>Call the .predict() method to get what “cluster id” each sample belongs to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(Alternatively, call the .</a:t>
            </a:r>
            <a:r>
              <a:rPr lang="en-US" dirty="0" err="1"/>
              <a:t>fit_predict</a:t>
            </a:r>
            <a:r>
              <a:rPr lang="en-US" dirty="0"/>
              <a:t>() method to get cluster id’s in one step)</a:t>
            </a:r>
          </a:p>
        </p:txBody>
      </p:sp>
    </p:spTree>
    <p:extLst>
      <p:ext uri="{BB962C8B-B14F-4D97-AF65-F5344CB8AC3E}">
        <p14:creationId xmlns:p14="http://schemas.microsoft.com/office/powerpoint/2010/main" val="3491387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DB0B-5095-004B-9525-6E51D89A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in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2BB1E-9444-FA4D-8332-8EA0D13C3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0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sklearn.clustering</a:t>
            </a:r>
            <a:r>
              <a:rPr lang="en-US" sz="20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20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DBSCAN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my_clustering_obj</a:t>
            </a:r>
            <a:r>
              <a:rPr lang="en-US" sz="20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DBSCAN()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my_clustering_obj.fit</a:t>
            </a:r>
            <a:r>
              <a:rPr lang="en-US" sz="20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vector_data</a:t>
            </a:r>
            <a:r>
              <a:rPr lang="en-US" sz="20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cluster_ids</a:t>
            </a:r>
            <a:r>
              <a:rPr lang="en-US" sz="20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my_clustering.fit_predict</a:t>
            </a:r>
            <a:r>
              <a:rPr lang="en-US" sz="20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vector_data</a:t>
            </a:r>
            <a:r>
              <a:rPr lang="en-US" sz="20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4C512707-2FFE-A140-B2EC-380DC229FFF6}"/>
              </a:ext>
            </a:extLst>
          </p:cNvPr>
          <p:cNvSpPr/>
          <p:nvPr/>
        </p:nvSpPr>
        <p:spPr>
          <a:xfrm>
            <a:off x="2589213" y="4476380"/>
            <a:ext cx="7148174" cy="1757510"/>
          </a:xfrm>
          <a:prstGeom prst="wedgeRoundRectCallout">
            <a:avLst>
              <a:gd name="adj1" fmla="val -36821"/>
              <a:gd name="adj2" fmla="val -8724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’</a:t>
            </a:r>
            <a:r>
              <a:rPr lang="en-US" dirty="0" err="1"/>
              <a:t>cluster_ids</a:t>
            </a:r>
            <a:r>
              <a:rPr lang="en-US" dirty="0"/>
              <a:t>’ variable will now hold an array with the same number of rows as ‘</a:t>
            </a:r>
            <a:r>
              <a:rPr lang="en-US" dirty="0" err="1"/>
              <a:t>vector_data</a:t>
            </a:r>
            <a:r>
              <a:rPr lang="en-US" dirty="0"/>
              <a:t>’. However, instead of a vector in each row, it’ll have a single integer, or cluster ID.  Rows with the same ID, have been ‘clustered’ together.</a:t>
            </a:r>
          </a:p>
        </p:txBody>
      </p:sp>
    </p:spTree>
    <p:extLst>
      <p:ext uri="{BB962C8B-B14F-4D97-AF65-F5344CB8AC3E}">
        <p14:creationId xmlns:p14="http://schemas.microsoft.com/office/powerpoint/2010/main" val="1412406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D8BC-1DAE-0241-B639-771041FC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77C3BA-96EB-9A4F-9881-714BE87741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Dataset</a:t>
            </a:r>
          </a:p>
          <a:p>
            <a:pPr lvl="1"/>
            <a:r>
              <a:rPr lang="en-US" dirty="0"/>
              <a:t>Same URL dataset, but this time we’ll start with the vectors themselves</a:t>
            </a:r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16598-C8CE-9648-95E0-F157C1389F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Clustering Questions</a:t>
            </a:r>
          </a:p>
          <a:p>
            <a:pPr lvl="1"/>
            <a:r>
              <a:rPr lang="en-US" dirty="0"/>
              <a:t>Are their groups of similar URLs in our dataset?</a:t>
            </a:r>
          </a:p>
          <a:p>
            <a:pPr lvl="1"/>
            <a:r>
              <a:rPr lang="en-US" dirty="0"/>
              <a:t>How many groups?</a:t>
            </a:r>
          </a:p>
          <a:p>
            <a:pPr lvl="1"/>
            <a:r>
              <a:rPr lang="en-US" dirty="0"/>
              <a:t>What are in the groups?</a:t>
            </a:r>
          </a:p>
        </p:txBody>
      </p:sp>
    </p:spTree>
    <p:extLst>
      <p:ext uri="{BB962C8B-B14F-4D97-AF65-F5344CB8AC3E}">
        <p14:creationId xmlns:p14="http://schemas.microsoft.com/office/powerpoint/2010/main" val="4111774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B88A-29A2-0045-8484-31F3824D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5AAC3-D720-E846-8845-0462B46D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code</a:t>
            </a:r>
          </a:p>
        </p:txBody>
      </p:sp>
    </p:spTree>
    <p:extLst>
      <p:ext uri="{BB962C8B-B14F-4D97-AF65-F5344CB8AC3E}">
        <p14:creationId xmlns:p14="http://schemas.microsoft.com/office/powerpoint/2010/main" val="2292816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4088-36A2-5249-934A-2DC60FF7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864B0-A5EC-5941-9F98-831A2E812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Wrangling and Mangling Our Data</a:t>
            </a:r>
          </a:p>
        </p:txBody>
      </p:sp>
    </p:spTree>
    <p:extLst>
      <p:ext uri="{BB962C8B-B14F-4D97-AF65-F5344CB8AC3E}">
        <p14:creationId xmlns:p14="http://schemas.microsoft.com/office/powerpoint/2010/main" val="3891487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2F7A-01ED-964F-A5A9-D1455372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DF598-54F1-EF46-A4F5-60440BE22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Scikit</a:t>
            </a:r>
            <a:r>
              <a:rPr lang="en-US" dirty="0"/>
              <a:t>-learn provides a number of methods to help turn raw data into usable vectors.</a:t>
            </a:r>
          </a:p>
          <a:p>
            <a:r>
              <a:rPr lang="en-US" dirty="0"/>
              <a:t>You can do tasks such as: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Normalizing</a:t>
            </a:r>
          </a:p>
          <a:p>
            <a:pPr lvl="1"/>
            <a:r>
              <a:rPr lang="en-US" dirty="0"/>
              <a:t>Encoding categorical variables into numbers (like we did with colors) </a:t>
            </a:r>
          </a:p>
          <a:p>
            <a:pPr lvl="1"/>
            <a:r>
              <a:rPr lang="en-US" dirty="0"/>
              <a:t>Binning</a:t>
            </a:r>
          </a:p>
          <a:p>
            <a:pPr lvl="1"/>
            <a:r>
              <a:rPr lang="en-US" dirty="0"/>
              <a:t>Support for custom transformation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79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A68F-702E-DB41-A74A-A5345D6A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C21A3-1994-204B-9FF7-5444BA2FB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data can also be processed</a:t>
            </a:r>
          </a:p>
          <a:p>
            <a:pPr lvl="1"/>
            <a:r>
              <a:rPr lang="en-US" dirty="0"/>
              <a:t>Bag-of-words</a:t>
            </a:r>
          </a:p>
          <a:p>
            <a:pPr lvl="1"/>
            <a:r>
              <a:rPr lang="en-US" dirty="0" err="1"/>
              <a:t>Ngrams</a:t>
            </a:r>
            <a:endParaRPr lang="en-US" dirty="0"/>
          </a:p>
          <a:p>
            <a:pPr lvl="1"/>
            <a:r>
              <a:rPr lang="en-US" dirty="0"/>
              <a:t>TFIDF (Term-frequency, Inverse Document Frequency)</a:t>
            </a:r>
          </a:p>
          <a:p>
            <a:pPr lvl="1"/>
            <a:r>
              <a:rPr lang="en-US" dirty="0"/>
              <a:t>Tokenization</a:t>
            </a:r>
          </a:p>
          <a:p>
            <a:pPr lvl="1"/>
            <a:r>
              <a:rPr lang="en-US" dirty="0"/>
              <a:t>Support for custom tokenizers, etc..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09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776E-C18B-5247-BB91-23E09DD0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EE99D-9808-B941-BF4C-61A82A0C2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check out</a:t>
            </a:r>
          </a:p>
          <a:p>
            <a:pPr lvl="1"/>
            <a:r>
              <a:rPr lang="en-US" dirty="0" err="1"/>
              <a:t>FeatureUnions</a:t>
            </a:r>
            <a:r>
              <a:rPr lang="en-US" dirty="0"/>
              <a:t> – allow you to join many tokenizers and vectorizers together, to build one larger vectorization object</a:t>
            </a:r>
          </a:p>
          <a:p>
            <a:pPr lvl="1"/>
            <a:r>
              <a:rPr lang="en-US" dirty="0"/>
              <a:t>Pipelines – Allow you to build all your vectorization and classification objects into one, which can highly simplify later calling. </a:t>
            </a:r>
          </a:p>
          <a:p>
            <a:pPr lvl="2"/>
            <a:r>
              <a:rPr lang="en-US" dirty="0"/>
              <a:t>Just call .fit() and .predict() on your pipeline object, and all the steps you defined will run cleanly in sequence</a:t>
            </a:r>
          </a:p>
        </p:txBody>
      </p:sp>
    </p:spTree>
    <p:extLst>
      <p:ext uri="{BB962C8B-B14F-4D97-AF65-F5344CB8AC3E}">
        <p14:creationId xmlns:p14="http://schemas.microsoft.com/office/powerpoint/2010/main" val="94535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EF19-A48F-8247-9594-29ECB06E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C35A5-A54B-4547-8BB0-1F62430DB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Data as Vectors and Labels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Supervised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Unsupervised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Processing (time allowing)</a:t>
            </a:r>
          </a:p>
        </p:txBody>
      </p:sp>
    </p:spTree>
    <p:extLst>
      <p:ext uri="{BB962C8B-B14F-4D97-AF65-F5344CB8AC3E}">
        <p14:creationId xmlns:p14="http://schemas.microsoft.com/office/powerpoint/2010/main" val="4058297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10EE71-0F06-1246-A4FC-57692907F2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7A6CB3D-F696-1246-848D-A2EA09B3F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3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7BB7-47E6-0644-A39B-E7776C35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54AE8-EFEC-584D-A516-D880DEC77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machine learning tools (like </a:t>
            </a:r>
            <a:r>
              <a:rPr lang="en-US" dirty="0" err="1"/>
              <a:t>scikit</a:t>
            </a:r>
            <a:r>
              <a:rPr lang="en-US" dirty="0"/>
              <a:t>-learn) expect to see data</a:t>
            </a:r>
          </a:p>
        </p:txBody>
      </p:sp>
    </p:spTree>
    <p:extLst>
      <p:ext uri="{BB962C8B-B14F-4D97-AF65-F5344CB8AC3E}">
        <p14:creationId xmlns:p14="http://schemas.microsoft.com/office/powerpoint/2010/main" val="212589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D5A07B-4D9B-2449-988C-7EF9B308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Vectors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C1AD10-DB1A-B14A-90FF-33BA08485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Vectors are also called arrays, lists, series,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A vector represents all the information you know about a particular example of data.</a:t>
            </a:r>
          </a:p>
          <a:p>
            <a:r>
              <a:rPr lang="en-US" dirty="0"/>
              <a:t>For example, if our data is about fruit, we might know the following about each fruit:</a:t>
            </a:r>
          </a:p>
          <a:p>
            <a:pPr lvl="1"/>
            <a:r>
              <a:rPr lang="en-US" dirty="0"/>
              <a:t>Weight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Water Content</a:t>
            </a:r>
          </a:p>
          <a:p>
            <a:pPr lvl="1"/>
            <a:r>
              <a:rPr lang="en-US" dirty="0"/>
              <a:t>Diameter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8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8639FF-F071-7941-A974-EAF23A58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Vectors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2854B7F-97E1-9F4E-A022-E87B37CBE3F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10424596"/>
              </p:ext>
            </p:extLst>
          </p:nvPr>
        </p:nvGraphicFramePr>
        <p:xfrm>
          <a:off x="2589213" y="2133600"/>
          <a:ext cx="4313239" cy="2768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2648">
                  <a:extLst>
                    <a:ext uri="{9D8B030D-6E8A-4147-A177-3AD203B41FA5}">
                      <a16:colId xmlns:a16="http://schemas.microsoft.com/office/drawing/2014/main" val="888134096"/>
                    </a:ext>
                  </a:extLst>
                </a:gridCol>
                <a:gridCol w="862648">
                  <a:extLst>
                    <a:ext uri="{9D8B030D-6E8A-4147-A177-3AD203B41FA5}">
                      <a16:colId xmlns:a16="http://schemas.microsoft.com/office/drawing/2014/main" val="384046181"/>
                    </a:ext>
                  </a:extLst>
                </a:gridCol>
                <a:gridCol w="654196">
                  <a:extLst>
                    <a:ext uri="{9D8B030D-6E8A-4147-A177-3AD203B41FA5}">
                      <a16:colId xmlns:a16="http://schemas.microsoft.com/office/drawing/2014/main" val="2249957495"/>
                    </a:ext>
                  </a:extLst>
                </a:gridCol>
                <a:gridCol w="1148450">
                  <a:extLst>
                    <a:ext uri="{9D8B030D-6E8A-4147-A177-3AD203B41FA5}">
                      <a16:colId xmlns:a16="http://schemas.microsoft.com/office/drawing/2014/main" val="444321376"/>
                    </a:ext>
                  </a:extLst>
                </a:gridCol>
                <a:gridCol w="785297">
                  <a:extLst>
                    <a:ext uri="{9D8B030D-6E8A-4147-A177-3AD203B41FA5}">
                      <a16:colId xmlns:a16="http://schemas.microsoft.com/office/drawing/2014/main" val="3448356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Fruit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(g)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Water Content (%)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Diameter</a:t>
                      </a:r>
                    </a:p>
                    <a:p>
                      <a:pPr algn="ctr"/>
                      <a:r>
                        <a:rPr lang="en-US" dirty="0"/>
                        <a:t>(mm)</a:t>
                      </a:r>
                    </a:p>
                  </a:txBody>
                  <a:tcPr marL="73941" marR="73941"/>
                </a:tc>
                <a:extLst>
                  <a:ext uri="{0D108BD9-81ED-4DB2-BD59-A6C34878D82A}">
                    <a16:rowId xmlns:a16="http://schemas.microsoft.com/office/drawing/2014/main" val="3364120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marL="73941" marR="73941"/>
                </a:tc>
                <a:extLst>
                  <a:ext uri="{0D108BD9-81ED-4DB2-BD59-A6C34878D82A}">
                    <a16:rowId xmlns:a16="http://schemas.microsoft.com/office/drawing/2014/main" val="172407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marL="73941" marR="73941"/>
                </a:tc>
                <a:extLst>
                  <a:ext uri="{0D108BD9-81ED-4DB2-BD59-A6C34878D82A}">
                    <a16:rowId xmlns:a16="http://schemas.microsoft.com/office/drawing/2014/main" val="385085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175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marL="73941" marR="73941"/>
                </a:tc>
                <a:extLst>
                  <a:ext uri="{0D108BD9-81ED-4DB2-BD59-A6C34878D82A}">
                    <a16:rowId xmlns:a16="http://schemas.microsoft.com/office/drawing/2014/main" val="80179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73941" marR="73941"/>
                </a:tc>
                <a:extLst>
                  <a:ext uri="{0D108BD9-81ED-4DB2-BD59-A6C34878D82A}">
                    <a16:rowId xmlns:a16="http://schemas.microsoft.com/office/drawing/2014/main" val="31818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9000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320</a:t>
                      </a:r>
                    </a:p>
                  </a:txBody>
                  <a:tcPr marL="73941" marR="73941"/>
                </a:tc>
                <a:extLst>
                  <a:ext uri="{0D108BD9-81ED-4DB2-BD59-A6C34878D82A}">
                    <a16:rowId xmlns:a16="http://schemas.microsoft.com/office/drawing/2014/main" val="3704582037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3DE6F-0C76-0D41-B01D-DE595BB004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row of this table is a single vector.</a:t>
            </a:r>
          </a:p>
          <a:p>
            <a:r>
              <a:rPr lang="en-US" dirty="0"/>
              <a:t>Each vector represents one example.</a:t>
            </a:r>
          </a:p>
          <a:p>
            <a:r>
              <a:rPr lang="en-US" dirty="0"/>
              <a:t>Note that colors have been turned into numbers. Here, we’ve used the following:</a:t>
            </a:r>
          </a:p>
          <a:p>
            <a:pPr lvl="1"/>
            <a:r>
              <a:rPr lang="en-US" dirty="0"/>
              <a:t>Red = 1</a:t>
            </a:r>
          </a:p>
          <a:p>
            <a:pPr lvl="1"/>
            <a:r>
              <a:rPr lang="en-US" dirty="0"/>
              <a:t>Orange = 2</a:t>
            </a:r>
          </a:p>
          <a:p>
            <a:pPr lvl="1"/>
            <a:r>
              <a:rPr lang="en-US" dirty="0"/>
              <a:t>Blue = 3</a:t>
            </a:r>
          </a:p>
          <a:p>
            <a:pPr lvl="1"/>
            <a:r>
              <a:rPr lang="en-US" dirty="0"/>
              <a:t>Green = 4</a:t>
            </a:r>
          </a:p>
          <a:p>
            <a:pPr lvl="1"/>
            <a:endParaRPr lang="en-US" dirty="0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BB891255-7407-9A43-A822-53AA15D537A4}"/>
              </a:ext>
            </a:extLst>
          </p:cNvPr>
          <p:cNvSpPr/>
          <p:nvPr/>
        </p:nvSpPr>
        <p:spPr>
          <a:xfrm rot="5400000">
            <a:off x="5050842" y="3050745"/>
            <a:ext cx="277420" cy="3608743"/>
          </a:xfrm>
          <a:prstGeom prst="rightBracket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C32717-0CA4-864B-9567-A12F2DFC9FC5}"/>
              </a:ext>
            </a:extLst>
          </p:cNvPr>
          <p:cNvSpPr txBox="1"/>
          <p:nvPr/>
        </p:nvSpPr>
        <p:spPr>
          <a:xfrm>
            <a:off x="4264834" y="4993825"/>
            <a:ext cx="183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vector</a:t>
            </a:r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26C0D38E-5373-0A43-BCB2-EC1D282C3684}"/>
              </a:ext>
            </a:extLst>
          </p:cNvPr>
          <p:cNvSpPr/>
          <p:nvPr/>
        </p:nvSpPr>
        <p:spPr>
          <a:xfrm rot="5400000" flipH="1">
            <a:off x="5050841" y="2781458"/>
            <a:ext cx="277420" cy="3608743"/>
          </a:xfrm>
          <a:prstGeom prst="rightBracket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8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8639FF-F071-7941-A974-EAF23A58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Labels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2854B7F-97E1-9F4E-A022-E87B37CBE3F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21811094"/>
              </p:ext>
            </p:extLst>
          </p:nvPr>
        </p:nvGraphicFramePr>
        <p:xfrm>
          <a:off x="2589213" y="2133600"/>
          <a:ext cx="4313239" cy="2677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2648">
                  <a:extLst>
                    <a:ext uri="{9D8B030D-6E8A-4147-A177-3AD203B41FA5}">
                      <a16:colId xmlns:a16="http://schemas.microsoft.com/office/drawing/2014/main" val="888134096"/>
                    </a:ext>
                  </a:extLst>
                </a:gridCol>
                <a:gridCol w="862648">
                  <a:extLst>
                    <a:ext uri="{9D8B030D-6E8A-4147-A177-3AD203B41FA5}">
                      <a16:colId xmlns:a16="http://schemas.microsoft.com/office/drawing/2014/main" val="384046181"/>
                    </a:ext>
                  </a:extLst>
                </a:gridCol>
                <a:gridCol w="739405">
                  <a:extLst>
                    <a:ext uri="{9D8B030D-6E8A-4147-A177-3AD203B41FA5}">
                      <a16:colId xmlns:a16="http://schemas.microsoft.com/office/drawing/2014/main" val="2249957495"/>
                    </a:ext>
                  </a:extLst>
                </a:gridCol>
                <a:gridCol w="1063241">
                  <a:extLst>
                    <a:ext uri="{9D8B030D-6E8A-4147-A177-3AD203B41FA5}">
                      <a16:colId xmlns:a16="http://schemas.microsoft.com/office/drawing/2014/main" val="444321376"/>
                    </a:ext>
                  </a:extLst>
                </a:gridCol>
                <a:gridCol w="785297">
                  <a:extLst>
                    <a:ext uri="{9D8B030D-6E8A-4147-A177-3AD203B41FA5}">
                      <a16:colId xmlns:a16="http://schemas.microsoft.com/office/drawing/2014/main" val="3448356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Fruit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Weight (g)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Color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Water Content (%)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Diameter</a:t>
                      </a:r>
                    </a:p>
                    <a:p>
                      <a:pPr algn="ctr"/>
                      <a:r>
                        <a:rPr lang="en-US" sz="1600" dirty="0"/>
                        <a:t>(mm)</a:t>
                      </a:r>
                    </a:p>
                  </a:txBody>
                  <a:tcPr marL="73941" marR="73941"/>
                </a:tc>
                <a:extLst>
                  <a:ext uri="{0D108BD9-81ED-4DB2-BD59-A6C34878D82A}">
                    <a16:rowId xmlns:a16="http://schemas.microsoft.com/office/drawing/2014/main" val="3364120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marL="73941" marR="73941"/>
                </a:tc>
                <a:extLst>
                  <a:ext uri="{0D108BD9-81ED-4DB2-BD59-A6C34878D82A}">
                    <a16:rowId xmlns:a16="http://schemas.microsoft.com/office/drawing/2014/main" val="172407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marL="73941" marR="73941"/>
                </a:tc>
                <a:extLst>
                  <a:ext uri="{0D108BD9-81ED-4DB2-BD59-A6C34878D82A}">
                    <a16:rowId xmlns:a16="http://schemas.microsoft.com/office/drawing/2014/main" val="385085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175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marL="73941" marR="73941"/>
                </a:tc>
                <a:extLst>
                  <a:ext uri="{0D108BD9-81ED-4DB2-BD59-A6C34878D82A}">
                    <a16:rowId xmlns:a16="http://schemas.microsoft.com/office/drawing/2014/main" val="80179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73941" marR="73941"/>
                </a:tc>
                <a:extLst>
                  <a:ext uri="{0D108BD9-81ED-4DB2-BD59-A6C34878D82A}">
                    <a16:rowId xmlns:a16="http://schemas.microsoft.com/office/drawing/2014/main" val="31818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9000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 marL="73941" marR="739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320</a:t>
                      </a:r>
                    </a:p>
                  </a:txBody>
                  <a:tcPr marL="73941" marR="73941"/>
                </a:tc>
                <a:extLst>
                  <a:ext uri="{0D108BD9-81ED-4DB2-BD59-A6C34878D82A}">
                    <a16:rowId xmlns:a16="http://schemas.microsoft.com/office/drawing/2014/main" val="3704582037"/>
                  </a:ext>
                </a:extLst>
              </a:tr>
            </a:tbl>
          </a:graphicData>
        </a:graphic>
      </p:graphicFrame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D2CA37D-EFC1-374D-83A2-3A01C91E7A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5774619"/>
              </p:ext>
            </p:extLst>
          </p:nvPr>
        </p:nvGraphicFramePr>
        <p:xfrm>
          <a:off x="7002297" y="2576510"/>
          <a:ext cx="2106038" cy="22342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06038">
                  <a:extLst>
                    <a:ext uri="{9D8B030D-6E8A-4147-A177-3AD203B41FA5}">
                      <a16:colId xmlns:a16="http://schemas.microsoft.com/office/drawing/2014/main" val="2744518468"/>
                    </a:ext>
                  </a:extLst>
                </a:gridCol>
              </a:tblGrid>
              <a:tr h="372375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284159"/>
                  </a:ext>
                </a:extLst>
              </a:tr>
              <a:tr h="372375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820075"/>
                  </a:ext>
                </a:extLst>
              </a:tr>
              <a:tr h="372375">
                <a:tc>
                  <a:txBody>
                    <a:bodyPr/>
                    <a:lstStyle/>
                    <a:p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877062"/>
                  </a:ext>
                </a:extLst>
              </a:tr>
              <a:tr h="372375">
                <a:tc>
                  <a:txBody>
                    <a:bodyPr/>
                    <a:lstStyle/>
                    <a:p>
                      <a:r>
                        <a:rPr lang="en-US" dirty="0"/>
                        <a:t>Peach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005220"/>
                  </a:ext>
                </a:extLst>
              </a:tr>
              <a:tr h="372375">
                <a:tc>
                  <a:txBody>
                    <a:bodyPr/>
                    <a:lstStyle/>
                    <a:p>
                      <a:r>
                        <a:rPr lang="en-US" dirty="0"/>
                        <a:t>Blueberry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02344"/>
                  </a:ext>
                </a:extLst>
              </a:tr>
              <a:tr h="372375">
                <a:tc>
                  <a:txBody>
                    <a:bodyPr/>
                    <a:lstStyle/>
                    <a:p>
                      <a:r>
                        <a:rPr lang="en-US" dirty="0"/>
                        <a:t>Watermelon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8956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66AE14-08F5-804D-A4CB-4ABFDAB5B869}"/>
              </a:ext>
            </a:extLst>
          </p:cNvPr>
          <p:cNvSpPr txBox="1"/>
          <p:nvPr/>
        </p:nvSpPr>
        <p:spPr>
          <a:xfrm>
            <a:off x="9108335" y="2779435"/>
            <a:ext cx="2908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Labels are what we want each of our examples to be called. </a:t>
            </a:r>
          </a:p>
          <a:p>
            <a:br>
              <a:rPr lang="en-US" dirty="0"/>
            </a:br>
            <a:r>
              <a:rPr lang="en-US" dirty="0"/>
              <a:t>This is especially important for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9232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7BB7-47E6-0644-A39B-E7776C35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54AE8-EFEC-584D-A516-D880DEC77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from Examples</a:t>
            </a:r>
          </a:p>
        </p:txBody>
      </p:sp>
    </p:spTree>
    <p:extLst>
      <p:ext uri="{BB962C8B-B14F-4D97-AF65-F5344CB8AC3E}">
        <p14:creationId xmlns:p14="http://schemas.microsoft.com/office/powerpoint/2010/main" val="300842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D8BA-3D6E-564C-86CC-707DEC5F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Supervised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DC40-3820-4F4B-903E-4FBE5AA07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describes tasks where:</a:t>
            </a:r>
          </a:p>
          <a:p>
            <a:pPr lvl="1"/>
            <a:r>
              <a:rPr lang="en-US" dirty="0"/>
              <a:t>You have a set of example cases</a:t>
            </a:r>
          </a:p>
          <a:p>
            <a:pPr lvl="1"/>
            <a:r>
              <a:rPr lang="en-US" dirty="0"/>
              <a:t>You have labels for each example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You wish to produce </a:t>
            </a:r>
            <a:r>
              <a:rPr lang="en-US" dirty="0">
                <a:solidFill>
                  <a:srgbClr val="C00000"/>
                </a:solidFill>
              </a:rPr>
              <a:t>a function that can predict a label</a:t>
            </a:r>
            <a:r>
              <a:rPr lang="en-US" dirty="0">
                <a:solidFill>
                  <a:schemeClr val="tx1"/>
                </a:solidFill>
              </a:rPr>
              <a:t>, given an example</a:t>
            </a:r>
          </a:p>
          <a:p>
            <a:pPr lvl="1"/>
            <a:r>
              <a:rPr lang="en-US" dirty="0"/>
              <a:t>You’d like your function to work </a:t>
            </a:r>
            <a:r>
              <a:rPr lang="en-US" dirty="0">
                <a:solidFill>
                  <a:schemeClr val="tx1"/>
                </a:solidFill>
              </a:rPr>
              <a:t>even for </a:t>
            </a:r>
            <a:r>
              <a:rPr lang="en-US" dirty="0">
                <a:solidFill>
                  <a:srgbClr val="C00000"/>
                </a:solidFill>
              </a:rPr>
              <a:t>new examples </a:t>
            </a:r>
            <a:r>
              <a:rPr lang="en-US" dirty="0"/>
              <a:t>that haven’t yet been seen.</a:t>
            </a:r>
          </a:p>
          <a:p>
            <a:pPr lvl="1"/>
            <a:endParaRPr lang="en-US" dirty="0"/>
          </a:p>
          <a:p>
            <a:r>
              <a:rPr lang="en-US" dirty="0"/>
              <a:t>Often used for </a:t>
            </a:r>
            <a:r>
              <a:rPr lang="en-US" b="1" dirty="0">
                <a:solidFill>
                  <a:srgbClr val="C00000"/>
                </a:solidFill>
              </a:rPr>
              <a:t>Classification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3723923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1056</Words>
  <Application>Microsoft Macintosh PowerPoint</Application>
  <PresentationFormat>Widescreen</PresentationFormat>
  <Paragraphs>230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Century Gothic</vt:lpstr>
      <vt:lpstr>Consolas</vt:lpstr>
      <vt:lpstr>Wingdings 3</vt:lpstr>
      <vt:lpstr>Wisp</vt:lpstr>
      <vt:lpstr>Intro to Machine Learning with Scikit-Learn</vt:lpstr>
      <vt:lpstr>WhoAMI</vt:lpstr>
      <vt:lpstr>Talk Outline</vt:lpstr>
      <vt:lpstr>Data As Vectors</vt:lpstr>
      <vt:lpstr>What are Vectors</vt:lpstr>
      <vt:lpstr>What Are Vectors</vt:lpstr>
      <vt:lpstr>What Are Labels</vt:lpstr>
      <vt:lpstr>Supervised Learning</vt:lpstr>
      <vt:lpstr>What is Supervised Learning?</vt:lpstr>
      <vt:lpstr>Examples of Classification</vt:lpstr>
      <vt:lpstr>Classification Models</vt:lpstr>
      <vt:lpstr>Classification in scikit-learn</vt:lpstr>
      <vt:lpstr>Classification in  scikit-learn</vt:lpstr>
      <vt:lpstr>Classification in  scikit-learn</vt:lpstr>
      <vt:lpstr>Classification in  scikit-learn</vt:lpstr>
      <vt:lpstr>When In Doubt, Hit the Web!</vt:lpstr>
      <vt:lpstr>Our Example</vt:lpstr>
      <vt:lpstr>Our Example</vt:lpstr>
      <vt:lpstr>Unsupervised Learning</vt:lpstr>
      <vt:lpstr>What is Unsupervised Learning?</vt:lpstr>
      <vt:lpstr>Clustering Algorithms</vt:lpstr>
      <vt:lpstr>Clustering in Scikit-learn</vt:lpstr>
      <vt:lpstr>Clustering in Scikit-Learn</vt:lpstr>
      <vt:lpstr>Our Example</vt:lpstr>
      <vt:lpstr>Our Example</vt:lpstr>
      <vt:lpstr>Data Processing</vt:lpstr>
      <vt:lpstr>Data Processing</vt:lpstr>
      <vt:lpstr>Data Processing</vt:lpstr>
      <vt:lpstr>Data Processing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Machine Learning with Scikit-Learn</dc:title>
  <dc:creator>Hailey Buckingham</dc:creator>
  <cp:lastModifiedBy>Hailey Buckingham</cp:lastModifiedBy>
  <cp:revision>2</cp:revision>
  <dcterms:created xsi:type="dcterms:W3CDTF">2018-11-09T00:28:04Z</dcterms:created>
  <dcterms:modified xsi:type="dcterms:W3CDTF">2018-11-09T00:52:13Z</dcterms:modified>
</cp:coreProperties>
</file>