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1" r:id="rId8"/>
    <p:sldId id="261" r:id="rId9"/>
    <p:sldId id="276" r:id="rId10"/>
    <p:sldId id="262" r:id="rId11"/>
    <p:sldId id="27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3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82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9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993A-2D4F-F342-800F-9093894BC12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06CE86-9213-5047-8E6E-24B09519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ley.k.Buckingham@gmail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54.236.14.86:5000/app_ml/v1/classify_url/%3cENTER_URL_HERE%3e/" TargetMode="External"/><Relationship Id="rId2" Type="http://schemas.openxmlformats.org/officeDocument/2006/relationships/hyperlink" Target="http://54.236.14.86:5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8EFA80-023F-8642-886F-B3112A599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Easy Microservices with Python, Flask,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FEAD-DC50-D840-A100-D950B98C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Hailey K Buckingham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3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DB7C2F-9E40-1848-9829-74A1D086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Flask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AAFD45-49DE-054F-8678-5DD26033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library that provides a lightweight REST framework</a:t>
            </a:r>
          </a:p>
          <a:p>
            <a:r>
              <a:rPr lang="en-US" dirty="0"/>
              <a:t>Very few bells-and-whistles</a:t>
            </a:r>
          </a:p>
          <a:p>
            <a:r>
              <a:rPr lang="en-US" dirty="0"/>
              <a:t>Very few assumptions on your use cases</a:t>
            </a:r>
          </a:p>
          <a:p>
            <a:r>
              <a:rPr lang="en-US" dirty="0"/>
              <a:t>Once initiated, the framework allows you to assign python functions to http routes,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app.route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‘/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/v1/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my_service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/&lt;variable&gt;’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‘Hello, </a:t>
            </a:r>
            <a:r>
              <a:rPr lang="en-US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SeaGL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attendees!’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8234F6-7A93-8E41-B35F-DDB0DC1F1913}"/>
              </a:ext>
            </a:extLst>
          </p:cNvPr>
          <p:cNvSpPr/>
          <p:nvPr/>
        </p:nvSpPr>
        <p:spPr>
          <a:xfrm>
            <a:off x="9358009" y="4649821"/>
            <a:ext cx="2597285" cy="1828800"/>
          </a:xfrm>
          <a:prstGeom prst="wedgeRoundRectCallout">
            <a:avLst>
              <a:gd name="adj1" fmla="val -63363"/>
              <a:gd name="adj2" fmla="val -483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decorators make it super easy to assign python functions to http routes</a:t>
            </a:r>
          </a:p>
        </p:txBody>
      </p:sp>
    </p:spTree>
    <p:extLst>
      <p:ext uri="{BB962C8B-B14F-4D97-AF65-F5344CB8AC3E}">
        <p14:creationId xmlns:p14="http://schemas.microsoft.com/office/powerpoint/2010/main" val="412191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E332-5372-AD4F-B715-8EA1EC3C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Flask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A6E2-7FAF-8546-B25B-1C6D27D5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comes with a built-in testing webserver</a:t>
            </a:r>
          </a:p>
          <a:p>
            <a:r>
              <a:rPr lang="en-US" dirty="0"/>
              <a:t>Flask code can also be run by production webservers such as:</a:t>
            </a:r>
          </a:p>
          <a:p>
            <a:pPr lvl="1"/>
            <a:r>
              <a:rPr lang="en-US" dirty="0" err="1"/>
              <a:t>Gunicorn</a:t>
            </a:r>
            <a:endParaRPr lang="en-US" dirty="0"/>
          </a:p>
          <a:p>
            <a:pPr lvl="1"/>
            <a:r>
              <a:rPr lang="en-US" dirty="0" err="1"/>
              <a:t>uWSGI</a:t>
            </a:r>
            <a:r>
              <a:rPr lang="en-US" dirty="0"/>
              <a:t> (compatible with </a:t>
            </a:r>
            <a:r>
              <a:rPr lang="en-US" dirty="0" err="1"/>
              <a:t>Ngnix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Gevent</a:t>
            </a:r>
            <a:endParaRPr lang="en-US" dirty="0"/>
          </a:p>
          <a:p>
            <a:pPr lvl="1"/>
            <a:r>
              <a:rPr lang="en-US" dirty="0"/>
              <a:t>Twisted Web</a:t>
            </a:r>
          </a:p>
          <a:p>
            <a:pPr lvl="1"/>
            <a:r>
              <a:rPr lang="en-US" dirty="0"/>
              <a:t>And others: </a:t>
            </a:r>
            <a:r>
              <a:rPr lang="en-US" b="1" dirty="0" err="1">
                <a:solidFill>
                  <a:srgbClr val="0070C0"/>
                </a:solidFill>
              </a:rPr>
              <a:t>flask.pocoo.org</a:t>
            </a:r>
            <a:r>
              <a:rPr lang="en-US" b="1" dirty="0">
                <a:solidFill>
                  <a:srgbClr val="0070C0"/>
                </a:solidFill>
              </a:rPr>
              <a:t>/docs/0.12/deploying/</a:t>
            </a:r>
          </a:p>
        </p:txBody>
      </p:sp>
    </p:spTree>
    <p:extLst>
      <p:ext uri="{BB962C8B-B14F-4D97-AF65-F5344CB8AC3E}">
        <p14:creationId xmlns:p14="http://schemas.microsoft.com/office/powerpoint/2010/main" val="248804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6DFB-64CA-034D-B7BD-BBDA06D2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E387-3A1A-514E-9506-87AC2F9C7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C0CE-B691-E541-8EC4-5B6C9449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C89E-6ED2-D941-9D43-B7CF0D40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2613"/>
            <a:ext cx="8915400" cy="42186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can’t do all of docker justice, but:</a:t>
            </a:r>
          </a:p>
          <a:p>
            <a:r>
              <a:rPr lang="en-US" dirty="0"/>
              <a:t>Docker is for </a:t>
            </a:r>
            <a:r>
              <a:rPr lang="en-US" b="1" dirty="0"/>
              <a:t>containerization</a:t>
            </a:r>
          </a:p>
          <a:p>
            <a:r>
              <a:rPr lang="en-US" dirty="0"/>
              <a:t>A Container is in some ways like a slice of a Virtual Machine, but without the embedded operating system</a:t>
            </a:r>
          </a:p>
          <a:p>
            <a:r>
              <a:rPr lang="en-US" dirty="0"/>
              <a:t>Docker lets you build containers that can be run anywhere docker is running</a:t>
            </a:r>
          </a:p>
          <a:p>
            <a:r>
              <a:rPr lang="en-US" dirty="0"/>
              <a:t>You get:</a:t>
            </a:r>
          </a:p>
          <a:p>
            <a:pPr lvl="1"/>
            <a:r>
              <a:rPr lang="en-US" dirty="0"/>
              <a:t>Cross-compatibility</a:t>
            </a:r>
          </a:p>
          <a:p>
            <a:pPr lvl="1"/>
            <a:r>
              <a:rPr lang="en-US" dirty="0"/>
              <a:t>Easier deployments</a:t>
            </a:r>
          </a:p>
          <a:p>
            <a:pPr lvl="1"/>
            <a:r>
              <a:rPr lang="en-US" dirty="0"/>
              <a:t>Easier scaling</a:t>
            </a:r>
          </a:p>
          <a:p>
            <a:pPr lvl="1"/>
            <a:r>
              <a:rPr lang="en-US" dirty="0"/>
              <a:t>Lots of other things</a:t>
            </a:r>
          </a:p>
        </p:txBody>
      </p:sp>
    </p:spTree>
    <p:extLst>
      <p:ext uri="{BB962C8B-B14F-4D97-AF65-F5344CB8AC3E}">
        <p14:creationId xmlns:p14="http://schemas.microsoft.com/office/powerpoint/2010/main" val="33596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42EB-63BF-D345-9AEB-310FA18F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D8D4-13FA-2246-9EB2-46047B62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we’re going to use Docker to build our microservice into a container.</a:t>
            </a:r>
          </a:p>
          <a:p>
            <a:r>
              <a:rPr lang="en-US" dirty="0"/>
              <a:t>Then we can have Docker run our microservice from that container</a:t>
            </a:r>
          </a:p>
          <a:p>
            <a:r>
              <a:rPr lang="en-US" dirty="0"/>
              <a:t>Other computers running Docker should be able to run the microservice too.</a:t>
            </a:r>
          </a:p>
        </p:txBody>
      </p:sp>
    </p:spTree>
    <p:extLst>
      <p:ext uri="{BB962C8B-B14F-4D97-AF65-F5344CB8AC3E}">
        <p14:creationId xmlns:p14="http://schemas.microsoft.com/office/powerpoint/2010/main" val="67989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F0F-DBEF-2149-810F-8465F93E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Microservices this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1A55-9302-C94E-9B10-07A8B673D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FFB4-BF5C-704B-A8D8-2C280055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Microservices this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3C5A-BD3E-344D-9DD3-8B50AEA1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constraints on infrastructure</a:t>
            </a:r>
          </a:p>
          <a:p>
            <a:r>
              <a:rPr lang="en-US" dirty="0"/>
              <a:t>Docker containers are portable(-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‘</a:t>
            </a:r>
            <a:r>
              <a:rPr lang="en-US" dirty="0" err="1"/>
              <a:t>Dockerfile</a:t>
            </a:r>
            <a:r>
              <a:rPr lang="en-US" dirty="0"/>
              <a:t>’ files are even more portable</a:t>
            </a:r>
          </a:p>
          <a:p>
            <a:r>
              <a:rPr lang="en-US" dirty="0"/>
              <a:t>Container services are mature, and easy to scale</a:t>
            </a:r>
          </a:p>
          <a:p>
            <a:r>
              <a:rPr lang="en-US" b="1" dirty="0"/>
              <a:t>Manage your python environment once</a:t>
            </a:r>
            <a:r>
              <a:rPr lang="en-US" dirty="0"/>
              <a:t>, and then it’s good to go</a:t>
            </a:r>
          </a:p>
          <a:p>
            <a:r>
              <a:rPr lang="en-US" dirty="0"/>
              <a:t>Fun and giggles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5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DFB1-E05B-1648-9940-B51FA750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3B5CC-B0A5-E44A-AC5A-4C9611691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(note to self, show the next slide, silly)</a:t>
            </a:r>
          </a:p>
        </p:txBody>
      </p:sp>
    </p:spTree>
    <p:extLst>
      <p:ext uri="{BB962C8B-B14F-4D97-AF65-F5344CB8AC3E}">
        <p14:creationId xmlns:p14="http://schemas.microsoft.com/office/powerpoint/2010/main" val="336349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0394-CA33-D04E-93EF-5759B366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Microservice – Classifying Malicious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65F1-839D-D744-9EB7-8461AEF7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machine learning model that classifies URLs as either good or bad. </a:t>
            </a:r>
          </a:p>
          <a:p>
            <a:r>
              <a:rPr lang="en-US" dirty="0"/>
              <a:t>We’d like to expose this model’s prediction function as a microservice</a:t>
            </a:r>
          </a:p>
          <a:p>
            <a:r>
              <a:rPr lang="en-US" dirty="0"/>
              <a:t>We should be able to:</a:t>
            </a:r>
          </a:p>
          <a:p>
            <a:pPr lvl="1"/>
            <a:r>
              <a:rPr lang="en-US" dirty="0"/>
              <a:t>Submit a URL</a:t>
            </a:r>
          </a:p>
          <a:p>
            <a:pPr lvl="1"/>
            <a:r>
              <a:rPr lang="en-US" dirty="0"/>
              <a:t>Receive the model’s classification in response</a:t>
            </a:r>
          </a:p>
        </p:txBody>
      </p:sp>
    </p:spTree>
    <p:extLst>
      <p:ext uri="{BB962C8B-B14F-4D97-AF65-F5344CB8AC3E}">
        <p14:creationId xmlns:p14="http://schemas.microsoft.com/office/powerpoint/2010/main" val="8844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391A-7D39-4049-88FF-A1125A23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7AE5-EAA8-3044-BA9E-E6798884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9F0B-EB30-F549-8337-2761A9AB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7A16-F45F-584B-B2F5-ECA0DDE35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Hailey Buckingham</a:t>
            </a:r>
          </a:p>
          <a:p>
            <a:r>
              <a:rPr lang="en-US" dirty="0"/>
              <a:t>Sr Data Scientist, Cylance Inc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863B0-7343-9846-A3BF-6C5DA62BB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hailey.k.buckingham@gmail.com</a:t>
            </a:r>
            <a:endParaRPr lang="en-US" dirty="0"/>
          </a:p>
          <a:p>
            <a:r>
              <a:rPr lang="en-US" dirty="0"/>
              <a:t>Twitter:   @</a:t>
            </a:r>
            <a:r>
              <a:rPr lang="en-US" dirty="0" err="1"/>
              <a:t>HKBuckingam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4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D78-7958-B143-BF5A-6A701ABD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8ABA-4C5C-8246-9333-23EA1B2B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http://54.236.14.86:5000/</a:t>
            </a:r>
            <a:endParaRPr lang="en-US" dirty="0"/>
          </a:p>
          <a:p>
            <a:r>
              <a:rPr lang="en-US" dirty="0">
                <a:hlinkClick r:id="rId3"/>
              </a:rPr>
              <a:t>http://54.236.14.86:5000/app_ml/v1/classify_url/&lt;ENTER_URL_HERE&gt;/</a:t>
            </a:r>
            <a:endParaRPr lang="en-US" dirty="0"/>
          </a:p>
          <a:p>
            <a:pPr lvl="1"/>
            <a:r>
              <a:rPr lang="en-US" dirty="0"/>
              <a:t>(but remember, this one can’t accept slashes)</a:t>
            </a:r>
          </a:p>
        </p:txBody>
      </p:sp>
    </p:spTree>
    <p:extLst>
      <p:ext uri="{BB962C8B-B14F-4D97-AF65-F5344CB8AC3E}">
        <p14:creationId xmlns:p14="http://schemas.microsoft.com/office/powerpoint/2010/main" val="222323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A650-2063-3E4D-A484-CCFE331FB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D65CD-BE35-8C4E-83AF-9E69CFD16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buckinha</a:t>
            </a:r>
            <a:r>
              <a:rPr lang="en-US" dirty="0"/>
              <a:t>/</a:t>
            </a:r>
            <a:r>
              <a:rPr lang="en-US" dirty="0" err="1"/>
              <a:t>seagl-hkb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8605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0602DE-7B6A-7C46-AE9B-8D40DD15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FF8E2-8DF0-2742-AD7F-CF7AB896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Microservices</a:t>
            </a:r>
          </a:p>
          <a:p>
            <a:r>
              <a:rPr lang="en-US" dirty="0"/>
              <a:t>What is Flask</a:t>
            </a:r>
          </a:p>
          <a:p>
            <a:r>
              <a:rPr lang="en-US" dirty="0"/>
              <a:t>What is Docker</a:t>
            </a:r>
          </a:p>
          <a:p>
            <a:r>
              <a:rPr lang="en-US" dirty="0"/>
              <a:t>Why Build Microservices this Way?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898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E52-3C41-0845-A45E-8985DB9A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15B0-9C82-6E4C-82F6-B7E31AAD9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55FBC-DE4A-1D4F-AA7E-1510885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Clojure Single Responsibility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BB578-A43C-9741-86CF-D604B039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Things that change together, should stay together</a:t>
            </a:r>
          </a:p>
          <a:p>
            <a:pPr marL="0" indent="0">
              <a:buNone/>
            </a:pPr>
            <a:r>
              <a:rPr lang="en-US" dirty="0"/>
              <a:t>Things that change independently, should remain independent</a:t>
            </a:r>
          </a:p>
          <a:p>
            <a:pPr marL="0" indent="0">
              <a:buNone/>
            </a:pPr>
            <a:r>
              <a:rPr lang="en-US" dirty="0"/>
              <a:t>(my grotesque paraphrase)</a:t>
            </a:r>
          </a:p>
        </p:txBody>
      </p:sp>
    </p:spTree>
    <p:extLst>
      <p:ext uri="{BB962C8B-B14F-4D97-AF65-F5344CB8AC3E}">
        <p14:creationId xmlns:p14="http://schemas.microsoft.com/office/powerpoint/2010/main" val="32089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4D6C-52B9-744D-8467-48215C3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D7B-466C-AC41-B965-2E9C2612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Microservice function or application can be described as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Well-composed</a:t>
            </a:r>
          </a:p>
          <a:p>
            <a:pPr lvl="1"/>
            <a:r>
              <a:rPr lang="en-US" dirty="0"/>
              <a:t>Decoupled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Granular</a:t>
            </a:r>
          </a:p>
          <a:p>
            <a:r>
              <a:rPr lang="en-US" dirty="0"/>
              <a:t>Instead of large single codebases, you build many, smaller ones</a:t>
            </a:r>
          </a:p>
          <a:p>
            <a:r>
              <a:rPr lang="en-US" dirty="0"/>
              <a:t>Pro Tip: Make good decisions about the boundaries of the small ones.</a:t>
            </a:r>
          </a:p>
        </p:txBody>
      </p:sp>
    </p:spTree>
    <p:extLst>
      <p:ext uri="{BB962C8B-B14F-4D97-AF65-F5344CB8AC3E}">
        <p14:creationId xmlns:p14="http://schemas.microsoft.com/office/powerpoint/2010/main" val="25437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4D6C-52B9-744D-8467-48215C3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D7B-466C-AC41-B965-2E9C2612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can be built on different technologies. Commonly:</a:t>
            </a:r>
          </a:p>
          <a:p>
            <a:pPr lvl="1"/>
            <a:r>
              <a:rPr lang="en-US" dirty="0"/>
              <a:t>REST services</a:t>
            </a:r>
          </a:p>
          <a:p>
            <a:pPr lvl="1"/>
            <a:r>
              <a:rPr lang="en-US" dirty="0"/>
              <a:t>GRPC services</a:t>
            </a:r>
          </a:p>
          <a:p>
            <a:r>
              <a:rPr lang="en-US" dirty="0"/>
              <a:t>There are many different microservice architectures to consider, each with it’s own take on things like:</a:t>
            </a:r>
          </a:p>
          <a:p>
            <a:pPr lvl="1"/>
            <a:r>
              <a:rPr lang="en-US" dirty="0"/>
              <a:t>Service Discovery</a:t>
            </a:r>
          </a:p>
          <a:p>
            <a:pPr lvl="1"/>
            <a:r>
              <a:rPr lang="en-US" dirty="0"/>
              <a:t>Service-to-service Communication</a:t>
            </a:r>
          </a:p>
          <a:p>
            <a:pPr lvl="1"/>
            <a:r>
              <a:rPr lang="en-US" dirty="0"/>
              <a:t>Interaction with Databases</a:t>
            </a:r>
          </a:p>
          <a:p>
            <a:pPr lvl="1"/>
            <a:r>
              <a:rPr lang="en-US" dirty="0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40622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1E54-C379-CE4F-9EDE-9CADE5A7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02668-3B93-2545-8E53-E86AEB375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5D210-AB56-9D48-8088-A97F2FC4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really wish…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B6D90-7DA9-584B-BC34-6AF6ABC7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could just make my python functions talk to the outside world…</a:t>
            </a:r>
          </a:p>
        </p:txBody>
      </p:sp>
    </p:spTree>
    <p:extLst>
      <p:ext uri="{BB962C8B-B14F-4D97-AF65-F5344CB8AC3E}">
        <p14:creationId xmlns:p14="http://schemas.microsoft.com/office/powerpoint/2010/main" val="9517473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564</Words>
  <Application>Microsoft Macintosh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Wingdings 3</vt:lpstr>
      <vt:lpstr>Wisp</vt:lpstr>
      <vt:lpstr>Easy Microservices with Python, Flask, and Docker</vt:lpstr>
      <vt:lpstr>whoami</vt:lpstr>
      <vt:lpstr>Talk Outline</vt:lpstr>
      <vt:lpstr>What is a Microservice</vt:lpstr>
      <vt:lpstr>Clojure Single Responsibility Principle</vt:lpstr>
      <vt:lpstr>What is a Microservice</vt:lpstr>
      <vt:lpstr>What is a Microservice</vt:lpstr>
      <vt:lpstr>What is Flask</vt:lpstr>
      <vt:lpstr>I really wish…</vt:lpstr>
      <vt:lpstr>The Flask Library</vt:lpstr>
      <vt:lpstr>The Flask Library</vt:lpstr>
      <vt:lpstr>What is Docker</vt:lpstr>
      <vt:lpstr>What is Docker</vt:lpstr>
      <vt:lpstr>What is Docker for Today</vt:lpstr>
      <vt:lpstr>Why Build Microservices this Way</vt:lpstr>
      <vt:lpstr>Why Build Microservices this Way</vt:lpstr>
      <vt:lpstr>Demonstration</vt:lpstr>
      <vt:lpstr>Demo Microservice – Classifying Malicious URLs</vt:lpstr>
      <vt:lpstr>To the Code!</vt:lpstr>
      <vt:lpstr>Try it Live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Microservices with Python, Flask, and Docker</dc:title>
  <dc:creator>Hailey Buckingham</dc:creator>
  <cp:lastModifiedBy>Hailey Buckingham</cp:lastModifiedBy>
  <cp:revision>14</cp:revision>
  <dcterms:created xsi:type="dcterms:W3CDTF">2018-11-05T20:05:50Z</dcterms:created>
  <dcterms:modified xsi:type="dcterms:W3CDTF">2018-11-09T20:15:26Z</dcterms:modified>
</cp:coreProperties>
</file>