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8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2A78-05B9-4792-9746-E3981E5B8C0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6A77-BCD7-4B90-9689-E2AFFAE65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tes.northwestern.edu/statta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tes.northwestern.edu/statta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186" y="365125"/>
            <a:ext cx="10308614" cy="155967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Transferring Statistical Results to MSWord using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endParaRPr lang="en-US" sz="40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201" y="2702592"/>
            <a:ext cx="6755754" cy="2720914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latin typeface="Lucida Sans" panose="020B0602040502020204" pitchFamily="34" charset="0"/>
                <a:cs typeface="Lucida Sans" panose="020B0602040502020204" pitchFamily="34" charset="0"/>
              </a:rPr>
              <a:t>John B. Casterline</a:t>
            </a:r>
          </a:p>
          <a:p>
            <a:pPr marL="0" indent="0" algn="r">
              <a:buNone/>
            </a:pPr>
            <a:endParaRPr lang="en-US" sz="36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IPR Methods Workshop</a:t>
            </a:r>
          </a:p>
          <a:p>
            <a:pPr marL="0" indent="0" algn="r">
              <a:buNone/>
            </a:pP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Thursday  24 September 2020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81891" y="0"/>
            <a:ext cx="24938" cy="6858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12" y="5193794"/>
            <a:ext cx="1559848" cy="1559679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6201296"/>
            <a:ext cx="1043330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-1" y="6366222"/>
            <a:ext cx="10497313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0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415" y="1346395"/>
            <a:ext cx="10328010" cy="4165210"/>
          </a:xfr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Importance of capacity to work dynamically with MSWord: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MSWord is predominant contemporary word processing software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Team science:  co-authored research reports are likely to be written in MSWord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Many peer-review journals require submission in MSWord  </a:t>
            </a:r>
          </a:p>
          <a:p>
            <a:pPr marL="0" indent="0">
              <a:buNone/>
            </a:pP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1891" y="0"/>
            <a:ext cx="24938" cy="6858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018" y="5671750"/>
            <a:ext cx="1105142" cy="1081724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6201296"/>
            <a:ext cx="1084478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-1" y="6366222"/>
            <a:ext cx="1084478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AA681E-A29A-4005-A1DF-BC58655EC53E}"/>
              </a:ext>
            </a:extLst>
          </p:cNvPr>
          <p:cNvSpPr txBox="1"/>
          <p:nvPr/>
        </p:nvSpPr>
        <p:spPr>
          <a:xfrm>
            <a:off x="714063" y="6458223"/>
            <a:ext cx="129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40502020204" pitchFamily="34" charset="0"/>
                <a:ea typeface="+mn-ea"/>
                <a:cs typeface="Lucida Sans" panose="020B0602040502020204" pitchFamily="34" charset="0"/>
              </a:rPr>
              <a:t>IPR  24.9.20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8CE73A-8E27-4F70-BDFB-7604C97E1498}"/>
              </a:ext>
            </a:extLst>
          </p:cNvPr>
          <p:cNvSpPr txBox="1">
            <a:spLocks/>
          </p:cNvSpPr>
          <p:nvPr/>
        </p:nvSpPr>
        <p:spPr>
          <a:xfrm>
            <a:off x="805833" y="326480"/>
            <a:ext cx="10575174" cy="60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Transferring Results to MSWord using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9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96" y="334533"/>
            <a:ext cx="10343804" cy="6086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Dynamic MSWord: 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90" y="1251185"/>
            <a:ext cx="10328010" cy="4458334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3600"/>
              </a:spcAft>
              <a:buNone/>
            </a:pPr>
            <a:r>
              <a:rPr lang="en-US" sz="22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  <a:hlinkClick r:id="rId2"/>
              </a:rPr>
              <a:t>https://sites.northwestern.edu/stattag/</a:t>
            </a:r>
            <a:endParaRPr lang="en-US" sz="2200" dirty="0">
              <a:latin typeface="Lucida Sans" panose="020B0602040502020204" pitchFamily="34" charset="0"/>
              <a:ea typeface="Calibri" panose="020F0502020204030204" pitchFamily="34" charset="0"/>
              <a:cs typeface="Lucida Sans" panose="020B06020405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Salient features: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MSWord document is presumed goal (otherwise no reason to use </a:t>
            </a:r>
            <a:r>
              <a:rPr lang="en-US" sz="2400" dirty="0" err="1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StatTag</a:t>
            </a: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)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Links to statistical programs are set </a:t>
            </a:r>
            <a:r>
              <a:rPr lang="en-US" sz="2400" u="sng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within MSWord document</a:t>
            </a:r>
            <a:endParaRPr lang="en-US" sz="2400" dirty="0">
              <a:latin typeface="Lucida Sans" panose="020B0602040502020204" pitchFamily="34" charset="0"/>
              <a:ea typeface="Calibri" panose="020F0502020204030204" pitchFamily="34" charset="0"/>
              <a:cs typeface="Lucida Sans" panose="020B0602040502020204" pitchFamily="34" charset="0"/>
            </a:endParaRP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Track Changes, Comments, Citations are </a:t>
            </a:r>
            <a:r>
              <a:rPr lang="en-US" sz="2400" u="sng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not</a:t>
            </a: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 disturbed when updating statistical results – for team authorship, this is considerable convenience</a:t>
            </a:r>
          </a:p>
          <a:p>
            <a:pPr marL="0" indent="0">
              <a:buNone/>
            </a:pP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1891" y="0"/>
            <a:ext cx="24938" cy="6858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018" y="5671750"/>
            <a:ext cx="1105142" cy="1081724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6201296"/>
            <a:ext cx="1084478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-1" y="6366222"/>
            <a:ext cx="1084478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AA681E-A29A-4005-A1DF-BC58655EC53E}"/>
              </a:ext>
            </a:extLst>
          </p:cNvPr>
          <p:cNvSpPr txBox="1"/>
          <p:nvPr/>
        </p:nvSpPr>
        <p:spPr>
          <a:xfrm>
            <a:off x="714063" y="6458223"/>
            <a:ext cx="123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40502020204" pitchFamily="34" charset="0"/>
                <a:ea typeface="+mn-ea"/>
                <a:cs typeface="Lucida Sans" panose="020B0602040502020204" pitchFamily="34" charset="0"/>
              </a:rPr>
              <a:t>IPR  24.9.20</a:t>
            </a:r>
          </a:p>
        </p:txBody>
      </p:sp>
    </p:spTree>
    <p:extLst>
      <p:ext uri="{BB962C8B-B14F-4D97-AF65-F5344CB8AC3E}">
        <p14:creationId xmlns:p14="http://schemas.microsoft.com/office/powerpoint/2010/main" val="30561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52" y="352398"/>
            <a:ext cx="10343804" cy="6086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Dynamic MSWord: 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46" y="1361143"/>
            <a:ext cx="10328010" cy="4440016"/>
          </a:xfrm>
        </p:spPr>
        <p:txBody>
          <a:bodyPr/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Salient features  (continued):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Statistical packages supported:  R, SAS, Stata, Python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Each MSWord document can be linked to </a:t>
            </a:r>
            <a:r>
              <a:rPr lang="en-US" sz="2400" u="sng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more than one file</a:t>
            </a: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 of statistical code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Each MSWord document can be linked to code for </a:t>
            </a:r>
            <a:r>
              <a:rPr lang="en-US" sz="2400" u="sng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multiple statistical packages</a:t>
            </a:r>
          </a:p>
          <a:p>
            <a:pPr marL="0" indent="0">
              <a:buNone/>
            </a:pPr>
            <a:endParaRPr lang="en-US" dirty="0"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1891" y="0"/>
            <a:ext cx="24938" cy="6858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018" y="5671750"/>
            <a:ext cx="1105142" cy="1081724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6201296"/>
            <a:ext cx="1084478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-1" y="6366222"/>
            <a:ext cx="1084478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AA681E-A29A-4005-A1DF-BC58655EC53E}"/>
              </a:ext>
            </a:extLst>
          </p:cNvPr>
          <p:cNvSpPr txBox="1"/>
          <p:nvPr/>
        </p:nvSpPr>
        <p:spPr>
          <a:xfrm>
            <a:off x="714062" y="6458223"/>
            <a:ext cx="14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40502020204" pitchFamily="34" charset="0"/>
                <a:ea typeface="+mn-ea"/>
                <a:cs typeface="Lucida Sans" panose="020B0602040502020204" pitchFamily="34" charset="0"/>
              </a:rPr>
              <a:t>IPR  24.9.20</a:t>
            </a:r>
          </a:p>
        </p:txBody>
      </p:sp>
    </p:spTree>
    <p:extLst>
      <p:ext uri="{BB962C8B-B14F-4D97-AF65-F5344CB8AC3E}">
        <p14:creationId xmlns:p14="http://schemas.microsoft.com/office/powerpoint/2010/main" val="415760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93" y="336211"/>
            <a:ext cx="10343804" cy="6086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Dynamic MSWord: 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87" y="1230414"/>
            <a:ext cx="10328010" cy="464403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Free download at </a:t>
            </a: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  <a:hlinkClick r:id="rId2"/>
              </a:rPr>
              <a:t>https://sites.northwestern.edu/stattag/</a:t>
            </a: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  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(both Windows and macOS versions)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User Guide (30 pages) is available, also YouTube videos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Installation is trivial (extra step for Stata – clearly explained)</a:t>
            </a:r>
          </a:p>
          <a:p>
            <a:pPr marL="457200" marR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000" dirty="0" err="1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StatTag</a:t>
            </a:r>
            <a:r>
              <a:rPr lang="en-US" sz="2000" dirty="0">
                <a:latin typeface="Lucida Sans" panose="020B0602040502020204" pitchFamily="34" charset="0"/>
                <a:ea typeface="Calibri" panose="020F0502020204030204" pitchFamily="34" charset="0"/>
                <a:cs typeface="Lucida Sans" panose="020B0602040502020204" pitchFamily="34" charset="0"/>
              </a:rPr>
              <a:t> is “plug-in” for MSWord – additional tab across the top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Quick and easy to get up to speed – there’s little to learn, and </a:t>
            </a:r>
            <a:r>
              <a:rPr lang="en-US" sz="2400" dirty="0" err="1"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 interface is transparent and intuitive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81891" y="0"/>
            <a:ext cx="24938" cy="6858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018" y="5671750"/>
            <a:ext cx="1105142" cy="1081724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6201296"/>
            <a:ext cx="1084478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-1" y="6366222"/>
            <a:ext cx="1084478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AA681E-A29A-4005-A1DF-BC58655EC53E}"/>
              </a:ext>
            </a:extLst>
          </p:cNvPr>
          <p:cNvSpPr txBox="1"/>
          <p:nvPr/>
        </p:nvSpPr>
        <p:spPr>
          <a:xfrm>
            <a:off x="714063" y="6458223"/>
            <a:ext cx="1242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40502020204" pitchFamily="34" charset="0"/>
                <a:ea typeface="+mn-ea"/>
                <a:cs typeface="Lucida Sans" panose="020B0602040502020204" pitchFamily="34" charset="0"/>
              </a:rPr>
              <a:t>IPR  24.9.20</a:t>
            </a:r>
          </a:p>
        </p:txBody>
      </p:sp>
    </p:spTree>
    <p:extLst>
      <p:ext uri="{BB962C8B-B14F-4D97-AF65-F5344CB8AC3E}">
        <p14:creationId xmlns:p14="http://schemas.microsoft.com/office/powerpoint/2010/main" val="29898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90" y="255990"/>
            <a:ext cx="10343804" cy="6086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Dynamic MSWord: 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endParaRPr lang="en-US" sz="3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40502020204" pitchFamily="34" charset="0"/>
              <a:cs typeface="Lucida Sans" panose="020B06020405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790" y="1222198"/>
            <a:ext cx="10328010" cy="444955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 err="1"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 classifies output from statistical software into four categories: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Values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 – e.g. sample size, mean of a variable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Figures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 – as constructed in the statistical software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Tables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 – most challenging!!  numerous approaches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Verbatim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 – text-box with output exactly as it appears in statistical software results window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81891" y="0"/>
            <a:ext cx="24938" cy="6858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018" y="5671750"/>
            <a:ext cx="1105142" cy="1081724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6201296"/>
            <a:ext cx="1084478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-1" y="6366222"/>
            <a:ext cx="1084478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AA681E-A29A-4005-A1DF-BC58655EC53E}"/>
              </a:ext>
            </a:extLst>
          </p:cNvPr>
          <p:cNvSpPr txBox="1"/>
          <p:nvPr/>
        </p:nvSpPr>
        <p:spPr>
          <a:xfrm>
            <a:off x="714063" y="6458223"/>
            <a:ext cx="13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40502020204" pitchFamily="34" charset="0"/>
                <a:ea typeface="+mn-ea"/>
                <a:cs typeface="Lucida Sans" panose="020B0602040502020204" pitchFamily="34" charset="0"/>
              </a:rPr>
              <a:t>IPR  24.9.20</a:t>
            </a:r>
          </a:p>
        </p:txBody>
      </p:sp>
    </p:spTree>
    <p:extLst>
      <p:ext uri="{BB962C8B-B14F-4D97-AF65-F5344CB8AC3E}">
        <p14:creationId xmlns:p14="http://schemas.microsoft.com/office/powerpoint/2010/main" val="9662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93" y="232507"/>
            <a:ext cx="10343804" cy="6086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Dynamic MSWord: 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 + S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40502020204" pitchFamily="34" charset="0"/>
                <a:cs typeface="Lucida Sans" panose="020B0602040502020204" pitchFamily="34" charset="0"/>
              </a:rPr>
              <a:t>tata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87" y="1167966"/>
            <a:ext cx="10328010" cy="478007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In Stata (as in other packages), </a:t>
            </a:r>
            <a:r>
              <a:rPr lang="en-US" sz="2400" dirty="0" err="1">
                <a:latin typeface="Lucida Sans" panose="020B0602040502020204" pitchFamily="34" charset="0"/>
                <a:cs typeface="Lucida Sans" panose="020B0602040502020204" pitchFamily="34" charset="0"/>
              </a:rPr>
              <a:t>StatTag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 insists that each category of output be produced by a specific Stata command, as follows: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Values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		</a:t>
            </a:r>
            <a:r>
              <a:rPr lang="en-US" sz="2200" b="1" dirty="0">
                <a:latin typeface="Lucida Console" panose="020B0609040504020204" pitchFamily="49" charset="0"/>
                <a:cs typeface="Lucida Sans" panose="020B0602040502020204" pitchFamily="34" charset="0"/>
              </a:rPr>
              <a:t>display</a:t>
            </a: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Figures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		</a:t>
            </a:r>
            <a:r>
              <a:rPr lang="en-US" sz="2200" b="1" dirty="0">
                <a:latin typeface="Lucida Console" panose="020B0609040504020204" pitchFamily="49" charset="0"/>
                <a:cs typeface="Lucida Sans" panose="020B0602040502020204" pitchFamily="34" charset="0"/>
              </a:rPr>
              <a:t>graph export</a:t>
            </a:r>
            <a:endParaRPr lang="en-US" sz="2200" b="1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Tables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		</a:t>
            </a:r>
            <a:r>
              <a:rPr lang="en-US" sz="2200" b="1" dirty="0">
                <a:solidFill>
                  <a:prstClr val="black"/>
                </a:solidFill>
                <a:latin typeface="Lucida Console" panose="020B0609040504020204" pitchFamily="49" charset="0"/>
                <a:cs typeface="Lucida Sans" panose="020B0602040502020204" pitchFamily="34" charset="0"/>
              </a:rPr>
              <a:t>matrix list</a:t>
            </a:r>
            <a:endParaRPr lang="en-US" sz="2400" b="1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617220" indent="-342900">
              <a:lnSpc>
                <a:spcPct val="100000"/>
              </a:lnSpc>
              <a:spcBef>
                <a:spcPts val="0"/>
              </a:spcBef>
              <a:spcAft>
                <a:spcPts val="4200"/>
              </a:spcAft>
            </a:pPr>
            <a:r>
              <a:rPr lang="en-US" sz="2400" i="1" dirty="0">
                <a:latin typeface="Lucida Sans" panose="020B0602040502020204" pitchFamily="34" charset="0"/>
                <a:cs typeface="Lucida Sans" panose="020B0602040502020204" pitchFamily="34" charset="0"/>
              </a:rPr>
              <a:t>Verbatim</a:t>
            </a: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:	</a:t>
            </a: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Lucida Sans" panose="020B0602040502020204" pitchFamily="34" charset="0"/>
              </a:rPr>
              <a:t>&lt; </a:t>
            </a:r>
            <a:r>
              <a:rPr lang="en-US" sz="2200" i="1" dirty="0">
                <a:solidFill>
                  <a:prstClr val="black"/>
                </a:solidFill>
                <a:latin typeface="Lucida Console" panose="020B0609040504020204" pitchFamily="49" charset="0"/>
                <a:cs typeface="Lucida Sans" panose="020B0602040502020204" pitchFamily="34" charset="0"/>
              </a:rPr>
              <a:t>whatever </a:t>
            </a: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  <a:cs typeface="Lucida Sans" panose="020B0602040502020204" pitchFamily="34" charset="0"/>
              </a:rPr>
              <a:t>&gt;</a:t>
            </a:r>
            <a:endParaRPr lang="en-US" sz="24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27432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latin typeface="Lucida Sans" panose="020B0602040502020204" pitchFamily="34" charset="0"/>
                <a:cs typeface="Lucida Sans" panose="020B0602040502020204" pitchFamily="34" charset="0"/>
              </a:rPr>
              <a:t>I will illustrate each . . 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81891" y="0"/>
            <a:ext cx="24938" cy="68580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018" y="5671750"/>
            <a:ext cx="1105142" cy="1081724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6201296"/>
            <a:ext cx="1084478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-1" y="6366222"/>
            <a:ext cx="10844785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AA681E-A29A-4005-A1DF-BC58655EC53E}"/>
              </a:ext>
            </a:extLst>
          </p:cNvPr>
          <p:cNvSpPr txBox="1"/>
          <p:nvPr/>
        </p:nvSpPr>
        <p:spPr>
          <a:xfrm>
            <a:off x="714062" y="6458223"/>
            <a:ext cx="138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40502020204" pitchFamily="34" charset="0"/>
                <a:ea typeface="+mn-ea"/>
                <a:cs typeface="Lucida Sans" panose="020B0602040502020204" pitchFamily="34" charset="0"/>
              </a:rPr>
              <a:t>IPR  24.9.20</a:t>
            </a:r>
          </a:p>
        </p:txBody>
      </p:sp>
    </p:spTree>
    <p:extLst>
      <p:ext uri="{BB962C8B-B14F-4D97-AF65-F5344CB8AC3E}">
        <p14:creationId xmlns:p14="http://schemas.microsoft.com/office/powerpoint/2010/main" val="103375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Lucida Sans</vt:lpstr>
      <vt:lpstr>Office Theme</vt:lpstr>
      <vt:lpstr>Transferring Statistical Results to MSWord using StatTag</vt:lpstr>
      <vt:lpstr>PowerPoint Presentation</vt:lpstr>
      <vt:lpstr>Dynamic MSWord:  StatTag</vt:lpstr>
      <vt:lpstr>Dynamic MSWord:  StatTag</vt:lpstr>
      <vt:lpstr>Dynamic MSWord:  StatTag</vt:lpstr>
      <vt:lpstr>Dynamic MSWord:  StatTag</vt:lpstr>
      <vt:lpstr>Dynamic MSWord:  StatTag + Stata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Casterline, John B.</dc:creator>
  <cp:lastModifiedBy>Casterline, John</cp:lastModifiedBy>
  <cp:revision>64</cp:revision>
  <dcterms:created xsi:type="dcterms:W3CDTF">2019-10-31T18:44:51Z</dcterms:created>
  <dcterms:modified xsi:type="dcterms:W3CDTF">2020-09-24T15:29:14Z</dcterms:modified>
</cp:coreProperties>
</file>