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82" r:id="rId8"/>
    <p:sldId id="263" r:id="rId9"/>
    <p:sldId id="260" r:id="rId10"/>
    <p:sldId id="262" r:id="rId11"/>
    <p:sldId id="264" r:id="rId12"/>
    <p:sldId id="268" r:id="rId13"/>
    <p:sldId id="285" r:id="rId14"/>
    <p:sldId id="265" r:id="rId15"/>
    <p:sldId id="275" r:id="rId16"/>
    <p:sldId id="272" r:id="rId17"/>
    <p:sldId id="273" r:id="rId18"/>
    <p:sldId id="283" r:id="rId19"/>
    <p:sldId id="271" r:id="rId20"/>
    <p:sldId id="278" r:id="rId21"/>
    <p:sldId id="279" r:id="rId22"/>
    <p:sldId id="280" r:id="rId23"/>
    <p:sldId id="281" r:id="rId24"/>
    <p:sldId id="269" r:id="rId25"/>
    <p:sldId id="284" r:id="rId26"/>
    <p:sldId id="276" r:id="rId27"/>
    <p:sldId id="277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AE1BC-9CCD-469C-A767-399CBFF4792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117B-B2D0-4AAC-8F37-B48BADB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nts.nih.gov/grants/guide/pa-files/PAR-20-064.html" TargetMode="External"/><Relationship Id="rId2" Type="http://schemas.openxmlformats.org/officeDocument/2006/relationships/hyperlink" Target="https://www.icpsr.umich.edu/web/pages/deposit/guid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4617-A377-48D6-8D02-82685313A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Archiving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EC44E-074C-4FD5-9607-D9DDFD513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Beth Boettner</a:t>
            </a:r>
          </a:p>
          <a:p>
            <a:r>
              <a:rPr lang="en-US" dirty="0"/>
              <a:t>IPR Methods Workshop</a:t>
            </a:r>
          </a:p>
          <a:p>
            <a:r>
              <a:rPr lang="en-US" dirty="0"/>
              <a:t>November 5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04065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42C6-5F91-4657-A626-1A7B9A71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Data Preparation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1D49-4ADA-476D-B023-87BE1264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ICPSR has a fantastic guide on their website that you can download as a PDF</a:t>
            </a:r>
          </a:p>
          <a:p>
            <a:endParaRPr lang="en-US" dirty="0"/>
          </a:p>
          <a:p>
            <a:r>
              <a:rPr lang="en-US" dirty="0"/>
              <a:t>PLAN AHEAD! Planning for data sharing can save many headaches later, so weave it into your:</a:t>
            </a:r>
          </a:p>
          <a:p>
            <a:pPr lvl="1"/>
            <a:r>
              <a:rPr lang="en-US" dirty="0"/>
              <a:t>grant data management plan</a:t>
            </a:r>
          </a:p>
          <a:p>
            <a:pPr lvl="1"/>
            <a:r>
              <a:rPr lang="en-US" dirty="0"/>
              <a:t>IRB protocol and consent documents</a:t>
            </a:r>
          </a:p>
          <a:p>
            <a:pPr lvl="1"/>
            <a:r>
              <a:rPr lang="en-US" dirty="0"/>
              <a:t>data collection methods</a:t>
            </a:r>
          </a:p>
        </p:txBody>
      </p:sp>
    </p:spTree>
    <p:extLst>
      <p:ext uri="{BB962C8B-B14F-4D97-AF65-F5344CB8AC3E}">
        <p14:creationId xmlns:p14="http://schemas.microsoft.com/office/powerpoint/2010/main" val="183377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129D1-0997-49FA-BD79-FDF618D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Data Management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02331-7A63-4E4B-B54C-9D3BF4E6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Grant Data Management Plan</a:t>
            </a:r>
          </a:p>
          <a:p>
            <a:pPr lvl="1"/>
            <a:r>
              <a:rPr lang="en-US" dirty="0"/>
              <a:t>NIH already requires data management/sharing plan that include how data will be shared for large grants over $500,000</a:t>
            </a:r>
          </a:p>
          <a:p>
            <a:pPr lvl="1"/>
            <a:r>
              <a:rPr lang="en-US" dirty="0"/>
              <a:t>NSF also requires a data management/sharing plan </a:t>
            </a:r>
          </a:p>
          <a:p>
            <a:endParaRPr lang="en-US" dirty="0"/>
          </a:p>
          <a:p>
            <a:r>
              <a:rPr lang="en-US" dirty="0"/>
              <a:t>NIH just announced new expanded policy for all grants with larger focus on compliance that goes into effect in Jan 2023, so plan for it now</a:t>
            </a:r>
          </a:p>
          <a:p>
            <a:pPr lvl="1"/>
            <a:r>
              <a:rPr lang="en-US" dirty="0"/>
              <a:t>New NIH policy also discusses costs for data sharing. Plan for these costs in your grant budgets!</a:t>
            </a:r>
          </a:p>
          <a:p>
            <a:endParaRPr lang="en-US" dirty="0"/>
          </a:p>
        </p:txBody>
      </p:sp>
      <p:pic>
        <p:nvPicPr>
          <p:cNvPr id="2050" name="Picture 2" descr="Grants and Funding logo">
            <a:extLst>
              <a:ext uri="{FF2B5EF4-FFF2-40B4-BE49-F238E27FC236}">
                <a16:creationId xmlns:a16="http://schemas.microsoft.com/office/drawing/2014/main" id="{426E4B23-0C2B-48BB-AAB1-25F63A89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8" y="1338152"/>
            <a:ext cx="4206052" cy="61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SF Logo | NSF - National Science Foundation">
            <a:extLst>
              <a:ext uri="{FF2B5EF4-FFF2-40B4-BE49-F238E27FC236}">
                <a16:creationId xmlns:a16="http://schemas.microsoft.com/office/drawing/2014/main" id="{73A0AA2C-51F0-499F-BD45-465D82E5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084" y="1027907"/>
            <a:ext cx="1454451" cy="146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14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129D1-0997-49FA-BD79-FDF618D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Consent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02331-7A63-4E4B-B54C-9D3BF4E6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Make sure language alerts participants to potential sharing, and how you will protect privacy even when sharing outside original investigators</a:t>
            </a:r>
          </a:p>
          <a:p>
            <a:pPr lvl="1"/>
            <a:r>
              <a:rPr lang="en-US" dirty="0"/>
              <a:t>Both OSU IRB and ICPSR have suggestions on their websites</a:t>
            </a:r>
          </a:p>
          <a:p>
            <a:pPr lvl="1"/>
            <a:endParaRPr lang="en-US" dirty="0"/>
          </a:p>
          <a:p>
            <a:r>
              <a:rPr lang="en-US" dirty="0"/>
              <a:t>Not clear: “Only the research team will have access to information that identifies you”</a:t>
            </a:r>
          </a:p>
          <a:p>
            <a:pPr lvl="1"/>
            <a:endParaRPr lang="en-US" dirty="0"/>
          </a:p>
          <a:p>
            <a:r>
              <a:rPr lang="en-US" dirty="0"/>
              <a:t>Better: “Any personal information that could identify you will be removed or changed before files are shared with other researchers or results are made public.”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0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9D4F-8EB5-443B-8D58-08A8B4EC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your consent forms use “bad”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DD47-CAB6-4987-96C8-F082C4A9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overcome it! Just takes more work &amp; have to jump through more hoops with IRB</a:t>
            </a:r>
          </a:p>
          <a:p>
            <a:endParaRPr lang="en-US" dirty="0"/>
          </a:p>
          <a:p>
            <a:r>
              <a:rPr lang="en-US" dirty="0"/>
              <a:t>Request a waiver of consent for data sharing, if you can detail all the protections that will remain in place to keep risk of disclosure at a minimum</a:t>
            </a:r>
          </a:p>
        </p:txBody>
      </p:sp>
    </p:spTree>
    <p:extLst>
      <p:ext uri="{BB962C8B-B14F-4D97-AF65-F5344CB8AC3E}">
        <p14:creationId xmlns:p14="http://schemas.microsoft.com/office/powerpoint/2010/main" val="33674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5169-C2F0-4DBD-AA1F-E5F6BDC3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CCA42-C976-4D95-8039-554FCE01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file structure:</a:t>
            </a:r>
          </a:p>
          <a:p>
            <a:pPr lvl="1"/>
            <a:r>
              <a:rPr lang="en-US" dirty="0"/>
              <a:t>Do you have multiple types of respondents or types of data collected? do you have many sections of survey questions?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integrity during collection/data entry: </a:t>
            </a:r>
          </a:p>
          <a:p>
            <a:pPr lvl="1"/>
            <a:r>
              <a:rPr lang="en-US" dirty="0"/>
              <a:t>cross-platform identifiers if data collected across different modes or systems or levels in a hierarchical structure</a:t>
            </a:r>
          </a:p>
          <a:p>
            <a:pPr lvl="1"/>
            <a:r>
              <a:rPr lang="en-US" dirty="0"/>
              <a:t>Checking for valid vs. out of range responses</a:t>
            </a:r>
          </a:p>
          <a:p>
            <a:pPr lvl="1"/>
            <a:endParaRPr lang="en-US" dirty="0"/>
          </a:p>
          <a:p>
            <a:r>
              <a:rPr lang="en-US" dirty="0"/>
              <a:t>Setting up system for file/variable naming conventions and missing values</a:t>
            </a:r>
          </a:p>
          <a:p>
            <a:pPr lvl="1"/>
            <a:r>
              <a:rPr lang="en-US" dirty="0"/>
              <a:t>Numeric, question numbers, prefix/suffix systems</a:t>
            </a:r>
          </a:p>
        </p:txBody>
      </p:sp>
    </p:spTree>
    <p:extLst>
      <p:ext uri="{BB962C8B-B14F-4D97-AF65-F5344CB8AC3E}">
        <p14:creationId xmlns:p14="http://schemas.microsoft.com/office/powerpoint/2010/main" val="325768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347C-2A9C-4595-8BF1-E688EDD8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42642"/>
            <a:ext cx="2817628" cy="1881963"/>
          </a:xfrm>
        </p:spPr>
        <p:txBody>
          <a:bodyPr>
            <a:normAutofit fontScale="90000"/>
          </a:bodyPr>
          <a:lstStyle/>
          <a:p>
            <a:r>
              <a:rPr lang="en-US" dirty="0"/>
              <a:t>AHDC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4D89-9F24-42FA-875D-38D00171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2" y="5048960"/>
            <a:ext cx="9120468" cy="174864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Variable : Wave + Reporter + Survey Section + Question #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w3yTA1 – Wave 3 youth tobacco &amp; alcohol question 1 </a:t>
            </a:r>
          </a:p>
          <a:p>
            <a:pPr marL="0" indent="0" algn="ctr">
              <a:buNone/>
            </a:pPr>
            <a:r>
              <a:rPr lang="en-US" dirty="0"/>
              <a:t>(Have you tried cigarettes since last interview?)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244D76-E43E-49DE-83EB-C742F247F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29089"/>
              </p:ext>
            </p:extLst>
          </p:nvPr>
        </p:nvGraphicFramePr>
        <p:xfrm>
          <a:off x="2743200" y="60400"/>
          <a:ext cx="6227136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330">
                  <a:extLst>
                    <a:ext uri="{9D8B030D-6E8A-4147-A177-3AD203B41FA5}">
                      <a16:colId xmlns:a16="http://schemas.microsoft.com/office/drawing/2014/main" val="1121569441"/>
                    </a:ext>
                  </a:extLst>
                </a:gridCol>
                <a:gridCol w="2732568">
                  <a:extLst>
                    <a:ext uri="{9D8B030D-6E8A-4147-A177-3AD203B41FA5}">
                      <a16:colId xmlns:a16="http://schemas.microsoft.com/office/drawing/2014/main" val="3502216902"/>
                    </a:ext>
                  </a:extLst>
                </a:gridCol>
                <a:gridCol w="1623238">
                  <a:extLst>
                    <a:ext uri="{9D8B030D-6E8A-4147-A177-3AD203B41FA5}">
                      <a16:colId xmlns:a16="http://schemas.microsoft.com/office/drawing/2014/main" val="116879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6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1. 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Wave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7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Wave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78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Wave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5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Covid</a:t>
                      </a:r>
                      <a:r>
                        <a:rPr lang="en-US" sz="1800" dirty="0"/>
                        <a:t> Wave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1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Covid</a:t>
                      </a:r>
                      <a:r>
                        <a:rPr lang="en-US" sz="1800" dirty="0"/>
                        <a:t> Wave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0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Wave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2. Reporter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Caregiver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7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3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3. Survey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Tobacco and 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Done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8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4. Question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Numbered within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#, 1-X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0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64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A0C2-552F-4346-8F90-F700B2E0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About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7CFC-E1C0-48D0-BFBD-2141B307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ICPSR uses an XML system to make Data Documentation Initiative (DDI) compliant codebooks</a:t>
            </a:r>
          </a:p>
          <a:p>
            <a:endParaRPr lang="en-US" dirty="0"/>
          </a:p>
          <a:p>
            <a:r>
              <a:rPr lang="en-US" dirty="0"/>
              <a:t>In other words: make it human and machine readable for easy searching on any aspect (variable name, survey question text, value labels) that is more helpful than a PDF with handwritten codes on it that isn’t searchable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6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8F32-0AC3-434F-A923-B139471A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Metadata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6565-801C-467F-A748-D0C7194E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ICPSR will take your codebooks and make DDI metadata, but there are also programs in R and other commercial tools to generate it</a:t>
            </a:r>
          </a:p>
          <a:p>
            <a:pPr lvl="1"/>
            <a:r>
              <a:rPr lang="en-US" dirty="0"/>
              <a:t>R packages: Codebook, </a:t>
            </a:r>
            <a:r>
              <a:rPr lang="en-US" dirty="0" err="1"/>
              <a:t>ddionrails</a:t>
            </a:r>
            <a:endParaRPr lang="en-US" dirty="0"/>
          </a:p>
          <a:p>
            <a:pPr lvl="1"/>
            <a:r>
              <a:rPr lang="en-US" dirty="0"/>
              <a:t>Other software: </a:t>
            </a:r>
            <a:r>
              <a:rPr lang="en-US" dirty="0" err="1"/>
              <a:t>Nesstar</a:t>
            </a:r>
            <a:r>
              <a:rPr lang="en-US" dirty="0"/>
              <a:t> (free), </a:t>
            </a:r>
            <a:r>
              <a:rPr lang="en-US" dirty="0" err="1"/>
              <a:t>Colectica</a:t>
            </a:r>
            <a:r>
              <a:rPr lang="en-US" dirty="0"/>
              <a:t> (paid)</a:t>
            </a:r>
          </a:p>
          <a:p>
            <a:endParaRPr lang="en-US" dirty="0"/>
          </a:p>
          <a:p>
            <a:r>
              <a:rPr lang="en-US" dirty="0"/>
              <a:t>If you don’t create your own metadata, providing a uniform, structured codebook in a Word doc is the best alternative, including: </a:t>
            </a:r>
          </a:p>
          <a:p>
            <a:pPr lvl="1"/>
            <a:r>
              <a:rPr lang="en-US" dirty="0"/>
              <a:t>integrated question text </a:t>
            </a:r>
          </a:p>
          <a:p>
            <a:pPr lvl="1"/>
            <a:r>
              <a:rPr lang="en-US" dirty="0"/>
              <a:t>value labels </a:t>
            </a:r>
          </a:p>
          <a:p>
            <a:pPr lvl="1"/>
            <a:r>
              <a:rPr lang="en-US" dirty="0"/>
              <a:t>skip patterns – Who got this question/answered it</a:t>
            </a:r>
          </a:p>
          <a:p>
            <a:pPr lvl="1"/>
            <a:r>
              <a:rPr lang="en-US" dirty="0"/>
              <a:t>Missing values – don’t know vs. refuse vs. not applicable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1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C999-7494-4063-9AE4-EB4051C9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63674"/>
          </a:xfrm>
        </p:spPr>
        <p:txBody>
          <a:bodyPr>
            <a:noAutofit/>
          </a:bodyPr>
          <a:lstStyle/>
          <a:p>
            <a:r>
              <a:rPr lang="en-US" sz="3200" dirty="0"/>
              <a:t>Border Contraceptive Access Study, El Paso, Texas 2005-2008 (ICPSR 32561)</a:t>
            </a:r>
            <a:br>
              <a:rPr lang="en-US" sz="3200" dirty="0"/>
            </a:br>
            <a:r>
              <a:rPr lang="en-US" sz="1400" dirty="0"/>
              <a:t>Principal Investigator(s):</a:t>
            </a:r>
            <a:br>
              <a:rPr lang="en-US" sz="1400" dirty="0"/>
            </a:br>
            <a:r>
              <a:rPr lang="en-US" sz="1400" dirty="0"/>
              <a:t>Joseph E. Potter, University of Texas-Austin; Kristine Hopkins, University of Texas-Austin; Jon </a:t>
            </a:r>
            <a:r>
              <a:rPr lang="en-US" sz="1400" dirty="0" err="1"/>
              <a:t>Amastae</a:t>
            </a:r>
            <a:r>
              <a:rPr lang="en-US" sz="1400" dirty="0"/>
              <a:t>, University of Texas-El Paso; Daniel Grossman, Ibis Reproductive Health-San Francisco</a:t>
            </a:r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D5F6A4-9BA5-456C-AD51-95525E10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82" y="2027316"/>
            <a:ext cx="6943282" cy="42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5D3F-B271-4691-9BFC-7EE34207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Confidentiality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CE52-DF9A-42C3-A8F2-351A8A39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Two kinds of identifiers</a:t>
            </a:r>
          </a:p>
          <a:p>
            <a:r>
              <a:rPr lang="en-US" dirty="0"/>
              <a:t>Direct</a:t>
            </a:r>
          </a:p>
          <a:p>
            <a:pPr lvl="1"/>
            <a:r>
              <a:rPr lang="en-US" dirty="0"/>
              <a:t>Names, addresses, social security numbers</a:t>
            </a:r>
          </a:p>
          <a:p>
            <a:endParaRPr lang="en-US" dirty="0"/>
          </a:p>
          <a:p>
            <a:r>
              <a:rPr lang="en-US" dirty="0"/>
              <a:t>Indirect – together or in combination with other information could be used to identify participant</a:t>
            </a:r>
          </a:p>
          <a:p>
            <a:pPr lvl="1"/>
            <a:r>
              <a:rPr lang="en-US" dirty="0"/>
              <a:t>Geographic identifiers</a:t>
            </a:r>
          </a:p>
          <a:p>
            <a:pPr lvl="1"/>
            <a:r>
              <a:rPr lang="en-US" dirty="0"/>
              <a:t>Exact dates (birth/death/marriage)</a:t>
            </a:r>
          </a:p>
          <a:p>
            <a:pPr lvl="1"/>
            <a:r>
              <a:rPr lang="en-US" dirty="0"/>
              <a:t>Detailed income, organizational memberships, occupational titles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If using ICPSR, they will check for direct and potentially indirect identifiers that are of concern when processing the deposited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0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FEE3-CC50-4399-B1DB-6517059F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C538-C92C-4F3F-93B3-9F9F4BDE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Life Cycle</a:t>
            </a:r>
          </a:p>
          <a:p>
            <a:r>
              <a:rPr lang="en-US" dirty="0"/>
              <a:t>Why Archive Data?</a:t>
            </a:r>
          </a:p>
          <a:p>
            <a:r>
              <a:rPr lang="en-US" dirty="0"/>
              <a:t>How to Archive Data</a:t>
            </a:r>
          </a:p>
          <a:p>
            <a:pPr lvl="1"/>
            <a:r>
              <a:rPr lang="en-US" dirty="0"/>
              <a:t>Data Repositories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Depositing data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9655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D121-B540-4813-9C22-185841AE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 err="1"/>
              <a:t>VanWey</a:t>
            </a:r>
            <a:r>
              <a:rPr lang="en-US" dirty="0"/>
              <a:t> et al. PNAS 2005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FE545-1568-48C2-8EFA-3607392CA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 if displayed information is not enough to identify a person (county of residence, age, race, gender, distance to work) </a:t>
            </a:r>
          </a:p>
          <a:p>
            <a:pPr marL="0" indent="0">
              <a:buNone/>
            </a:pPr>
            <a:r>
              <a:rPr lang="en-US" dirty="0"/>
              <a:t>– IF able to link to other outside data, could lead to identification quickly</a:t>
            </a:r>
          </a:p>
        </p:txBody>
      </p:sp>
      <p:pic>
        <p:nvPicPr>
          <p:cNvPr id="1026" name="Picture 2" descr="Fig. 1.">
            <a:extLst>
              <a:ext uri="{FF2B5EF4-FFF2-40B4-BE49-F238E27FC236}">
                <a16:creationId xmlns:a16="http://schemas.microsoft.com/office/drawing/2014/main" id="{94D2586B-9184-4374-99EB-1573BC2B6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68" y="2016310"/>
            <a:ext cx="4191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33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D924-A5A0-4DB1-9972-5C6C0758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 Risk Limitation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00B3A-5316-46DC-BBBB-DF630AD0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Remove direct identifiers and problematic indirect identifiers that can’t be mitigated</a:t>
            </a:r>
          </a:p>
          <a:p>
            <a:endParaRPr lang="en-US" dirty="0"/>
          </a:p>
          <a:p>
            <a:r>
              <a:rPr lang="en-US" dirty="0"/>
              <a:t>Potential changes to consider for indirect identifiers: </a:t>
            </a:r>
          </a:p>
          <a:p>
            <a:pPr lvl="1"/>
            <a:r>
              <a:rPr lang="en-US" dirty="0"/>
              <a:t>Top-coding or collapsing categories (ex: make children’s ages in months or only give month/year)</a:t>
            </a:r>
          </a:p>
          <a:p>
            <a:pPr lvl="1"/>
            <a:r>
              <a:rPr lang="en-US" dirty="0"/>
              <a:t>Only give higher level geospatial identifiers (no lower than state or region) or spatially jigger the coordinates within a distance</a:t>
            </a:r>
          </a:p>
          <a:p>
            <a:pPr lvl="1"/>
            <a:r>
              <a:rPr lang="en-US" dirty="0"/>
              <a:t>Remove write-in text responses – make categories if needed</a:t>
            </a:r>
          </a:p>
          <a:p>
            <a:pPr lvl="1"/>
            <a:r>
              <a:rPr lang="en-US" dirty="0"/>
              <a:t>Provide only a random sample of the cases (ex: Add Health public use data is a random sample of the full study)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0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7D6D-61B4-498F-9E6C-EABFB1D6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utility of the data requires confidential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1AE8-4487-4F9D-A6A1-8144EEDD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direct and indirect identifiers cannot be removed or adjusted without affecting the significance of the data, consider a restricted dataset</a:t>
            </a:r>
          </a:p>
          <a:p>
            <a:r>
              <a:rPr lang="en-US" dirty="0"/>
              <a:t>ICPSR and other repositories can hold two versions, one for public access and one for restricted access</a:t>
            </a:r>
          </a:p>
          <a:p>
            <a:r>
              <a:rPr lang="en-US" dirty="0"/>
              <a:t>Restricted access requires the researcher to apply to use the data and have a plan for keeping the data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1482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97D6-D2C4-495A-9487-283840AB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Restricted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D673-2E27-4BD5-B838-EEBBB26A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ICPSR has multiple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Secure download</a:t>
            </a:r>
            <a:r>
              <a:rPr lang="en-US" dirty="0"/>
              <a:t>: lowest level of security, requires local IRB approval and a data use agreement between ICPSR and user’s institution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Virtual data enclave</a:t>
            </a:r>
            <a:r>
              <a:rPr lang="en-US" dirty="0"/>
              <a:t>: data stays on servers at ICPSR, accessed remotely, with disclosure review of output before it can be removed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Physical Data enclave</a:t>
            </a:r>
            <a:r>
              <a:rPr lang="en-US" dirty="0"/>
              <a:t>: user must go to Ann Arbor to work, disclosure review of output before it can be removed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79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D00B-FA15-4FD9-9039-4FA58770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Depositing Data: </a:t>
            </a:r>
            <a:br>
              <a:rPr lang="en-US" dirty="0"/>
            </a:br>
            <a:r>
              <a:rPr lang="en-US" dirty="0"/>
              <a:t>What to submit to ICPSR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74E0-FED8-4637-AAB8-D1A6F76E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file(s) in almost any format (SPSS, Stata, SAS)</a:t>
            </a:r>
          </a:p>
          <a:p>
            <a:pPr lvl="1"/>
            <a:r>
              <a:rPr lang="en-US" dirty="0"/>
              <a:t>Data files(s): One big file or multiple files by subject level/section?</a:t>
            </a:r>
          </a:p>
          <a:p>
            <a:pPr lvl="1"/>
            <a:r>
              <a:rPr lang="en-US" dirty="0"/>
              <a:t>Include variable labels, value labels, missing codes</a:t>
            </a:r>
          </a:p>
          <a:p>
            <a:pPr lvl="1"/>
            <a:r>
              <a:rPr lang="en-US" dirty="0"/>
              <a:t>Any contextual files like Census data or shapefiles</a:t>
            </a:r>
          </a:p>
          <a:p>
            <a:pPr lvl="1"/>
            <a:r>
              <a:rPr lang="en-US" dirty="0"/>
              <a:t>Derived/computed variables</a:t>
            </a:r>
          </a:p>
          <a:p>
            <a:pPr lvl="1"/>
            <a:r>
              <a:rPr lang="en-US" dirty="0"/>
              <a:t>Survey Weights</a:t>
            </a:r>
          </a:p>
        </p:txBody>
      </p:sp>
    </p:spTree>
    <p:extLst>
      <p:ext uri="{BB962C8B-B14F-4D97-AF65-F5344CB8AC3E}">
        <p14:creationId xmlns:p14="http://schemas.microsoft.com/office/powerpoint/2010/main" val="206058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939D-3223-4178-B7CF-001FD4AA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919A-5ECD-476A-A578-6668F47B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Documentation in DDI/XML or in Word Doc</a:t>
            </a:r>
          </a:p>
          <a:p>
            <a:pPr lvl="1"/>
            <a:r>
              <a:rPr lang="en-US" dirty="0"/>
              <a:t>Codebooks / variable names, values</a:t>
            </a:r>
          </a:p>
          <a:p>
            <a:pPr lvl="1"/>
            <a:r>
              <a:rPr lang="en-US" dirty="0"/>
              <a:t>Missing codes and skip patterns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Description / User Guide</a:t>
            </a:r>
          </a:p>
          <a:p>
            <a:pPr lvl="1"/>
            <a:r>
              <a:rPr lang="en-US" dirty="0"/>
              <a:t>Study summary: design and methods, sampling procedures</a:t>
            </a:r>
          </a:p>
          <a:p>
            <a:pPr lvl="1"/>
            <a:r>
              <a:rPr lang="en-US" dirty="0"/>
              <a:t>Procedures used for generating data and cleaning</a:t>
            </a:r>
          </a:p>
          <a:p>
            <a:pPr lvl="1"/>
            <a:r>
              <a:rPr lang="en-US" dirty="0"/>
              <a:t>How derived variables are computed (ex. scales, imputed income)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94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03F9-885A-43ED-A07A-1A99F481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96AE-9AF8-4075-A6BA-AA0AA4BC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ICPSR’s Guide to Depositing Data</a:t>
            </a:r>
          </a:p>
          <a:p>
            <a:r>
              <a:rPr lang="en-US" dirty="0">
                <a:hlinkClick r:id="rId2"/>
              </a:rPr>
              <a:t>https://www.icpsr.umich.edu/web/pages/deposit/guide/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NICHD has an R03 funding mechanism specifically designed for archiving child health and human development data sets</a:t>
            </a:r>
          </a:p>
          <a:p>
            <a:r>
              <a:rPr lang="en-US" dirty="0">
                <a:hlinkClick r:id="rId3"/>
              </a:rPr>
              <a:t>https://grants.nih.gov/grants/guide/pa-files/PAR-20-064.html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06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272F-9039-4C25-8B44-EF3BB4F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717B-5EA8-466C-8064-297B82BB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FB85-8DB2-423A-92FF-7156561B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Neighborhood Crime Study, 2000 (Peterson and </a:t>
            </a:r>
            <a:r>
              <a:rPr lang="en-US" dirty="0" err="1"/>
              <a:t>Krivo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E229-6719-4174-A986-DB7950E5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Naming Conventions: </a:t>
            </a:r>
          </a:p>
          <a:p>
            <a:r>
              <a:rPr lang="en-US" dirty="0"/>
              <a:t>the prefix "t_" represents census tract-level </a:t>
            </a:r>
          </a:p>
          <a:p>
            <a:r>
              <a:rPr lang="en-US" dirty="0"/>
              <a:t>the prefix "c_" represent city-level (i.e., census place) </a:t>
            </a:r>
          </a:p>
          <a:p>
            <a:r>
              <a:rPr lang="en-US" dirty="0"/>
              <a:t>the prefix "m_" represent metropolitan-level (i.e., MSA or PMSA) </a:t>
            </a:r>
          </a:p>
          <a:p>
            <a:r>
              <a:rPr lang="en-US" dirty="0"/>
              <a:t>Variable names with no prefix represent aspects of geographic location that apply to all three levels.</a:t>
            </a:r>
          </a:p>
          <a:p>
            <a:r>
              <a:rPr lang="en-US" dirty="0" err="1"/>
              <a:t>T_murder</a:t>
            </a:r>
            <a:r>
              <a:rPr lang="en-US" dirty="0"/>
              <a:t>, </a:t>
            </a:r>
            <a:r>
              <a:rPr lang="en-US" dirty="0" err="1"/>
              <a:t>C_murder</a:t>
            </a:r>
            <a:r>
              <a:rPr lang="en-US" dirty="0"/>
              <a:t>, </a:t>
            </a:r>
            <a:r>
              <a:rPr lang="en-US" dirty="0" err="1"/>
              <a:t>M_murder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3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2740-8120-4DE0-BEEC-978911E1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Life Cycle</a:t>
            </a:r>
          </a:p>
        </p:txBody>
      </p:sp>
      <p:pic>
        <p:nvPicPr>
          <p:cNvPr id="5" name="Picture 4" descr="The research data lifecycle – University of Reading">
            <a:extLst>
              <a:ext uri="{FF2B5EF4-FFF2-40B4-BE49-F238E27FC236}">
                <a16:creationId xmlns:a16="http://schemas.microsoft.com/office/drawing/2014/main" id="{A7DA8789-E6FE-4428-8EBC-966B26FB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52" y="1497879"/>
            <a:ext cx="50249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20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F0B4-B294-4045-B3DC-5D2F4BDB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archive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DDA0-5A7C-4198-AEC8-BCE956D2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 is </a:t>
            </a:r>
            <a:r>
              <a:rPr lang="en-US" u="sng" dirty="0"/>
              <a:t>hard</a:t>
            </a:r>
            <a:r>
              <a:rPr lang="en-US" dirty="0"/>
              <a:t>. Spare someone else having to duplicate your efforts. </a:t>
            </a:r>
          </a:p>
          <a:p>
            <a:r>
              <a:rPr lang="en-US" dirty="0"/>
              <a:t>Transparency, replication, and extensions of primary analyses</a:t>
            </a:r>
          </a:p>
          <a:p>
            <a:r>
              <a:rPr lang="en-US" dirty="0"/>
              <a:t>Meeting funders requirements to share data</a:t>
            </a:r>
          </a:p>
          <a:p>
            <a:r>
              <a:rPr lang="en-US" dirty="0"/>
              <a:t>Meet journal requirements to share analytic files and/or code from specific papers</a:t>
            </a:r>
          </a:p>
          <a:p>
            <a:r>
              <a:rPr lang="en-US" dirty="0"/>
              <a:t>Preserves data for future users, regardless of changes in technology, software</a:t>
            </a:r>
          </a:p>
        </p:txBody>
      </p:sp>
    </p:spTree>
    <p:extLst>
      <p:ext uri="{BB962C8B-B14F-4D97-AF65-F5344CB8AC3E}">
        <p14:creationId xmlns:p14="http://schemas.microsoft.com/office/powerpoint/2010/main" val="40531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1DAD-350F-471E-BF1E-26919F69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61"/>
            <a:ext cx="7886700" cy="1325563"/>
          </a:xfrm>
        </p:spPr>
        <p:txBody>
          <a:bodyPr/>
          <a:lstStyle/>
          <a:p>
            <a:r>
              <a:rPr lang="en-US" dirty="0"/>
              <a:t>How: Choosing a data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B1BC-ABBC-4AC3-BC0E-A2B22044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don’t already have something in mind, Re3data.org provides catalog of data repositories by discipline/type of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2,500 repositories across many disciplines</a:t>
            </a:r>
          </a:p>
          <a:p>
            <a:endParaRPr lang="en-US" dirty="0"/>
          </a:p>
        </p:txBody>
      </p:sp>
      <p:pic>
        <p:nvPicPr>
          <p:cNvPr id="1026" name="Picture 2" descr="re3data logo">
            <a:extLst>
              <a:ext uri="{FF2B5EF4-FFF2-40B4-BE49-F238E27FC236}">
                <a16:creationId xmlns:a16="http://schemas.microsoft.com/office/drawing/2014/main" id="{36706EB9-94B2-437B-9844-191C82A12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632" y="1825625"/>
            <a:ext cx="32956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4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B367-6A2A-4A84-A69D-1CD3AB8A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44" y="1825624"/>
            <a:ext cx="6062331" cy="49154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well-known and largest in social sciences</a:t>
            </a:r>
          </a:p>
          <a:p>
            <a:r>
              <a:rPr lang="en-US" dirty="0"/>
              <a:t>Deposit data collection files at no cost</a:t>
            </a:r>
          </a:p>
          <a:p>
            <a:pPr lvl="1"/>
            <a:r>
              <a:rPr lang="en-US" dirty="0"/>
              <a:t>Also much access at no cost-OSU is a member</a:t>
            </a:r>
          </a:p>
          <a:p>
            <a:r>
              <a:rPr lang="en-US" dirty="0"/>
              <a:t>Files are curated by ICPSR staff</a:t>
            </a:r>
          </a:p>
          <a:p>
            <a:pPr lvl="1"/>
            <a:r>
              <a:rPr lang="en-US" dirty="0"/>
              <a:t>Checking for potentially problematic identifying information, necessary data cleaning</a:t>
            </a:r>
          </a:p>
          <a:p>
            <a:r>
              <a:rPr lang="en-US" dirty="0"/>
              <a:t>Track usage statistics and citations</a:t>
            </a:r>
          </a:p>
          <a:p>
            <a:r>
              <a:rPr lang="en-US" dirty="0"/>
              <a:t>ICPSR provides data user support so you don’t have to</a:t>
            </a:r>
          </a:p>
          <a:p>
            <a:r>
              <a:rPr lang="en-US" dirty="0"/>
              <a:t>Options for restricted data protections</a:t>
            </a:r>
          </a:p>
          <a:p>
            <a:r>
              <a:rPr lang="en-US" dirty="0"/>
              <a:t>Online data analysis if data is not restricted access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C9D50-8556-4C30-A044-D803D616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2089704"/>
            <a:ext cx="2867025" cy="332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3861F-8D26-4C77-BA92-1AE33A1F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4" y="116959"/>
            <a:ext cx="3815095" cy="14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7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8EC3-34A3-40E2-996E-1227CBDA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ICPSR Archives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C815-65A4-4D94-AA96-EE22E806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ICPSR has a series of sub-archives dedicated </a:t>
            </a:r>
            <a:r>
              <a:rPr lang="en-US" dirty="0" err="1"/>
              <a:t>ot</a:t>
            </a:r>
            <a:r>
              <a:rPr lang="en-US" dirty="0"/>
              <a:t> certain topics, which are often supported by various granting agencies, but the main ICPSR search shows results from all archives</a:t>
            </a:r>
          </a:p>
          <a:p>
            <a:pPr lvl="1"/>
            <a:endParaRPr lang="en-US" dirty="0"/>
          </a:p>
        </p:txBody>
      </p:sp>
      <p:pic>
        <p:nvPicPr>
          <p:cNvPr id="2050" name="Picture 2" descr="Data Sharing for Demographic Research Logo and Title">
            <a:extLst>
              <a:ext uri="{FF2B5EF4-FFF2-40B4-BE49-F238E27FC236}">
                <a16:creationId xmlns:a16="http://schemas.microsoft.com/office/drawing/2014/main" id="{4B88E707-7AAD-4C33-B17A-83F953B1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1" y="3824130"/>
            <a:ext cx="3534635" cy="89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 A C J D logo">
            <a:extLst>
              <a:ext uri="{FF2B5EF4-FFF2-40B4-BE49-F238E27FC236}">
                <a16:creationId xmlns:a16="http://schemas.microsoft.com/office/drawing/2014/main" id="{F960FDCE-28E8-4A7B-A05B-15455D44F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91" y="3705119"/>
            <a:ext cx="3655162" cy="112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turn to N A C D A homepage">
            <a:extLst>
              <a:ext uri="{FF2B5EF4-FFF2-40B4-BE49-F238E27FC236}">
                <a16:creationId xmlns:a16="http://schemas.microsoft.com/office/drawing/2014/main" id="{3FFAD6FD-1D11-4881-A40B-062954521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86" y="5316280"/>
            <a:ext cx="5453181" cy="552892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9028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F05F-BFF8-42AB-B867-1ACF756E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Self-publishing option that is great for analytic files or smaller projects </a:t>
            </a:r>
          </a:p>
          <a:p>
            <a:r>
              <a:rPr lang="en-US" dirty="0"/>
              <a:t>Immediate publication with DOI/persistent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Up to 2BG storage</a:t>
            </a:r>
          </a:p>
          <a:p>
            <a:r>
              <a:rPr lang="en-US" dirty="0"/>
              <a:t>Not curated/checked by ICPSR</a:t>
            </a:r>
          </a:p>
          <a:p>
            <a:r>
              <a:rPr lang="en-US" dirty="0"/>
              <a:t>Catalogued in main ICPSR search so high visibility</a:t>
            </a:r>
          </a:p>
          <a:p>
            <a:r>
              <a:rPr lang="en-US" dirty="0"/>
              <a:t>Can include links to related publications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open I C P S R">
            <a:extLst>
              <a:ext uri="{FF2B5EF4-FFF2-40B4-BE49-F238E27FC236}">
                <a16:creationId xmlns:a16="http://schemas.microsoft.com/office/drawing/2014/main" id="{CACA0FB8-EE90-42DF-BA80-EBAAAE05D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9557"/>
            <a:ext cx="63436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26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BE14-1336-4A1A-8CD8-83456C1E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 Framework (OSF.io)</a:t>
            </a:r>
          </a:p>
        </p:txBody>
      </p:sp>
      <p:pic>
        <p:nvPicPr>
          <p:cNvPr id="1026" name="Picture 2" descr="OSF_workflow_-_hero.original">
            <a:extLst>
              <a:ext uri="{FF2B5EF4-FFF2-40B4-BE49-F238E27FC236}">
                <a16:creationId xmlns:a16="http://schemas.microsoft.com/office/drawing/2014/main" id="{0512A4AB-3EAA-4B63-A670-CB9E6680B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72" y="4464467"/>
            <a:ext cx="4189228" cy="23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3048-9832-432C-BFC9-657414CD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154383" cy="4351338"/>
          </a:xfrm>
        </p:spPr>
        <p:txBody>
          <a:bodyPr>
            <a:normAutofit/>
          </a:bodyPr>
          <a:lstStyle/>
          <a:p>
            <a:r>
              <a:rPr lang="en-US" dirty="0"/>
              <a:t>Collaboration tool that also provides ability to give access to public</a:t>
            </a:r>
          </a:p>
          <a:p>
            <a:r>
              <a:rPr lang="en-US" dirty="0"/>
              <a:t>Self-managed</a:t>
            </a:r>
          </a:p>
          <a:p>
            <a:r>
              <a:rPr lang="en-US" dirty="0"/>
              <a:t>Post code, data collection protocols, working papers, and data (or whatever else you want)</a:t>
            </a:r>
          </a:p>
          <a:p>
            <a:r>
              <a:rPr lang="en-US" dirty="0"/>
              <a:t>Offers pre-registration of planned analyses and hypotheses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459</TotalTime>
  <Words>1598</Words>
  <Application>Microsoft Office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Data Archiving</vt:lpstr>
      <vt:lpstr>Outline</vt:lpstr>
      <vt:lpstr>The Data Life Cycle</vt:lpstr>
      <vt:lpstr>Why archive data?</vt:lpstr>
      <vt:lpstr>How: Choosing a data repository</vt:lpstr>
      <vt:lpstr>PowerPoint Presentation</vt:lpstr>
      <vt:lpstr>ICPSR Archives</vt:lpstr>
      <vt:lpstr>PowerPoint Presentation</vt:lpstr>
      <vt:lpstr>Open Science Framework (OSF.io)</vt:lpstr>
      <vt:lpstr>How: Data Preparation Overview</vt:lpstr>
      <vt:lpstr>How: Data Management Plan</vt:lpstr>
      <vt:lpstr>How: Consent forms</vt:lpstr>
      <vt:lpstr>If your consent forms use “bad” language</vt:lpstr>
      <vt:lpstr>How: Data Prep</vt:lpstr>
      <vt:lpstr>AHDC Naming Conventions</vt:lpstr>
      <vt:lpstr>How: About Metadata</vt:lpstr>
      <vt:lpstr>How: Metadata Creation</vt:lpstr>
      <vt:lpstr>Border Contraceptive Access Study, El Paso, Texas 2005-2008 (ICPSR 32561) Principal Investigator(s): Joseph E. Potter, University of Texas-Austin; Kristine Hopkins, University of Texas-Austin; Jon Amastae, University of Texas-El Paso; Daniel Grossman, Ibis Reproductive Health-San Francisco</vt:lpstr>
      <vt:lpstr>How: Confidentiality Issues</vt:lpstr>
      <vt:lpstr>Example:  VanWey et al. PNAS 2005</vt:lpstr>
      <vt:lpstr>Disclosure Risk Limitation</vt:lpstr>
      <vt:lpstr>What if the utility of the data requires confidential information?</vt:lpstr>
      <vt:lpstr>Accessing Restricted Data</vt:lpstr>
      <vt:lpstr>Depositing Data:  What to submit to ICPSR</vt:lpstr>
      <vt:lpstr>What to Submit</vt:lpstr>
      <vt:lpstr>Resources</vt:lpstr>
      <vt:lpstr>PowerPoint Presentation</vt:lpstr>
      <vt:lpstr>National Neighborhood Crime Study, 2000 (Peterson and Krivo)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Archiving</dc:title>
  <dc:creator>Boettner, Bethany</dc:creator>
  <cp:lastModifiedBy>Boettner, Bethany</cp:lastModifiedBy>
  <cp:revision>56</cp:revision>
  <dcterms:created xsi:type="dcterms:W3CDTF">2020-11-03T20:36:11Z</dcterms:created>
  <dcterms:modified xsi:type="dcterms:W3CDTF">2020-11-05T17:15:45Z</dcterms:modified>
</cp:coreProperties>
</file>