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549F5-4698-4D38-9EFB-5C2ABA093DF7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B464-1C54-4013-989E-2F02A8425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5089-DDCB-4AFC-ADD3-05A619EEE01C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E9F3-CB0C-4CC4-BD8B-ECA55E6A0D6D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DAE7-7F87-40CC-876F-57EC1C59ED8B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1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BCB0-A595-4AD6-B512-A1568D0D15D6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7643-D51B-49DC-B63F-1BA1706454F4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8009-2449-41A5-9627-25CB272723FC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A41-57DE-41FD-A53D-AE7AB678D979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A10F-9501-4838-A01A-AFB1CC6A3795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5B96-8713-48EE-8C0B-B689FEBBF48E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BE0-F268-495B-9312-C5456C34997F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741B-4DD5-488E-A9ED-41CC78D5C071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D7D49D-1D30-41DC-AA71-ADDF4F707337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8280400" cy="660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2. Algorithms and Complexity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6052" y="3657600"/>
            <a:ext cx="3778250" cy="3705225"/>
          </a:xfrm>
        </p:spPr>
        <p:txBody>
          <a:bodyPr/>
          <a:lstStyle/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Principles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Efficiency analysis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Complexity analysis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i="1" dirty="0" smtClean="0"/>
              <a:t>O</a:t>
            </a:r>
            <a:r>
              <a:rPr lang="en-US" altLang="en-US" sz="2400" dirty="0" smtClean="0"/>
              <a:t>-notation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Recursive algorithms</a:t>
            </a:r>
          </a:p>
          <a:p>
            <a:pPr marL="360363" indent="-360363" eaLnBrk="1" hangingPunct="1">
              <a:buClr>
                <a:schemeClr val="tx2"/>
              </a:buClr>
            </a:pP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191000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How should we measure time?</a:t>
            </a:r>
            <a:endParaRPr lang="en-GB" alt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7620000" cy="4800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Measure time in seconds?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+</a:t>
            </a:r>
            <a:r>
              <a:rPr lang="en-US" altLang="en-US" dirty="0" smtClean="0"/>
              <a:t>	useful in practice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–</a:t>
            </a:r>
            <a:r>
              <a:rPr lang="en-US" altLang="en-US" dirty="0" smtClean="0"/>
              <a:t>	dependent on programming language, compiler, processor speed.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Count algorithm steps?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not dependent on compiler or processor speed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–</a:t>
            </a:r>
            <a:r>
              <a:rPr lang="en-US" altLang="en-US" dirty="0" smtClean="0"/>
              <a:t>	dependent on the way the algorithm is expressed </a:t>
            </a:r>
            <a:br>
              <a:rPr lang="en-US" altLang="en-US" dirty="0" smtClean="0"/>
            </a:br>
            <a:r>
              <a:rPr lang="en-US" altLang="en-US" dirty="0" smtClean="0"/>
              <a:t>(few “big” steps </a:t>
            </a:r>
            <a:r>
              <a:rPr lang="en-US" altLang="en-US" i="1" dirty="0" smtClean="0"/>
              <a:t>vs</a:t>
            </a:r>
            <a:r>
              <a:rPr lang="en-US" altLang="en-US" dirty="0" smtClean="0"/>
              <a:t> many “small” steps).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Count </a:t>
            </a:r>
            <a:r>
              <a:rPr lang="en-US" altLang="en-US" b="1" dirty="0" smtClean="0"/>
              <a:t>characteristic operations</a:t>
            </a:r>
            <a:r>
              <a:rPr lang="en-US" altLang="en-US" dirty="0" smtClean="0"/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dependent only on the algorithm itself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/>
              <a:t>	good measure of the algorithm’s intrinsic efficiency.</a:t>
            </a:r>
          </a:p>
        </p:txBody>
      </p:sp>
      <p:sp>
        <p:nvSpPr>
          <p:cNvPr id="381956" name="AutoShape 4"/>
          <p:cNvSpPr>
            <a:spLocks/>
          </p:cNvSpPr>
          <p:nvPr/>
        </p:nvSpPr>
        <p:spPr bwMode="auto">
          <a:xfrm>
            <a:off x="6705600" y="4059316"/>
            <a:ext cx="1836738" cy="1187450"/>
          </a:xfrm>
          <a:prstGeom prst="callout1">
            <a:avLst>
              <a:gd name="adj1" fmla="val 9625"/>
              <a:gd name="adj2" fmla="val -4148"/>
              <a:gd name="adj3" fmla="val 31282"/>
              <a:gd name="adj4" fmla="val -4191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e.g., arithmetic ops in numerical algorithms, or comparisons in search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power algorithm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Simple power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compute </a:t>
            </a:r>
            <a:r>
              <a:rPr lang="en-US" altLang="en-US" sz="2000" i="1" dirty="0" err="1" smtClean="0">
                <a:latin typeface="Times New Roman" pitchFamily="18" charset="0"/>
              </a:rPr>
              <a:t>b</a:t>
            </a:r>
            <a:r>
              <a:rPr lang="en-US" altLang="en-US" sz="2000" i="1" baseline="30000" dirty="0" err="1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1.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For </a:t>
            </a:r>
            <a:r>
              <a:rPr lang="en-US" altLang="en-US" sz="2000" i="1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= 1, …,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Multiply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by </a:t>
            </a:r>
            <a:r>
              <a:rPr lang="en-US" altLang="en-US" sz="2000" i="1" dirty="0" smtClean="0">
                <a:latin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simple power algorithm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Analysis (counting multiplications):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Step 2.1 performs 1 multiplication.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This step is repeated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times.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No. of multiplications  =  </a:t>
            </a:r>
            <a:r>
              <a:rPr lang="en-US" altLang="en-US" i="1" dirty="0" smtClean="0"/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4495800"/>
            <a:ext cx="4572000" cy="1592744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tabLst>
                <a:tab pos="723900" algn="l"/>
                <a:tab pos="1257300" algn="l"/>
              </a:tabLst>
            </a:pPr>
            <a:r>
              <a:rPr lang="en-US" altLang="en-US" dirty="0">
                <a:latin typeface="Times New Roman" pitchFamily="18" charset="0"/>
              </a:rPr>
              <a:t>To compute </a:t>
            </a:r>
            <a:r>
              <a:rPr lang="en-US" altLang="en-US" i="1" dirty="0" err="1">
                <a:latin typeface="Times New Roman" pitchFamily="18" charset="0"/>
              </a:rPr>
              <a:t>b</a:t>
            </a:r>
            <a:r>
              <a:rPr lang="en-US" altLang="en-US" i="1" baseline="30000" dirty="0" err="1">
                <a:latin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</a:rPr>
              <a:t>:</a:t>
            </a:r>
          </a:p>
          <a:p>
            <a:pPr>
              <a:spcBef>
                <a:spcPts val="900"/>
              </a:spcBef>
              <a:buClr>
                <a:schemeClr val="tx1"/>
              </a:buClr>
              <a:tabLst>
                <a:tab pos="723900" algn="l"/>
                <a:tab pos="1257300" algn="l"/>
              </a:tabLst>
            </a:pPr>
            <a:r>
              <a:rPr lang="en-US" altLang="en-US" dirty="0">
                <a:latin typeface="Times New Roman" pitchFamily="18" charset="0"/>
              </a:rPr>
              <a:t>	1.	Set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 to 1.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2.	For 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= 1, …, </a:t>
            </a:r>
            <a:r>
              <a:rPr lang="en-US" altLang="en-US" i="1" dirty="0">
                <a:latin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</a:rPr>
              <a:t>, repeat: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	2.1.	Multiply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 by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.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3.	Terminate yielding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Approximate efficiency analysis</a:t>
            </a:r>
            <a:endParaRPr lang="en-GB" alt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For many interesting algorithms, the exact number of operations is too difficult to </a:t>
            </a:r>
            <a:r>
              <a:rPr lang="en-US" altLang="en-US" dirty="0" err="1" smtClean="0"/>
              <a:t>analyse</a:t>
            </a:r>
            <a:r>
              <a:rPr lang="en-US" altLang="en-US" dirty="0" smtClean="0"/>
              <a:t> mathematically.</a:t>
            </a:r>
          </a:p>
          <a:p>
            <a:pPr eaLnBrk="1" hangingPunct="1"/>
            <a:r>
              <a:rPr lang="en-US" altLang="en-US" dirty="0" smtClean="0"/>
              <a:t>We can simplify the analysis by keeping the fastest-growing term but </a:t>
            </a:r>
            <a:r>
              <a:rPr lang="en-US" altLang="en-US" i="1" dirty="0" smtClean="0"/>
              <a:t>neglecting all slower-growing terms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smart power algorithm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dirty="0" smtClean="0"/>
              <a:t>Idea: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1000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Symbol" pitchFamily="18" charset="2"/>
              </a:rPr>
              <a:t>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. If we know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500</a:t>
            </a:r>
            <a:r>
              <a:rPr lang="en-US" altLang="en-US" dirty="0" smtClean="0"/>
              <a:t>, we can compute </a:t>
            </a:r>
            <a:r>
              <a:rPr lang="en-US" altLang="en-US" i="1" dirty="0" smtClean="0"/>
              <a:t>b</a:t>
            </a:r>
            <a:r>
              <a:rPr lang="en-US" altLang="en-US" baseline="30000" dirty="0" smtClean="0"/>
              <a:t>1000</a:t>
            </a:r>
            <a:r>
              <a:rPr lang="en-US" altLang="en-US" dirty="0" smtClean="0"/>
              <a:t> with only 1 more multiplication!</a:t>
            </a:r>
          </a:p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Smart power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solidFill>
                  <a:schemeClr val="hlink"/>
                </a:solidFill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</a:rPr>
              <a:t>To compute </a:t>
            </a:r>
            <a:r>
              <a:rPr lang="en-US" altLang="en-US" sz="2000" i="1" dirty="0" err="1" smtClean="0">
                <a:latin typeface="Times New Roman" pitchFamily="18" charset="0"/>
              </a:rPr>
              <a:t>b</a:t>
            </a:r>
            <a:r>
              <a:rPr lang="en-US" altLang="en-US" sz="2000" i="1" baseline="30000" dirty="0" err="1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1,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While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&gt; 0,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If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is odd, multiply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by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2.2.	Halve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(discarding any remainder).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2.3.	Multiply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by itself.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smart power algorithm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5029200" cy="4876800"/>
          </a:xfrm>
          <a:noFill/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Analysis (counting multiplications):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Steps 2.1–2.3 together perform </a:t>
            </a:r>
            <a:r>
              <a:rPr lang="en-US" altLang="en-US" i="1" dirty="0" smtClean="0"/>
              <a:t>at most</a:t>
            </a:r>
            <a:r>
              <a:rPr lang="en-US" altLang="en-US" dirty="0" smtClean="0"/>
              <a:t> 2 multiplications.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These steps are repeated as often as we must halve the value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(discarding any remainder) until it reaches 0, i.e.,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+ 1 times.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Max. no. of multiplications</a:t>
            </a:r>
            <a:br>
              <a:rPr lang="en-US" altLang="en-US" dirty="0" smtClean="0"/>
            </a:br>
            <a:r>
              <a:rPr lang="en-US" altLang="en-US" dirty="0" smtClean="0"/>
              <a:t>	=	2(floor(log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+ 1)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=	2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+ 2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	2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dirty="0" smtClean="0"/>
              <a:t>		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	2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</a:p>
        </p:txBody>
      </p:sp>
      <p:sp>
        <p:nvSpPr>
          <p:cNvPr id="400388" name="AutoShape 4"/>
          <p:cNvSpPr>
            <a:spLocks/>
          </p:cNvSpPr>
          <p:nvPr/>
        </p:nvSpPr>
        <p:spPr bwMode="auto">
          <a:xfrm>
            <a:off x="4800600" y="5867400"/>
            <a:ext cx="2447925" cy="719137"/>
          </a:xfrm>
          <a:prstGeom prst="callout1">
            <a:avLst>
              <a:gd name="adj1" fmla="val 15894"/>
              <a:gd name="adj2" fmla="val -3111"/>
              <a:gd name="adj3" fmla="val 24722"/>
              <a:gd name="adj4" fmla="val -7419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neglecting floor() 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(which subtracts a small non-growing fraction)</a:t>
            </a:r>
          </a:p>
        </p:txBody>
      </p:sp>
      <p:sp>
        <p:nvSpPr>
          <p:cNvPr id="400389" name="AutoShape 5"/>
          <p:cNvSpPr>
            <a:spLocks/>
          </p:cNvSpPr>
          <p:nvPr/>
        </p:nvSpPr>
        <p:spPr bwMode="auto">
          <a:xfrm>
            <a:off x="4876800" y="5257800"/>
            <a:ext cx="2484438" cy="503237"/>
          </a:xfrm>
          <a:prstGeom prst="callout1">
            <a:avLst>
              <a:gd name="adj1" fmla="val 22713"/>
              <a:gd name="adj2" fmla="val -3065"/>
              <a:gd name="adj3" fmla="val 65616"/>
              <a:gd name="adj4" fmla="val -47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neglecting +2 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(a non-growing term)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1447800"/>
            <a:ext cx="3657600" cy="297773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723900" algn="l"/>
                <a:tab pos="1257300" algn="l"/>
              </a:tabLst>
            </a:pPr>
            <a:r>
              <a:rPr lang="en-US" altLang="en-US" dirty="0">
                <a:latin typeface="Times New Roman" pitchFamily="18" charset="0"/>
              </a:rPr>
              <a:t>To compute </a:t>
            </a:r>
            <a:r>
              <a:rPr lang="en-US" altLang="en-US" i="1" dirty="0" err="1">
                <a:latin typeface="Times New Roman" pitchFamily="18" charset="0"/>
              </a:rPr>
              <a:t>b</a:t>
            </a:r>
            <a:r>
              <a:rPr lang="en-US" altLang="en-US" i="1" baseline="30000" dirty="0" err="1">
                <a:latin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</a:rPr>
              <a:t>:</a:t>
            </a:r>
          </a:p>
          <a:p>
            <a:pPr>
              <a:spcBef>
                <a:spcPts val="900"/>
              </a:spcBef>
              <a:buClr>
                <a:schemeClr val="tx1"/>
              </a:buClr>
              <a:tabLst>
                <a:tab pos="723900" algn="l"/>
                <a:tab pos="1257300" algn="l"/>
              </a:tabLst>
            </a:pPr>
            <a:r>
              <a:rPr lang="en-US" altLang="en-US" dirty="0">
                <a:latin typeface="Times New Roman" pitchFamily="18" charset="0"/>
              </a:rPr>
              <a:t>	1.	Set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 to 1, set </a:t>
            </a:r>
            <a:r>
              <a:rPr lang="en-US" altLang="en-US" i="1" dirty="0">
                <a:latin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</a:rPr>
              <a:t> to </a:t>
            </a:r>
            <a:r>
              <a:rPr lang="en-US" altLang="en-US" i="1" dirty="0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, and set </a:t>
            </a:r>
            <a:r>
              <a:rPr lang="en-US" altLang="en-US" i="1" dirty="0">
                <a:latin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</a:rPr>
              <a:t> to </a:t>
            </a:r>
            <a:r>
              <a:rPr lang="en-US" altLang="en-US" i="1" dirty="0">
                <a:latin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</a:rPr>
              <a:t>.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2.	While </a:t>
            </a:r>
            <a:r>
              <a:rPr lang="en-US" altLang="en-US" i="1" dirty="0">
                <a:latin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</a:rPr>
              <a:t> &gt; 0, repeat: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	2.1.	If </a:t>
            </a:r>
            <a:r>
              <a:rPr lang="en-US" altLang="en-US" i="1" dirty="0">
                <a:latin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</a:rPr>
              <a:t> is odd, multiply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 by </a:t>
            </a:r>
            <a:r>
              <a:rPr lang="en-US" altLang="en-US" i="1" dirty="0">
                <a:latin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</a:rPr>
              <a:t>.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	2.2.	Halve </a:t>
            </a:r>
            <a:r>
              <a:rPr lang="en-US" altLang="en-US" i="1" dirty="0">
                <a:latin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</a:rPr>
              <a:t> (discarding any remainder). 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	2.3.	Multiply </a:t>
            </a:r>
            <a:r>
              <a:rPr lang="en-US" altLang="en-US" i="1" dirty="0">
                <a:latin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</a:rPr>
              <a:t> by itself.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>
                <a:latin typeface="Times New Roman" pitchFamily="18" charset="0"/>
              </a:rPr>
              <a:t>3.	Terminate yielding </a:t>
            </a:r>
            <a:r>
              <a:rPr lang="en-US" altLang="en-US" i="1" dirty="0">
                <a:latin typeface="Times New Roman" pitchFamily="18" charset="0"/>
              </a:rPr>
              <a:t>p</a:t>
            </a:r>
            <a:r>
              <a:rPr lang="en-US" altLang="en-US" dirty="0">
                <a:latin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</a:t>
            </a:r>
            <a:endParaRPr lang="en-GB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Comparison: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14312" y="2081214"/>
            <a:ext cx="6499225" cy="4343400"/>
            <a:chOff x="1447" y="1298"/>
            <a:chExt cx="4094" cy="2736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2791" y="1394"/>
              <a:ext cx="2400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7" name="Rectangle 7"/>
            <p:cNvSpPr>
              <a:spLocks noChangeArrowheads="1"/>
            </p:cNvSpPr>
            <p:nvPr/>
          </p:nvSpPr>
          <p:spPr bwMode="auto">
            <a:xfrm>
              <a:off x="2600" y="3269"/>
              <a:ext cx="28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8" name="Rectangle 8"/>
            <p:cNvSpPr>
              <a:spLocks noChangeArrowheads="1"/>
            </p:cNvSpPr>
            <p:nvPr/>
          </p:nvSpPr>
          <p:spPr bwMode="auto">
            <a:xfrm>
              <a:off x="3175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18449" name="Rectangle 9"/>
            <p:cNvSpPr>
              <a:spLocks noChangeArrowheads="1"/>
            </p:cNvSpPr>
            <p:nvPr/>
          </p:nvSpPr>
          <p:spPr bwMode="auto">
            <a:xfrm>
              <a:off x="3655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4133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4619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8452" name="Rectangle 12"/>
            <p:cNvSpPr>
              <a:spLocks noChangeArrowheads="1"/>
            </p:cNvSpPr>
            <p:nvPr/>
          </p:nvSpPr>
          <p:spPr bwMode="auto">
            <a:xfrm>
              <a:off x="1447" y="2450"/>
              <a:ext cx="9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multiplications</a:t>
              </a:r>
              <a:endParaRPr lang="en-GB" altLang="en-US" sz="1800"/>
            </a:p>
          </p:txBody>
        </p:sp>
        <p:sp>
          <p:nvSpPr>
            <p:cNvPr id="18453" name="Rectangle 13"/>
            <p:cNvSpPr>
              <a:spLocks noChangeArrowheads="1"/>
            </p:cNvSpPr>
            <p:nvPr/>
          </p:nvSpPr>
          <p:spPr bwMode="auto">
            <a:xfrm>
              <a:off x="2477" y="323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18454" name="Rectangle 14"/>
            <p:cNvSpPr>
              <a:spLocks noChangeArrowheads="1"/>
            </p:cNvSpPr>
            <p:nvPr/>
          </p:nvSpPr>
          <p:spPr bwMode="auto">
            <a:xfrm>
              <a:off x="2477" y="273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8455" name="Rectangle 15"/>
            <p:cNvSpPr>
              <a:spLocks noChangeArrowheads="1"/>
            </p:cNvSpPr>
            <p:nvPr/>
          </p:nvSpPr>
          <p:spPr bwMode="auto">
            <a:xfrm>
              <a:off x="2477" y="225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18456" name="Rectangle 16"/>
            <p:cNvSpPr>
              <a:spLocks noChangeArrowheads="1"/>
            </p:cNvSpPr>
            <p:nvPr/>
          </p:nvSpPr>
          <p:spPr bwMode="auto">
            <a:xfrm>
              <a:off x="2477" y="177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>
              <a:off x="2733" y="369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18"/>
            <p:cNvSpPr>
              <a:spLocks noChangeShapeType="1"/>
            </p:cNvSpPr>
            <p:nvPr/>
          </p:nvSpPr>
          <p:spPr bwMode="auto">
            <a:xfrm>
              <a:off x="2733" y="360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19"/>
            <p:cNvSpPr>
              <a:spLocks noChangeShapeType="1"/>
            </p:cNvSpPr>
            <p:nvPr/>
          </p:nvSpPr>
          <p:spPr bwMode="auto">
            <a:xfrm>
              <a:off x="2733" y="350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2733" y="341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2685" y="331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>
              <a:off x="2733" y="321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3" name="Line 23"/>
            <p:cNvSpPr>
              <a:spLocks noChangeShapeType="1"/>
            </p:cNvSpPr>
            <p:nvPr/>
          </p:nvSpPr>
          <p:spPr bwMode="auto">
            <a:xfrm>
              <a:off x="2733" y="312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4" name="Line 24"/>
            <p:cNvSpPr>
              <a:spLocks noChangeShapeType="1"/>
            </p:cNvSpPr>
            <p:nvPr/>
          </p:nvSpPr>
          <p:spPr bwMode="auto">
            <a:xfrm>
              <a:off x="2733" y="30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5" name="Line 25"/>
            <p:cNvSpPr>
              <a:spLocks noChangeShapeType="1"/>
            </p:cNvSpPr>
            <p:nvPr/>
          </p:nvSpPr>
          <p:spPr bwMode="auto">
            <a:xfrm>
              <a:off x="2685" y="28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6" name="Line 26"/>
            <p:cNvSpPr>
              <a:spLocks noChangeShapeType="1"/>
            </p:cNvSpPr>
            <p:nvPr/>
          </p:nvSpPr>
          <p:spPr bwMode="auto">
            <a:xfrm>
              <a:off x="2733" y="273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7" name="Line 27"/>
            <p:cNvSpPr>
              <a:spLocks noChangeShapeType="1"/>
            </p:cNvSpPr>
            <p:nvPr/>
          </p:nvSpPr>
          <p:spPr bwMode="auto">
            <a:xfrm>
              <a:off x="2733" y="26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8" name="Line 28"/>
            <p:cNvSpPr>
              <a:spLocks noChangeShapeType="1"/>
            </p:cNvSpPr>
            <p:nvPr/>
          </p:nvSpPr>
          <p:spPr bwMode="auto">
            <a:xfrm>
              <a:off x="2733" y="254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9" name="Line 29"/>
            <p:cNvSpPr>
              <a:spLocks noChangeShapeType="1"/>
            </p:cNvSpPr>
            <p:nvPr/>
          </p:nvSpPr>
          <p:spPr bwMode="auto">
            <a:xfrm flipV="1">
              <a:off x="2685" y="235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0" name="Line 30"/>
            <p:cNvSpPr>
              <a:spLocks noChangeShapeType="1"/>
            </p:cNvSpPr>
            <p:nvPr/>
          </p:nvSpPr>
          <p:spPr bwMode="auto">
            <a:xfrm>
              <a:off x="2733" y="245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1" name="Line 31"/>
            <p:cNvSpPr>
              <a:spLocks noChangeShapeType="1"/>
            </p:cNvSpPr>
            <p:nvPr/>
          </p:nvSpPr>
          <p:spPr bwMode="auto">
            <a:xfrm>
              <a:off x="2733" y="225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2" name="Line 32"/>
            <p:cNvSpPr>
              <a:spLocks noChangeShapeType="1"/>
            </p:cNvSpPr>
            <p:nvPr/>
          </p:nvSpPr>
          <p:spPr bwMode="auto">
            <a:xfrm>
              <a:off x="2733" y="216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3" name="Line 33"/>
            <p:cNvSpPr>
              <a:spLocks noChangeShapeType="1"/>
            </p:cNvSpPr>
            <p:nvPr/>
          </p:nvSpPr>
          <p:spPr bwMode="auto">
            <a:xfrm>
              <a:off x="2733" y="206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4" name="Line 34"/>
            <p:cNvSpPr>
              <a:spLocks noChangeShapeType="1"/>
            </p:cNvSpPr>
            <p:nvPr/>
          </p:nvSpPr>
          <p:spPr bwMode="auto">
            <a:xfrm>
              <a:off x="2733" y="197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5" name="Line 35"/>
            <p:cNvSpPr>
              <a:spLocks noChangeShapeType="1"/>
            </p:cNvSpPr>
            <p:nvPr/>
          </p:nvSpPr>
          <p:spPr bwMode="auto">
            <a:xfrm>
              <a:off x="2685" y="187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6" name="Line 36"/>
            <p:cNvSpPr>
              <a:spLocks noChangeShapeType="1"/>
            </p:cNvSpPr>
            <p:nvPr/>
          </p:nvSpPr>
          <p:spPr bwMode="auto">
            <a:xfrm>
              <a:off x="2733" y="293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7" name="Line 37"/>
            <p:cNvSpPr>
              <a:spLocks noChangeShapeType="1"/>
            </p:cNvSpPr>
            <p:nvPr/>
          </p:nvSpPr>
          <p:spPr bwMode="auto">
            <a:xfrm>
              <a:off x="2733" y="17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8" name="Line 38"/>
            <p:cNvSpPr>
              <a:spLocks noChangeShapeType="1"/>
            </p:cNvSpPr>
            <p:nvPr/>
          </p:nvSpPr>
          <p:spPr bwMode="auto">
            <a:xfrm>
              <a:off x="2733" y="168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9" name="Line 39"/>
            <p:cNvSpPr>
              <a:spLocks noChangeShapeType="1"/>
            </p:cNvSpPr>
            <p:nvPr/>
          </p:nvSpPr>
          <p:spPr bwMode="auto">
            <a:xfrm>
              <a:off x="2733" y="158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0" name="Line 40"/>
            <p:cNvSpPr>
              <a:spLocks noChangeShapeType="1"/>
            </p:cNvSpPr>
            <p:nvPr/>
          </p:nvSpPr>
          <p:spPr bwMode="auto">
            <a:xfrm>
              <a:off x="2733" y="149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1" name="Line 41"/>
            <p:cNvSpPr>
              <a:spLocks noChangeShapeType="1"/>
            </p:cNvSpPr>
            <p:nvPr/>
          </p:nvSpPr>
          <p:spPr bwMode="auto">
            <a:xfrm>
              <a:off x="287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2" name="Line 42"/>
            <p:cNvSpPr>
              <a:spLocks noChangeShapeType="1"/>
            </p:cNvSpPr>
            <p:nvPr/>
          </p:nvSpPr>
          <p:spPr bwMode="auto">
            <a:xfrm>
              <a:off x="297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3" name="Line 43"/>
            <p:cNvSpPr>
              <a:spLocks noChangeShapeType="1"/>
            </p:cNvSpPr>
            <p:nvPr/>
          </p:nvSpPr>
          <p:spPr bwMode="auto">
            <a:xfrm>
              <a:off x="306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4" name="Line 44"/>
            <p:cNvSpPr>
              <a:spLocks noChangeShapeType="1"/>
            </p:cNvSpPr>
            <p:nvPr/>
          </p:nvSpPr>
          <p:spPr bwMode="auto">
            <a:xfrm>
              <a:off x="316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5" name="Line 45"/>
            <p:cNvSpPr>
              <a:spLocks noChangeShapeType="1"/>
            </p:cNvSpPr>
            <p:nvPr/>
          </p:nvSpPr>
          <p:spPr bwMode="auto">
            <a:xfrm>
              <a:off x="326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6" name="Line 46"/>
            <p:cNvSpPr>
              <a:spLocks noChangeShapeType="1"/>
            </p:cNvSpPr>
            <p:nvPr/>
          </p:nvSpPr>
          <p:spPr bwMode="auto">
            <a:xfrm>
              <a:off x="335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7" name="Line 47"/>
            <p:cNvSpPr>
              <a:spLocks noChangeShapeType="1"/>
            </p:cNvSpPr>
            <p:nvPr/>
          </p:nvSpPr>
          <p:spPr bwMode="auto">
            <a:xfrm>
              <a:off x="345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8" name="Line 48"/>
            <p:cNvSpPr>
              <a:spLocks noChangeShapeType="1"/>
            </p:cNvSpPr>
            <p:nvPr/>
          </p:nvSpPr>
          <p:spPr bwMode="auto">
            <a:xfrm>
              <a:off x="354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9" name="Line 49"/>
            <p:cNvSpPr>
              <a:spLocks noChangeShapeType="1"/>
            </p:cNvSpPr>
            <p:nvPr/>
          </p:nvSpPr>
          <p:spPr bwMode="auto">
            <a:xfrm>
              <a:off x="364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0" name="Line 50"/>
            <p:cNvSpPr>
              <a:spLocks noChangeShapeType="1"/>
            </p:cNvSpPr>
            <p:nvPr/>
          </p:nvSpPr>
          <p:spPr bwMode="auto">
            <a:xfrm>
              <a:off x="374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1" name="Line 51"/>
            <p:cNvSpPr>
              <a:spLocks noChangeShapeType="1"/>
            </p:cNvSpPr>
            <p:nvPr/>
          </p:nvSpPr>
          <p:spPr bwMode="auto">
            <a:xfrm>
              <a:off x="383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2" name="Line 52"/>
            <p:cNvSpPr>
              <a:spLocks noChangeShapeType="1"/>
            </p:cNvSpPr>
            <p:nvPr/>
          </p:nvSpPr>
          <p:spPr bwMode="auto">
            <a:xfrm>
              <a:off x="393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3" name="Line 53"/>
            <p:cNvSpPr>
              <a:spLocks noChangeShapeType="1"/>
            </p:cNvSpPr>
            <p:nvPr/>
          </p:nvSpPr>
          <p:spPr bwMode="auto">
            <a:xfrm>
              <a:off x="402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4" name="Line 54"/>
            <p:cNvSpPr>
              <a:spLocks noChangeShapeType="1"/>
            </p:cNvSpPr>
            <p:nvPr/>
          </p:nvSpPr>
          <p:spPr bwMode="auto">
            <a:xfrm>
              <a:off x="412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5" name="Line 55"/>
            <p:cNvSpPr>
              <a:spLocks noChangeShapeType="1"/>
            </p:cNvSpPr>
            <p:nvPr/>
          </p:nvSpPr>
          <p:spPr bwMode="auto">
            <a:xfrm>
              <a:off x="422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6" name="Line 56"/>
            <p:cNvSpPr>
              <a:spLocks noChangeShapeType="1"/>
            </p:cNvSpPr>
            <p:nvPr/>
          </p:nvSpPr>
          <p:spPr bwMode="auto">
            <a:xfrm>
              <a:off x="431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7" name="Line 57"/>
            <p:cNvSpPr>
              <a:spLocks noChangeShapeType="1"/>
            </p:cNvSpPr>
            <p:nvPr/>
          </p:nvSpPr>
          <p:spPr bwMode="auto">
            <a:xfrm>
              <a:off x="441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8" name="Line 58"/>
            <p:cNvSpPr>
              <a:spLocks noChangeShapeType="1"/>
            </p:cNvSpPr>
            <p:nvPr/>
          </p:nvSpPr>
          <p:spPr bwMode="auto">
            <a:xfrm>
              <a:off x="450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9" name="Line 59"/>
            <p:cNvSpPr>
              <a:spLocks noChangeShapeType="1"/>
            </p:cNvSpPr>
            <p:nvPr/>
          </p:nvSpPr>
          <p:spPr bwMode="auto">
            <a:xfrm>
              <a:off x="460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0" name="Line 60"/>
            <p:cNvSpPr>
              <a:spLocks noChangeShapeType="1"/>
            </p:cNvSpPr>
            <p:nvPr/>
          </p:nvSpPr>
          <p:spPr bwMode="auto">
            <a:xfrm>
              <a:off x="470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1" name="Rectangle 61"/>
            <p:cNvSpPr>
              <a:spLocks noChangeArrowheads="1"/>
            </p:cNvSpPr>
            <p:nvPr/>
          </p:nvSpPr>
          <p:spPr bwMode="auto">
            <a:xfrm>
              <a:off x="2477" y="129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18502" name="Line 62"/>
            <p:cNvSpPr>
              <a:spLocks noChangeShapeType="1"/>
            </p:cNvSpPr>
            <p:nvPr/>
          </p:nvSpPr>
          <p:spPr bwMode="auto">
            <a:xfrm>
              <a:off x="2685" y="13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3" name="Rectangle 63"/>
            <p:cNvSpPr>
              <a:spLocks noChangeArrowheads="1"/>
            </p:cNvSpPr>
            <p:nvPr/>
          </p:nvSpPr>
          <p:spPr bwMode="auto">
            <a:xfrm>
              <a:off x="5101" y="386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18504" name="Line 64"/>
            <p:cNvSpPr>
              <a:spLocks noChangeShapeType="1"/>
            </p:cNvSpPr>
            <p:nvPr/>
          </p:nvSpPr>
          <p:spPr bwMode="auto">
            <a:xfrm>
              <a:off x="4807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5" name="Line 65"/>
            <p:cNvSpPr>
              <a:spLocks noChangeShapeType="1"/>
            </p:cNvSpPr>
            <p:nvPr/>
          </p:nvSpPr>
          <p:spPr bwMode="auto">
            <a:xfrm>
              <a:off x="4903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6" name="Line 66"/>
            <p:cNvSpPr>
              <a:spLocks noChangeShapeType="1"/>
            </p:cNvSpPr>
            <p:nvPr/>
          </p:nvSpPr>
          <p:spPr bwMode="auto">
            <a:xfrm>
              <a:off x="4999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7" name="Line 67"/>
            <p:cNvSpPr>
              <a:spLocks noChangeShapeType="1"/>
            </p:cNvSpPr>
            <p:nvPr/>
          </p:nvSpPr>
          <p:spPr bwMode="auto">
            <a:xfrm>
              <a:off x="5095" y="379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8" name="Line 68"/>
            <p:cNvSpPr>
              <a:spLocks noChangeShapeType="1"/>
            </p:cNvSpPr>
            <p:nvPr/>
          </p:nvSpPr>
          <p:spPr bwMode="auto">
            <a:xfrm>
              <a:off x="519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9" name="Rectangle 69"/>
            <p:cNvSpPr>
              <a:spLocks noChangeArrowheads="1"/>
            </p:cNvSpPr>
            <p:nvPr/>
          </p:nvSpPr>
          <p:spPr bwMode="auto">
            <a:xfrm>
              <a:off x="2721" y="386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8510" name="Line 70"/>
            <p:cNvSpPr>
              <a:spLocks noChangeShapeType="1"/>
            </p:cNvSpPr>
            <p:nvPr/>
          </p:nvSpPr>
          <p:spPr bwMode="auto">
            <a:xfrm>
              <a:off x="2791" y="379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1" name="Rectangle 71"/>
            <p:cNvSpPr>
              <a:spLocks noChangeArrowheads="1"/>
            </p:cNvSpPr>
            <p:nvPr/>
          </p:nvSpPr>
          <p:spPr bwMode="auto">
            <a:xfrm>
              <a:off x="2503" y="371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8512" name="Line 72"/>
            <p:cNvSpPr>
              <a:spLocks noChangeShapeType="1"/>
            </p:cNvSpPr>
            <p:nvPr/>
          </p:nvSpPr>
          <p:spPr bwMode="auto">
            <a:xfrm>
              <a:off x="2695" y="37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13" name="Rectangle 73"/>
            <p:cNvSpPr>
              <a:spLocks noChangeArrowheads="1"/>
            </p:cNvSpPr>
            <p:nvPr/>
          </p:nvSpPr>
          <p:spPr bwMode="auto">
            <a:xfrm>
              <a:off x="5397" y="3847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351087" y="2248696"/>
            <a:ext cx="3810000" cy="3810000"/>
            <a:chOff x="2781" y="1349"/>
            <a:chExt cx="2400" cy="2400"/>
          </a:xfrm>
        </p:grpSpPr>
        <p:sp>
          <p:nvSpPr>
            <p:cNvPr id="18444" name="Rectangle 75"/>
            <p:cNvSpPr>
              <a:spLocks noChangeArrowheads="1"/>
            </p:cNvSpPr>
            <p:nvPr/>
          </p:nvSpPr>
          <p:spPr bwMode="auto">
            <a:xfrm>
              <a:off x="4096" y="1434"/>
              <a:ext cx="8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simple power algorithm</a:t>
              </a:r>
              <a:endParaRPr lang="en-GB" altLang="en-US" sz="1800"/>
            </a:p>
          </p:txBody>
        </p:sp>
        <p:sp>
          <p:nvSpPr>
            <p:cNvPr id="18445" name="Line 76"/>
            <p:cNvSpPr>
              <a:spLocks noChangeShapeType="1"/>
            </p:cNvSpPr>
            <p:nvPr/>
          </p:nvSpPr>
          <p:spPr bwMode="auto">
            <a:xfrm flipV="1">
              <a:off x="2781" y="1349"/>
              <a:ext cx="2400" cy="24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382405" y="4504533"/>
            <a:ext cx="3810000" cy="1524000"/>
            <a:chOff x="2781" y="2789"/>
            <a:chExt cx="2400" cy="960"/>
          </a:xfrm>
        </p:grpSpPr>
        <p:sp>
          <p:nvSpPr>
            <p:cNvPr id="18442" name="Rectangle 78"/>
            <p:cNvSpPr>
              <a:spLocks noChangeArrowheads="1"/>
            </p:cNvSpPr>
            <p:nvPr/>
          </p:nvSpPr>
          <p:spPr bwMode="auto">
            <a:xfrm>
              <a:off x="4332" y="2789"/>
              <a:ext cx="8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smart power algorithm</a:t>
              </a:r>
              <a:endParaRPr lang="en-GB" altLang="en-US" sz="1800"/>
            </a:p>
          </p:txBody>
        </p:sp>
        <p:sp>
          <p:nvSpPr>
            <p:cNvPr id="18443" name="Freeform 79"/>
            <p:cNvSpPr>
              <a:spLocks/>
            </p:cNvSpPr>
            <p:nvPr/>
          </p:nvSpPr>
          <p:spPr bwMode="auto">
            <a:xfrm>
              <a:off x="2781" y="3173"/>
              <a:ext cx="2400" cy="576"/>
            </a:xfrm>
            <a:custGeom>
              <a:avLst/>
              <a:gdLst>
                <a:gd name="T0" fmla="*/ 0 w 2400"/>
                <a:gd name="T1" fmla="*/ 576 h 576"/>
                <a:gd name="T2" fmla="*/ 96 w 2400"/>
                <a:gd name="T3" fmla="*/ 384 h 576"/>
                <a:gd name="T4" fmla="*/ 144 w 2400"/>
                <a:gd name="T5" fmla="*/ 384 h 576"/>
                <a:gd name="T6" fmla="*/ 192 w 2400"/>
                <a:gd name="T7" fmla="*/ 288 h 576"/>
                <a:gd name="T8" fmla="*/ 336 w 2400"/>
                <a:gd name="T9" fmla="*/ 288 h 576"/>
                <a:gd name="T10" fmla="*/ 384 w 2400"/>
                <a:gd name="T11" fmla="*/ 192 h 576"/>
                <a:gd name="T12" fmla="*/ 720 w 2400"/>
                <a:gd name="T13" fmla="*/ 192 h 576"/>
                <a:gd name="T14" fmla="*/ 768 w 2400"/>
                <a:gd name="T15" fmla="*/ 96 h 576"/>
                <a:gd name="T16" fmla="*/ 1488 w 2400"/>
                <a:gd name="T17" fmla="*/ 96 h 576"/>
                <a:gd name="T18" fmla="*/ 1536 w 2400"/>
                <a:gd name="T19" fmla="*/ 0 h 576"/>
                <a:gd name="T20" fmla="*/ 2400 w 2400"/>
                <a:gd name="T21" fmla="*/ 0 h 5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00"/>
                <a:gd name="T34" fmla="*/ 0 h 576"/>
                <a:gd name="T35" fmla="*/ 2400 w 2400"/>
                <a:gd name="T36" fmla="*/ 576 h 5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00" h="576">
                  <a:moveTo>
                    <a:pt x="0" y="576"/>
                  </a:moveTo>
                  <a:lnTo>
                    <a:pt x="96" y="384"/>
                  </a:lnTo>
                  <a:lnTo>
                    <a:pt x="144" y="384"/>
                  </a:lnTo>
                  <a:lnTo>
                    <a:pt x="192" y="288"/>
                  </a:lnTo>
                  <a:lnTo>
                    <a:pt x="336" y="288"/>
                  </a:lnTo>
                  <a:lnTo>
                    <a:pt x="384" y="192"/>
                  </a:lnTo>
                  <a:lnTo>
                    <a:pt x="720" y="192"/>
                  </a:lnTo>
                  <a:lnTo>
                    <a:pt x="768" y="96"/>
                  </a:lnTo>
                  <a:lnTo>
                    <a:pt x="1488" y="96"/>
                  </a:lnTo>
                  <a:lnTo>
                    <a:pt x="1536" y="0"/>
                  </a:lnTo>
                  <a:lnTo>
                    <a:pt x="240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433204" y="5157266"/>
            <a:ext cx="3759200" cy="898525"/>
            <a:chOff x="2831" y="3242"/>
            <a:chExt cx="2368" cy="566"/>
          </a:xfrm>
        </p:grpSpPr>
        <p:sp>
          <p:nvSpPr>
            <p:cNvPr id="18440" name="Rectangle 81"/>
            <p:cNvSpPr>
              <a:spLocks noChangeArrowheads="1"/>
            </p:cNvSpPr>
            <p:nvPr/>
          </p:nvSpPr>
          <p:spPr bwMode="auto">
            <a:xfrm>
              <a:off x="4600" y="3264"/>
              <a:ext cx="5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(approx.)</a:t>
              </a:r>
            </a:p>
          </p:txBody>
        </p:sp>
        <p:sp>
          <p:nvSpPr>
            <p:cNvPr id="18441" name="Freeform 82"/>
            <p:cNvSpPr>
              <a:spLocks/>
            </p:cNvSpPr>
            <p:nvPr/>
          </p:nvSpPr>
          <p:spPr bwMode="auto">
            <a:xfrm>
              <a:off x="2831" y="3242"/>
              <a:ext cx="2368" cy="566"/>
            </a:xfrm>
            <a:custGeom>
              <a:avLst/>
              <a:gdLst>
                <a:gd name="T0" fmla="*/ 0 w 2368"/>
                <a:gd name="T1" fmla="*/ 566 h 566"/>
                <a:gd name="T2" fmla="*/ 48 w 2368"/>
                <a:gd name="T3" fmla="*/ 467 h 566"/>
                <a:gd name="T4" fmla="*/ 144 w 2368"/>
                <a:gd name="T5" fmla="*/ 368 h 566"/>
                <a:gd name="T6" fmla="*/ 337 w 2368"/>
                <a:gd name="T7" fmla="*/ 268 h 566"/>
                <a:gd name="T8" fmla="*/ 722 w 2368"/>
                <a:gd name="T9" fmla="*/ 169 h 566"/>
                <a:gd name="T10" fmla="*/ 1493 w 2368"/>
                <a:gd name="T11" fmla="*/ 70 h 566"/>
                <a:gd name="T12" fmla="*/ 2368 w 2368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8"/>
                <a:gd name="T22" fmla="*/ 0 h 566"/>
                <a:gd name="T23" fmla="*/ 2368 w 2368"/>
                <a:gd name="T24" fmla="*/ 566 h 5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8" h="566">
                  <a:moveTo>
                    <a:pt x="0" y="566"/>
                  </a:moveTo>
                  <a:cubicBezTo>
                    <a:pt x="12" y="533"/>
                    <a:pt x="24" y="500"/>
                    <a:pt x="48" y="467"/>
                  </a:cubicBezTo>
                  <a:cubicBezTo>
                    <a:pt x="72" y="434"/>
                    <a:pt x="96" y="401"/>
                    <a:pt x="144" y="368"/>
                  </a:cubicBezTo>
                  <a:cubicBezTo>
                    <a:pt x="193" y="334"/>
                    <a:pt x="241" y="301"/>
                    <a:pt x="337" y="268"/>
                  </a:cubicBezTo>
                  <a:cubicBezTo>
                    <a:pt x="433" y="235"/>
                    <a:pt x="530" y="202"/>
                    <a:pt x="722" y="169"/>
                  </a:cubicBezTo>
                  <a:cubicBezTo>
                    <a:pt x="915" y="136"/>
                    <a:pt x="1219" y="98"/>
                    <a:pt x="1493" y="70"/>
                  </a:cubicBezTo>
                  <a:cubicBezTo>
                    <a:pt x="1767" y="42"/>
                    <a:pt x="2186" y="15"/>
                    <a:pt x="2368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Complexity analysis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 can further simplify the analysis, by </a:t>
            </a:r>
            <a:r>
              <a:rPr lang="en-US" altLang="en-US" i="1" smtClean="0"/>
              <a:t>neglecting the constant factor in the fastest-growing term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resulting formula is the algorithm’s </a:t>
            </a:r>
            <a:r>
              <a:rPr lang="en-US" altLang="en-US" b="1" smtClean="0"/>
              <a:t>time complexity</a:t>
            </a:r>
            <a:r>
              <a:rPr lang="en-US" altLang="en-US" smtClean="0"/>
              <a:t>. It focuses on the </a:t>
            </a:r>
            <a:r>
              <a:rPr lang="en-US" altLang="en-US" i="1" smtClean="0"/>
              <a:t>growth rate</a:t>
            </a:r>
            <a:r>
              <a:rPr lang="en-US" altLang="en-US" smtClean="0"/>
              <a:t> of the algorithm’s time requirement.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Analysis of </a:t>
            </a:r>
            <a:r>
              <a:rPr lang="en-US" altLang="en-US" i="1" dirty="0" smtClean="0"/>
              <a:t>simple</a:t>
            </a:r>
            <a:r>
              <a:rPr lang="en-US" altLang="en-US" dirty="0" smtClean="0"/>
              <a:t> power algorithm</a:t>
            </a:r>
            <a:br>
              <a:rPr lang="en-US" altLang="en-US" dirty="0" smtClean="0"/>
            </a:br>
            <a:r>
              <a:rPr lang="en-US" altLang="en-US" dirty="0" smtClean="0"/>
              <a:t>(counting multiplications):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No. of multiplications  =  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Time required  </a:t>
            </a:r>
            <a:r>
              <a:rPr lang="en-US" altLang="en-US" dirty="0" smtClean="0">
                <a:sym typeface="Symbol" pitchFamily="18" charset="2"/>
              </a:rPr>
              <a:t></a:t>
            </a:r>
            <a:r>
              <a:rPr lang="en-US" altLang="en-US" dirty="0" smtClean="0"/>
              <a:t> 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t</a:t>
            </a:r>
            <a:r>
              <a:rPr lang="en-US" altLang="en-US" baseline="-25000" dirty="0" err="1" smtClean="0">
                <a:cs typeface="Times New Roman" pitchFamily="18" charset="0"/>
              </a:rPr>
              <a:t>mult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which is proportional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dirty="0" smtClean="0"/>
              <a:t>	Time complexity is </a:t>
            </a:r>
            <a:r>
              <a:rPr lang="en-US" altLang="en-US" b="1" dirty="0" smtClean="0"/>
              <a:t>of order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.</a:t>
            </a:r>
            <a:br>
              <a:rPr lang="en-US" altLang="en-US" dirty="0" smtClean="0"/>
            </a:br>
            <a:r>
              <a:rPr lang="en-US" altLang="en-US" dirty="0" smtClean="0"/>
              <a:t>This is written </a:t>
            </a:r>
            <a:r>
              <a:rPr lang="en-US" altLang="en-US" b="1" i="1" dirty="0" smtClean="0"/>
              <a:t>O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) </a:t>
            </a:r>
            <a:r>
              <a:rPr lang="en-US" altLang="en-US" dirty="0" smtClean="0"/>
              <a:t>and referred to as “big o of n”..</a:t>
            </a:r>
          </a:p>
        </p:txBody>
      </p:sp>
      <p:sp>
        <p:nvSpPr>
          <p:cNvPr id="388100" name="AutoShape 4"/>
          <p:cNvSpPr>
            <a:spLocks/>
          </p:cNvSpPr>
          <p:nvPr/>
        </p:nvSpPr>
        <p:spPr bwMode="auto">
          <a:xfrm>
            <a:off x="5181600" y="2895600"/>
            <a:ext cx="2195512" cy="684212"/>
          </a:xfrm>
          <a:prstGeom prst="callout1">
            <a:avLst>
              <a:gd name="adj1" fmla="val 16704"/>
              <a:gd name="adj2" fmla="val -3472"/>
              <a:gd name="adj3" fmla="val 25986"/>
              <a:gd name="adj4" fmla="val -6297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en-US" sz="1800" baseline="-25000" dirty="0" err="1">
                <a:solidFill>
                  <a:schemeClr val="accent1">
                    <a:lumMod val="75000"/>
                  </a:schemeClr>
                </a:solidFill>
              </a:rPr>
              <a:t>mult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is the time per multiplication (a constant)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79500" algn="l"/>
                <a:tab pos="1435100" algn="l"/>
              </a:tabLst>
            </a:pPr>
            <a:r>
              <a:rPr lang="en-US" altLang="en-US" smtClean="0"/>
              <a:t>Analysis of smart power algorithm (counting multiplications):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Max. no. of multiplications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ym typeface="Symbol" pitchFamily="18" charset="2"/>
              </a:rPr>
              <a:t> </a:t>
            </a:r>
            <a:r>
              <a:rPr lang="en-US" altLang="en-US" smtClean="0"/>
              <a:t>	2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Time required 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smtClean="0"/>
              <a:t>  2 </a:t>
            </a:r>
            <a:r>
              <a:rPr lang="en-US" altLang="en-US" i="1" smtClean="0"/>
              <a:t>t</a:t>
            </a:r>
            <a:r>
              <a:rPr lang="en-US" altLang="en-US" baseline="-25000" smtClean="0">
                <a:cs typeface="Times New Roman" pitchFamily="18" charset="0"/>
              </a:rPr>
              <a:t>mult</a:t>
            </a:r>
            <a:r>
              <a:rPr lang="en-US" altLang="en-US" smtClean="0"/>
              <a:t>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which is proportional to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n.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Tx/>
              <a:buFontTx/>
              <a:buNone/>
              <a:tabLst>
                <a:tab pos="1079500" algn="l"/>
                <a:tab pos="1435100" algn="l"/>
              </a:tabLst>
            </a:pPr>
            <a:r>
              <a:rPr lang="en-US" altLang="en-US" smtClean="0"/>
              <a:t>	Time complexity is </a:t>
            </a:r>
            <a:r>
              <a:rPr lang="en-US" altLang="en-US" b="1" smtClean="0"/>
              <a:t>of order</a:t>
            </a:r>
            <a:r>
              <a:rPr lang="en-US" altLang="en-US" b="1" i="1" smtClean="0"/>
              <a:t> </a:t>
            </a:r>
            <a:r>
              <a:rPr lang="en-US" altLang="en-US" b="1" smtClean="0"/>
              <a:t>log</a:t>
            </a:r>
            <a:r>
              <a:rPr lang="en-US" altLang="en-US" b="1" baseline="-25000" smtClean="0"/>
              <a:t>2</a:t>
            </a:r>
            <a:r>
              <a:rPr lang="en-US" altLang="en-US" b="1" i="1" smtClean="0"/>
              <a:t> n</a:t>
            </a:r>
            <a:r>
              <a:rPr lang="en-US" altLang="en-US" smtClean="0"/>
              <a:t>.</a:t>
            </a:r>
            <a:br>
              <a:rPr lang="en-US" altLang="en-US" smtClean="0"/>
            </a:br>
            <a:r>
              <a:rPr lang="en-US" altLang="en-US" smtClean="0"/>
              <a:t>This is written </a:t>
            </a:r>
            <a:r>
              <a:rPr lang="en-US" altLang="en-US" b="1" i="1" smtClean="0"/>
              <a:t>O</a:t>
            </a:r>
            <a:r>
              <a:rPr lang="en-US" altLang="en-US" b="1" smtClean="0"/>
              <a:t>(log </a:t>
            </a:r>
            <a:r>
              <a:rPr lang="en-US" altLang="en-US" b="1" i="1" smtClean="0"/>
              <a:t>n</a:t>
            </a:r>
            <a:r>
              <a:rPr lang="en-US" altLang="en-US" b="1" smtClean="0"/>
              <a:t>)</a:t>
            </a:r>
            <a:r>
              <a:rPr lang="en-US" alt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Principles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algorithm</a:t>
            </a:r>
            <a:r>
              <a:rPr lang="en-US" altLang="en-US" smtClean="0"/>
              <a:t> is a step-by-step procedure for solving a stated </a:t>
            </a:r>
            <a:r>
              <a:rPr lang="en-US" altLang="en-US" b="1" smtClean="0"/>
              <a:t>problem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algorithm will be performed by a </a:t>
            </a:r>
            <a:r>
              <a:rPr lang="en-US" altLang="en-US" b="1" smtClean="0"/>
              <a:t>processor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The processor may be human, mechanical, or electronic.</a:t>
            </a:r>
          </a:p>
          <a:p>
            <a:pPr eaLnBrk="1" hangingPunct="1"/>
            <a:r>
              <a:rPr lang="en-US" altLang="en-US" smtClean="0"/>
              <a:t>The algorithm must be expressed in </a:t>
            </a:r>
            <a:r>
              <a:rPr lang="en-US" altLang="en-US" b="1" smtClean="0"/>
              <a:t>steps</a:t>
            </a:r>
            <a:r>
              <a:rPr lang="en-US" altLang="en-US" smtClean="0"/>
              <a:t> that the processor is capable of performing.</a:t>
            </a:r>
          </a:p>
          <a:p>
            <a:pPr eaLnBrk="1" hangingPunct="1"/>
            <a:r>
              <a:rPr lang="en-US" altLang="en-US" smtClean="0"/>
              <a:t>The algorithm must eventually </a:t>
            </a:r>
            <a:r>
              <a:rPr lang="en-US" altLang="en-US" b="1" smtClean="0"/>
              <a:t>terminate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Otherwise it will never yield an answer.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power algorithms complexity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Comparison: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614363" y="2186060"/>
            <a:ext cx="4618037" cy="4251325"/>
            <a:chOff x="2587" y="1326"/>
            <a:chExt cx="2909" cy="2678"/>
          </a:xfrm>
        </p:grpSpPr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2768" y="1326"/>
              <a:ext cx="2400" cy="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587" y="3201"/>
              <a:ext cx="28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41" name="Rectangle 8"/>
            <p:cNvSpPr>
              <a:spLocks noChangeArrowheads="1"/>
            </p:cNvSpPr>
            <p:nvPr/>
          </p:nvSpPr>
          <p:spPr bwMode="auto">
            <a:xfrm>
              <a:off x="313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361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22543" name="Rectangle 10"/>
            <p:cNvSpPr>
              <a:spLocks noChangeArrowheads="1"/>
            </p:cNvSpPr>
            <p:nvPr/>
          </p:nvSpPr>
          <p:spPr bwMode="auto">
            <a:xfrm>
              <a:off x="4094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22544" name="Rectangle 11"/>
            <p:cNvSpPr>
              <a:spLocks noChangeArrowheads="1"/>
            </p:cNvSpPr>
            <p:nvPr/>
          </p:nvSpPr>
          <p:spPr bwMode="auto">
            <a:xfrm>
              <a:off x="4600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22545" name="Rectangle 12"/>
            <p:cNvSpPr>
              <a:spLocks noChangeArrowheads="1"/>
            </p:cNvSpPr>
            <p:nvPr/>
          </p:nvSpPr>
          <p:spPr bwMode="auto">
            <a:xfrm>
              <a:off x="5352" y="382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  <p:sp>
          <p:nvSpPr>
            <p:cNvPr id="22546" name="Line 41"/>
            <p:cNvSpPr>
              <a:spLocks noChangeShapeType="1"/>
            </p:cNvSpPr>
            <p:nvPr/>
          </p:nvSpPr>
          <p:spPr bwMode="auto">
            <a:xfrm>
              <a:off x="286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7" name="Line 42"/>
            <p:cNvSpPr>
              <a:spLocks noChangeShapeType="1"/>
            </p:cNvSpPr>
            <p:nvPr/>
          </p:nvSpPr>
          <p:spPr bwMode="auto">
            <a:xfrm>
              <a:off x="296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Line 43"/>
            <p:cNvSpPr>
              <a:spLocks noChangeShapeType="1"/>
            </p:cNvSpPr>
            <p:nvPr/>
          </p:nvSpPr>
          <p:spPr bwMode="auto">
            <a:xfrm>
              <a:off x="305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9" name="Line 44"/>
            <p:cNvSpPr>
              <a:spLocks noChangeShapeType="1"/>
            </p:cNvSpPr>
            <p:nvPr/>
          </p:nvSpPr>
          <p:spPr bwMode="auto">
            <a:xfrm>
              <a:off x="315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45"/>
            <p:cNvSpPr>
              <a:spLocks noChangeShapeType="1"/>
            </p:cNvSpPr>
            <p:nvPr/>
          </p:nvSpPr>
          <p:spPr bwMode="auto">
            <a:xfrm>
              <a:off x="324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1" name="Line 46"/>
            <p:cNvSpPr>
              <a:spLocks noChangeShapeType="1"/>
            </p:cNvSpPr>
            <p:nvPr/>
          </p:nvSpPr>
          <p:spPr bwMode="auto">
            <a:xfrm>
              <a:off x="334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Line 47"/>
            <p:cNvSpPr>
              <a:spLocks noChangeShapeType="1"/>
            </p:cNvSpPr>
            <p:nvPr/>
          </p:nvSpPr>
          <p:spPr bwMode="auto">
            <a:xfrm>
              <a:off x="344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3" name="Line 48"/>
            <p:cNvSpPr>
              <a:spLocks noChangeShapeType="1"/>
            </p:cNvSpPr>
            <p:nvPr/>
          </p:nvSpPr>
          <p:spPr bwMode="auto">
            <a:xfrm>
              <a:off x="353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49"/>
            <p:cNvSpPr>
              <a:spLocks noChangeShapeType="1"/>
            </p:cNvSpPr>
            <p:nvPr/>
          </p:nvSpPr>
          <p:spPr bwMode="auto">
            <a:xfrm>
              <a:off x="363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Line 50"/>
            <p:cNvSpPr>
              <a:spLocks noChangeShapeType="1"/>
            </p:cNvSpPr>
            <p:nvPr/>
          </p:nvSpPr>
          <p:spPr bwMode="auto">
            <a:xfrm>
              <a:off x="372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Line 51"/>
            <p:cNvSpPr>
              <a:spLocks noChangeShapeType="1"/>
            </p:cNvSpPr>
            <p:nvPr/>
          </p:nvSpPr>
          <p:spPr bwMode="auto">
            <a:xfrm>
              <a:off x="382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Line 52"/>
            <p:cNvSpPr>
              <a:spLocks noChangeShapeType="1"/>
            </p:cNvSpPr>
            <p:nvPr/>
          </p:nvSpPr>
          <p:spPr bwMode="auto">
            <a:xfrm>
              <a:off x="392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8" name="Line 53"/>
            <p:cNvSpPr>
              <a:spLocks noChangeShapeType="1"/>
            </p:cNvSpPr>
            <p:nvPr/>
          </p:nvSpPr>
          <p:spPr bwMode="auto">
            <a:xfrm>
              <a:off x="401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>
              <a:off x="411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Line 55"/>
            <p:cNvSpPr>
              <a:spLocks noChangeShapeType="1"/>
            </p:cNvSpPr>
            <p:nvPr/>
          </p:nvSpPr>
          <p:spPr bwMode="auto">
            <a:xfrm>
              <a:off x="420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1" name="Line 56"/>
            <p:cNvSpPr>
              <a:spLocks noChangeShapeType="1"/>
            </p:cNvSpPr>
            <p:nvPr/>
          </p:nvSpPr>
          <p:spPr bwMode="auto">
            <a:xfrm>
              <a:off x="430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2" name="Line 57"/>
            <p:cNvSpPr>
              <a:spLocks noChangeShapeType="1"/>
            </p:cNvSpPr>
            <p:nvPr/>
          </p:nvSpPr>
          <p:spPr bwMode="auto">
            <a:xfrm>
              <a:off x="440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3" name="Line 58"/>
            <p:cNvSpPr>
              <a:spLocks noChangeShapeType="1"/>
            </p:cNvSpPr>
            <p:nvPr/>
          </p:nvSpPr>
          <p:spPr bwMode="auto">
            <a:xfrm>
              <a:off x="449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4" name="Line 59"/>
            <p:cNvSpPr>
              <a:spLocks noChangeShapeType="1"/>
            </p:cNvSpPr>
            <p:nvPr/>
          </p:nvSpPr>
          <p:spPr bwMode="auto">
            <a:xfrm>
              <a:off x="459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5" name="Line 60"/>
            <p:cNvSpPr>
              <a:spLocks noChangeShapeType="1"/>
            </p:cNvSpPr>
            <p:nvPr/>
          </p:nvSpPr>
          <p:spPr bwMode="auto">
            <a:xfrm>
              <a:off x="468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6" name="Line 61"/>
            <p:cNvSpPr>
              <a:spLocks noChangeShapeType="1"/>
            </p:cNvSpPr>
            <p:nvPr/>
          </p:nvSpPr>
          <p:spPr bwMode="auto">
            <a:xfrm>
              <a:off x="4784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7" name="Line 62"/>
            <p:cNvSpPr>
              <a:spLocks noChangeShapeType="1"/>
            </p:cNvSpPr>
            <p:nvPr/>
          </p:nvSpPr>
          <p:spPr bwMode="auto">
            <a:xfrm>
              <a:off x="4880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8" name="Line 63"/>
            <p:cNvSpPr>
              <a:spLocks noChangeShapeType="1"/>
            </p:cNvSpPr>
            <p:nvPr/>
          </p:nvSpPr>
          <p:spPr bwMode="auto">
            <a:xfrm>
              <a:off x="4976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9" name="Line 64"/>
            <p:cNvSpPr>
              <a:spLocks noChangeShapeType="1"/>
            </p:cNvSpPr>
            <p:nvPr/>
          </p:nvSpPr>
          <p:spPr bwMode="auto">
            <a:xfrm>
              <a:off x="5072" y="37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0" name="Rectangle 69"/>
            <p:cNvSpPr>
              <a:spLocks noChangeArrowheads="1"/>
            </p:cNvSpPr>
            <p:nvPr/>
          </p:nvSpPr>
          <p:spPr bwMode="auto">
            <a:xfrm>
              <a:off x="5056" y="38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>
              <a:off x="516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2" name="Rectangle 71"/>
            <p:cNvSpPr>
              <a:spLocks noChangeArrowheads="1"/>
            </p:cNvSpPr>
            <p:nvPr/>
          </p:nvSpPr>
          <p:spPr bwMode="auto">
            <a:xfrm>
              <a:off x="2712" y="383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>
              <a:off x="2768" y="372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906648" y="2186060"/>
            <a:ext cx="3810000" cy="3810000"/>
            <a:chOff x="2768" y="1369"/>
            <a:chExt cx="2400" cy="2400"/>
          </a:xfrm>
        </p:grpSpPr>
        <p:sp>
          <p:nvSpPr>
            <p:cNvPr id="22537" name="Line 74"/>
            <p:cNvSpPr>
              <a:spLocks noChangeShapeType="1"/>
            </p:cNvSpPr>
            <p:nvPr/>
          </p:nvSpPr>
          <p:spPr bwMode="auto">
            <a:xfrm flipV="1">
              <a:off x="2768" y="1369"/>
              <a:ext cx="2400" cy="24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Rectangle 75"/>
            <p:cNvSpPr>
              <a:spLocks noChangeArrowheads="1"/>
            </p:cNvSpPr>
            <p:nvPr/>
          </p:nvSpPr>
          <p:spPr bwMode="auto">
            <a:xfrm>
              <a:off x="4880" y="1369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970148" y="5234060"/>
            <a:ext cx="3746500" cy="762000"/>
            <a:chOff x="2816" y="3289"/>
            <a:chExt cx="2360" cy="480"/>
          </a:xfrm>
        </p:grpSpPr>
        <p:sp>
          <p:nvSpPr>
            <p:cNvPr id="22535" name="Rectangle 77"/>
            <p:cNvSpPr>
              <a:spLocks noChangeArrowheads="1"/>
            </p:cNvSpPr>
            <p:nvPr/>
          </p:nvSpPr>
          <p:spPr bwMode="auto">
            <a:xfrm>
              <a:off x="4784" y="3289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log </a:t>
              </a:r>
              <a:r>
                <a:rPr lang="en-GB" altLang="en-US" sz="1800" i="1" dirty="0">
                  <a:solidFill>
                    <a:srgbClr val="000000"/>
                  </a:solidFill>
                </a:rPr>
                <a:t>n</a:t>
              </a:r>
              <a:endParaRPr lang="en-GB" altLang="en-US" sz="1800" dirty="0"/>
            </a:p>
          </p:txBody>
        </p:sp>
        <p:sp>
          <p:nvSpPr>
            <p:cNvPr id="22536" name="Freeform 78"/>
            <p:cNvSpPr>
              <a:spLocks/>
            </p:cNvSpPr>
            <p:nvPr/>
          </p:nvSpPr>
          <p:spPr bwMode="auto">
            <a:xfrm>
              <a:off x="2816" y="3473"/>
              <a:ext cx="2360" cy="296"/>
            </a:xfrm>
            <a:custGeom>
              <a:avLst/>
              <a:gdLst>
                <a:gd name="T0" fmla="*/ 0 w 2360"/>
                <a:gd name="T1" fmla="*/ 296 h 296"/>
                <a:gd name="T2" fmla="*/ 48 w 2360"/>
                <a:gd name="T3" fmla="*/ 248 h 296"/>
                <a:gd name="T4" fmla="*/ 144 w 2360"/>
                <a:gd name="T5" fmla="*/ 200 h 296"/>
                <a:gd name="T6" fmla="*/ 336 w 2360"/>
                <a:gd name="T7" fmla="*/ 152 h 296"/>
                <a:gd name="T8" fmla="*/ 720 w 2360"/>
                <a:gd name="T9" fmla="*/ 104 h 296"/>
                <a:gd name="T10" fmla="*/ 1488 w 2360"/>
                <a:gd name="T11" fmla="*/ 56 h 296"/>
                <a:gd name="T12" fmla="*/ 2360 w 2360"/>
                <a:gd name="T13" fmla="*/ 0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0"/>
                <a:gd name="T22" fmla="*/ 0 h 296"/>
                <a:gd name="T23" fmla="*/ 2360 w 2360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0" h="296">
                  <a:moveTo>
                    <a:pt x="0" y="296"/>
                  </a:moveTo>
                  <a:cubicBezTo>
                    <a:pt x="12" y="280"/>
                    <a:pt x="24" y="264"/>
                    <a:pt x="48" y="248"/>
                  </a:cubicBezTo>
                  <a:cubicBezTo>
                    <a:pt x="72" y="232"/>
                    <a:pt x="96" y="216"/>
                    <a:pt x="144" y="200"/>
                  </a:cubicBezTo>
                  <a:cubicBezTo>
                    <a:pt x="192" y="184"/>
                    <a:pt x="240" y="168"/>
                    <a:pt x="336" y="152"/>
                  </a:cubicBezTo>
                  <a:cubicBezTo>
                    <a:pt x="432" y="136"/>
                    <a:pt x="528" y="120"/>
                    <a:pt x="720" y="104"/>
                  </a:cubicBezTo>
                  <a:cubicBezTo>
                    <a:pt x="912" y="88"/>
                    <a:pt x="1215" y="73"/>
                    <a:pt x="1488" y="56"/>
                  </a:cubicBezTo>
                  <a:cubicBezTo>
                    <a:pt x="1761" y="39"/>
                    <a:pt x="2178" y="12"/>
                    <a:pt x="2360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i="1" dirty="0" smtClean="0"/>
              <a:t>O</a:t>
            </a:r>
            <a:r>
              <a:rPr lang="en-US" altLang="en-US" sz="3200" dirty="0" smtClean="0"/>
              <a:t>-notation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 have seen that 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 signifies a slower growth rate than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So an 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 algorithm is inherently better than 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algorithm – at least for large values of </a:t>
            </a:r>
            <a:r>
              <a:rPr lang="en-US" altLang="en-US" i="1" smtClean="0"/>
              <a:t>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Complexity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means “of order </a:t>
            </a:r>
            <a:r>
              <a:rPr lang="en-US" altLang="en-US" i="1" smtClean="0"/>
              <a:t>X</a:t>
            </a:r>
            <a:r>
              <a:rPr lang="en-US" altLang="en-US" smtClean="0"/>
              <a:t>”, i.e., growing proportionally to </a:t>
            </a:r>
            <a:r>
              <a:rPr lang="en-US" altLang="en-US" i="1" smtClean="0"/>
              <a:t>X</a:t>
            </a:r>
            <a:r>
              <a:rPr lang="en-US" altLang="en-US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Here </a:t>
            </a:r>
            <a:r>
              <a:rPr lang="en-US" altLang="en-US" i="1" smtClean="0"/>
              <a:t>X</a:t>
            </a:r>
            <a:r>
              <a:rPr lang="en-US" altLang="en-US" smtClean="0"/>
              <a:t> signifies the growth rate, </a:t>
            </a:r>
            <a:r>
              <a:rPr lang="en-US" altLang="en-US" i="1" smtClean="0"/>
              <a:t>neglecting slower-growing terms and constant factors</a:t>
            </a:r>
            <a:r>
              <a:rPr lang="en-US" altLang="en-US" smtClean="0"/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i="1" dirty="0" smtClean="0"/>
              <a:t>O</a:t>
            </a:r>
            <a:r>
              <a:rPr lang="en-US" altLang="en-US" sz="3200" dirty="0" smtClean="0"/>
              <a:t>-notation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790700" algn="l"/>
                <a:tab pos="4305300" algn="l"/>
              </a:tabLst>
            </a:pPr>
            <a:r>
              <a:rPr lang="en-US" altLang="en-US" smtClean="0"/>
              <a:t>Common time complexities: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i="1" smtClean="0"/>
              <a:t>	O</a:t>
            </a:r>
            <a:r>
              <a:rPr lang="en-US" altLang="en-US" smtClean="0"/>
              <a:t>(1)	</a:t>
            </a:r>
            <a:r>
              <a:rPr lang="en-US" altLang="en-US" b="1" smtClean="0"/>
              <a:t>constant</a:t>
            </a:r>
            <a:r>
              <a:rPr lang="en-US" altLang="en-US" i="1" smtClean="0"/>
              <a:t> </a:t>
            </a:r>
            <a:r>
              <a:rPr lang="en-US" altLang="en-US" smtClean="0"/>
              <a:t>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(log 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logarithmic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linear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log linear</a:t>
            </a:r>
            <a:r>
              <a:rPr lang="en-US" altLang="en-US" smtClean="0"/>
              <a:t> time	(feasible)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)	</a:t>
            </a:r>
            <a:r>
              <a:rPr lang="en-US" altLang="en-US" b="1" smtClean="0"/>
              <a:t>quadratic</a:t>
            </a:r>
            <a:r>
              <a:rPr lang="en-US" altLang="en-US" smtClean="0"/>
              <a:t> time	(often feasible)	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3</a:t>
            </a:r>
            <a:r>
              <a:rPr lang="en-US" altLang="en-US" smtClean="0"/>
              <a:t>)	</a:t>
            </a:r>
            <a:r>
              <a:rPr lang="en-US" altLang="en-US" b="1" smtClean="0"/>
              <a:t>cubic</a:t>
            </a:r>
            <a:r>
              <a:rPr lang="en-US" altLang="en-US" smtClean="0"/>
              <a:t> time	(less often feasible)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1790700" algn="l"/>
                <a:tab pos="4305300" algn="l"/>
              </a:tabLst>
            </a:pPr>
            <a:r>
              <a:rPr lang="en-US" altLang="en-US" smtClean="0"/>
              <a:t>	</a:t>
            </a:r>
            <a:r>
              <a:rPr lang="en-US" altLang="en-US" i="1" smtClean="0"/>
              <a:t>O</a:t>
            </a:r>
            <a:r>
              <a:rPr lang="en-US" altLang="en-US" smtClean="0"/>
              <a:t>(2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)	</a:t>
            </a:r>
            <a:r>
              <a:rPr lang="en-US" altLang="en-US" b="1" smtClean="0"/>
              <a:t>exponential</a:t>
            </a:r>
            <a:r>
              <a:rPr lang="en-US" altLang="en-US" smtClean="0"/>
              <a:t> time 	(rarely feasible)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Complexity: growth rates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164387" cy="46561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Numerical comparison of growth rates:</a:t>
            </a:r>
          </a:p>
        </p:txBody>
      </p:sp>
      <p:graphicFrame>
        <p:nvGraphicFramePr>
          <p:cNvPr id="392332" name="Group 1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0109744"/>
              </p:ext>
            </p:extLst>
          </p:nvPr>
        </p:nvGraphicFramePr>
        <p:xfrm>
          <a:off x="990600" y="2362200"/>
          <a:ext cx="7126288" cy="2378076"/>
        </p:xfrm>
        <a:graphic>
          <a:graphicData uri="http://schemas.openxmlformats.org/drawingml/2006/table">
            <a:tbl>
              <a:tblPr/>
              <a:tblGrid>
                <a:gridCol w="1233488"/>
                <a:gridCol w="1406525"/>
                <a:gridCol w="1497012"/>
                <a:gridCol w="1492250"/>
                <a:gridCol w="149701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4.3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4.9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5.3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86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147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</a:rPr>
                        <a:t>213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1,600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64,000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1,024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1.0 million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1.1 billion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1.1 trillion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Complexity: growth rates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Graphical  comparison: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701038" y="2409824"/>
            <a:ext cx="4381500" cy="4281487"/>
            <a:chOff x="2740" y="1207"/>
            <a:chExt cx="2760" cy="2697"/>
          </a:xfrm>
        </p:grpSpPr>
        <p:sp>
          <p:nvSpPr>
            <p:cNvPr id="26644" name="Rectangle 6"/>
            <p:cNvSpPr>
              <a:spLocks noChangeArrowheads="1"/>
            </p:cNvSpPr>
            <p:nvPr/>
          </p:nvSpPr>
          <p:spPr bwMode="auto">
            <a:xfrm>
              <a:off x="2813" y="1207"/>
              <a:ext cx="2400" cy="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645" name="Rectangle 7"/>
            <p:cNvSpPr>
              <a:spLocks noChangeArrowheads="1"/>
            </p:cNvSpPr>
            <p:nvPr/>
          </p:nvSpPr>
          <p:spPr bwMode="auto">
            <a:xfrm>
              <a:off x="3204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10</a:t>
              </a:r>
              <a:endParaRPr lang="en-GB" altLang="en-US" sz="1800"/>
            </a:p>
          </p:txBody>
        </p:sp>
        <p:sp>
          <p:nvSpPr>
            <p:cNvPr id="26646" name="Rectangle 8"/>
            <p:cNvSpPr>
              <a:spLocks noChangeArrowheads="1"/>
            </p:cNvSpPr>
            <p:nvPr/>
          </p:nvSpPr>
          <p:spPr bwMode="auto">
            <a:xfrm>
              <a:off x="3684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26647" name="Rectangle 9"/>
            <p:cNvSpPr>
              <a:spLocks noChangeArrowheads="1"/>
            </p:cNvSpPr>
            <p:nvPr/>
          </p:nvSpPr>
          <p:spPr bwMode="auto">
            <a:xfrm>
              <a:off x="4172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30</a:t>
              </a:r>
              <a:endParaRPr lang="en-GB" altLang="en-US" sz="1800"/>
            </a:p>
          </p:txBody>
        </p:sp>
        <p:sp>
          <p:nvSpPr>
            <p:cNvPr id="26648" name="Rectangle 10"/>
            <p:cNvSpPr>
              <a:spLocks noChangeArrowheads="1"/>
            </p:cNvSpPr>
            <p:nvPr/>
          </p:nvSpPr>
          <p:spPr bwMode="auto">
            <a:xfrm>
              <a:off x="4649" y="37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26649" name="Line 15"/>
            <p:cNvSpPr>
              <a:spLocks noChangeShapeType="1"/>
            </p:cNvSpPr>
            <p:nvPr/>
          </p:nvSpPr>
          <p:spPr bwMode="auto">
            <a:xfrm>
              <a:off x="290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0" name="Line 16"/>
            <p:cNvSpPr>
              <a:spLocks noChangeShapeType="1"/>
            </p:cNvSpPr>
            <p:nvPr/>
          </p:nvSpPr>
          <p:spPr bwMode="auto">
            <a:xfrm>
              <a:off x="300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310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Line 18"/>
            <p:cNvSpPr>
              <a:spLocks noChangeShapeType="1"/>
            </p:cNvSpPr>
            <p:nvPr/>
          </p:nvSpPr>
          <p:spPr bwMode="auto">
            <a:xfrm>
              <a:off x="319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Line 19"/>
            <p:cNvSpPr>
              <a:spLocks noChangeShapeType="1"/>
            </p:cNvSpPr>
            <p:nvPr/>
          </p:nvSpPr>
          <p:spPr bwMode="auto">
            <a:xfrm>
              <a:off x="329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4" name="Line 20"/>
            <p:cNvSpPr>
              <a:spLocks noChangeShapeType="1"/>
            </p:cNvSpPr>
            <p:nvPr/>
          </p:nvSpPr>
          <p:spPr bwMode="auto">
            <a:xfrm>
              <a:off x="338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5" name="Line 21"/>
            <p:cNvSpPr>
              <a:spLocks noChangeShapeType="1"/>
            </p:cNvSpPr>
            <p:nvPr/>
          </p:nvSpPr>
          <p:spPr bwMode="auto">
            <a:xfrm>
              <a:off x="348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6" name="Line 22"/>
            <p:cNvSpPr>
              <a:spLocks noChangeShapeType="1"/>
            </p:cNvSpPr>
            <p:nvPr/>
          </p:nvSpPr>
          <p:spPr bwMode="auto">
            <a:xfrm>
              <a:off x="358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367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>
              <a:off x="377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Line 25"/>
            <p:cNvSpPr>
              <a:spLocks noChangeShapeType="1"/>
            </p:cNvSpPr>
            <p:nvPr/>
          </p:nvSpPr>
          <p:spPr bwMode="auto">
            <a:xfrm>
              <a:off x="386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0" name="Line 26"/>
            <p:cNvSpPr>
              <a:spLocks noChangeShapeType="1"/>
            </p:cNvSpPr>
            <p:nvPr/>
          </p:nvSpPr>
          <p:spPr bwMode="auto">
            <a:xfrm>
              <a:off x="396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1" name="Line 27"/>
            <p:cNvSpPr>
              <a:spLocks noChangeShapeType="1"/>
            </p:cNvSpPr>
            <p:nvPr/>
          </p:nvSpPr>
          <p:spPr bwMode="auto">
            <a:xfrm>
              <a:off x="406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2" name="Line 28"/>
            <p:cNvSpPr>
              <a:spLocks noChangeShapeType="1"/>
            </p:cNvSpPr>
            <p:nvPr/>
          </p:nvSpPr>
          <p:spPr bwMode="auto">
            <a:xfrm>
              <a:off x="415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3" name="Line 29"/>
            <p:cNvSpPr>
              <a:spLocks noChangeShapeType="1"/>
            </p:cNvSpPr>
            <p:nvPr/>
          </p:nvSpPr>
          <p:spPr bwMode="auto">
            <a:xfrm>
              <a:off x="425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434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Line 31"/>
            <p:cNvSpPr>
              <a:spLocks noChangeShapeType="1"/>
            </p:cNvSpPr>
            <p:nvPr/>
          </p:nvSpPr>
          <p:spPr bwMode="auto">
            <a:xfrm>
              <a:off x="444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6" name="Line 32"/>
            <p:cNvSpPr>
              <a:spLocks noChangeShapeType="1"/>
            </p:cNvSpPr>
            <p:nvPr/>
          </p:nvSpPr>
          <p:spPr bwMode="auto">
            <a:xfrm>
              <a:off x="454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Line 33"/>
            <p:cNvSpPr>
              <a:spLocks noChangeShapeType="1"/>
            </p:cNvSpPr>
            <p:nvPr/>
          </p:nvSpPr>
          <p:spPr bwMode="auto">
            <a:xfrm>
              <a:off x="463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Line 34"/>
            <p:cNvSpPr>
              <a:spLocks noChangeShapeType="1"/>
            </p:cNvSpPr>
            <p:nvPr/>
          </p:nvSpPr>
          <p:spPr bwMode="auto">
            <a:xfrm>
              <a:off x="473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Line 35"/>
            <p:cNvSpPr>
              <a:spLocks noChangeShapeType="1"/>
            </p:cNvSpPr>
            <p:nvPr/>
          </p:nvSpPr>
          <p:spPr bwMode="auto">
            <a:xfrm>
              <a:off x="4829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Line 36"/>
            <p:cNvSpPr>
              <a:spLocks noChangeShapeType="1"/>
            </p:cNvSpPr>
            <p:nvPr/>
          </p:nvSpPr>
          <p:spPr bwMode="auto">
            <a:xfrm>
              <a:off x="4925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1" name="Line 37"/>
            <p:cNvSpPr>
              <a:spLocks noChangeShapeType="1"/>
            </p:cNvSpPr>
            <p:nvPr/>
          </p:nvSpPr>
          <p:spPr bwMode="auto">
            <a:xfrm>
              <a:off x="5021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2" name="Line 38"/>
            <p:cNvSpPr>
              <a:spLocks noChangeShapeType="1"/>
            </p:cNvSpPr>
            <p:nvPr/>
          </p:nvSpPr>
          <p:spPr bwMode="auto">
            <a:xfrm>
              <a:off x="5117" y="365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3" name="Rectangle 92"/>
            <p:cNvSpPr>
              <a:spLocks noChangeArrowheads="1"/>
            </p:cNvSpPr>
            <p:nvPr/>
          </p:nvSpPr>
          <p:spPr bwMode="auto">
            <a:xfrm>
              <a:off x="5124" y="372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50</a:t>
              </a:r>
              <a:endParaRPr lang="en-GB" altLang="en-US" sz="1800"/>
            </a:p>
          </p:txBody>
        </p:sp>
        <p:sp>
          <p:nvSpPr>
            <p:cNvPr id="26674" name="Line 93"/>
            <p:cNvSpPr>
              <a:spLocks noChangeShapeType="1"/>
            </p:cNvSpPr>
            <p:nvPr/>
          </p:nvSpPr>
          <p:spPr bwMode="auto">
            <a:xfrm>
              <a:off x="521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5" name="Rectangle 94"/>
            <p:cNvSpPr>
              <a:spLocks noChangeArrowheads="1"/>
            </p:cNvSpPr>
            <p:nvPr/>
          </p:nvSpPr>
          <p:spPr bwMode="auto">
            <a:xfrm>
              <a:off x="2740" y="372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26676" name="Line 95"/>
            <p:cNvSpPr>
              <a:spLocks noChangeShapeType="1"/>
            </p:cNvSpPr>
            <p:nvPr/>
          </p:nvSpPr>
          <p:spPr bwMode="auto">
            <a:xfrm>
              <a:off x="2813" y="365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7" name="Rectangle 97"/>
            <p:cNvSpPr>
              <a:spLocks noChangeArrowheads="1"/>
            </p:cNvSpPr>
            <p:nvPr/>
          </p:nvSpPr>
          <p:spPr bwMode="auto">
            <a:xfrm>
              <a:off x="5420" y="372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 i="1"/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933450" y="5565775"/>
            <a:ext cx="3746500" cy="758825"/>
            <a:chOff x="2861" y="3271"/>
            <a:chExt cx="2360" cy="478"/>
          </a:xfrm>
          <a:noFill/>
        </p:grpSpPr>
        <p:sp>
          <p:nvSpPr>
            <p:cNvPr id="26642" name="Rectangle 99"/>
            <p:cNvSpPr>
              <a:spLocks noChangeArrowheads="1"/>
            </p:cNvSpPr>
            <p:nvPr/>
          </p:nvSpPr>
          <p:spPr bwMode="auto">
            <a:xfrm>
              <a:off x="4829" y="3271"/>
              <a:ext cx="342" cy="1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log </a:t>
              </a:r>
              <a:r>
                <a:rPr lang="en-GB" altLang="en-US" sz="1800" i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43" name="Freeform 100"/>
            <p:cNvSpPr>
              <a:spLocks/>
            </p:cNvSpPr>
            <p:nvPr/>
          </p:nvSpPr>
          <p:spPr bwMode="auto">
            <a:xfrm>
              <a:off x="2861" y="3453"/>
              <a:ext cx="2360" cy="296"/>
            </a:xfrm>
            <a:custGeom>
              <a:avLst/>
              <a:gdLst>
                <a:gd name="T0" fmla="*/ 0 w 2360"/>
                <a:gd name="T1" fmla="*/ 296 h 296"/>
                <a:gd name="T2" fmla="*/ 48 w 2360"/>
                <a:gd name="T3" fmla="*/ 248 h 296"/>
                <a:gd name="T4" fmla="*/ 144 w 2360"/>
                <a:gd name="T5" fmla="*/ 200 h 296"/>
                <a:gd name="T6" fmla="*/ 336 w 2360"/>
                <a:gd name="T7" fmla="*/ 152 h 296"/>
                <a:gd name="T8" fmla="*/ 720 w 2360"/>
                <a:gd name="T9" fmla="*/ 104 h 296"/>
                <a:gd name="T10" fmla="*/ 1488 w 2360"/>
                <a:gd name="T11" fmla="*/ 56 h 296"/>
                <a:gd name="T12" fmla="*/ 2360 w 2360"/>
                <a:gd name="T13" fmla="*/ 0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0"/>
                <a:gd name="T22" fmla="*/ 0 h 296"/>
                <a:gd name="T23" fmla="*/ 2360 w 2360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0" h="296">
                  <a:moveTo>
                    <a:pt x="0" y="296"/>
                  </a:moveTo>
                  <a:cubicBezTo>
                    <a:pt x="12" y="280"/>
                    <a:pt x="24" y="264"/>
                    <a:pt x="48" y="248"/>
                  </a:cubicBezTo>
                  <a:cubicBezTo>
                    <a:pt x="72" y="232"/>
                    <a:pt x="96" y="216"/>
                    <a:pt x="144" y="200"/>
                  </a:cubicBezTo>
                  <a:cubicBezTo>
                    <a:pt x="192" y="184"/>
                    <a:pt x="240" y="168"/>
                    <a:pt x="336" y="152"/>
                  </a:cubicBezTo>
                  <a:cubicBezTo>
                    <a:pt x="432" y="136"/>
                    <a:pt x="528" y="120"/>
                    <a:pt x="720" y="104"/>
                  </a:cubicBezTo>
                  <a:cubicBezTo>
                    <a:pt x="912" y="88"/>
                    <a:pt x="1215" y="73"/>
                    <a:pt x="1488" y="56"/>
                  </a:cubicBezTo>
                  <a:cubicBezTo>
                    <a:pt x="1761" y="39"/>
                    <a:pt x="2178" y="12"/>
                    <a:pt x="2360" y="0"/>
                  </a:cubicBezTo>
                </a:path>
              </a:pathLst>
            </a:custGeom>
            <a:grpFill/>
            <a:ln w="254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836613" y="4197350"/>
            <a:ext cx="3825875" cy="2127250"/>
            <a:chOff x="2813" y="2409"/>
            <a:chExt cx="2410" cy="1340"/>
          </a:xfrm>
        </p:grpSpPr>
        <p:sp>
          <p:nvSpPr>
            <p:cNvPr id="26640" name="Rectangle 102"/>
            <p:cNvSpPr>
              <a:spLocks noChangeArrowheads="1"/>
            </p:cNvSpPr>
            <p:nvPr/>
          </p:nvSpPr>
          <p:spPr bwMode="auto">
            <a:xfrm>
              <a:off x="5021" y="2409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  <p:sp>
          <p:nvSpPr>
            <p:cNvPr id="26641" name="Line 103"/>
            <p:cNvSpPr>
              <a:spLocks noChangeShapeType="1"/>
            </p:cNvSpPr>
            <p:nvPr/>
          </p:nvSpPr>
          <p:spPr bwMode="auto">
            <a:xfrm flipV="1">
              <a:off x="2813" y="2549"/>
              <a:ext cx="2410" cy="120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912813" y="2438400"/>
            <a:ext cx="2498725" cy="3886200"/>
            <a:chOff x="2871" y="1301"/>
            <a:chExt cx="1574" cy="2448"/>
          </a:xfrm>
        </p:grpSpPr>
        <p:sp>
          <p:nvSpPr>
            <p:cNvPr id="26638" name="Freeform 105"/>
            <p:cNvSpPr>
              <a:spLocks/>
            </p:cNvSpPr>
            <p:nvPr/>
          </p:nvSpPr>
          <p:spPr bwMode="auto">
            <a:xfrm>
              <a:off x="2871" y="1301"/>
              <a:ext cx="1030" cy="2448"/>
            </a:xfrm>
            <a:custGeom>
              <a:avLst/>
              <a:gdLst>
                <a:gd name="T0" fmla="*/ 0 w 1030"/>
                <a:gd name="T1" fmla="*/ 2448 h 2448"/>
                <a:gd name="T2" fmla="*/ 48 w 1030"/>
                <a:gd name="T3" fmla="*/ 2400 h 2448"/>
                <a:gd name="T4" fmla="*/ 144 w 1030"/>
                <a:gd name="T5" fmla="*/ 2256 h 2448"/>
                <a:gd name="T6" fmla="*/ 336 w 1030"/>
                <a:gd name="T7" fmla="*/ 1872 h 2448"/>
                <a:gd name="T8" fmla="*/ 720 w 1030"/>
                <a:gd name="T9" fmla="*/ 912 h 2448"/>
                <a:gd name="T10" fmla="*/ 1030 w 103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0"/>
                <a:gd name="T19" fmla="*/ 0 h 2448"/>
                <a:gd name="T20" fmla="*/ 1030 w 1030"/>
                <a:gd name="T21" fmla="*/ 2448 h 2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0" h="2448">
                  <a:moveTo>
                    <a:pt x="0" y="2448"/>
                  </a:moveTo>
                  <a:cubicBezTo>
                    <a:pt x="12" y="2440"/>
                    <a:pt x="24" y="2432"/>
                    <a:pt x="48" y="2400"/>
                  </a:cubicBezTo>
                  <a:cubicBezTo>
                    <a:pt x="72" y="2368"/>
                    <a:pt x="96" y="2344"/>
                    <a:pt x="144" y="2256"/>
                  </a:cubicBezTo>
                  <a:cubicBezTo>
                    <a:pt x="192" y="2168"/>
                    <a:pt x="240" y="2096"/>
                    <a:pt x="336" y="1872"/>
                  </a:cubicBezTo>
                  <a:cubicBezTo>
                    <a:pt x="432" y="1648"/>
                    <a:pt x="604" y="1224"/>
                    <a:pt x="720" y="912"/>
                  </a:cubicBezTo>
                  <a:cubicBezTo>
                    <a:pt x="836" y="600"/>
                    <a:pt x="966" y="190"/>
                    <a:pt x="1030" y="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Rectangle 106"/>
            <p:cNvSpPr>
              <a:spLocks noChangeArrowheads="1"/>
            </p:cNvSpPr>
            <p:nvPr/>
          </p:nvSpPr>
          <p:spPr bwMode="auto">
            <a:xfrm>
              <a:off x="3965" y="13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r>
                <a:rPr lang="en-GB" altLang="en-US" sz="1800">
                  <a:solidFill>
                    <a:srgbClr val="000000"/>
                  </a:solidFill>
                </a:rPr>
                <a:t> log </a:t>
              </a: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endParaRPr lang="en-GB" altLang="en-US" sz="1800"/>
            </a:p>
          </p:txBody>
        </p:sp>
      </p:grpSp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836613" y="2438400"/>
            <a:ext cx="1066800" cy="3886200"/>
            <a:chOff x="2813" y="1301"/>
            <a:chExt cx="672" cy="2448"/>
          </a:xfrm>
        </p:grpSpPr>
        <p:sp>
          <p:nvSpPr>
            <p:cNvPr id="26636" name="Rectangle 108"/>
            <p:cNvSpPr>
              <a:spLocks noChangeArrowheads="1"/>
            </p:cNvSpPr>
            <p:nvPr/>
          </p:nvSpPr>
          <p:spPr bwMode="auto">
            <a:xfrm>
              <a:off x="3341" y="130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n</a:t>
              </a:r>
              <a:r>
                <a:rPr lang="en-GB" altLang="en-US" sz="1800" baseline="30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37" name="Freeform 109"/>
            <p:cNvSpPr>
              <a:spLocks/>
            </p:cNvSpPr>
            <p:nvPr/>
          </p:nvSpPr>
          <p:spPr bwMode="auto">
            <a:xfrm>
              <a:off x="2813" y="1301"/>
              <a:ext cx="480" cy="2448"/>
            </a:xfrm>
            <a:custGeom>
              <a:avLst/>
              <a:gdLst>
                <a:gd name="T0" fmla="*/ 0 w 480"/>
                <a:gd name="T1" fmla="*/ 2448 h 2448"/>
                <a:gd name="T2" fmla="*/ 96 w 480"/>
                <a:gd name="T3" fmla="*/ 2352 h 2448"/>
                <a:gd name="T4" fmla="*/ 192 w 480"/>
                <a:gd name="T5" fmla="*/ 2112 h 2448"/>
                <a:gd name="T6" fmla="*/ 288 w 480"/>
                <a:gd name="T7" fmla="*/ 1680 h 2448"/>
                <a:gd name="T8" fmla="*/ 384 w 480"/>
                <a:gd name="T9" fmla="*/ 912 h 2448"/>
                <a:gd name="T10" fmla="*/ 480 w 480"/>
                <a:gd name="T11" fmla="*/ 0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2448"/>
                <a:gd name="T20" fmla="*/ 480 w 480"/>
                <a:gd name="T21" fmla="*/ 2448 h 2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2448">
                  <a:moveTo>
                    <a:pt x="0" y="2448"/>
                  </a:moveTo>
                  <a:cubicBezTo>
                    <a:pt x="32" y="2428"/>
                    <a:pt x="64" y="2408"/>
                    <a:pt x="96" y="2352"/>
                  </a:cubicBezTo>
                  <a:cubicBezTo>
                    <a:pt x="128" y="2296"/>
                    <a:pt x="160" y="2224"/>
                    <a:pt x="192" y="2112"/>
                  </a:cubicBezTo>
                  <a:cubicBezTo>
                    <a:pt x="224" y="2000"/>
                    <a:pt x="256" y="1880"/>
                    <a:pt x="288" y="1680"/>
                  </a:cubicBezTo>
                  <a:cubicBezTo>
                    <a:pt x="320" y="1480"/>
                    <a:pt x="352" y="1192"/>
                    <a:pt x="384" y="912"/>
                  </a:cubicBezTo>
                  <a:cubicBezTo>
                    <a:pt x="416" y="632"/>
                    <a:pt x="448" y="316"/>
                    <a:pt x="480" y="0"/>
                  </a:cubicBezTo>
                </a:path>
              </a:pathLst>
            </a:custGeom>
            <a:noFill/>
            <a:ln w="254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836613" y="2514600"/>
            <a:ext cx="441325" cy="3810000"/>
            <a:chOff x="2871" y="1301"/>
            <a:chExt cx="278" cy="2400"/>
          </a:xfrm>
        </p:grpSpPr>
        <p:sp>
          <p:nvSpPr>
            <p:cNvPr id="26634" name="Freeform 111"/>
            <p:cNvSpPr>
              <a:spLocks/>
            </p:cNvSpPr>
            <p:nvPr/>
          </p:nvSpPr>
          <p:spPr bwMode="auto">
            <a:xfrm>
              <a:off x="2871" y="1301"/>
              <a:ext cx="278" cy="2400"/>
            </a:xfrm>
            <a:custGeom>
              <a:avLst/>
              <a:gdLst>
                <a:gd name="T0" fmla="*/ 0 w 278"/>
                <a:gd name="T1" fmla="*/ 2400 h 2400"/>
                <a:gd name="T2" fmla="*/ 48 w 278"/>
                <a:gd name="T3" fmla="*/ 2352 h 2400"/>
                <a:gd name="T4" fmla="*/ 96 w 278"/>
                <a:gd name="T5" fmla="*/ 2256 h 2400"/>
                <a:gd name="T6" fmla="*/ 144 w 278"/>
                <a:gd name="T7" fmla="*/ 2112 h 2400"/>
                <a:gd name="T8" fmla="*/ 192 w 278"/>
                <a:gd name="T9" fmla="*/ 1680 h 2400"/>
                <a:gd name="T10" fmla="*/ 240 w 278"/>
                <a:gd name="T11" fmla="*/ 912 h 2400"/>
                <a:gd name="T12" fmla="*/ 278 w 278"/>
                <a:gd name="T13" fmla="*/ 0 h 2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8"/>
                <a:gd name="T22" fmla="*/ 0 h 2400"/>
                <a:gd name="T23" fmla="*/ 278 w 278"/>
                <a:gd name="T24" fmla="*/ 2400 h 2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8" h="2400">
                  <a:moveTo>
                    <a:pt x="0" y="2400"/>
                  </a:moveTo>
                  <a:cubicBezTo>
                    <a:pt x="16" y="2388"/>
                    <a:pt x="32" y="2376"/>
                    <a:pt x="48" y="2352"/>
                  </a:cubicBezTo>
                  <a:cubicBezTo>
                    <a:pt x="64" y="2328"/>
                    <a:pt x="80" y="2296"/>
                    <a:pt x="96" y="2256"/>
                  </a:cubicBezTo>
                  <a:cubicBezTo>
                    <a:pt x="112" y="2216"/>
                    <a:pt x="128" y="2208"/>
                    <a:pt x="144" y="2112"/>
                  </a:cubicBezTo>
                  <a:cubicBezTo>
                    <a:pt x="160" y="2016"/>
                    <a:pt x="176" y="1880"/>
                    <a:pt x="192" y="1680"/>
                  </a:cubicBezTo>
                  <a:cubicBezTo>
                    <a:pt x="208" y="1480"/>
                    <a:pt x="226" y="1192"/>
                    <a:pt x="240" y="912"/>
                  </a:cubicBezTo>
                  <a:cubicBezTo>
                    <a:pt x="254" y="632"/>
                    <a:pt x="270" y="190"/>
                    <a:pt x="278" y="0"/>
                  </a:cubicBezTo>
                </a:path>
              </a:pathLst>
            </a:custGeom>
            <a:noFill/>
            <a:ln w="254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5" name="Rectangle 112"/>
            <p:cNvSpPr>
              <a:spLocks noChangeArrowheads="1"/>
            </p:cNvSpPr>
            <p:nvPr/>
          </p:nvSpPr>
          <p:spPr bwMode="auto">
            <a:xfrm>
              <a:off x="2967" y="1301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</a:t>
              </a:r>
              <a:r>
                <a:rPr lang="en-GB" altLang="en-US" sz="1800" i="1" baseline="30000">
                  <a:solidFill>
                    <a:srgbClr val="000000"/>
                  </a:solidFill>
                </a:rPr>
                <a:t>n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 smtClean="0"/>
              <a:t>Recursive algorithms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recursive algorithm</a:t>
            </a:r>
            <a:r>
              <a:rPr lang="en-US" altLang="en-US" smtClean="0">
                <a:cs typeface="Times New Roman" pitchFamily="18" charset="0"/>
              </a:rPr>
              <a:t> is an algorithm in which at least one step is a “call” to itself.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Sometimes a problem can be solved </a:t>
            </a:r>
            <a:r>
              <a:rPr lang="en-US" altLang="en-US" i="1" smtClean="0">
                <a:cs typeface="Times New Roman" pitchFamily="18" charset="0"/>
              </a:rPr>
              <a:t>either</a:t>
            </a:r>
            <a:r>
              <a:rPr lang="en-US" altLang="en-US" smtClean="0">
                <a:cs typeface="Times New Roman" pitchFamily="18" charset="0"/>
              </a:rPr>
              <a:t> by an iterative algorithm </a:t>
            </a:r>
            <a:r>
              <a:rPr lang="en-US" altLang="en-US" i="1" smtClean="0">
                <a:cs typeface="Times New Roman" pitchFamily="18" charset="0"/>
              </a:rPr>
              <a:t>or</a:t>
            </a:r>
            <a:r>
              <a:rPr lang="en-US" altLang="en-US" smtClean="0">
                <a:cs typeface="Times New Roman" pitchFamily="18" charset="0"/>
              </a:rPr>
              <a:t> by a recursive algorithm. The recursive version tends to be: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+</a:t>
            </a:r>
            <a:r>
              <a:rPr lang="en-US" altLang="en-US" smtClean="0"/>
              <a:t>	</a:t>
            </a:r>
            <a:r>
              <a:rPr lang="en-US" altLang="en-US" smtClean="0">
                <a:cs typeface="Times New Roman" pitchFamily="18" charset="0"/>
              </a:rPr>
              <a:t>more elegant and easier to understand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–	</a:t>
            </a:r>
            <a:r>
              <a:rPr lang="en-US" altLang="en-US" smtClean="0">
                <a:cs typeface="Times New Roman" pitchFamily="18" charset="0"/>
              </a:rPr>
              <a:t>less efficient (extra calls consume time and space).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Sometimes a problem can be solved </a:t>
            </a:r>
            <a:r>
              <a:rPr lang="en-US" altLang="en-US" i="1" smtClean="0">
                <a:cs typeface="Times New Roman" pitchFamily="18" charset="0"/>
              </a:rPr>
              <a:t>only</a:t>
            </a:r>
            <a:r>
              <a:rPr lang="en-US" altLang="en-US" smtClean="0">
                <a:cs typeface="Times New Roman" pitchFamily="18" charset="0"/>
              </a:rPr>
              <a:t> by a recursive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When does recursion work?</a:t>
            </a:r>
            <a:endParaRPr lang="en-GB" altLang="en-US" sz="3200" dirty="0" smtClean="0"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Given a recursive algorithm, how can we sure that it terminates?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algorithm must have: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at least one “easy” case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at least one “hard” case.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an “easy” case, the algorithm must terminate without calling itself.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 “hard” case, the algorithm may call itself, but only to deal with an “easier” </a:t>
            </a:r>
            <a:r>
              <a:rPr lang="en-US" altLang="en-US" smtClean="0">
                <a:cs typeface="Times New Roman" pitchFamily="18" charset="0"/>
              </a:rPr>
              <a:t>case.</a:t>
            </a:r>
          </a:p>
          <a:p>
            <a:pPr eaLnBrk="1" hangingPunct="1"/>
            <a:endParaRPr lang="en-US" altLang="en-US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For some simple examples see ProgIT week 9 material.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Examples: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GB" altLang="en-US" dirty="0" smtClean="0"/>
              <a:t>Factorial: calculate n! </a:t>
            </a:r>
            <a:r>
              <a:rPr lang="en-GB" altLang="en-US" dirty="0"/>
              <a:t>= </a:t>
            </a:r>
            <a:r>
              <a:rPr lang="en-GB" altLang="en-US" dirty="0" smtClean="0"/>
              <a:t>n </a:t>
            </a:r>
            <a:r>
              <a:rPr lang="en-GB" altLang="en-US" b="1" dirty="0">
                <a:sym typeface="Symbol" pitchFamily="18" charset="2"/>
              </a:rPr>
              <a:t> </a:t>
            </a:r>
            <a:r>
              <a:rPr lang="en-GB" altLang="en-US" dirty="0" smtClean="0">
                <a:sym typeface="Symbol" pitchFamily="18" charset="2"/>
              </a:rPr>
              <a:t>(n-1</a:t>
            </a:r>
            <a:r>
              <a:rPr lang="en-GB" altLang="en-US" dirty="0">
                <a:sym typeface="Symbol" pitchFamily="18" charset="2"/>
              </a:rPr>
              <a:t>)</a:t>
            </a:r>
            <a:r>
              <a:rPr lang="en-GB" altLang="en-US" b="1" dirty="0">
                <a:sym typeface="Symbol" pitchFamily="18" charset="2"/>
              </a:rPr>
              <a:t>  </a:t>
            </a:r>
            <a:r>
              <a:rPr lang="en-GB" altLang="en-US" dirty="0" smtClean="0">
                <a:sym typeface="Symbol" pitchFamily="18" charset="2"/>
              </a:rPr>
              <a:t>(n-2</a:t>
            </a:r>
            <a:r>
              <a:rPr lang="en-GB" altLang="en-US" dirty="0">
                <a:sym typeface="Symbol" pitchFamily="18" charset="2"/>
              </a:rPr>
              <a:t>)</a:t>
            </a:r>
            <a:r>
              <a:rPr lang="en-GB" altLang="en-US" b="1" dirty="0">
                <a:sym typeface="Symbol" pitchFamily="18" charset="2"/>
              </a:rPr>
              <a:t>  . . . </a:t>
            </a:r>
            <a:r>
              <a:rPr lang="en-GB" altLang="en-US" dirty="0" smtClean="0">
                <a:sym typeface="Symbol" pitchFamily="18" charset="2"/>
              </a:rPr>
              <a:t>1</a:t>
            </a:r>
          </a:p>
          <a:p>
            <a:pPr marL="609600" indent="-609600">
              <a:buFontTx/>
              <a:buNone/>
            </a:pPr>
            <a:endParaRPr lang="en-GB" altLang="en-US" sz="20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      if n=1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1.1      return 1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    else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2.1      return n*factorial(n-1)</a:t>
            </a:r>
          </a:p>
          <a:p>
            <a:pPr marL="0" indent="0">
              <a:buNone/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dirty="0" smtClean="0">
                <a:cs typeface="Times New Roman" panose="02020603050405020304" pitchFamily="18" charset="0"/>
                <a:sym typeface="Symbol" pitchFamily="18" charset="2"/>
              </a:rPr>
              <a:t>Power: calculate  </a:t>
            </a:r>
            <a:r>
              <a:rPr lang="en-GB" altLang="en-US" dirty="0" err="1" smtClean="0"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GB" altLang="en-US" baseline="30000" dirty="0" err="1" smtClean="0"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  if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     return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 else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      return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m*power(m,n-1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GB" altLang="en-US" baseline="30000" dirty="0"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GB" altLang="en-US" baseline="30000" dirty="0" smtClean="0"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endParaRPr lang="en-GB" altLang="en-US" sz="2000" dirty="0"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endParaRPr lang="en-GB" altLang="en-US" sz="2000" dirty="0">
              <a:sym typeface="Symbol" pitchFamily="18" charset="2"/>
            </a:endParaRPr>
          </a:p>
          <a:p>
            <a:pPr eaLnBrk="1" hangingPunct="1">
              <a:tabLst>
                <a:tab pos="1790700" algn="l"/>
                <a:tab pos="3225800" algn="l"/>
              </a:tabLst>
            </a:pP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(1)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37198"/>
            <a:ext cx="7200900" cy="46085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Three vertical poles (1, 2, 3) are mounted on a platform.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number of discs are provided, all with different diameters. Each disc has a hole in its </a:t>
            </a:r>
            <a:r>
              <a:rPr lang="en-US" altLang="en-US" dirty="0" err="1" smtClean="0">
                <a:cs typeface="Times New Roman" pitchFamily="18" charset="0"/>
              </a:rPr>
              <a:t>centre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All discs are initially threaded on to pole 1, forming a tower with the largest disc at the bottom and the smallest disc at the top.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2049483" y="4404220"/>
            <a:ext cx="4267200" cy="1577975"/>
            <a:chOff x="1848" y="3048"/>
            <a:chExt cx="2688" cy="994"/>
          </a:xfrm>
        </p:grpSpPr>
        <p:sp>
          <p:nvSpPr>
            <p:cNvPr id="32773" name="Rectangle 8"/>
            <p:cNvSpPr>
              <a:spLocks noChangeArrowheads="1"/>
            </p:cNvSpPr>
            <p:nvPr/>
          </p:nvSpPr>
          <p:spPr bwMode="auto">
            <a:xfrm>
              <a:off x="2110" y="3869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2774" name="Rectangle 9"/>
            <p:cNvSpPr>
              <a:spLocks noChangeArrowheads="1"/>
            </p:cNvSpPr>
            <p:nvPr/>
          </p:nvSpPr>
          <p:spPr bwMode="auto">
            <a:xfrm>
              <a:off x="2184" y="3192"/>
              <a:ext cx="28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2088" y="3384"/>
              <a:ext cx="480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1992" y="3576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7" name="Rectangle 12"/>
            <p:cNvSpPr>
              <a:spLocks noChangeArrowheads="1"/>
            </p:cNvSpPr>
            <p:nvPr/>
          </p:nvSpPr>
          <p:spPr bwMode="auto">
            <a:xfrm>
              <a:off x="2040" y="3480"/>
              <a:ext cx="57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2136" y="3288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9" name="Rectangle 14"/>
            <p:cNvSpPr>
              <a:spLocks noChangeArrowheads="1"/>
            </p:cNvSpPr>
            <p:nvPr/>
          </p:nvSpPr>
          <p:spPr bwMode="auto">
            <a:xfrm>
              <a:off x="3144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0" name="Rectangle 15"/>
            <p:cNvSpPr>
              <a:spLocks noChangeArrowheads="1"/>
            </p:cNvSpPr>
            <p:nvPr/>
          </p:nvSpPr>
          <p:spPr bwMode="auto">
            <a:xfrm>
              <a:off x="4008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1" name="Rectangle 17"/>
            <p:cNvSpPr>
              <a:spLocks noChangeArrowheads="1"/>
            </p:cNvSpPr>
            <p:nvPr/>
          </p:nvSpPr>
          <p:spPr bwMode="auto">
            <a:xfrm>
              <a:off x="1944" y="3672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2" name="Rectangle 18"/>
            <p:cNvSpPr>
              <a:spLocks noChangeArrowheads="1"/>
            </p:cNvSpPr>
            <p:nvPr/>
          </p:nvSpPr>
          <p:spPr bwMode="auto">
            <a:xfrm>
              <a:off x="2280" y="3048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auto">
            <a:xfrm>
              <a:off x="1848" y="3768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4" name="Rectangle 100"/>
            <p:cNvSpPr>
              <a:spLocks noChangeArrowheads="1"/>
            </p:cNvSpPr>
            <p:nvPr/>
          </p:nvSpPr>
          <p:spPr bwMode="auto">
            <a:xfrm>
              <a:off x="2971" y="3861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2785" name="Rectangle 101"/>
            <p:cNvSpPr>
              <a:spLocks noChangeArrowheads="1"/>
            </p:cNvSpPr>
            <p:nvPr/>
          </p:nvSpPr>
          <p:spPr bwMode="auto">
            <a:xfrm>
              <a:off x="3832" y="3853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Example: Towers of Hanoi (2)</a:t>
            </a:r>
            <a:endParaRPr lang="en-GB" altLang="en-US" sz="32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Rules:</a:t>
            </a:r>
          </a:p>
          <a:p>
            <a:pPr lvl="1"/>
            <a:r>
              <a:rPr lang="en-US" altLang="en-US" smtClean="0"/>
              <a:t>One disc may be moved at a time, from the top of one pole to the top of another pole.</a:t>
            </a:r>
          </a:p>
          <a:p>
            <a:pPr lvl="1"/>
            <a:r>
              <a:rPr lang="en-US" altLang="en-US" smtClean="0"/>
              <a:t>A larger disc may not be moved on top of a smaller disc.</a:t>
            </a:r>
          </a:p>
          <a:p>
            <a:r>
              <a:rPr lang="en-US" altLang="en-US" smtClean="0"/>
              <a:t>Problem: Move the tower of discs from pole 1 to pole 3.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Principles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algorithm must be expressed in some </a:t>
            </a:r>
            <a:r>
              <a:rPr lang="en-US" altLang="en-US" b="1" dirty="0" smtClean="0"/>
              <a:t>language</a:t>
            </a:r>
            <a:r>
              <a:rPr lang="en-US" altLang="en-US" dirty="0" smtClean="0"/>
              <a:t> that the processor “understands”. (But the underlying algorithm is independent of the particular language chosen.)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stated problem must be </a:t>
            </a:r>
            <a:r>
              <a:rPr lang="en-US" altLang="en-US" b="1" dirty="0" smtClean="0"/>
              <a:t>solvable</a:t>
            </a:r>
            <a:r>
              <a:rPr lang="en-US" altLang="en-US" dirty="0" smtClean="0"/>
              <a:t>, i.e., capable of solution by a step-by-step procedure.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interesting problems are unsolvable. E.g.: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we devise an algorithm to determine whether a given program will terminate or not? [i.e. a single algorithm for all program/input pairs]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No such algorithm exists. This is Turing’s famous “halting problem”.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710365" y="2323475"/>
            <a:ext cx="4724400" cy="1905000"/>
            <a:chOff x="1242" y="1391"/>
            <a:chExt cx="2976" cy="1200"/>
          </a:xfrm>
        </p:grpSpPr>
        <p:sp>
          <p:nvSpPr>
            <p:cNvPr id="34854" name="Rectangle 6"/>
            <p:cNvSpPr>
              <a:spLocks noChangeArrowheads="1"/>
            </p:cNvSpPr>
            <p:nvPr/>
          </p:nvSpPr>
          <p:spPr bwMode="auto">
            <a:xfrm>
              <a:off x="1242" y="1391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5" name="Rectangle 7"/>
            <p:cNvSpPr>
              <a:spLocks noChangeArrowheads="1"/>
            </p:cNvSpPr>
            <p:nvPr/>
          </p:nvSpPr>
          <p:spPr bwMode="auto">
            <a:xfrm>
              <a:off x="1482" y="2159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6" name="Rectangle 8"/>
            <p:cNvSpPr>
              <a:spLocks noChangeArrowheads="1"/>
            </p:cNvSpPr>
            <p:nvPr/>
          </p:nvSpPr>
          <p:spPr bwMode="auto">
            <a:xfrm>
              <a:off x="1626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57" name="Rectangle 9"/>
            <p:cNvSpPr>
              <a:spLocks noChangeArrowheads="1"/>
            </p:cNvSpPr>
            <p:nvPr/>
          </p:nvSpPr>
          <p:spPr bwMode="auto">
            <a:xfrm>
              <a:off x="1530" y="2063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8" name="Rectangle 10"/>
            <p:cNvSpPr>
              <a:spLocks noChangeArrowheads="1"/>
            </p:cNvSpPr>
            <p:nvPr/>
          </p:nvSpPr>
          <p:spPr bwMode="auto">
            <a:xfrm>
              <a:off x="1818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9" name="Rectangle 11"/>
            <p:cNvSpPr>
              <a:spLocks noChangeArrowheads="1"/>
            </p:cNvSpPr>
            <p:nvPr/>
          </p:nvSpPr>
          <p:spPr bwMode="auto">
            <a:xfrm>
              <a:off x="2682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0" name="Rectangle 12"/>
            <p:cNvSpPr>
              <a:spLocks noChangeArrowheads="1"/>
            </p:cNvSpPr>
            <p:nvPr/>
          </p:nvSpPr>
          <p:spPr bwMode="auto">
            <a:xfrm>
              <a:off x="3546" y="1535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1" name="Rectangle 13"/>
            <p:cNvSpPr>
              <a:spLocks noChangeArrowheads="1"/>
            </p:cNvSpPr>
            <p:nvPr/>
          </p:nvSpPr>
          <p:spPr bwMode="auto">
            <a:xfrm>
              <a:off x="1386" y="2255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62" name="Rectangle 14"/>
            <p:cNvSpPr>
              <a:spLocks noChangeArrowheads="1"/>
            </p:cNvSpPr>
            <p:nvPr/>
          </p:nvSpPr>
          <p:spPr bwMode="auto">
            <a:xfrm>
              <a:off x="2496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63" name="Rectangle 15"/>
            <p:cNvSpPr>
              <a:spLocks noChangeArrowheads="1"/>
            </p:cNvSpPr>
            <p:nvPr/>
          </p:nvSpPr>
          <p:spPr bwMode="auto">
            <a:xfrm>
              <a:off x="3360" y="2351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715127" y="2332164"/>
            <a:ext cx="4724400" cy="1905000"/>
            <a:chOff x="1242" y="1479"/>
            <a:chExt cx="2976" cy="1200"/>
          </a:xfrm>
        </p:grpSpPr>
        <p:sp>
          <p:nvSpPr>
            <p:cNvPr id="34844" name="Rectangle 17"/>
            <p:cNvSpPr>
              <a:spLocks noChangeArrowheads="1"/>
            </p:cNvSpPr>
            <p:nvPr/>
          </p:nvSpPr>
          <p:spPr bwMode="auto">
            <a:xfrm>
              <a:off x="1242" y="1479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5" name="Rectangle 18"/>
            <p:cNvSpPr>
              <a:spLocks noChangeArrowheads="1"/>
            </p:cNvSpPr>
            <p:nvPr/>
          </p:nvSpPr>
          <p:spPr bwMode="auto">
            <a:xfrm>
              <a:off x="1482" y="2247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6" name="Rectangle 19"/>
            <p:cNvSpPr>
              <a:spLocks noChangeArrowheads="1"/>
            </p:cNvSpPr>
            <p:nvPr/>
          </p:nvSpPr>
          <p:spPr bwMode="auto">
            <a:xfrm>
              <a:off x="1626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47" name="Rectangle 20"/>
            <p:cNvSpPr>
              <a:spLocks noChangeArrowheads="1"/>
            </p:cNvSpPr>
            <p:nvPr/>
          </p:nvSpPr>
          <p:spPr bwMode="auto">
            <a:xfrm>
              <a:off x="2394" y="2247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8" name="Rectangle 21"/>
            <p:cNvSpPr>
              <a:spLocks noChangeArrowheads="1"/>
            </p:cNvSpPr>
            <p:nvPr/>
          </p:nvSpPr>
          <p:spPr bwMode="auto">
            <a:xfrm>
              <a:off x="1818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9" name="Rectangle 22"/>
            <p:cNvSpPr>
              <a:spLocks noChangeArrowheads="1"/>
            </p:cNvSpPr>
            <p:nvPr/>
          </p:nvSpPr>
          <p:spPr bwMode="auto">
            <a:xfrm>
              <a:off x="2682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0" name="Rectangle 23"/>
            <p:cNvSpPr>
              <a:spLocks noChangeArrowheads="1"/>
            </p:cNvSpPr>
            <p:nvPr/>
          </p:nvSpPr>
          <p:spPr bwMode="auto">
            <a:xfrm>
              <a:off x="3546" y="1623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1" name="Rectangle 24"/>
            <p:cNvSpPr>
              <a:spLocks noChangeArrowheads="1"/>
            </p:cNvSpPr>
            <p:nvPr/>
          </p:nvSpPr>
          <p:spPr bwMode="auto">
            <a:xfrm>
              <a:off x="1386" y="2343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52" name="Rectangle 25"/>
            <p:cNvSpPr>
              <a:spLocks noChangeArrowheads="1"/>
            </p:cNvSpPr>
            <p:nvPr/>
          </p:nvSpPr>
          <p:spPr bwMode="auto">
            <a:xfrm>
              <a:off x="2496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53" name="Rectangle 26"/>
            <p:cNvSpPr>
              <a:spLocks noChangeArrowheads="1"/>
            </p:cNvSpPr>
            <p:nvPr/>
          </p:nvSpPr>
          <p:spPr bwMode="auto">
            <a:xfrm>
              <a:off x="3360" y="2439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19889" y="2349586"/>
            <a:ext cx="4724400" cy="1905000"/>
            <a:chOff x="1242" y="1570"/>
            <a:chExt cx="2976" cy="1200"/>
          </a:xfrm>
        </p:grpSpPr>
        <p:sp>
          <p:nvSpPr>
            <p:cNvPr id="34834" name="Rectangle 28"/>
            <p:cNvSpPr>
              <a:spLocks noChangeArrowheads="1"/>
            </p:cNvSpPr>
            <p:nvPr/>
          </p:nvSpPr>
          <p:spPr bwMode="auto">
            <a:xfrm>
              <a:off x="1242" y="1570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5" name="Rectangle 29"/>
            <p:cNvSpPr>
              <a:spLocks noChangeArrowheads="1"/>
            </p:cNvSpPr>
            <p:nvPr/>
          </p:nvSpPr>
          <p:spPr bwMode="auto">
            <a:xfrm>
              <a:off x="3243" y="2338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6" name="Rectangle 30"/>
            <p:cNvSpPr>
              <a:spLocks noChangeArrowheads="1"/>
            </p:cNvSpPr>
            <p:nvPr/>
          </p:nvSpPr>
          <p:spPr bwMode="auto">
            <a:xfrm>
              <a:off x="1626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37" name="Rectangle 31"/>
            <p:cNvSpPr>
              <a:spLocks noChangeArrowheads="1"/>
            </p:cNvSpPr>
            <p:nvPr/>
          </p:nvSpPr>
          <p:spPr bwMode="auto">
            <a:xfrm>
              <a:off x="2397" y="2338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8" name="Rectangle 32"/>
            <p:cNvSpPr>
              <a:spLocks noChangeArrowheads="1"/>
            </p:cNvSpPr>
            <p:nvPr/>
          </p:nvSpPr>
          <p:spPr bwMode="auto">
            <a:xfrm>
              <a:off x="1818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9" name="Rectangle 33"/>
            <p:cNvSpPr>
              <a:spLocks noChangeArrowheads="1"/>
            </p:cNvSpPr>
            <p:nvPr/>
          </p:nvSpPr>
          <p:spPr bwMode="auto">
            <a:xfrm>
              <a:off x="2682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0" name="Rectangle 34"/>
            <p:cNvSpPr>
              <a:spLocks noChangeArrowheads="1"/>
            </p:cNvSpPr>
            <p:nvPr/>
          </p:nvSpPr>
          <p:spPr bwMode="auto">
            <a:xfrm>
              <a:off x="3546" y="171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1" name="Rectangle 35"/>
            <p:cNvSpPr>
              <a:spLocks noChangeArrowheads="1"/>
            </p:cNvSpPr>
            <p:nvPr/>
          </p:nvSpPr>
          <p:spPr bwMode="auto">
            <a:xfrm>
              <a:off x="1386" y="2434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42" name="Rectangle 36"/>
            <p:cNvSpPr>
              <a:spLocks noChangeArrowheads="1"/>
            </p:cNvSpPr>
            <p:nvPr/>
          </p:nvSpPr>
          <p:spPr bwMode="auto">
            <a:xfrm>
              <a:off x="2496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43" name="Rectangle 37"/>
            <p:cNvSpPr>
              <a:spLocks noChangeArrowheads="1"/>
            </p:cNvSpPr>
            <p:nvPr/>
          </p:nvSpPr>
          <p:spPr bwMode="auto">
            <a:xfrm>
              <a:off x="3360" y="253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710365" y="2349586"/>
            <a:ext cx="4724400" cy="1905000"/>
            <a:chOff x="1242" y="1640"/>
            <a:chExt cx="2976" cy="1200"/>
          </a:xfrm>
        </p:grpSpPr>
        <p:sp>
          <p:nvSpPr>
            <p:cNvPr id="34824" name="Rectangle 39"/>
            <p:cNvSpPr>
              <a:spLocks noChangeArrowheads="1"/>
            </p:cNvSpPr>
            <p:nvPr/>
          </p:nvSpPr>
          <p:spPr bwMode="auto">
            <a:xfrm>
              <a:off x="1242" y="1640"/>
              <a:ext cx="29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5" name="Rectangle 40"/>
            <p:cNvSpPr>
              <a:spLocks noChangeArrowheads="1"/>
            </p:cNvSpPr>
            <p:nvPr/>
          </p:nvSpPr>
          <p:spPr bwMode="auto">
            <a:xfrm>
              <a:off x="3204" y="2395"/>
              <a:ext cx="768" cy="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6" name="Rectangle 41"/>
            <p:cNvSpPr>
              <a:spLocks noChangeArrowheads="1"/>
            </p:cNvSpPr>
            <p:nvPr/>
          </p:nvSpPr>
          <p:spPr bwMode="auto">
            <a:xfrm>
              <a:off x="1626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1</a:t>
              </a:r>
              <a:endParaRPr lang="en-GB" altLang="en-US" sz="1800"/>
            </a:p>
          </p:txBody>
        </p:sp>
        <p:sp>
          <p:nvSpPr>
            <p:cNvPr id="34827" name="Rectangle 42"/>
            <p:cNvSpPr>
              <a:spLocks noChangeArrowheads="1"/>
            </p:cNvSpPr>
            <p:nvPr/>
          </p:nvSpPr>
          <p:spPr bwMode="auto">
            <a:xfrm>
              <a:off x="3261" y="2296"/>
              <a:ext cx="672" cy="9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8" name="Rectangle 43"/>
            <p:cNvSpPr>
              <a:spLocks noChangeArrowheads="1"/>
            </p:cNvSpPr>
            <p:nvPr/>
          </p:nvSpPr>
          <p:spPr bwMode="auto">
            <a:xfrm>
              <a:off x="1818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29" name="Rectangle 44"/>
            <p:cNvSpPr>
              <a:spLocks noChangeArrowheads="1"/>
            </p:cNvSpPr>
            <p:nvPr/>
          </p:nvSpPr>
          <p:spPr bwMode="auto">
            <a:xfrm>
              <a:off x="2682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0" name="Rectangle 45"/>
            <p:cNvSpPr>
              <a:spLocks noChangeArrowheads="1"/>
            </p:cNvSpPr>
            <p:nvPr/>
          </p:nvSpPr>
          <p:spPr bwMode="auto">
            <a:xfrm>
              <a:off x="3546" y="1784"/>
              <a:ext cx="96" cy="7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1" name="Rectangle 46"/>
            <p:cNvSpPr>
              <a:spLocks noChangeArrowheads="1"/>
            </p:cNvSpPr>
            <p:nvPr/>
          </p:nvSpPr>
          <p:spPr bwMode="auto">
            <a:xfrm>
              <a:off x="1386" y="2504"/>
              <a:ext cx="2688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832" name="Rectangle 47"/>
            <p:cNvSpPr>
              <a:spLocks noChangeArrowheads="1"/>
            </p:cNvSpPr>
            <p:nvPr/>
          </p:nvSpPr>
          <p:spPr bwMode="auto">
            <a:xfrm>
              <a:off x="2496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2</a:t>
              </a:r>
              <a:endParaRPr lang="en-GB" altLang="en-US" sz="1800"/>
            </a:p>
          </p:txBody>
        </p:sp>
        <p:sp>
          <p:nvSpPr>
            <p:cNvPr id="34833" name="Rectangle 48"/>
            <p:cNvSpPr>
              <a:spLocks noChangeArrowheads="1"/>
            </p:cNvSpPr>
            <p:nvPr/>
          </p:nvSpPr>
          <p:spPr bwMode="auto">
            <a:xfrm>
              <a:off x="3360" y="2600"/>
              <a:ext cx="4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pole 3</a:t>
              </a:r>
              <a:endParaRPr lang="en-GB" altLang="en-US" sz="1800"/>
            </a:p>
          </p:txBody>
        </p:sp>
      </p:grp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(3)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2 discs):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(4)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smtClean="0">
                <a:cs typeface="Times New Roman" pitchFamily="18" charset="0"/>
              </a:rPr>
              <a:t>Towers of Hanoi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move a tower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discs from pole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pole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= 1: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Move a single disc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&gt; 1: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Let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be the remaining pole, other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and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Move a tower of (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–1) discs from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Move a single disc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2.4.	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Move a tower of (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–1) discs from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spare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3.	Terminate.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(5)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6873" name="Rectangle 3"/>
          <p:cNvSpPr>
            <a:spLocks noGrp="1" noChangeArrowheads="1"/>
          </p:cNvSpPr>
          <p:nvPr>
            <p:ph idx="1"/>
          </p:nvPr>
        </p:nvSpPr>
        <p:spPr>
          <a:xfrm>
            <a:off x="554894" y="1609608"/>
            <a:ext cx="8229600" cy="48768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6 discs):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9600" y="2371392"/>
            <a:ext cx="7086600" cy="4343400"/>
            <a:chOff x="725320" y="2106264"/>
            <a:chExt cx="7086600" cy="4343400"/>
          </a:xfrm>
        </p:grpSpPr>
        <p:grpSp>
          <p:nvGrpSpPr>
            <p:cNvPr id="101" name="Group 106"/>
            <p:cNvGrpSpPr>
              <a:grpSpLocks/>
            </p:cNvGrpSpPr>
            <p:nvPr/>
          </p:nvGrpSpPr>
          <p:grpSpPr bwMode="auto">
            <a:xfrm>
              <a:off x="725320" y="2106264"/>
              <a:ext cx="7086600" cy="4343400"/>
              <a:chOff x="1228" y="1368"/>
              <a:chExt cx="4464" cy="2736"/>
            </a:xfrm>
          </p:grpSpPr>
          <p:sp>
            <p:nvSpPr>
              <p:cNvPr id="102" name="Rectangle 6"/>
              <p:cNvSpPr>
                <a:spLocks noChangeArrowheads="1"/>
              </p:cNvSpPr>
              <p:nvPr/>
            </p:nvSpPr>
            <p:spPr bwMode="auto">
              <a:xfrm>
                <a:off x="1228" y="1368"/>
                <a:ext cx="4464" cy="27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1276" y="1416"/>
                <a:ext cx="4368" cy="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292100" algn="l"/>
                    <a:tab pos="762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292100" algn="l"/>
                    <a:tab pos="762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1.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=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1.1.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2.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&gt;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2.1.	Let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be the remaining pole, other than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2.2.	Move a tower of (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2.3.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2.4.	Move a tower of (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3.	Terminate.</a:t>
                </a:r>
                <a:endParaRPr lang="en-GB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2428" y="3864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source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105" name="Rectangle 9"/>
              <p:cNvSpPr>
                <a:spLocks noChangeArrowheads="1"/>
              </p:cNvSpPr>
              <p:nvPr/>
            </p:nvSpPr>
            <p:spPr bwMode="auto">
              <a:xfrm>
                <a:off x="2524" y="3192"/>
                <a:ext cx="288" cy="96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6" name="Rectangle 10"/>
              <p:cNvSpPr>
                <a:spLocks noChangeArrowheads="1"/>
              </p:cNvSpPr>
              <p:nvPr/>
            </p:nvSpPr>
            <p:spPr bwMode="auto">
              <a:xfrm>
                <a:off x="2428" y="3384"/>
                <a:ext cx="480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2332" y="3576"/>
                <a:ext cx="672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8" name="Rectangle 12"/>
              <p:cNvSpPr>
                <a:spLocks noChangeArrowheads="1"/>
              </p:cNvSpPr>
              <p:nvPr/>
            </p:nvSpPr>
            <p:spPr bwMode="auto">
              <a:xfrm>
                <a:off x="2380" y="3480"/>
                <a:ext cx="57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9" name="Rectangle 13"/>
              <p:cNvSpPr>
                <a:spLocks noChangeArrowheads="1"/>
              </p:cNvSpPr>
              <p:nvPr/>
            </p:nvSpPr>
            <p:spPr bwMode="auto">
              <a:xfrm>
                <a:off x="2476" y="3288"/>
                <a:ext cx="38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0" name="Rectangle 14"/>
              <p:cNvSpPr>
                <a:spLocks noChangeArrowheads="1"/>
              </p:cNvSpPr>
              <p:nvPr/>
            </p:nvSpPr>
            <p:spPr bwMode="auto">
              <a:xfrm>
                <a:off x="3484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1" name="Rectangle 15"/>
              <p:cNvSpPr>
                <a:spLocks noChangeArrowheads="1"/>
              </p:cNvSpPr>
              <p:nvPr/>
            </p:nvSpPr>
            <p:spPr bwMode="auto">
              <a:xfrm>
                <a:off x="4348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2" name="Rectangle 16"/>
              <p:cNvSpPr>
                <a:spLocks noChangeArrowheads="1"/>
              </p:cNvSpPr>
              <p:nvPr/>
            </p:nvSpPr>
            <p:spPr bwMode="auto">
              <a:xfrm>
                <a:off x="4207" y="3864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dest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113" name="Rectangle 17"/>
              <p:cNvSpPr>
                <a:spLocks noChangeArrowheads="1"/>
              </p:cNvSpPr>
              <p:nvPr/>
            </p:nvSpPr>
            <p:spPr bwMode="auto">
              <a:xfrm>
                <a:off x="2284" y="3672"/>
                <a:ext cx="768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4" name="Rectangle 18"/>
              <p:cNvSpPr>
                <a:spLocks noChangeArrowheads="1"/>
              </p:cNvSpPr>
              <p:nvPr/>
            </p:nvSpPr>
            <p:spPr bwMode="auto">
              <a:xfrm>
                <a:off x="2620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5" name="Rectangle 19"/>
              <p:cNvSpPr>
                <a:spLocks noChangeArrowheads="1"/>
              </p:cNvSpPr>
              <p:nvPr/>
            </p:nvSpPr>
            <p:spPr bwMode="auto">
              <a:xfrm>
                <a:off x="2188" y="3768"/>
                <a:ext cx="2688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6" name="Rectangle 16"/>
            <p:cNvSpPr>
              <a:spLocks noChangeArrowheads="1"/>
            </p:cNvSpPr>
            <p:nvPr/>
          </p:nvSpPr>
          <p:spPr bwMode="auto">
            <a:xfrm>
              <a:off x="4006682" y="606940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 smtClean="0"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</p:grpSp>
      <p:sp>
        <p:nvSpPr>
          <p:cNvPr id="199" name="Slide Number Placeholder 7"/>
          <p:cNvSpPr txBox="1">
            <a:spLocks/>
          </p:cNvSpPr>
          <p:nvPr/>
        </p:nvSpPr>
        <p:spPr>
          <a:xfrm>
            <a:off x="7626993" y="8082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8" name="Group 217"/>
          <p:cNvGrpSpPr/>
          <p:nvPr/>
        </p:nvGrpSpPr>
        <p:grpSpPr>
          <a:xfrm>
            <a:off x="679600" y="2322672"/>
            <a:ext cx="7086600" cy="4343400"/>
            <a:chOff x="725320" y="2106264"/>
            <a:chExt cx="7086600" cy="4343400"/>
          </a:xfrm>
        </p:grpSpPr>
        <p:grpSp>
          <p:nvGrpSpPr>
            <p:cNvPr id="219" name="Group 106"/>
            <p:cNvGrpSpPr>
              <a:grpSpLocks/>
            </p:cNvGrpSpPr>
            <p:nvPr/>
          </p:nvGrpSpPr>
          <p:grpSpPr bwMode="auto">
            <a:xfrm>
              <a:off x="725320" y="2106264"/>
              <a:ext cx="7086600" cy="4343400"/>
              <a:chOff x="1228" y="1368"/>
              <a:chExt cx="4464" cy="2736"/>
            </a:xfrm>
          </p:grpSpPr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1228" y="1368"/>
                <a:ext cx="4464" cy="27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2" name="Rectangle 7"/>
              <p:cNvSpPr>
                <a:spLocks noChangeArrowheads="1"/>
              </p:cNvSpPr>
              <p:nvPr/>
            </p:nvSpPr>
            <p:spPr bwMode="auto">
              <a:xfrm>
                <a:off x="1276" y="1416"/>
                <a:ext cx="4368" cy="1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292100" algn="l"/>
                    <a:tab pos="762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292100" algn="l"/>
                    <a:tab pos="762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1.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=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1.1.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2.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&gt;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2.1.	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be the remaining pole, other than 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2.2.	Move a tower of (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2.3.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2.4.	Move a tower of (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3.	Terminate.</a:t>
                </a:r>
                <a:endParaRPr lang="en-GB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Rectangle 8"/>
              <p:cNvSpPr>
                <a:spLocks noChangeArrowheads="1"/>
              </p:cNvSpPr>
              <p:nvPr/>
            </p:nvSpPr>
            <p:spPr bwMode="auto">
              <a:xfrm>
                <a:off x="2428" y="3864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source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4" name="Rectangle 9"/>
              <p:cNvSpPr>
                <a:spLocks noChangeArrowheads="1"/>
              </p:cNvSpPr>
              <p:nvPr/>
            </p:nvSpPr>
            <p:spPr bwMode="auto">
              <a:xfrm>
                <a:off x="2524" y="3192"/>
                <a:ext cx="288" cy="96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5" name="Rectangle 10"/>
              <p:cNvSpPr>
                <a:spLocks noChangeArrowheads="1"/>
              </p:cNvSpPr>
              <p:nvPr/>
            </p:nvSpPr>
            <p:spPr bwMode="auto">
              <a:xfrm>
                <a:off x="2428" y="3384"/>
                <a:ext cx="480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6" name="Rectangle 11"/>
              <p:cNvSpPr>
                <a:spLocks noChangeArrowheads="1"/>
              </p:cNvSpPr>
              <p:nvPr/>
            </p:nvSpPr>
            <p:spPr bwMode="auto">
              <a:xfrm>
                <a:off x="2332" y="3576"/>
                <a:ext cx="672" cy="9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7" name="Rectangle 12"/>
              <p:cNvSpPr>
                <a:spLocks noChangeArrowheads="1"/>
              </p:cNvSpPr>
              <p:nvPr/>
            </p:nvSpPr>
            <p:spPr bwMode="auto">
              <a:xfrm>
                <a:off x="2380" y="3480"/>
                <a:ext cx="57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8" name="Rectangle 13"/>
              <p:cNvSpPr>
                <a:spLocks noChangeArrowheads="1"/>
              </p:cNvSpPr>
              <p:nvPr/>
            </p:nvSpPr>
            <p:spPr bwMode="auto">
              <a:xfrm>
                <a:off x="2476" y="3288"/>
                <a:ext cx="38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9" name="Rectangle 14"/>
              <p:cNvSpPr>
                <a:spLocks noChangeArrowheads="1"/>
              </p:cNvSpPr>
              <p:nvPr/>
            </p:nvSpPr>
            <p:spPr bwMode="auto">
              <a:xfrm>
                <a:off x="3484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0" name="Rectangle 15"/>
              <p:cNvSpPr>
                <a:spLocks noChangeArrowheads="1"/>
              </p:cNvSpPr>
              <p:nvPr/>
            </p:nvSpPr>
            <p:spPr bwMode="auto">
              <a:xfrm>
                <a:off x="4348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1" name="Rectangle 16"/>
              <p:cNvSpPr>
                <a:spLocks noChangeArrowheads="1"/>
              </p:cNvSpPr>
              <p:nvPr/>
            </p:nvSpPr>
            <p:spPr bwMode="auto">
              <a:xfrm>
                <a:off x="4207" y="3864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dest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32" name="Rectangle 17"/>
              <p:cNvSpPr>
                <a:spLocks noChangeArrowheads="1"/>
              </p:cNvSpPr>
              <p:nvPr/>
            </p:nvSpPr>
            <p:spPr bwMode="auto">
              <a:xfrm>
                <a:off x="2284" y="3672"/>
                <a:ext cx="768" cy="9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3" name="Rectangle 18"/>
              <p:cNvSpPr>
                <a:spLocks noChangeArrowheads="1"/>
              </p:cNvSpPr>
              <p:nvPr/>
            </p:nvSpPr>
            <p:spPr bwMode="auto">
              <a:xfrm>
                <a:off x="2620" y="3048"/>
                <a:ext cx="96" cy="76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4" name="Rectangle 19"/>
              <p:cNvSpPr>
                <a:spLocks noChangeArrowheads="1"/>
              </p:cNvSpPr>
              <p:nvPr/>
            </p:nvSpPr>
            <p:spPr bwMode="auto">
              <a:xfrm>
                <a:off x="2188" y="3768"/>
                <a:ext cx="2688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20" name="Rectangle 16"/>
            <p:cNvSpPr>
              <a:spLocks noChangeArrowheads="1"/>
            </p:cNvSpPr>
            <p:nvPr/>
          </p:nvSpPr>
          <p:spPr bwMode="auto">
            <a:xfrm>
              <a:off x="4006682" y="606940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 smtClean="0">
                  <a:solidFill>
                    <a:srgbClr val="FF0000"/>
                  </a:solidFill>
                  <a:latin typeface="Times New Roman" pitchFamily="18" charset="0"/>
                </a:rPr>
                <a:t>spare</a:t>
              </a:r>
              <a:endParaRPr lang="en-GB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10080" y="2364510"/>
            <a:ext cx="7086600" cy="4343400"/>
            <a:chOff x="698291" y="2028492"/>
            <a:chExt cx="7086600" cy="4343400"/>
          </a:xfrm>
        </p:grpSpPr>
        <p:grpSp>
          <p:nvGrpSpPr>
            <p:cNvPr id="236" name="Group 235"/>
            <p:cNvGrpSpPr/>
            <p:nvPr/>
          </p:nvGrpSpPr>
          <p:grpSpPr>
            <a:xfrm>
              <a:off x="698291" y="2028492"/>
              <a:ext cx="7086600" cy="4343400"/>
              <a:chOff x="698291" y="2028492"/>
              <a:chExt cx="7086600" cy="4343400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698291" y="2028492"/>
                <a:ext cx="7086600" cy="434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5" name="Rectangle 7"/>
              <p:cNvSpPr>
                <a:spLocks noChangeArrowheads="1"/>
              </p:cNvSpPr>
              <p:nvPr/>
            </p:nvSpPr>
            <p:spPr bwMode="auto">
              <a:xfrm>
                <a:off x="774491" y="2104692"/>
                <a:ext cx="6934200" cy="24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tabLst>
                    <a:tab pos="292100" algn="l"/>
                    <a:tab pos="762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tabLst>
                    <a:tab pos="292100" algn="l"/>
                    <a:tab pos="762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tabLst>
                    <a:tab pos="292100" algn="l"/>
                    <a:tab pos="762000" algn="l"/>
                  </a:tabLs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1.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=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1.1.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2.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&gt; 1: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2.1.	Let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be the remaining pole, other than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2.2.	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Move a tower of (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2.3.	Move a single disc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source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2.4.	Move a tower of (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–1) discs from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spare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dest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3.	Terminate.</a:t>
                </a:r>
                <a:endParaRPr lang="en-GB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2222291" y="4695492"/>
              <a:ext cx="4267200" cy="1617012"/>
              <a:chOff x="2222291" y="4695492"/>
              <a:chExt cx="4267200" cy="1617012"/>
            </a:xfrm>
          </p:grpSpPr>
          <p:sp>
            <p:nvSpPr>
              <p:cNvPr id="238" name="Rectangle 8"/>
              <p:cNvSpPr>
                <a:spLocks noChangeArrowheads="1"/>
              </p:cNvSpPr>
              <p:nvPr/>
            </p:nvSpPr>
            <p:spPr bwMode="auto">
              <a:xfrm>
                <a:off x="2603291" y="5990892"/>
                <a:ext cx="7524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source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39" name="Rectangle 16"/>
              <p:cNvSpPr>
                <a:spLocks noChangeArrowheads="1"/>
              </p:cNvSpPr>
              <p:nvPr/>
            </p:nvSpPr>
            <p:spPr bwMode="auto">
              <a:xfrm>
                <a:off x="5427454" y="5990892"/>
                <a:ext cx="7524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dest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2222291" y="4695492"/>
                <a:ext cx="4267200" cy="1617012"/>
                <a:chOff x="2222291" y="4695492"/>
                <a:chExt cx="4267200" cy="1617012"/>
              </a:xfrm>
            </p:grpSpPr>
            <p:sp>
              <p:nvSpPr>
                <p:cNvPr id="241" name="Rectangle 14"/>
                <p:cNvSpPr>
                  <a:spLocks noChangeArrowheads="1"/>
                </p:cNvSpPr>
                <p:nvPr/>
              </p:nvSpPr>
              <p:spPr bwMode="auto">
                <a:xfrm>
                  <a:off x="4279691" y="4695492"/>
                  <a:ext cx="152400" cy="1219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5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242" name="Group 241"/>
                <p:cNvGrpSpPr/>
                <p:nvPr/>
              </p:nvGrpSpPr>
              <p:grpSpPr>
                <a:xfrm>
                  <a:off x="2222291" y="4695492"/>
                  <a:ext cx="4267200" cy="1295400"/>
                  <a:chOff x="2222291" y="4695492"/>
                  <a:chExt cx="4267200" cy="1295400"/>
                </a:xfrm>
              </p:grpSpPr>
              <p:sp>
                <p:nvSpPr>
                  <p:cNvPr id="2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651291" y="4695492"/>
                    <a:ext cx="152400" cy="12192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/>
                  </a:p>
                </p:txBody>
              </p:sp>
              <p:grpSp>
                <p:nvGrpSpPr>
                  <p:cNvPr id="245" name="Group 244"/>
                  <p:cNvGrpSpPr/>
                  <p:nvPr/>
                </p:nvGrpSpPr>
                <p:grpSpPr>
                  <a:xfrm>
                    <a:off x="3822491" y="5076492"/>
                    <a:ext cx="1066800" cy="762000"/>
                    <a:chOff x="2450891" y="4924092"/>
                    <a:chExt cx="1066800" cy="762000"/>
                  </a:xfrm>
                </p:grpSpPr>
                <p:sp>
                  <p:nvSpPr>
                    <p:cNvPr id="24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5691" y="4924092"/>
                      <a:ext cx="457200" cy="152400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Font typeface="Wingdings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50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03291" y="5228892"/>
                      <a:ext cx="762000" cy="152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Font typeface="Wingdings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51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891" y="5533692"/>
                      <a:ext cx="1066800" cy="152400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Font typeface="Wingdings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52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7091" y="5381292"/>
                      <a:ext cx="914400" cy="1524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Font typeface="Wingdings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53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9491" y="5076492"/>
                      <a:ext cx="609600" cy="15240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Font typeface="Wingdings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24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374691" y="5686092"/>
                    <a:ext cx="1219200" cy="152400"/>
                  </a:xfrm>
                  <a:prstGeom prst="rect">
                    <a:avLst/>
                  </a:prstGeom>
                  <a:solidFill>
                    <a:srgbClr val="FF99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4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908091" y="4695492"/>
                    <a:ext cx="152400" cy="12192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4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22291" y="5838492"/>
                    <a:ext cx="4267200" cy="1524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43" name="Rectangle 16"/>
                <p:cNvSpPr>
                  <a:spLocks noChangeArrowheads="1"/>
                </p:cNvSpPr>
                <p:nvPr/>
              </p:nvSpPr>
              <p:spPr bwMode="auto">
                <a:xfrm>
                  <a:off x="3979653" y="6007704"/>
                  <a:ext cx="75247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2"/>
                    </a:buClr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GB" altLang="en-US" sz="2000" i="1" smtClean="0">
                      <a:latin typeface="Times New Roman" pitchFamily="18" charset="0"/>
                    </a:rPr>
                    <a:t>spare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256" name="Group 255"/>
          <p:cNvGrpSpPr/>
          <p:nvPr/>
        </p:nvGrpSpPr>
        <p:grpSpPr>
          <a:xfrm>
            <a:off x="714358" y="2331030"/>
            <a:ext cx="7086600" cy="4343400"/>
            <a:chOff x="698291" y="2028492"/>
            <a:chExt cx="7086600" cy="4343400"/>
          </a:xfrm>
        </p:grpSpPr>
        <p:sp>
          <p:nvSpPr>
            <p:cNvPr id="257" name="Rectangle 6"/>
            <p:cNvSpPr>
              <a:spLocks noChangeArrowheads="1"/>
            </p:cNvSpPr>
            <p:nvPr/>
          </p:nvSpPr>
          <p:spPr bwMode="auto">
            <a:xfrm>
              <a:off x="698291" y="2028492"/>
              <a:ext cx="7086600" cy="434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8" name="Rectangle 7"/>
            <p:cNvSpPr>
              <a:spLocks noChangeArrowheads="1"/>
            </p:cNvSpPr>
            <p:nvPr/>
          </p:nvSpPr>
          <p:spPr bwMode="auto">
            <a:xfrm>
              <a:off x="774491" y="2104692"/>
              <a:ext cx="69342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Move a single disc from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Rectangle 8"/>
            <p:cNvSpPr>
              <a:spLocks noChangeArrowheads="1"/>
            </p:cNvSpPr>
            <p:nvPr/>
          </p:nvSpPr>
          <p:spPr bwMode="auto">
            <a:xfrm>
              <a:off x="2603291" y="599089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60" name="Rectangle 14"/>
            <p:cNvSpPr>
              <a:spLocks noChangeArrowheads="1"/>
            </p:cNvSpPr>
            <p:nvPr/>
          </p:nvSpPr>
          <p:spPr bwMode="auto">
            <a:xfrm>
              <a:off x="42796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1" name="Rectangle 15"/>
            <p:cNvSpPr>
              <a:spLocks noChangeArrowheads="1"/>
            </p:cNvSpPr>
            <p:nvPr/>
          </p:nvSpPr>
          <p:spPr bwMode="auto">
            <a:xfrm>
              <a:off x="56512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Rectangle 16"/>
            <p:cNvSpPr>
              <a:spLocks noChangeArrowheads="1"/>
            </p:cNvSpPr>
            <p:nvPr/>
          </p:nvSpPr>
          <p:spPr bwMode="auto">
            <a:xfrm>
              <a:off x="5427454" y="599089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3822491" y="5076492"/>
              <a:ext cx="1066800" cy="762000"/>
              <a:chOff x="2450891" y="4924092"/>
              <a:chExt cx="1066800" cy="762000"/>
            </a:xfrm>
          </p:grpSpPr>
          <p:sp>
            <p:nvSpPr>
              <p:cNvPr id="268" name="Rectangle 9"/>
              <p:cNvSpPr>
                <a:spLocks noChangeArrowheads="1"/>
              </p:cNvSpPr>
              <p:nvPr/>
            </p:nvSpPr>
            <p:spPr bwMode="auto">
              <a:xfrm>
                <a:off x="2755691" y="4924092"/>
                <a:ext cx="457200" cy="152400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9" name="Rectangle 10"/>
              <p:cNvSpPr>
                <a:spLocks noChangeArrowheads="1"/>
              </p:cNvSpPr>
              <p:nvPr/>
            </p:nvSpPr>
            <p:spPr bwMode="auto">
              <a:xfrm>
                <a:off x="2603291" y="5228892"/>
                <a:ext cx="762000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0" name="Rectangle 11"/>
              <p:cNvSpPr>
                <a:spLocks noChangeArrowheads="1"/>
              </p:cNvSpPr>
              <p:nvPr/>
            </p:nvSpPr>
            <p:spPr bwMode="auto">
              <a:xfrm>
                <a:off x="2450891" y="5533692"/>
                <a:ext cx="1066800" cy="1524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1" name="Rectangle 12"/>
              <p:cNvSpPr>
                <a:spLocks noChangeArrowheads="1"/>
              </p:cNvSpPr>
              <p:nvPr/>
            </p:nvSpPr>
            <p:spPr bwMode="auto">
              <a:xfrm>
                <a:off x="2527091" y="5381292"/>
                <a:ext cx="914400" cy="1524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2" name="Rectangle 13"/>
              <p:cNvSpPr>
                <a:spLocks noChangeArrowheads="1"/>
              </p:cNvSpPr>
              <p:nvPr/>
            </p:nvSpPr>
            <p:spPr bwMode="auto">
              <a:xfrm>
                <a:off x="2679491" y="5076492"/>
                <a:ext cx="609600" cy="1524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64" name="Rectangle 17"/>
            <p:cNvSpPr>
              <a:spLocks noChangeArrowheads="1"/>
            </p:cNvSpPr>
            <p:nvPr/>
          </p:nvSpPr>
          <p:spPr bwMode="auto">
            <a:xfrm>
              <a:off x="5117891" y="5686092"/>
              <a:ext cx="1219200" cy="1524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5" name="Rectangle 18"/>
            <p:cNvSpPr>
              <a:spLocks noChangeArrowheads="1"/>
            </p:cNvSpPr>
            <p:nvPr/>
          </p:nvSpPr>
          <p:spPr bwMode="auto">
            <a:xfrm>
              <a:off x="29080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6" name="Rectangle 19"/>
            <p:cNvSpPr>
              <a:spLocks noChangeArrowheads="1"/>
            </p:cNvSpPr>
            <p:nvPr/>
          </p:nvSpPr>
          <p:spPr bwMode="auto">
            <a:xfrm>
              <a:off x="2222291" y="5838492"/>
              <a:ext cx="4267200" cy="152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7" name="Rectangle 16"/>
            <p:cNvSpPr>
              <a:spLocks noChangeArrowheads="1"/>
            </p:cNvSpPr>
            <p:nvPr/>
          </p:nvSpPr>
          <p:spPr bwMode="auto">
            <a:xfrm>
              <a:off x="3979653" y="6007704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 smtClean="0"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725320" y="2315052"/>
            <a:ext cx="7086600" cy="4343400"/>
            <a:chOff x="698291" y="2028492"/>
            <a:chExt cx="7086600" cy="4343400"/>
          </a:xfrm>
        </p:grpSpPr>
        <p:sp>
          <p:nvSpPr>
            <p:cNvPr id="274" name="Rectangle 6"/>
            <p:cNvSpPr>
              <a:spLocks noChangeArrowheads="1"/>
            </p:cNvSpPr>
            <p:nvPr/>
          </p:nvSpPr>
          <p:spPr bwMode="auto">
            <a:xfrm>
              <a:off x="698291" y="2028492"/>
              <a:ext cx="7086600" cy="434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5" name="Rectangle 7"/>
            <p:cNvSpPr>
              <a:spLocks noChangeArrowheads="1"/>
            </p:cNvSpPr>
            <p:nvPr/>
          </p:nvSpPr>
          <p:spPr bwMode="auto">
            <a:xfrm>
              <a:off x="774491" y="2104692"/>
              <a:ext cx="69342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292100" algn="l"/>
                  <a:tab pos="762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292100" algn="l"/>
                  <a:tab pos="762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292100" algn="l"/>
                  <a:tab pos="762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=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1.1.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&gt; 1: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the remaining pole, other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Move a tower of (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Move a single disc from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source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Move a tower of (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–1) discs from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spare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3.	Terminate.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Rectangle 8"/>
            <p:cNvSpPr>
              <a:spLocks noChangeArrowheads="1"/>
            </p:cNvSpPr>
            <p:nvPr/>
          </p:nvSpPr>
          <p:spPr bwMode="auto">
            <a:xfrm>
              <a:off x="2603291" y="599089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source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77" name="Rectangle 14"/>
            <p:cNvSpPr>
              <a:spLocks noChangeArrowheads="1"/>
            </p:cNvSpPr>
            <p:nvPr/>
          </p:nvSpPr>
          <p:spPr bwMode="auto">
            <a:xfrm>
              <a:off x="42796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8" name="Rectangle 15"/>
            <p:cNvSpPr>
              <a:spLocks noChangeArrowheads="1"/>
            </p:cNvSpPr>
            <p:nvPr/>
          </p:nvSpPr>
          <p:spPr bwMode="auto">
            <a:xfrm>
              <a:off x="56512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9" name="Rectangle 16"/>
            <p:cNvSpPr>
              <a:spLocks noChangeArrowheads="1"/>
            </p:cNvSpPr>
            <p:nvPr/>
          </p:nvSpPr>
          <p:spPr bwMode="auto">
            <a:xfrm>
              <a:off x="5427454" y="5990892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solidFill>
                    <a:srgbClr val="000000"/>
                  </a:solidFill>
                  <a:latin typeface="Times New Roman" pitchFamily="18" charset="0"/>
                </a:rPr>
                <a:t>dest</a:t>
              </a:r>
              <a:endParaRPr lang="en-GB" altLang="en-US" sz="2000">
                <a:latin typeface="Times New Roman" pitchFamily="18" charset="0"/>
              </a:endParaRPr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5194091" y="4924092"/>
              <a:ext cx="1066800" cy="762000"/>
              <a:chOff x="2450891" y="4924092"/>
              <a:chExt cx="1066800" cy="762000"/>
            </a:xfrm>
          </p:grpSpPr>
          <p:sp>
            <p:nvSpPr>
              <p:cNvPr id="285" name="Rectangle 9"/>
              <p:cNvSpPr>
                <a:spLocks noChangeArrowheads="1"/>
              </p:cNvSpPr>
              <p:nvPr/>
            </p:nvSpPr>
            <p:spPr bwMode="auto">
              <a:xfrm>
                <a:off x="2755691" y="4924092"/>
                <a:ext cx="457200" cy="152400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6" name="Rectangle 10"/>
              <p:cNvSpPr>
                <a:spLocks noChangeArrowheads="1"/>
              </p:cNvSpPr>
              <p:nvPr/>
            </p:nvSpPr>
            <p:spPr bwMode="auto">
              <a:xfrm>
                <a:off x="2603291" y="5228892"/>
                <a:ext cx="762000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" name="Rectangle 11"/>
              <p:cNvSpPr>
                <a:spLocks noChangeArrowheads="1"/>
              </p:cNvSpPr>
              <p:nvPr/>
            </p:nvSpPr>
            <p:spPr bwMode="auto">
              <a:xfrm>
                <a:off x="2450891" y="5533692"/>
                <a:ext cx="1066800" cy="1524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" name="Rectangle 12"/>
              <p:cNvSpPr>
                <a:spLocks noChangeArrowheads="1"/>
              </p:cNvSpPr>
              <p:nvPr/>
            </p:nvSpPr>
            <p:spPr bwMode="auto">
              <a:xfrm>
                <a:off x="2527091" y="5381292"/>
                <a:ext cx="914400" cy="1524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9" name="Rectangle 13"/>
              <p:cNvSpPr>
                <a:spLocks noChangeArrowheads="1"/>
              </p:cNvSpPr>
              <p:nvPr/>
            </p:nvSpPr>
            <p:spPr bwMode="auto">
              <a:xfrm>
                <a:off x="2679491" y="5076492"/>
                <a:ext cx="609600" cy="1524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81" name="Rectangle 17"/>
            <p:cNvSpPr>
              <a:spLocks noChangeArrowheads="1"/>
            </p:cNvSpPr>
            <p:nvPr/>
          </p:nvSpPr>
          <p:spPr bwMode="auto">
            <a:xfrm>
              <a:off x="5117891" y="5686092"/>
              <a:ext cx="1219200" cy="1524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82" name="Rectangle 18"/>
            <p:cNvSpPr>
              <a:spLocks noChangeArrowheads="1"/>
            </p:cNvSpPr>
            <p:nvPr/>
          </p:nvSpPr>
          <p:spPr bwMode="auto">
            <a:xfrm>
              <a:off x="2908091" y="4695492"/>
              <a:ext cx="152400" cy="1219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83" name="Rectangle 19"/>
            <p:cNvSpPr>
              <a:spLocks noChangeArrowheads="1"/>
            </p:cNvSpPr>
            <p:nvPr/>
          </p:nvSpPr>
          <p:spPr bwMode="auto">
            <a:xfrm>
              <a:off x="2222291" y="5838492"/>
              <a:ext cx="4267200" cy="152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84" name="Rectangle 16"/>
            <p:cNvSpPr>
              <a:spLocks noChangeArrowheads="1"/>
            </p:cNvSpPr>
            <p:nvPr/>
          </p:nvSpPr>
          <p:spPr bwMode="auto">
            <a:xfrm>
              <a:off x="3979653" y="6007704"/>
              <a:ext cx="752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 smtClean="0">
                  <a:latin typeface="Times New Roman" pitchFamily="18" charset="0"/>
                </a:rPr>
                <a:t>spare</a:t>
              </a:r>
              <a:endParaRPr lang="en-GB" alt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9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itchFamily="18" charset="0"/>
              </a:rPr>
              <a:t>Example: Towers of Hanoi </a:t>
            </a:r>
            <a:r>
              <a:rPr lang="en-US" altLang="en-US" sz="3200" i="1" dirty="0" smtClean="0">
                <a:cs typeface="Times New Roman" pitchFamily="18" charset="0"/>
              </a:rPr>
              <a:t>(6)</a:t>
            </a:r>
            <a:endParaRPr lang="en-GB" altLang="en-US" sz="3200" i="1" dirty="0" smtClean="0"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162800" cy="48768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5384800" algn="l"/>
              </a:tabLst>
            </a:pPr>
            <a:r>
              <a:rPr lang="en-US" altLang="en-US" dirty="0" smtClean="0">
                <a:cs typeface="Times New Roman" pitchFamily="18" charset="0"/>
              </a:rPr>
              <a:t>Analysis (counting moves):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dirty="0" smtClean="0">
                <a:cs typeface="Times New Roman" pitchFamily="18" charset="0"/>
              </a:rPr>
              <a:t>	Let the total no. of moves required to move a tower of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discs be </a:t>
            </a:r>
            <a:r>
              <a:rPr lang="en-US" altLang="en-US" i="1" dirty="0" smtClean="0">
                <a:cs typeface="Times New Roman" pitchFamily="18" charset="0"/>
              </a:rPr>
              <a:t>moves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). Then: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	moves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  =  1	if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= 1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	</a:t>
            </a:r>
            <a:r>
              <a:rPr lang="en-US" altLang="en-US" i="1" dirty="0" smtClean="0">
                <a:cs typeface="Times New Roman" pitchFamily="18" charset="0"/>
              </a:rPr>
              <a:t>moves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  =  1 + 2 </a:t>
            </a:r>
            <a:r>
              <a:rPr lang="en-US" altLang="en-US" i="1" dirty="0" smtClean="0">
                <a:cs typeface="Times New Roman" pitchFamily="18" charset="0"/>
              </a:rPr>
              <a:t>moves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–1)	if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&gt; 1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dirty="0" smtClean="0">
                <a:cs typeface="Times New Roman" pitchFamily="18" charset="0"/>
              </a:rPr>
              <a:t>	Solution: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	moves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  =  2</a:t>
            </a:r>
            <a:r>
              <a:rPr lang="en-US" altLang="en-US" i="1" baseline="30000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– 1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5384800" algn="l"/>
              </a:tabLst>
            </a:pPr>
            <a:r>
              <a:rPr lang="en-US" altLang="en-US" dirty="0" smtClean="0">
                <a:cs typeface="Times New Roman" pitchFamily="18" charset="0"/>
              </a:rPr>
              <a:t>	Time complexity is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(2</a:t>
            </a:r>
            <a:r>
              <a:rPr lang="en-US" altLang="en-US" i="1" baseline="30000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3962400"/>
            <a:ext cx="29718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Wait </a:t>
            </a:r>
            <a:r>
              <a:rPr lang="mr-IN" dirty="0" smtClean="0"/>
              <a:t>…</a:t>
            </a:r>
            <a:r>
              <a:rPr lang="en-GB" dirty="0" smtClean="0"/>
              <a:t> what?</a:t>
            </a:r>
          </a:p>
          <a:p>
            <a:endParaRPr lang="en-GB" dirty="0"/>
          </a:p>
          <a:p>
            <a:r>
              <a:rPr lang="en-GB" dirty="0" smtClean="0"/>
              <a:t>I’ve missed out the proof.</a:t>
            </a:r>
          </a:p>
          <a:p>
            <a:r>
              <a:rPr lang="en-GB" dirty="0" smtClean="0"/>
              <a:t>We’ll see how to do this step later (for interest, wouldn’t expect you to do it!)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67200" y="4343400"/>
            <a:ext cx="16002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5791200"/>
            <a:ext cx="52578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See additional slides on Moodle  on Tower of Hanoi – shows why the recursion works and proves this step.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Remedial </a:t>
            </a:r>
            <a:r>
              <a:rPr lang="en-US" alt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maths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(1)</a:t>
            </a:r>
            <a:endParaRPr lang="en-GB" alt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dirty="0" smtClean="0"/>
              <a:t>Consider a positive number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. Then the </a:t>
            </a:r>
            <a:r>
              <a:rPr lang="en-US" altLang="en-US" b="1" dirty="0" smtClean="0"/>
              <a:t>logarithm of </a:t>
            </a:r>
            <a:r>
              <a:rPr lang="en-US" altLang="en-US" b="1" i="1" dirty="0" smtClean="0"/>
              <a:t>y</a:t>
            </a:r>
            <a:r>
              <a:rPr lang="en-US" altLang="en-US" b="1" dirty="0" smtClean="0"/>
              <a:t> to the base 2</a:t>
            </a:r>
            <a:r>
              <a:rPr lang="en-US" altLang="en-US" dirty="0" smtClean="0"/>
              <a:t> (written </a:t>
            </a:r>
            <a:r>
              <a:rPr lang="en-US" altLang="en-US" b="1" dirty="0" smtClean="0"/>
              <a:t>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y</a:t>
            </a:r>
            <a:r>
              <a:rPr lang="en-US" altLang="en-US" dirty="0" smtClean="0"/>
              <a:t>) is the number of copies of 2 that must be multiplied together to equal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.</a:t>
            </a:r>
          </a:p>
          <a:p>
            <a:pPr marL="0" indent="0" eaLnBrk="1" hangingPunct="1">
              <a:buNone/>
              <a:tabLst>
                <a:tab pos="1879600" algn="r"/>
                <a:tab pos="2159000" algn="ctr"/>
                <a:tab pos="2425700" algn="l"/>
              </a:tabLst>
            </a:pPr>
            <a:endParaRPr lang="en-US" altLang="en-US" dirty="0" smtClean="0"/>
          </a:p>
          <a:p>
            <a:pPr eaLnBrk="1" hangingPunct="1"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a power of 2,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an integer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879600" algn="r"/>
                <a:tab pos="2159000" algn="ctr"/>
                <a:tab pos="2425700" algn="l"/>
              </a:tabLst>
            </a:pPr>
            <a:r>
              <a:rPr lang="en-US" altLang="en-US" sz="2000" dirty="0" smtClean="0"/>
              <a:t>	E.g.: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1	=	0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2	=	1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4	=	2</a:t>
            </a:r>
            <a:br>
              <a:rPr lang="en-US" altLang="en-US" sz="2000" dirty="0" smtClean="0"/>
            </a:br>
            <a:r>
              <a:rPr lang="en-US" altLang="en-US" sz="2000" dirty="0" smtClean="0"/>
              <a:t>	log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8	=	3</a:t>
            </a:r>
          </a:p>
        </p:txBody>
      </p:sp>
      <p:sp>
        <p:nvSpPr>
          <p:cNvPr id="375812" name="AutoShape 4"/>
          <p:cNvSpPr>
            <a:spLocks/>
          </p:cNvSpPr>
          <p:nvPr/>
        </p:nvSpPr>
        <p:spPr bwMode="auto">
          <a:xfrm>
            <a:off x="5029200" y="3733800"/>
            <a:ext cx="2195513" cy="252413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1</a:t>
            </a:r>
          </a:p>
        </p:txBody>
      </p:sp>
      <p:sp>
        <p:nvSpPr>
          <p:cNvPr id="375813" name="AutoShape 5"/>
          <p:cNvSpPr>
            <a:spLocks/>
          </p:cNvSpPr>
          <p:nvPr/>
        </p:nvSpPr>
        <p:spPr bwMode="auto">
          <a:xfrm>
            <a:off x="5029200" y="4038600"/>
            <a:ext cx="2195513" cy="252412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</a:p>
        </p:txBody>
      </p:sp>
      <p:sp>
        <p:nvSpPr>
          <p:cNvPr id="375814" name="AutoShape 6"/>
          <p:cNvSpPr>
            <a:spLocks/>
          </p:cNvSpPr>
          <p:nvPr/>
        </p:nvSpPr>
        <p:spPr bwMode="auto">
          <a:xfrm>
            <a:off x="5105400" y="4343400"/>
            <a:ext cx="2195513" cy="252413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 = 4</a:t>
            </a:r>
          </a:p>
        </p:txBody>
      </p:sp>
      <p:sp>
        <p:nvSpPr>
          <p:cNvPr id="375815" name="AutoShape 7"/>
          <p:cNvSpPr>
            <a:spLocks/>
          </p:cNvSpPr>
          <p:nvPr/>
        </p:nvSpPr>
        <p:spPr bwMode="auto">
          <a:xfrm>
            <a:off x="5105400" y="4724400"/>
            <a:ext cx="2195513" cy="252412"/>
          </a:xfrm>
          <a:prstGeom prst="callout1">
            <a:avLst>
              <a:gd name="adj1" fmla="val 45282"/>
              <a:gd name="adj2" fmla="val -3472"/>
              <a:gd name="adj3" fmla="val 45282"/>
              <a:gd name="adj4" fmla="val -5929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since 2</a:t>
            </a:r>
            <a:r>
              <a:rPr lang="en-US" altLang="en-US" sz="1800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= 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2 = 8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762000" y="4953000"/>
            <a:ext cx="7237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879600" algn="r"/>
                <a:tab pos="2159000" algn="ctr"/>
                <a:tab pos="24257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879600" algn="r"/>
                <a:tab pos="2159000" algn="ctr"/>
                <a:tab pos="2425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879600" algn="r"/>
                <a:tab pos="2159000" algn="ctr"/>
                <a:tab pos="2425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879600" algn="r"/>
                <a:tab pos="2159000" algn="ctr"/>
                <a:tab pos="24257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If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is not a power of 2,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is a real number: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E.g.: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5	</a:t>
            </a:r>
            <a:r>
              <a:rPr lang="en-US" altLang="en-US" sz="2000" dirty="0">
                <a:sym typeface="Symbol" pitchFamily="18" charset="2"/>
              </a:rPr>
              <a:t></a:t>
            </a:r>
            <a:r>
              <a:rPr lang="en-US" altLang="en-US" sz="2000" dirty="0"/>
              <a:t>	2.32</a:t>
            </a:r>
            <a:br>
              <a:rPr lang="en-US" altLang="en-US" sz="2000" dirty="0"/>
            </a:br>
            <a:r>
              <a:rPr lang="en-US" altLang="en-US" sz="2000" dirty="0"/>
              <a:t>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7	</a:t>
            </a:r>
            <a:r>
              <a:rPr lang="en-US" altLang="en-US" sz="2000" dirty="0">
                <a:sym typeface="Symbol" pitchFamily="18" charset="2"/>
              </a:rPr>
              <a:t></a:t>
            </a:r>
            <a:r>
              <a:rPr lang="en-US" altLang="en-US" sz="2000" dirty="0"/>
              <a:t>	2.81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  <p:bldP spid="375813" grpId="0" animBg="1"/>
      <p:bldP spid="375814" grpId="0" animBg="1"/>
      <p:bldP spid="375815" grpId="0" animBg="1"/>
      <p:bldP spid="3758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Remedial </a:t>
            </a:r>
            <a:r>
              <a:rPr lang="en-US" alt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maths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701800" algn="l"/>
                <a:tab pos="1968500" algn="l"/>
              </a:tabLst>
            </a:pPr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(2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)	=	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tabLst>
                <a:tab pos="1701800" algn="l"/>
                <a:tab pos="1968500" algn="l"/>
              </a:tabLst>
            </a:pPr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	=	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+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y</a:t>
            </a:r>
          </a:p>
        </p:txBody>
      </p:sp>
      <p:sp>
        <p:nvSpPr>
          <p:cNvPr id="376837" name="AutoShape 5"/>
          <p:cNvSpPr>
            <a:spLocks/>
          </p:cNvSpPr>
          <p:nvPr/>
        </p:nvSpPr>
        <p:spPr bwMode="auto">
          <a:xfrm>
            <a:off x="4419600" y="2563813"/>
            <a:ext cx="3168650" cy="288925"/>
          </a:xfrm>
          <a:prstGeom prst="callout1">
            <a:avLst>
              <a:gd name="adj1" fmla="val 39560"/>
              <a:gd name="adj2" fmla="val -2403"/>
              <a:gd name="adj3" fmla="val -33519"/>
              <a:gd name="adj4" fmla="val -1407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38" name="AutoShape 6"/>
          <p:cNvSpPr>
            <a:spLocks/>
          </p:cNvSpPr>
          <p:nvPr/>
        </p:nvSpPr>
        <p:spPr bwMode="auto">
          <a:xfrm>
            <a:off x="4114800" y="3049877"/>
            <a:ext cx="3168650" cy="288925"/>
          </a:xfrm>
          <a:prstGeom prst="callout1">
            <a:avLst>
              <a:gd name="adj1" fmla="val 39560"/>
              <a:gd name="adj2" fmla="val -2403"/>
              <a:gd name="adj3" fmla="val -178569"/>
              <a:gd name="adj4" fmla="val -4133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39" name="AutoShape 7"/>
          <p:cNvSpPr>
            <a:spLocks/>
          </p:cNvSpPr>
          <p:nvPr/>
        </p:nvSpPr>
        <p:spPr bwMode="auto">
          <a:xfrm>
            <a:off x="3871210" y="3338308"/>
            <a:ext cx="3168650" cy="288925"/>
          </a:xfrm>
          <a:prstGeom prst="callout1">
            <a:avLst>
              <a:gd name="adj1" fmla="val 39560"/>
              <a:gd name="adj2" fmla="val -2403"/>
              <a:gd name="adj3" fmla="val -270880"/>
              <a:gd name="adj4" fmla="val -8141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no. of 2s multiplied to make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 y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409835" y="3814769"/>
            <a:ext cx="720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01800" algn="l"/>
                <a:tab pos="1968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01800" algn="l"/>
                <a:tab pos="1968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701800" algn="l"/>
                <a:tab pos="19685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01800" algn="l"/>
                <a:tab pos="19685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</a:t>
            </a:r>
            <a:r>
              <a:rPr lang="en-US" altLang="en-US" sz="2000" i="1" dirty="0"/>
              <a:t>x</a:t>
            </a:r>
            <a:r>
              <a:rPr lang="en-US" altLang="en-US" sz="2000" dirty="0"/>
              <a:t>/</a:t>
            </a:r>
            <a:r>
              <a:rPr lang="en-US" altLang="en-US" sz="2000" i="1" dirty="0"/>
              <a:t>y</a:t>
            </a:r>
            <a:r>
              <a:rPr lang="en-US" altLang="en-US" sz="2000" dirty="0"/>
              <a:t>)	=	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/>
              <a:t> –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nimBg="1"/>
      <p:bldP spid="376838" grpId="0" animBg="1"/>
      <p:bldP spid="376839" grpId="0" animBg="1"/>
      <p:bldP spid="3768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(1)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How many times must we halve the value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(discarding any remainders) to reach 1?</a:t>
            </a:r>
          </a:p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Suppose that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a power of 2: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sz="2000" dirty="0" smtClean="0"/>
              <a:t>	E.g.:	8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(8 must be halved 3 times)</a:t>
            </a:r>
            <a:br>
              <a:rPr lang="en-US" altLang="en-US" sz="2000" dirty="0" smtClean="0"/>
            </a:br>
            <a:r>
              <a:rPr lang="en-US" altLang="en-US" sz="2000" dirty="0" smtClean="0"/>
              <a:t>	16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8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(16 must be halved 4 times)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	If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= 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times.</a:t>
            </a:r>
          </a:p>
          <a:p>
            <a:pPr eaLnBrk="1" hangingPunct="1"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Suppose that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not a power of 2: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sz="2000" dirty="0" smtClean="0"/>
              <a:t>	E.g.:	9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(9 must be halved 3 times)</a:t>
            </a:r>
            <a:br>
              <a:rPr lang="en-US" altLang="en-US" sz="2000" dirty="0" smtClean="0"/>
            </a:br>
            <a:r>
              <a:rPr lang="en-US" altLang="en-US" sz="2000" dirty="0" smtClean="0"/>
              <a:t>	15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7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3 </a:t>
            </a:r>
            <a:r>
              <a:rPr lang="en-US" altLang="en-US" sz="2000" dirty="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altLang="en-US" sz="2000" dirty="0" smtClean="0"/>
              <a:t> 1	(15 must be halved 3 times)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endParaRPr lang="en-US" altLang="en-US" sz="2000" dirty="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990600" algn="l"/>
                <a:tab pos="3594100" algn="l"/>
              </a:tabLst>
            </a:pPr>
            <a:r>
              <a:rPr lang="en-US" altLang="en-US" dirty="0" smtClean="0"/>
              <a:t>	If 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 &lt;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&lt; 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Example: logarithms </a:t>
            </a:r>
            <a:r>
              <a:rPr lang="en-US" alt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(2)</a:t>
            </a:r>
            <a:endParaRPr lang="en-GB" alt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38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 general,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must be halved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times to reach 1 if: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	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 &lt;  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endParaRPr lang="en-US" altLang="en-US" dirty="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</a:t>
            </a:r>
            <a:r>
              <a:rPr lang="en-US" altLang="en-US" i="1" baseline="25000" dirty="0" smtClean="0"/>
              <a:t>k</a:t>
            </a:r>
            <a:r>
              <a:rPr lang="en-US" altLang="en-US" dirty="0" smtClean="0"/>
              <a:t>)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</a:t>
            </a:r>
            <a:r>
              <a:rPr lang="en-US" altLang="en-US" dirty="0" smtClean="0"/>
              <a:t> 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 &lt; 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</a:t>
            </a:r>
            <a:r>
              <a:rPr lang="en-US" altLang="en-US" i="1" baseline="25000" dirty="0" smtClean="0"/>
              <a:t>k</a:t>
            </a:r>
            <a:r>
              <a:rPr lang="en-US" altLang="en-US" baseline="25000" dirty="0" smtClean="0"/>
              <a:t>+1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 </a:t>
            </a:r>
            <a:r>
              <a:rPr lang="en-US" altLang="en-US" dirty="0" smtClean="0">
                <a:latin typeface="Symbol" pitchFamily="18" charset="2"/>
                <a:sym typeface="Symbol" pitchFamily="18" charset="2"/>
              </a:rPr>
              <a:t> </a:t>
            </a:r>
            <a:r>
              <a:rPr lang="en-US" altLang="en-US" dirty="0" smtClean="0"/>
              <a:t> 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 &lt; 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+1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/>
              <a:t>	i.e.,	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 =  floor(log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</a:p>
        </p:txBody>
      </p:sp>
      <p:sp>
        <p:nvSpPr>
          <p:cNvPr id="378884" name="AutoShape 4"/>
          <p:cNvSpPr>
            <a:spLocks/>
          </p:cNvSpPr>
          <p:nvPr/>
        </p:nvSpPr>
        <p:spPr bwMode="auto">
          <a:xfrm>
            <a:off x="6051550" y="2590800"/>
            <a:ext cx="1547813" cy="471488"/>
          </a:xfrm>
          <a:prstGeom prst="callout1">
            <a:avLst>
              <a:gd name="adj1" fmla="val 24241"/>
              <a:gd name="adj2" fmla="val -4921"/>
              <a:gd name="adj3" fmla="val 32662"/>
              <a:gd name="adj4" fmla="val -342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taking logs on all sides</a:t>
            </a:r>
          </a:p>
        </p:txBody>
      </p:sp>
      <p:sp>
        <p:nvSpPr>
          <p:cNvPr id="378887" name="AutoShape 7"/>
          <p:cNvSpPr>
            <a:spLocks/>
          </p:cNvSpPr>
          <p:nvPr/>
        </p:nvSpPr>
        <p:spPr bwMode="auto">
          <a:xfrm>
            <a:off x="4953000" y="3177381"/>
            <a:ext cx="2197100" cy="287338"/>
          </a:xfrm>
          <a:prstGeom prst="callout1">
            <a:avLst>
              <a:gd name="adj1" fmla="val 39778"/>
              <a:gd name="adj2" fmla="val -3468"/>
              <a:gd name="adj3" fmla="val 16023"/>
              <a:gd name="adj4" fmla="val -6163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applying log</a:t>
            </a:r>
            <a:r>
              <a:rPr lang="en-US" altLang="en-US" sz="18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(2</a:t>
            </a:r>
            <a:r>
              <a:rPr lang="en-US" altLang="en-US" sz="1800" i="1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685800" y="4495800"/>
            <a:ext cx="72009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Conclusion: </a:t>
            </a:r>
            <a:r>
              <a:rPr lang="en-US" altLang="en-US" sz="2000" i="1" dirty="0"/>
              <a:t>n</a:t>
            </a:r>
            <a:r>
              <a:rPr lang="en-US" altLang="en-US" sz="2000" dirty="0"/>
              <a:t> must be halved floor(log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n</a:t>
            </a:r>
            <a:r>
              <a:rPr lang="en-US" altLang="en-US" sz="2000" dirty="0"/>
              <a:t>) times to reach 1.</a:t>
            </a:r>
          </a:p>
        </p:txBody>
      </p:sp>
      <p:sp>
        <p:nvSpPr>
          <p:cNvPr id="378888" name="AutoShape 8"/>
          <p:cNvSpPr>
            <a:spLocks/>
          </p:cNvSpPr>
          <p:nvPr/>
        </p:nvSpPr>
        <p:spPr bwMode="auto">
          <a:xfrm>
            <a:off x="4953000" y="3581400"/>
            <a:ext cx="2197100" cy="720725"/>
          </a:xfrm>
          <a:prstGeom prst="callout1">
            <a:avLst>
              <a:gd name="adj1" fmla="val 15861"/>
              <a:gd name="adj2" fmla="val -3468"/>
              <a:gd name="adj3" fmla="val 14759"/>
              <a:gd name="adj4" fmla="val -7030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floor(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) is the largest integer not greater than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85800" y="5168900"/>
            <a:ext cx="7200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Corollary: </a:t>
            </a:r>
            <a:r>
              <a:rPr lang="en-US" altLang="en-US" sz="2000" i="1" dirty="0"/>
              <a:t>n</a:t>
            </a:r>
            <a:r>
              <a:rPr lang="en-US" altLang="en-US" sz="2000" dirty="0"/>
              <a:t> must be halved floor(log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n</a:t>
            </a:r>
            <a:r>
              <a:rPr lang="en-US" altLang="en-US" sz="2000" dirty="0"/>
              <a:t>)+1 times to reach 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715000"/>
            <a:ext cx="7772400" cy="92333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So, to find floor(log n), find the largest power of 2 smaller than n, and return the power. Powers of 2 (from 0 to 10) are:</a:t>
            </a:r>
          </a:p>
          <a:p>
            <a:r>
              <a:rPr lang="en-US" dirty="0" smtClean="0"/>
              <a:t>1,2,4,8,16,32,64,128,256,512,1024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7" grpId="0" animBg="1"/>
      <p:bldP spid="378886" grpId="0"/>
      <p:bldP spid="378888" grpId="0" animBg="1"/>
      <p:bldP spid="3788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Efficiency analysis</a:t>
            </a:r>
            <a:endParaRPr lang="en-GB" alt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 choice of algorithms to solve the same problem, which algorithm is “best”?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 particular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much </a:t>
            </a:r>
            <a:r>
              <a:rPr lang="en-US" altLang="en-US" b="1" smtClean="0"/>
              <a:t>time</a:t>
            </a:r>
            <a:r>
              <a:rPr lang="en-US" altLang="en-US" smtClean="0"/>
              <a:t> does it require?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much </a:t>
            </a:r>
            <a:r>
              <a:rPr lang="en-US" altLang="en-US" b="1" smtClean="0"/>
              <a:t>space</a:t>
            </a:r>
            <a:r>
              <a:rPr lang="en-US" altLang="en-US" smtClean="0"/>
              <a:t> (memory) does it require?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it </a:t>
            </a:r>
            <a:r>
              <a:rPr lang="en-US" altLang="en-US" b="1" smtClean="0"/>
              <a:t>feasible</a:t>
            </a:r>
            <a:r>
              <a:rPr lang="en-US" altLang="en-US" smtClean="0"/>
              <a:t> to use it at all? </a:t>
            </a:r>
            <a:br>
              <a:rPr lang="en-US" altLang="en-US" smtClean="0"/>
            </a:br>
            <a:r>
              <a:rPr lang="en-US" altLang="en-US" smtClean="0"/>
              <a:t>In other words, is it efficient enough to be usable in practice?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general, both time and space requirements depend on the algorithm’s input data (usually the </a:t>
            </a:r>
            <a:r>
              <a:rPr lang="en-US" altLang="en-US" i="1" smtClean="0"/>
              <a:t>size</a:t>
            </a:r>
            <a:r>
              <a:rPr lang="en-US" altLang="en-US" smtClean="0"/>
              <a:t> of the input data).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9081" y="1688308"/>
            <a:ext cx="7002463" cy="3759669"/>
            <a:chOff x="1727200" y="2068513"/>
            <a:chExt cx="7002463" cy="3759669"/>
          </a:xfrm>
        </p:grpSpPr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2378075" y="2068513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GB" altLang="en-US" sz="1800">
                <a:latin typeface="Times New Roman" pitchFamily="18" charset="0"/>
              </a:endParaRPr>
            </a:p>
          </p:txBody>
        </p:sp>
        <p:sp>
          <p:nvSpPr>
            <p:cNvPr id="11283" name="Rectangle 7"/>
            <p:cNvSpPr>
              <a:spLocks noChangeArrowheads="1"/>
            </p:cNvSpPr>
            <p:nvPr/>
          </p:nvSpPr>
          <p:spPr bwMode="auto">
            <a:xfrm>
              <a:off x="2700338" y="2209800"/>
              <a:ext cx="6029325" cy="30559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8"/>
            <p:cNvSpPr>
              <a:spLocks noChangeArrowheads="1"/>
            </p:cNvSpPr>
            <p:nvPr/>
          </p:nvSpPr>
          <p:spPr bwMode="auto">
            <a:xfrm>
              <a:off x="4292600" y="5553545"/>
              <a:ext cx="2844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</a:rPr>
                <a:t>n</a:t>
              </a:r>
              <a:r>
                <a:rPr lang="en-GB" altLang="en-US" sz="1800" dirty="0">
                  <a:solidFill>
                    <a:srgbClr val="000000"/>
                  </a:solidFill>
                </a:rPr>
                <a:t> (no. of items to be sorted)</a:t>
              </a:r>
              <a:endParaRPr lang="en-GB" altLang="en-US" sz="1800" dirty="0"/>
            </a:p>
          </p:txBody>
        </p:sp>
        <p:sp>
          <p:nvSpPr>
            <p:cNvPr id="11285" name="Rectangle 9"/>
            <p:cNvSpPr>
              <a:spLocks noChangeArrowheads="1"/>
            </p:cNvSpPr>
            <p:nvPr/>
          </p:nvSpPr>
          <p:spPr bwMode="auto">
            <a:xfrm>
              <a:off x="2378075" y="4322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  <a:endParaRPr lang="en-GB" altLang="en-US" sz="1800"/>
            </a:p>
          </p:txBody>
        </p:sp>
        <p:sp>
          <p:nvSpPr>
            <p:cNvPr id="11286" name="Rectangle 10"/>
            <p:cNvSpPr>
              <a:spLocks noChangeArrowheads="1"/>
            </p:cNvSpPr>
            <p:nvPr/>
          </p:nvSpPr>
          <p:spPr bwMode="auto">
            <a:xfrm>
              <a:off x="2378075" y="3560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</a:t>
              </a:r>
              <a:endParaRPr lang="en-GB" altLang="en-US" sz="1800"/>
            </a:p>
          </p:txBody>
        </p:sp>
        <p:sp>
          <p:nvSpPr>
            <p:cNvPr id="11287" name="Rectangle 11"/>
            <p:cNvSpPr>
              <a:spLocks noChangeArrowheads="1"/>
            </p:cNvSpPr>
            <p:nvPr/>
          </p:nvSpPr>
          <p:spPr bwMode="auto">
            <a:xfrm>
              <a:off x="2378075" y="2798763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3</a:t>
              </a:r>
              <a:endParaRPr lang="en-GB" altLang="en-US" sz="1800"/>
            </a:p>
          </p:txBody>
        </p:sp>
        <p:sp>
          <p:nvSpPr>
            <p:cNvPr id="11288" name="Rectangle 12"/>
            <p:cNvSpPr>
              <a:spLocks noChangeArrowheads="1"/>
            </p:cNvSpPr>
            <p:nvPr/>
          </p:nvSpPr>
          <p:spPr bwMode="auto">
            <a:xfrm>
              <a:off x="1727200" y="3357563"/>
              <a:ext cx="522288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time (</a:t>
              </a:r>
              <a:r>
                <a:rPr lang="en-GB" altLang="en-US" sz="1800" dirty="0" err="1">
                  <a:solidFill>
                    <a:srgbClr val="000000"/>
                  </a:solidFill>
                </a:rPr>
                <a:t>ms</a:t>
              </a:r>
              <a:r>
                <a:rPr lang="en-GB" altLang="en-US" sz="1800" dirty="0">
                  <a:solidFill>
                    <a:srgbClr val="000000"/>
                  </a:solidFill>
                </a:rPr>
                <a:t>)</a:t>
              </a:r>
              <a:endParaRPr lang="en-GB" altLang="en-US" sz="1800" dirty="0"/>
            </a:p>
          </p:txBody>
        </p:sp>
        <p:sp>
          <p:nvSpPr>
            <p:cNvPr id="11289" name="Rectangle 13"/>
            <p:cNvSpPr>
              <a:spLocks noChangeArrowheads="1"/>
            </p:cNvSpPr>
            <p:nvPr/>
          </p:nvSpPr>
          <p:spPr bwMode="auto">
            <a:xfrm>
              <a:off x="6446838" y="2303463"/>
              <a:ext cx="4572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Key:</a:t>
              </a:r>
              <a:endParaRPr lang="en-GB" altLang="en-US" sz="1800"/>
            </a:p>
          </p:txBody>
        </p:sp>
        <p:sp>
          <p:nvSpPr>
            <p:cNvPr id="11290" name="Rectangle 14"/>
            <p:cNvSpPr>
              <a:spLocks noChangeArrowheads="1"/>
            </p:cNvSpPr>
            <p:nvPr/>
          </p:nvSpPr>
          <p:spPr bwMode="auto">
            <a:xfrm>
              <a:off x="6450013" y="3189288"/>
              <a:ext cx="150813" cy="30003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91" name="Rectangle 15"/>
            <p:cNvSpPr>
              <a:spLocks noChangeArrowheads="1"/>
            </p:cNvSpPr>
            <p:nvPr/>
          </p:nvSpPr>
          <p:spPr bwMode="auto">
            <a:xfrm>
              <a:off x="6672263" y="2760663"/>
              <a:ext cx="11557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algorithm A</a:t>
              </a:r>
              <a:endParaRPr lang="en-GB" altLang="en-US" sz="1800"/>
            </a:p>
          </p:txBody>
        </p:sp>
        <p:sp>
          <p:nvSpPr>
            <p:cNvPr id="11292" name="Rectangle 16"/>
            <p:cNvSpPr>
              <a:spLocks noChangeArrowheads="1"/>
            </p:cNvSpPr>
            <p:nvPr/>
          </p:nvSpPr>
          <p:spPr bwMode="auto">
            <a:xfrm>
              <a:off x="6450013" y="2741613"/>
              <a:ext cx="150813" cy="3000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93" name="Rectangle 17"/>
            <p:cNvSpPr>
              <a:spLocks noChangeArrowheads="1"/>
            </p:cNvSpPr>
            <p:nvPr/>
          </p:nvSpPr>
          <p:spPr bwMode="auto">
            <a:xfrm>
              <a:off x="6672263" y="3205163"/>
              <a:ext cx="11557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algorithm B</a:t>
              </a:r>
              <a:endParaRPr lang="en-GB" altLang="en-US" sz="1800"/>
            </a:p>
          </p:txBody>
        </p:sp>
        <p:sp>
          <p:nvSpPr>
            <p:cNvPr id="11294" name="Rectangle 18"/>
            <p:cNvSpPr>
              <a:spLocks noChangeArrowheads="1"/>
            </p:cNvSpPr>
            <p:nvPr/>
          </p:nvSpPr>
          <p:spPr bwMode="auto">
            <a:xfrm>
              <a:off x="2339975" y="5146675"/>
              <a:ext cx="1270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0</a:t>
              </a:r>
              <a:endParaRPr lang="en-GB" altLang="en-US" sz="1800"/>
            </a:p>
          </p:txBody>
        </p:sp>
        <p:sp>
          <p:nvSpPr>
            <p:cNvPr id="11295" name="Line 19"/>
            <p:cNvSpPr>
              <a:spLocks noChangeShapeType="1"/>
            </p:cNvSpPr>
            <p:nvPr/>
          </p:nvSpPr>
          <p:spPr bwMode="auto">
            <a:xfrm>
              <a:off x="2606675" y="5084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6" name="Line 20"/>
            <p:cNvSpPr>
              <a:spLocks noChangeShapeType="1"/>
            </p:cNvSpPr>
            <p:nvPr/>
          </p:nvSpPr>
          <p:spPr bwMode="auto">
            <a:xfrm>
              <a:off x="2606675" y="4932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Line 21"/>
            <p:cNvSpPr>
              <a:spLocks noChangeShapeType="1"/>
            </p:cNvSpPr>
            <p:nvPr/>
          </p:nvSpPr>
          <p:spPr bwMode="auto">
            <a:xfrm>
              <a:off x="2606675" y="4779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Line 22"/>
            <p:cNvSpPr>
              <a:spLocks noChangeShapeType="1"/>
            </p:cNvSpPr>
            <p:nvPr/>
          </p:nvSpPr>
          <p:spPr bwMode="auto">
            <a:xfrm>
              <a:off x="2606675" y="4627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Line 23"/>
            <p:cNvSpPr>
              <a:spLocks noChangeShapeType="1"/>
            </p:cNvSpPr>
            <p:nvPr/>
          </p:nvSpPr>
          <p:spPr bwMode="auto">
            <a:xfrm>
              <a:off x="2606675" y="4322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>
              <a:off x="2606675" y="4170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1" name="Line 25"/>
            <p:cNvSpPr>
              <a:spLocks noChangeShapeType="1"/>
            </p:cNvSpPr>
            <p:nvPr/>
          </p:nvSpPr>
          <p:spPr bwMode="auto">
            <a:xfrm>
              <a:off x="2606675" y="4017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2" name="Line 26"/>
            <p:cNvSpPr>
              <a:spLocks noChangeShapeType="1"/>
            </p:cNvSpPr>
            <p:nvPr/>
          </p:nvSpPr>
          <p:spPr bwMode="auto">
            <a:xfrm>
              <a:off x="2606675" y="3865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" name="Line 27"/>
            <p:cNvSpPr>
              <a:spLocks noChangeShapeType="1"/>
            </p:cNvSpPr>
            <p:nvPr/>
          </p:nvSpPr>
          <p:spPr bwMode="auto">
            <a:xfrm>
              <a:off x="2606675" y="3560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606675" y="3408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606675" y="32559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6" name="Line 30"/>
            <p:cNvSpPr>
              <a:spLocks noChangeShapeType="1"/>
            </p:cNvSpPr>
            <p:nvPr/>
          </p:nvSpPr>
          <p:spPr bwMode="auto">
            <a:xfrm>
              <a:off x="2606675" y="31035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Line 31"/>
            <p:cNvSpPr>
              <a:spLocks noChangeShapeType="1"/>
            </p:cNvSpPr>
            <p:nvPr/>
          </p:nvSpPr>
          <p:spPr bwMode="auto">
            <a:xfrm>
              <a:off x="2530475" y="4475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Line 32"/>
            <p:cNvSpPr>
              <a:spLocks noChangeShapeType="1"/>
            </p:cNvSpPr>
            <p:nvPr/>
          </p:nvSpPr>
          <p:spPr bwMode="auto">
            <a:xfrm>
              <a:off x="2530475" y="3713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530475" y="2951163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606675" y="27987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606675" y="2646363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605088" y="2530475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37"/>
            <p:cNvSpPr>
              <a:spLocks noChangeShapeType="1"/>
            </p:cNvSpPr>
            <p:nvPr/>
          </p:nvSpPr>
          <p:spPr bwMode="auto">
            <a:xfrm>
              <a:off x="2605088" y="2378075"/>
              <a:ext cx="76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4" name="Line 66"/>
            <p:cNvSpPr>
              <a:spLocks noChangeShapeType="1"/>
            </p:cNvSpPr>
            <p:nvPr/>
          </p:nvSpPr>
          <p:spPr bwMode="auto">
            <a:xfrm>
              <a:off x="2547938" y="5264150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315" name="Group 57"/>
            <p:cNvGrpSpPr>
              <a:grpSpLocks/>
            </p:cNvGrpSpPr>
            <p:nvPr/>
          </p:nvGrpSpPr>
          <p:grpSpPr bwMode="auto">
            <a:xfrm>
              <a:off x="3132138" y="5037138"/>
              <a:ext cx="317500" cy="503237"/>
              <a:chOff x="1973" y="3166"/>
              <a:chExt cx="200" cy="317"/>
            </a:xfrm>
          </p:grpSpPr>
          <p:sp>
            <p:nvSpPr>
              <p:cNvPr id="11317" name="Rectangle 54"/>
              <p:cNvSpPr>
                <a:spLocks noChangeArrowheads="1"/>
              </p:cNvSpPr>
              <p:nvPr/>
            </p:nvSpPr>
            <p:spPr bwMode="auto">
              <a:xfrm>
                <a:off x="2013" y="3310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</a:rPr>
                  <a:t>10</a:t>
                </a:r>
                <a:endParaRPr lang="en-GB" altLang="en-US" sz="1800"/>
              </a:p>
            </p:txBody>
          </p:sp>
          <p:sp>
            <p:nvSpPr>
              <p:cNvPr id="11318" name="Rectangle 55"/>
              <p:cNvSpPr>
                <a:spLocks noChangeArrowheads="1"/>
              </p:cNvSpPr>
              <p:nvPr/>
            </p:nvSpPr>
            <p:spPr bwMode="auto">
              <a:xfrm>
                <a:off x="1973" y="321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319" name="Rectangle 56"/>
              <p:cNvSpPr>
                <a:spLocks noChangeArrowheads="1"/>
              </p:cNvSpPr>
              <p:nvPr/>
            </p:nvSpPr>
            <p:spPr bwMode="auto">
              <a:xfrm>
                <a:off x="2069" y="3166"/>
                <a:ext cx="96" cy="14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1316" name="Line 33"/>
            <p:cNvSpPr>
              <a:spLocks noChangeShapeType="1"/>
            </p:cNvSpPr>
            <p:nvPr/>
          </p:nvSpPr>
          <p:spPr bwMode="auto">
            <a:xfrm>
              <a:off x="2547392" y="2204864"/>
              <a:ext cx="152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efficiency</a:t>
            </a:r>
            <a:endParaRPr lang="en-GB" altLang="en-US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1323182"/>
            <a:ext cx="7620000" cy="505618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Hypothetical profile of two sorting algorithms: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562769" y="5715000"/>
            <a:ext cx="72374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As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increases, A’s time requirement grows faster than B’s. So algorithm B is better!</a:t>
            </a:r>
          </a:p>
        </p:txBody>
      </p:sp>
      <p:grpSp>
        <p:nvGrpSpPr>
          <p:cNvPr id="11303" name="Group 58"/>
          <p:cNvGrpSpPr>
            <a:grpSpLocks/>
          </p:cNvGrpSpPr>
          <p:nvPr/>
        </p:nvGrpSpPr>
        <p:grpSpPr bwMode="auto">
          <a:xfrm>
            <a:off x="2080326" y="4265645"/>
            <a:ext cx="330200" cy="882650"/>
            <a:chOff x="2426" y="2926"/>
            <a:chExt cx="208" cy="556"/>
          </a:xfrm>
        </p:grpSpPr>
        <p:sp>
          <p:nvSpPr>
            <p:cNvPr id="11279" name="Rectangle 42"/>
            <p:cNvSpPr>
              <a:spLocks noChangeArrowheads="1"/>
            </p:cNvSpPr>
            <p:nvPr/>
          </p:nvSpPr>
          <p:spPr bwMode="auto">
            <a:xfrm>
              <a:off x="2474" y="3309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20</a:t>
              </a:r>
              <a:endParaRPr lang="en-GB" altLang="en-US" sz="1800"/>
            </a:p>
          </p:txBody>
        </p:sp>
        <p:sp>
          <p:nvSpPr>
            <p:cNvPr id="11280" name="Rectangle 43"/>
            <p:cNvSpPr>
              <a:spLocks noChangeArrowheads="1"/>
            </p:cNvSpPr>
            <p:nvPr/>
          </p:nvSpPr>
          <p:spPr bwMode="auto">
            <a:xfrm>
              <a:off x="2426" y="2926"/>
              <a:ext cx="96" cy="38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ectangle 44"/>
            <p:cNvSpPr>
              <a:spLocks noChangeArrowheads="1"/>
            </p:cNvSpPr>
            <p:nvPr/>
          </p:nvSpPr>
          <p:spPr bwMode="auto">
            <a:xfrm>
              <a:off x="2522" y="2974"/>
              <a:ext cx="9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304" name="Group 69"/>
          <p:cNvGrpSpPr>
            <a:grpSpLocks/>
          </p:cNvGrpSpPr>
          <p:nvPr/>
        </p:nvGrpSpPr>
        <p:grpSpPr bwMode="auto">
          <a:xfrm>
            <a:off x="2819400" y="3502729"/>
            <a:ext cx="304800" cy="1631950"/>
            <a:chOff x="2880" y="2453"/>
            <a:chExt cx="192" cy="1028"/>
          </a:xfrm>
        </p:grpSpPr>
        <p:sp>
          <p:nvSpPr>
            <p:cNvPr id="11276" name="Rectangle 46"/>
            <p:cNvSpPr>
              <a:spLocks noChangeArrowheads="1"/>
            </p:cNvSpPr>
            <p:nvPr/>
          </p:nvSpPr>
          <p:spPr bwMode="auto">
            <a:xfrm>
              <a:off x="2897" y="330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30</a:t>
              </a:r>
              <a:endParaRPr lang="en-GB" altLang="en-US" sz="1800" dirty="0"/>
            </a:p>
          </p:txBody>
        </p:sp>
        <p:sp>
          <p:nvSpPr>
            <p:cNvPr id="11277" name="Rectangle 47"/>
            <p:cNvSpPr>
              <a:spLocks noChangeArrowheads="1"/>
            </p:cNvSpPr>
            <p:nvPr/>
          </p:nvSpPr>
          <p:spPr bwMode="auto">
            <a:xfrm>
              <a:off x="2880" y="2453"/>
              <a:ext cx="96" cy="86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78" name="Rectangle 48"/>
            <p:cNvSpPr>
              <a:spLocks noChangeArrowheads="1"/>
            </p:cNvSpPr>
            <p:nvPr/>
          </p:nvSpPr>
          <p:spPr bwMode="auto">
            <a:xfrm>
              <a:off x="2976" y="2741"/>
              <a:ext cx="96" cy="57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305" name="Group 70"/>
          <p:cNvGrpSpPr>
            <a:grpSpLocks/>
          </p:cNvGrpSpPr>
          <p:nvPr/>
        </p:nvGrpSpPr>
        <p:grpSpPr bwMode="auto">
          <a:xfrm>
            <a:off x="3505200" y="2440783"/>
            <a:ext cx="304800" cy="2698750"/>
            <a:chOff x="3334" y="1781"/>
            <a:chExt cx="192" cy="1700"/>
          </a:xfrm>
        </p:grpSpPr>
        <p:sp>
          <p:nvSpPr>
            <p:cNvPr id="11273" name="Rectangle 50"/>
            <p:cNvSpPr>
              <a:spLocks noChangeArrowheads="1"/>
            </p:cNvSpPr>
            <p:nvPr/>
          </p:nvSpPr>
          <p:spPr bwMode="auto">
            <a:xfrm>
              <a:off x="3341" y="3308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40</a:t>
              </a:r>
              <a:endParaRPr lang="en-GB" altLang="en-US" sz="1800"/>
            </a:p>
          </p:txBody>
        </p:sp>
        <p:sp>
          <p:nvSpPr>
            <p:cNvPr id="11274" name="Rectangle 51"/>
            <p:cNvSpPr>
              <a:spLocks noChangeArrowheads="1"/>
            </p:cNvSpPr>
            <p:nvPr/>
          </p:nvSpPr>
          <p:spPr bwMode="auto">
            <a:xfrm>
              <a:off x="3334" y="1781"/>
              <a:ext cx="96" cy="153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1275" name="Rectangle 52"/>
            <p:cNvSpPr>
              <a:spLocks noChangeArrowheads="1"/>
            </p:cNvSpPr>
            <p:nvPr/>
          </p:nvSpPr>
          <p:spPr bwMode="auto">
            <a:xfrm>
              <a:off x="3430" y="2501"/>
              <a:ext cx="96" cy="8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1051</TotalTime>
  <Words>1456</Words>
  <Application>Microsoft Office PowerPoint</Application>
  <PresentationFormat>On-screen Show (4:3)</PresentationFormat>
  <Paragraphs>361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 2. Algorithms and Complexity</vt:lpstr>
      <vt:lpstr>Principles (1)</vt:lpstr>
      <vt:lpstr>Principles (2)</vt:lpstr>
      <vt:lpstr>Remedial maths: logarithms (1)</vt:lpstr>
      <vt:lpstr>Remedial maths: logarithms (2)</vt:lpstr>
      <vt:lpstr>Example: logarithms (1)</vt:lpstr>
      <vt:lpstr>Example: logarithms (2)</vt:lpstr>
      <vt:lpstr>Efficiency analysis</vt:lpstr>
      <vt:lpstr>Example: efficiency</vt:lpstr>
      <vt:lpstr>How should we measure time?</vt:lpstr>
      <vt:lpstr>Example: simple power algorithm (1)</vt:lpstr>
      <vt:lpstr>Example: simple power algorithm (2)</vt:lpstr>
      <vt:lpstr>Approximate efficiency analysis</vt:lpstr>
      <vt:lpstr>Example: smart power algorithm (1)</vt:lpstr>
      <vt:lpstr>Example: smart power algorithm (2)</vt:lpstr>
      <vt:lpstr>Example: power algorithms</vt:lpstr>
      <vt:lpstr>Complexity analysis</vt:lpstr>
      <vt:lpstr>Example: power algorithms complexity (1)</vt:lpstr>
      <vt:lpstr>Example: power algorithms complexity (2)</vt:lpstr>
      <vt:lpstr>Example: power algorithms complexity (3)</vt:lpstr>
      <vt:lpstr>O-notation (1)</vt:lpstr>
      <vt:lpstr>O-notation (2)</vt:lpstr>
      <vt:lpstr>Complexity: growth rates (1)</vt:lpstr>
      <vt:lpstr>Complexity: growth rates (2)</vt:lpstr>
      <vt:lpstr>Recursive algorithms</vt:lpstr>
      <vt:lpstr>When does recursion work?</vt:lpstr>
      <vt:lpstr>Examples:</vt:lpstr>
      <vt:lpstr>Example: Towers of Hanoi (1)</vt:lpstr>
      <vt:lpstr>Example: Towers of Hanoi (2)</vt:lpstr>
      <vt:lpstr>Example: Towers of Hanoi (3)</vt:lpstr>
      <vt:lpstr>Example: Towers of Hanoi (4)</vt:lpstr>
      <vt:lpstr>Example: Towers of Hanoi (5)</vt:lpstr>
      <vt:lpstr>Example: Towers of Hanoi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Algorithms and Complexity</dc:title>
  <dc:creator>Alice</dc:creator>
  <cp:lastModifiedBy>Alice Miller</cp:lastModifiedBy>
  <cp:revision>36</cp:revision>
  <dcterms:created xsi:type="dcterms:W3CDTF">2006-08-16T00:00:00Z</dcterms:created>
  <dcterms:modified xsi:type="dcterms:W3CDTF">2020-01-21T15:36:31Z</dcterms:modified>
</cp:coreProperties>
</file>