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7"/>
  </p:sldMasterIdLst>
  <p:notesMasterIdLst>
    <p:notesMasterId r:id="rId95"/>
  </p:notesMasterIdLst>
  <p:sldIdLst>
    <p:sldId id="256" r:id="rId8"/>
    <p:sldId id="351" r:id="rId9"/>
    <p:sldId id="321" r:id="rId10"/>
    <p:sldId id="257" r:id="rId11"/>
    <p:sldId id="286" r:id="rId12"/>
    <p:sldId id="298" r:id="rId13"/>
    <p:sldId id="308" r:id="rId14"/>
    <p:sldId id="345" r:id="rId15"/>
    <p:sldId id="346" r:id="rId16"/>
    <p:sldId id="293" r:id="rId17"/>
    <p:sldId id="294" r:id="rId18"/>
    <p:sldId id="297" r:id="rId19"/>
    <p:sldId id="262" r:id="rId20"/>
    <p:sldId id="312" r:id="rId21"/>
    <p:sldId id="287" r:id="rId22"/>
    <p:sldId id="299" r:id="rId23"/>
    <p:sldId id="295" r:id="rId24"/>
    <p:sldId id="318" r:id="rId25"/>
    <p:sldId id="317" r:id="rId26"/>
    <p:sldId id="319" r:id="rId27"/>
    <p:sldId id="320" r:id="rId28"/>
    <p:sldId id="288" r:id="rId29"/>
    <p:sldId id="289" r:id="rId30"/>
    <p:sldId id="300" r:id="rId31"/>
    <p:sldId id="301" r:id="rId32"/>
    <p:sldId id="296" r:id="rId33"/>
    <p:sldId id="292" r:id="rId34"/>
    <p:sldId id="302" r:id="rId35"/>
    <p:sldId id="304" r:id="rId36"/>
    <p:sldId id="310" r:id="rId37"/>
    <p:sldId id="313" r:id="rId38"/>
    <p:sldId id="311" r:id="rId39"/>
    <p:sldId id="309" r:id="rId40"/>
    <p:sldId id="306" r:id="rId41"/>
    <p:sldId id="314" r:id="rId42"/>
    <p:sldId id="291" r:id="rId43"/>
    <p:sldId id="290" r:id="rId44"/>
    <p:sldId id="307" r:id="rId45"/>
    <p:sldId id="328" r:id="rId46"/>
    <p:sldId id="339" r:id="rId47"/>
    <p:sldId id="326" r:id="rId48"/>
    <p:sldId id="338" r:id="rId49"/>
    <p:sldId id="264" r:id="rId50"/>
    <p:sldId id="337" r:id="rId51"/>
    <p:sldId id="315" r:id="rId52"/>
    <p:sldId id="335" r:id="rId53"/>
    <p:sldId id="336" r:id="rId54"/>
    <p:sldId id="263" r:id="rId55"/>
    <p:sldId id="303" r:id="rId56"/>
    <p:sldId id="350" r:id="rId57"/>
    <p:sldId id="260" r:id="rId58"/>
    <p:sldId id="266" r:id="rId59"/>
    <p:sldId id="270" r:id="rId60"/>
    <p:sldId id="271" r:id="rId61"/>
    <p:sldId id="272" r:id="rId62"/>
    <p:sldId id="273" r:id="rId63"/>
    <p:sldId id="278" r:id="rId64"/>
    <p:sldId id="274" r:id="rId65"/>
    <p:sldId id="275" r:id="rId66"/>
    <p:sldId id="276" r:id="rId67"/>
    <p:sldId id="277" r:id="rId68"/>
    <p:sldId id="279" r:id="rId69"/>
    <p:sldId id="268" r:id="rId70"/>
    <p:sldId id="259" r:id="rId71"/>
    <p:sldId id="283" r:id="rId72"/>
    <p:sldId id="284" r:id="rId73"/>
    <p:sldId id="280" r:id="rId74"/>
    <p:sldId id="281" r:id="rId75"/>
    <p:sldId id="327" r:id="rId76"/>
    <p:sldId id="322" r:id="rId77"/>
    <p:sldId id="334" r:id="rId78"/>
    <p:sldId id="340" r:id="rId79"/>
    <p:sldId id="333" r:id="rId80"/>
    <p:sldId id="323" r:id="rId81"/>
    <p:sldId id="329" r:id="rId82"/>
    <p:sldId id="330" r:id="rId83"/>
    <p:sldId id="325" r:id="rId84"/>
    <p:sldId id="331" r:id="rId85"/>
    <p:sldId id="324" r:id="rId86"/>
    <p:sldId id="258" r:id="rId87"/>
    <p:sldId id="341" r:id="rId88"/>
    <p:sldId id="342" r:id="rId89"/>
    <p:sldId id="344" r:id="rId90"/>
    <p:sldId id="347" r:id="rId91"/>
    <p:sldId id="348" r:id="rId92"/>
    <p:sldId id="343" r:id="rId93"/>
    <p:sldId id="349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7547" autoAdjust="0"/>
  </p:normalViewPr>
  <p:slideViewPr>
    <p:cSldViewPr snapToGrid="0">
      <p:cViewPr varScale="1">
        <p:scale>
          <a:sx n="84" d="100"/>
          <a:sy n="84" d="100"/>
        </p:scale>
        <p:origin x="1238" y="77"/>
      </p:cViewPr>
      <p:guideLst/>
    </p:cSldViewPr>
  </p:slideViewPr>
  <p:outlineViewPr>
    <p:cViewPr>
      <p:scale>
        <a:sx n="33" d="100"/>
        <a:sy n="33" d="100"/>
      </p:scale>
      <p:origin x="0" y="-87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customXml" Target="../customXml/item5.xml"/><Relationship Id="rId90" Type="http://schemas.openxmlformats.org/officeDocument/2006/relationships/slide" Target="slides/slide83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BF8F-9EED-4065-B752-0261C66D1B40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037C2ED5-3D90-4E6D-B151-EBC7F5813896}">
      <dgm:prSet/>
      <dgm:spPr/>
      <dgm:t>
        <a:bodyPr/>
        <a:lstStyle/>
        <a:p>
          <a:r>
            <a:rPr lang="en-US" dirty="0"/>
            <a:t>OLTP</a:t>
          </a:r>
          <a:endParaRPr lang="zh-TW" dirty="0"/>
        </a:p>
      </dgm:t>
    </dgm:pt>
    <dgm:pt modelId="{26E66DE1-5907-40D1-A3CE-F0B862FB0C75}" type="parTrans" cxnId="{AA43F4F1-81A4-429D-A4A5-81046B7FC1E5}">
      <dgm:prSet/>
      <dgm:spPr/>
      <dgm:t>
        <a:bodyPr/>
        <a:lstStyle/>
        <a:p>
          <a:endParaRPr lang="zh-TW" altLang="en-US"/>
        </a:p>
      </dgm:t>
    </dgm:pt>
    <dgm:pt modelId="{EC7C24CA-43D1-4B51-9267-6CD25A220C9E}" type="sibTrans" cxnId="{AA43F4F1-81A4-429D-A4A5-81046B7FC1E5}">
      <dgm:prSet/>
      <dgm:spPr/>
      <dgm:t>
        <a:bodyPr/>
        <a:lstStyle/>
        <a:p>
          <a:endParaRPr lang="zh-TW" altLang="en-US"/>
        </a:p>
      </dgm:t>
    </dgm:pt>
    <dgm:pt modelId="{F9A69693-4264-4249-BAD4-33187F3632FD}">
      <dgm:prSet/>
      <dgm:spPr/>
      <dgm:t>
        <a:bodyPr/>
        <a:lstStyle/>
        <a:p>
          <a:r>
            <a:rPr lang="en-US" dirty="0"/>
            <a:t>public</a:t>
          </a:r>
          <a:endParaRPr lang="zh-TW" dirty="0"/>
        </a:p>
      </dgm:t>
    </dgm:pt>
    <dgm:pt modelId="{13DFED9F-7047-4659-885D-7C7ADA4A5195}" type="parTrans" cxnId="{E7C12D7A-CD50-46F3-8C4E-051733393B66}">
      <dgm:prSet/>
      <dgm:spPr/>
      <dgm:t>
        <a:bodyPr/>
        <a:lstStyle/>
        <a:p>
          <a:endParaRPr lang="zh-TW" altLang="en-US"/>
        </a:p>
      </dgm:t>
    </dgm:pt>
    <dgm:pt modelId="{9E9A0805-ECCE-485A-93F0-1C8C933E1F19}" type="sibTrans" cxnId="{E7C12D7A-CD50-46F3-8C4E-051733393B66}">
      <dgm:prSet/>
      <dgm:spPr/>
      <dgm:t>
        <a:bodyPr/>
        <a:lstStyle/>
        <a:p>
          <a:endParaRPr lang="zh-TW" altLang="en-US"/>
        </a:p>
      </dgm:t>
    </dgm:pt>
    <dgm:pt modelId="{87DE663A-A5A5-42BE-B403-3129A52CF185}">
      <dgm:prSet/>
      <dgm:spPr/>
      <dgm:t>
        <a:bodyPr/>
        <a:lstStyle/>
        <a:p>
          <a:r>
            <a:rPr lang="en-US" dirty="0"/>
            <a:t>DWH</a:t>
          </a:r>
          <a:endParaRPr lang="zh-TW" dirty="0"/>
        </a:p>
      </dgm:t>
    </dgm:pt>
    <dgm:pt modelId="{B417439D-0F3C-4026-AF18-27FAA5A3541C}" type="parTrans" cxnId="{B9D917C3-A2E6-471C-8D58-F57CE8868AAE}">
      <dgm:prSet/>
      <dgm:spPr/>
      <dgm:t>
        <a:bodyPr/>
        <a:lstStyle/>
        <a:p>
          <a:endParaRPr lang="zh-TW" altLang="en-US"/>
        </a:p>
      </dgm:t>
    </dgm:pt>
    <dgm:pt modelId="{5D5BE59E-DB6B-4731-B3B5-304BE3D253CE}" type="sibTrans" cxnId="{B9D917C3-A2E6-471C-8D58-F57CE8868AAE}">
      <dgm:prSet/>
      <dgm:spPr/>
      <dgm:t>
        <a:bodyPr/>
        <a:lstStyle/>
        <a:p>
          <a:endParaRPr lang="zh-TW" altLang="en-US"/>
        </a:p>
      </dgm:t>
    </dgm:pt>
    <dgm:pt modelId="{B32F0B54-2790-480D-9165-6B8073D5ED69}">
      <dgm:prSet/>
      <dgm:spPr/>
      <dgm:t>
        <a:bodyPr/>
        <a:lstStyle/>
        <a:p>
          <a:r>
            <a:rPr lang="en-US" dirty="0"/>
            <a:t>staging</a:t>
          </a:r>
          <a:endParaRPr lang="zh-TW" dirty="0"/>
        </a:p>
      </dgm:t>
    </dgm:pt>
    <dgm:pt modelId="{20A142F7-7394-4385-A96B-93BA2835A892}" type="parTrans" cxnId="{9E0401A4-77AB-4228-B7A0-195CA8476E43}">
      <dgm:prSet/>
      <dgm:spPr/>
      <dgm:t>
        <a:bodyPr/>
        <a:lstStyle/>
        <a:p>
          <a:endParaRPr lang="zh-TW" altLang="en-US"/>
        </a:p>
      </dgm:t>
    </dgm:pt>
    <dgm:pt modelId="{8E35E763-C20E-4A6C-AA37-4342AA8A59E6}" type="sibTrans" cxnId="{9E0401A4-77AB-4228-B7A0-195CA8476E43}">
      <dgm:prSet/>
      <dgm:spPr/>
      <dgm:t>
        <a:bodyPr/>
        <a:lstStyle/>
        <a:p>
          <a:endParaRPr lang="zh-TW" altLang="en-US"/>
        </a:p>
      </dgm:t>
    </dgm:pt>
    <dgm:pt modelId="{BFBD0C0F-8502-46AA-8EF9-1087D733130D}">
      <dgm:prSet/>
      <dgm:spPr/>
      <dgm:t>
        <a:bodyPr/>
        <a:lstStyle/>
        <a:p>
          <a:r>
            <a:rPr lang="en-US" dirty="0" err="1"/>
            <a:t>dwh</a:t>
          </a:r>
          <a:endParaRPr lang="zh-TW" dirty="0"/>
        </a:p>
      </dgm:t>
    </dgm:pt>
    <dgm:pt modelId="{190CA40A-760D-40D9-9B06-7226B16BA30B}" type="parTrans" cxnId="{17953DA0-A448-41F3-8C07-D3B180430D1C}">
      <dgm:prSet/>
      <dgm:spPr/>
      <dgm:t>
        <a:bodyPr/>
        <a:lstStyle/>
        <a:p>
          <a:endParaRPr lang="zh-TW" altLang="en-US"/>
        </a:p>
      </dgm:t>
    </dgm:pt>
    <dgm:pt modelId="{0E2C7BC9-7E54-4FAB-BF41-56EBF2FE1F91}" type="sibTrans" cxnId="{17953DA0-A448-41F3-8C07-D3B180430D1C}">
      <dgm:prSet/>
      <dgm:spPr/>
      <dgm:t>
        <a:bodyPr/>
        <a:lstStyle/>
        <a:p>
          <a:endParaRPr lang="zh-TW" altLang="en-US"/>
        </a:p>
      </dgm:t>
    </dgm:pt>
    <dgm:pt modelId="{951827B1-9D36-44B1-904F-2792B6410EF6}">
      <dgm:prSet/>
      <dgm:spPr/>
      <dgm:t>
        <a:bodyPr/>
        <a:lstStyle/>
        <a:p>
          <a:r>
            <a:rPr lang="en-US" altLang="zh-TW" dirty="0"/>
            <a:t>D2D job</a:t>
          </a:r>
          <a:endParaRPr lang="zh-TW" dirty="0"/>
        </a:p>
      </dgm:t>
    </dgm:pt>
    <dgm:pt modelId="{6D5842FD-B98A-4BB3-BB45-E53604E99508}" type="parTrans" cxnId="{B50A7263-286E-47D7-BFF2-D77264851706}">
      <dgm:prSet/>
      <dgm:spPr/>
      <dgm:t>
        <a:bodyPr/>
        <a:lstStyle/>
        <a:p>
          <a:endParaRPr lang="zh-TW" altLang="en-US"/>
        </a:p>
      </dgm:t>
    </dgm:pt>
    <dgm:pt modelId="{E743D0E8-1158-4823-BCAB-619A8FA7CAA1}" type="sibTrans" cxnId="{B50A7263-286E-47D7-BFF2-D77264851706}">
      <dgm:prSet/>
      <dgm:spPr/>
      <dgm:t>
        <a:bodyPr/>
        <a:lstStyle/>
        <a:p>
          <a:endParaRPr lang="zh-TW" altLang="en-US"/>
        </a:p>
      </dgm:t>
    </dgm:pt>
    <dgm:pt modelId="{BA2E4C7C-9E63-4D03-9D9B-65D1FA6661E2}">
      <dgm:prSet/>
      <dgm:spPr/>
      <dgm:t>
        <a:bodyPr/>
        <a:lstStyle/>
        <a:p>
          <a:r>
            <a:rPr lang="en-US" altLang="zh-TW" dirty="0"/>
            <a:t>DW </a:t>
          </a:r>
          <a:r>
            <a:rPr lang="en-US" altLang="zh-TW" dirty="0" err="1"/>
            <a:t>tmpl</a:t>
          </a:r>
          <a:endParaRPr lang="zh-TW" dirty="0"/>
        </a:p>
      </dgm:t>
    </dgm:pt>
    <dgm:pt modelId="{7F73FE29-9F2D-4ECA-AA8F-68D08595C972}" type="parTrans" cxnId="{DE21F895-1A2B-4914-87B6-2595FD250AEC}">
      <dgm:prSet/>
      <dgm:spPr/>
      <dgm:t>
        <a:bodyPr/>
        <a:lstStyle/>
        <a:p>
          <a:endParaRPr lang="zh-TW" altLang="en-US"/>
        </a:p>
      </dgm:t>
    </dgm:pt>
    <dgm:pt modelId="{46AF0D09-4829-46F6-BC05-A3E335E1CD16}" type="sibTrans" cxnId="{DE21F895-1A2B-4914-87B6-2595FD250AEC}">
      <dgm:prSet/>
      <dgm:spPr/>
      <dgm:t>
        <a:bodyPr/>
        <a:lstStyle/>
        <a:p>
          <a:endParaRPr lang="zh-TW" altLang="en-US"/>
        </a:p>
      </dgm:t>
    </dgm:pt>
    <dgm:pt modelId="{7C3B1AE4-CF01-4826-86C1-7EED98905763}">
      <dgm:prSet/>
      <dgm:spPr/>
      <dgm:t>
        <a:bodyPr/>
        <a:lstStyle/>
        <a:p>
          <a:r>
            <a:rPr lang="en-US" altLang="zh-TW"/>
            <a:t>DW tmpl</a:t>
          </a:r>
          <a:endParaRPr lang="zh-TW" dirty="0"/>
        </a:p>
      </dgm:t>
    </dgm:pt>
    <dgm:pt modelId="{D6C94385-F47E-46B3-AADF-0E7A2D8FC318}" type="parTrans" cxnId="{6DC6860D-A3A8-47DE-954C-39613B4B96FA}">
      <dgm:prSet/>
      <dgm:spPr/>
      <dgm:t>
        <a:bodyPr/>
        <a:lstStyle/>
        <a:p>
          <a:endParaRPr lang="zh-TW" altLang="en-US"/>
        </a:p>
      </dgm:t>
    </dgm:pt>
    <dgm:pt modelId="{6231B9A2-B1F7-44B7-9E8D-A2FA6B50D961}" type="sibTrans" cxnId="{6DC6860D-A3A8-47DE-954C-39613B4B96FA}">
      <dgm:prSet/>
      <dgm:spPr/>
      <dgm:t>
        <a:bodyPr/>
        <a:lstStyle/>
        <a:p>
          <a:endParaRPr lang="zh-TW" altLang="en-US"/>
        </a:p>
      </dgm:t>
    </dgm:pt>
    <dgm:pt modelId="{C162987F-722C-4B8A-95F9-FCFE36D2FF8C}" type="pres">
      <dgm:prSet presAssocID="{637EBF8F-9EED-4065-B752-0261C66D1B4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566C8A-F612-43B5-BAB2-465CC0835C66}" type="pres">
      <dgm:prSet presAssocID="{037C2ED5-3D90-4E6D-B151-EBC7F5813896}" presName="vertOne" presStyleCnt="0"/>
      <dgm:spPr/>
    </dgm:pt>
    <dgm:pt modelId="{7B2FAD07-EBBA-44D2-A3F7-F8265C7C070D}" type="pres">
      <dgm:prSet presAssocID="{037C2ED5-3D90-4E6D-B151-EBC7F5813896}" presName="txOne" presStyleLbl="node0" presStyleIdx="0" presStyleCnt="2">
        <dgm:presLayoutVars>
          <dgm:chPref val="3"/>
        </dgm:presLayoutVars>
      </dgm:prSet>
      <dgm:spPr/>
    </dgm:pt>
    <dgm:pt modelId="{BAE098A4-8186-4EE7-889C-C89CF4B63C06}" type="pres">
      <dgm:prSet presAssocID="{037C2ED5-3D90-4E6D-B151-EBC7F5813896}" presName="parTransOne" presStyleCnt="0"/>
      <dgm:spPr/>
    </dgm:pt>
    <dgm:pt modelId="{6C4F7765-A957-4A55-86A1-59620284D827}" type="pres">
      <dgm:prSet presAssocID="{037C2ED5-3D90-4E6D-B151-EBC7F5813896}" presName="horzOne" presStyleCnt="0"/>
      <dgm:spPr/>
    </dgm:pt>
    <dgm:pt modelId="{558480FD-0C30-483A-A7FB-28A0DCF7BFC1}" type="pres">
      <dgm:prSet presAssocID="{F9A69693-4264-4249-BAD4-33187F3632FD}" presName="vertTwo" presStyleCnt="0"/>
      <dgm:spPr/>
    </dgm:pt>
    <dgm:pt modelId="{63D42ACA-C974-42EB-B6B2-6110724EFB34}" type="pres">
      <dgm:prSet presAssocID="{F9A69693-4264-4249-BAD4-33187F3632FD}" presName="txTwo" presStyleLbl="node2" presStyleIdx="0" presStyleCnt="3">
        <dgm:presLayoutVars>
          <dgm:chPref val="3"/>
        </dgm:presLayoutVars>
      </dgm:prSet>
      <dgm:spPr/>
    </dgm:pt>
    <dgm:pt modelId="{D21552F9-BE70-40CC-835B-4C7614A8040F}" type="pres">
      <dgm:prSet presAssocID="{F9A69693-4264-4249-BAD4-33187F3632FD}" presName="parTransTwo" presStyleCnt="0"/>
      <dgm:spPr/>
    </dgm:pt>
    <dgm:pt modelId="{C55ED2B8-ABEB-4E85-B513-171EECCDB020}" type="pres">
      <dgm:prSet presAssocID="{F9A69693-4264-4249-BAD4-33187F3632FD}" presName="horzTwo" presStyleCnt="0"/>
      <dgm:spPr/>
    </dgm:pt>
    <dgm:pt modelId="{A009A58A-1A60-43A7-B9AF-2995505A0806}" type="pres">
      <dgm:prSet presAssocID="{951827B1-9D36-44B1-904F-2792B6410EF6}" presName="vertThree" presStyleCnt="0"/>
      <dgm:spPr/>
    </dgm:pt>
    <dgm:pt modelId="{25D22B28-A227-46CF-AAFF-1F96103FC9BF}" type="pres">
      <dgm:prSet presAssocID="{951827B1-9D36-44B1-904F-2792B6410EF6}" presName="txThree" presStyleLbl="node3" presStyleIdx="0" presStyleCnt="3">
        <dgm:presLayoutVars>
          <dgm:chPref val="3"/>
        </dgm:presLayoutVars>
      </dgm:prSet>
      <dgm:spPr>
        <a:prstGeom prst="homePlate">
          <a:avLst/>
        </a:prstGeom>
      </dgm:spPr>
    </dgm:pt>
    <dgm:pt modelId="{390C24D7-E3EF-4EDE-84CD-6508CC0A5B9B}" type="pres">
      <dgm:prSet presAssocID="{951827B1-9D36-44B1-904F-2792B6410EF6}" presName="horzThree" presStyleCnt="0"/>
      <dgm:spPr/>
    </dgm:pt>
    <dgm:pt modelId="{C3EA69B4-2B18-412C-8B85-2D6E0A2169EE}" type="pres">
      <dgm:prSet presAssocID="{EC7C24CA-43D1-4B51-9267-6CD25A220C9E}" presName="sibSpaceOne" presStyleCnt="0"/>
      <dgm:spPr/>
    </dgm:pt>
    <dgm:pt modelId="{225C1F84-7293-4D02-AE59-10B9DD1A8AAD}" type="pres">
      <dgm:prSet presAssocID="{87DE663A-A5A5-42BE-B403-3129A52CF185}" presName="vertOne" presStyleCnt="0"/>
      <dgm:spPr/>
    </dgm:pt>
    <dgm:pt modelId="{1DC65B53-B372-49D7-96E9-0A6F7DF22E4A}" type="pres">
      <dgm:prSet presAssocID="{87DE663A-A5A5-42BE-B403-3129A52CF185}" presName="txOne" presStyleLbl="node0" presStyleIdx="1" presStyleCnt="2">
        <dgm:presLayoutVars>
          <dgm:chPref val="3"/>
        </dgm:presLayoutVars>
      </dgm:prSet>
      <dgm:spPr/>
    </dgm:pt>
    <dgm:pt modelId="{F1EFCB27-6837-426B-A5D7-892DF10639FE}" type="pres">
      <dgm:prSet presAssocID="{87DE663A-A5A5-42BE-B403-3129A52CF185}" presName="parTransOne" presStyleCnt="0"/>
      <dgm:spPr/>
    </dgm:pt>
    <dgm:pt modelId="{F3462942-3818-4FFC-B40A-32391C0D7148}" type="pres">
      <dgm:prSet presAssocID="{87DE663A-A5A5-42BE-B403-3129A52CF185}" presName="horzOne" presStyleCnt="0"/>
      <dgm:spPr/>
    </dgm:pt>
    <dgm:pt modelId="{E693B1AC-27EE-4875-9778-B5902BF5B06C}" type="pres">
      <dgm:prSet presAssocID="{B32F0B54-2790-480D-9165-6B8073D5ED69}" presName="vertTwo" presStyleCnt="0"/>
      <dgm:spPr/>
    </dgm:pt>
    <dgm:pt modelId="{D81B94F9-4828-4C52-83D6-B36D396CB0BA}" type="pres">
      <dgm:prSet presAssocID="{B32F0B54-2790-480D-9165-6B8073D5ED69}" presName="txTwo" presStyleLbl="node2" presStyleIdx="1" presStyleCnt="3">
        <dgm:presLayoutVars>
          <dgm:chPref val="3"/>
        </dgm:presLayoutVars>
      </dgm:prSet>
      <dgm:spPr/>
    </dgm:pt>
    <dgm:pt modelId="{3D08C7E8-CEF4-4A55-89D4-4A319755EABB}" type="pres">
      <dgm:prSet presAssocID="{B32F0B54-2790-480D-9165-6B8073D5ED69}" presName="parTransTwo" presStyleCnt="0"/>
      <dgm:spPr/>
    </dgm:pt>
    <dgm:pt modelId="{835D0671-BAAF-494D-8AEE-F50E50BCE6C4}" type="pres">
      <dgm:prSet presAssocID="{B32F0B54-2790-480D-9165-6B8073D5ED69}" presName="horzTwo" presStyleCnt="0"/>
      <dgm:spPr/>
    </dgm:pt>
    <dgm:pt modelId="{8F6C391E-C60D-4F53-8E1C-4916A9052C74}" type="pres">
      <dgm:prSet presAssocID="{BA2E4C7C-9E63-4D03-9D9B-65D1FA6661E2}" presName="vertThree" presStyleCnt="0"/>
      <dgm:spPr/>
    </dgm:pt>
    <dgm:pt modelId="{08A01773-F4F7-4565-BF55-3FCCE7BBC8DE}" type="pres">
      <dgm:prSet presAssocID="{BA2E4C7C-9E63-4D03-9D9B-65D1FA6661E2}" presName="txThree" presStyleLbl="node3" presStyleIdx="1" presStyleCnt="3">
        <dgm:presLayoutVars>
          <dgm:chPref val="3"/>
        </dgm:presLayoutVars>
      </dgm:prSet>
      <dgm:spPr>
        <a:prstGeom prst="homePlate">
          <a:avLst/>
        </a:prstGeom>
      </dgm:spPr>
    </dgm:pt>
    <dgm:pt modelId="{4D3D8C37-F672-42B6-9324-F2A3A677F4F3}" type="pres">
      <dgm:prSet presAssocID="{BA2E4C7C-9E63-4D03-9D9B-65D1FA6661E2}" presName="horzThree" presStyleCnt="0"/>
      <dgm:spPr/>
    </dgm:pt>
    <dgm:pt modelId="{E1D3238D-608E-49F4-9408-5523E9B17B67}" type="pres">
      <dgm:prSet presAssocID="{8E35E763-C20E-4A6C-AA37-4342AA8A59E6}" presName="sibSpaceTwo" presStyleCnt="0"/>
      <dgm:spPr/>
    </dgm:pt>
    <dgm:pt modelId="{6F60AF79-48E3-4753-9414-4D813B4B4F73}" type="pres">
      <dgm:prSet presAssocID="{BFBD0C0F-8502-46AA-8EF9-1087D733130D}" presName="vertTwo" presStyleCnt="0"/>
      <dgm:spPr/>
    </dgm:pt>
    <dgm:pt modelId="{13CAFAAE-4665-4E0A-9BCE-DBE3BDC1BB0B}" type="pres">
      <dgm:prSet presAssocID="{BFBD0C0F-8502-46AA-8EF9-1087D733130D}" presName="txTwo" presStyleLbl="node2" presStyleIdx="2" presStyleCnt="3">
        <dgm:presLayoutVars>
          <dgm:chPref val="3"/>
        </dgm:presLayoutVars>
      </dgm:prSet>
      <dgm:spPr/>
    </dgm:pt>
    <dgm:pt modelId="{F261002D-3D46-456C-B04B-22869BCE59B7}" type="pres">
      <dgm:prSet presAssocID="{BFBD0C0F-8502-46AA-8EF9-1087D733130D}" presName="parTransTwo" presStyleCnt="0"/>
      <dgm:spPr/>
    </dgm:pt>
    <dgm:pt modelId="{847BCA1B-B9AD-449E-8627-E8BBAEFFA6F4}" type="pres">
      <dgm:prSet presAssocID="{BFBD0C0F-8502-46AA-8EF9-1087D733130D}" presName="horzTwo" presStyleCnt="0"/>
      <dgm:spPr/>
    </dgm:pt>
    <dgm:pt modelId="{045EF017-715C-4DDA-B933-8F4B2E89D99D}" type="pres">
      <dgm:prSet presAssocID="{7C3B1AE4-CF01-4826-86C1-7EED98905763}" presName="vertThree" presStyleCnt="0"/>
      <dgm:spPr/>
    </dgm:pt>
    <dgm:pt modelId="{10D81F7D-915E-493F-83BD-8AAB5206678D}" type="pres">
      <dgm:prSet presAssocID="{7C3B1AE4-CF01-4826-86C1-7EED98905763}" presName="txThree" presStyleLbl="node3" presStyleIdx="2" presStyleCnt="3">
        <dgm:presLayoutVars>
          <dgm:chPref val="3"/>
        </dgm:presLayoutVars>
      </dgm:prSet>
      <dgm:spPr/>
    </dgm:pt>
    <dgm:pt modelId="{B7C07C5F-03E2-4982-BCCC-8A01F5904811}" type="pres">
      <dgm:prSet presAssocID="{7C3B1AE4-CF01-4826-86C1-7EED98905763}" presName="horzThree" presStyleCnt="0"/>
      <dgm:spPr/>
    </dgm:pt>
  </dgm:ptLst>
  <dgm:cxnLst>
    <dgm:cxn modelId="{7888CB09-41CE-45BD-AA20-220FE1DFBCD3}" type="presOf" srcId="{B32F0B54-2790-480D-9165-6B8073D5ED69}" destId="{D81B94F9-4828-4C52-83D6-B36D396CB0BA}" srcOrd="0" destOrd="0" presId="urn:microsoft.com/office/officeart/2005/8/layout/hierarchy4"/>
    <dgm:cxn modelId="{6DC6860D-A3A8-47DE-954C-39613B4B96FA}" srcId="{BFBD0C0F-8502-46AA-8EF9-1087D733130D}" destId="{7C3B1AE4-CF01-4826-86C1-7EED98905763}" srcOrd="0" destOrd="0" parTransId="{D6C94385-F47E-46B3-AADF-0E7A2D8FC318}" sibTransId="{6231B9A2-B1F7-44B7-9E8D-A2FA6B50D961}"/>
    <dgm:cxn modelId="{8716D03B-5148-4F33-98F1-CD629BBF9515}" type="presOf" srcId="{87DE663A-A5A5-42BE-B403-3129A52CF185}" destId="{1DC65B53-B372-49D7-96E9-0A6F7DF22E4A}" srcOrd="0" destOrd="0" presId="urn:microsoft.com/office/officeart/2005/8/layout/hierarchy4"/>
    <dgm:cxn modelId="{17DB0D41-9388-4AA9-942F-0E7BAC5D4B78}" type="presOf" srcId="{637EBF8F-9EED-4065-B752-0261C66D1B40}" destId="{C162987F-722C-4B8A-95F9-FCFE36D2FF8C}" srcOrd="0" destOrd="0" presId="urn:microsoft.com/office/officeart/2005/8/layout/hierarchy4"/>
    <dgm:cxn modelId="{B50A7263-286E-47D7-BFF2-D77264851706}" srcId="{F9A69693-4264-4249-BAD4-33187F3632FD}" destId="{951827B1-9D36-44B1-904F-2792B6410EF6}" srcOrd="0" destOrd="0" parTransId="{6D5842FD-B98A-4BB3-BB45-E53604E99508}" sibTransId="{E743D0E8-1158-4823-BCAB-619A8FA7CAA1}"/>
    <dgm:cxn modelId="{E7C12D7A-CD50-46F3-8C4E-051733393B66}" srcId="{037C2ED5-3D90-4E6D-B151-EBC7F5813896}" destId="{F9A69693-4264-4249-BAD4-33187F3632FD}" srcOrd="0" destOrd="0" parTransId="{13DFED9F-7047-4659-885D-7C7ADA4A5195}" sibTransId="{9E9A0805-ECCE-485A-93F0-1C8C933E1F19}"/>
    <dgm:cxn modelId="{AA166B5A-A79D-457D-9D7B-F6AA1D18D431}" type="presOf" srcId="{BFBD0C0F-8502-46AA-8EF9-1087D733130D}" destId="{13CAFAAE-4665-4E0A-9BCE-DBE3BDC1BB0B}" srcOrd="0" destOrd="0" presId="urn:microsoft.com/office/officeart/2005/8/layout/hierarchy4"/>
    <dgm:cxn modelId="{61B7DB7C-1E13-4641-98C0-D78E83F57713}" type="presOf" srcId="{7C3B1AE4-CF01-4826-86C1-7EED98905763}" destId="{10D81F7D-915E-493F-83BD-8AAB5206678D}" srcOrd="0" destOrd="0" presId="urn:microsoft.com/office/officeart/2005/8/layout/hierarchy4"/>
    <dgm:cxn modelId="{E1C73B92-C737-440F-8222-81E383A00CD9}" type="presOf" srcId="{F9A69693-4264-4249-BAD4-33187F3632FD}" destId="{63D42ACA-C974-42EB-B6B2-6110724EFB34}" srcOrd="0" destOrd="0" presId="urn:microsoft.com/office/officeart/2005/8/layout/hierarchy4"/>
    <dgm:cxn modelId="{DE21F895-1A2B-4914-87B6-2595FD250AEC}" srcId="{B32F0B54-2790-480D-9165-6B8073D5ED69}" destId="{BA2E4C7C-9E63-4D03-9D9B-65D1FA6661E2}" srcOrd="0" destOrd="0" parTransId="{7F73FE29-9F2D-4ECA-AA8F-68D08595C972}" sibTransId="{46AF0D09-4829-46F6-BC05-A3E335E1CD16}"/>
    <dgm:cxn modelId="{A83BD89F-BAE3-47BF-825A-858DB441E0C6}" type="presOf" srcId="{951827B1-9D36-44B1-904F-2792B6410EF6}" destId="{25D22B28-A227-46CF-AAFF-1F96103FC9BF}" srcOrd="0" destOrd="0" presId="urn:microsoft.com/office/officeart/2005/8/layout/hierarchy4"/>
    <dgm:cxn modelId="{17953DA0-A448-41F3-8C07-D3B180430D1C}" srcId="{87DE663A-A5A5-42BE-B403-3129A52CF185}" destId="{BFBD0C0F-8502-46AA-8EF9-1087D733130D}" srcOrd="1" destOrd="0" parTransId="{190CA40A-760D-40D9-9B06-7226B16BA30B}" sibTransId="{0E2C7BC9-7E54-4FAB-BF41-56EBF2FE1F91}"/>
    <dgm:cxn modelId="{9E0401A4-77AB-4228-B7A0-195CA8476E43}" srcId="{87DE663A-A5A5-42BE-B403-3129A52CF185}" destId="{B32F0B54-2790-480D-9165-6B8073D5ED69}" srcOrd="0" destOrd="0" parTransId="{20A142F7-7394-4385-A96B-93BA2835A892}" sibTransId="{8E35E763-C20E-4A6C-AA37-4342AA8A59E6}"/>
    <dgm:cxn modelId="{B9D917C3-A2E6-471C-8D58-F57CE8868AAE}" srcId="{637EBF8F-9EED-4065-B752-0261C66D1B40}" destId="{87DE663A-A5A5-42BE-B403-3129A52CF185}" srcOrd="1" destOrd="0" parTransId="{B417439D-0F3C-4026-AF18-27FAA5A3541C}" sibTransId="{5D5BE59E-DB6B-4731-B3B5-304BE3D253CE}"/>
    <dgm:cxn modelId="{BA85D2D7-DC70-4953-B959-8C3D4620E465}" type="presOf" srcId="{037C2ED5-3D90-4E6D-B151-EBC7F5813896}" destId="{7B2FAD07-EBBA-44D2-A3F7-F8265C7C070D}" srcOrd="0" destOrd="0" presId="urn:microsoft.com/office/officeart/2005/8/layout/hierarchy4"/>
    <dgm:cxn modelId="{3A4479E4-9BDC-4E5F-B609-7B9027A00846}" type="presOf" srcId="{BA2E4C7C-9E63-4D03-9D9B-65D1FA6661E2}" destId="{08A01773-F4F7-4565-BF55-3FCCE7BBC8DE}" srcOrd="0" destOrd="0" presId="urn:microsoft.com/office/officeart/2005/8/layout/hierarchy4"/>
    <dgm:cxn modelId="{AA43F4F1-81A4-429D-A4A5-81046B7FC1E5}" srcId="{637EBF8F-9EED-4065-B752-0261C66D1B40}" destId="{037C2ED5-3D90-4E6D-B151-EBC7F5813896}" srcOrd="0" destOrd="0" parTransId="{26E66DE1-5907-40D1-A3CE-F0B862FB0C75}" sibTransId="{EC7C24CA-43D1-4B51-9267-6CD25A220C9E}"/>
    <dgm:cxn modelId="{C6674AFA-264E-4C72-9BA5-409A1F79D1E3}" type="presParOf" srcId="{C162987F-722C-4B8A-95F9-FCFE36D2FF8C}" destId="{40566C8A-F612-43B5-BAB2-465CC0835C66}" srcOrd="0" destOrd="0" presId="urn:microsoft.com/office/officeart/2005/8/layout/hierarchy4"/>
    <dgm:cxn modelId="{2913FD11-57C6-4590-AFC1-67525C36DF2C}" type="presParOf" srcId="{40566C8A-F612-43B5-BAB2-465CC0835C66}" destId="{7B2FAD07-EBBA-44D2-A3F7-F8265C7C070D}" srcOrd="0" destOrd="0" presId="urn:microsoft.com/office/officeart/2005/8/layout/hierarchy4"/>
    <dgm:cxn modelId="{E2E7A523-E60E-45F0-8157-10CEF94F7B57}" type="presParOf" srcId="{40566C8A-F612-43B5-BAB2-465CC0835C66}" destId="{BAE098A4-8186-4EE7-889C-C89CF4B63C06}" srcOrd="1" destOrd="0" presId="urn:microsoft.com/office/officeart/2005/8/layout/hierarchy4"/>
    <dgm:cxn modelId="{CD8D63CD-E215-4CC8-A297-03BED17EF3D2}" type="presParOf" srcId="{40566C8A-F612-43B5-BAB2-465CC0835C66}" destId="{6C4F7765-A957-4A55-86A1-59620284D827}" srcOrd="2" destOrd="0" presId="urn:microsoft.com/office/officeart/2005/8/layout/hierarchy4"/>
    <dgm:cxn modelId="{ABE164BF-6C77-4F1C-A94B-4131F72C7F8B}" type="presParOf" srcId="{6C4F7765-A957-4A55-86A1-59620284D827}" destId="{558480FD-0C30-483A-A7FB-28A0DCF7BFC1}" srcOrd="0" destOrd="0" presId="urn:microsoft.com/office/officeart/2005/8/layout/hierarchy4"/>
    <dgm:cxn modelId="{CD3FDC03-1ADE-489D-9EB4-BA6FE0B1DD44}" type="presParOf" srcId="{558480FD-0C30-483A-A7FB-28A0DCF7BFC1}" destId="{63D42ACA-C974-42EB-B6B2-6110724EFB34}" srcOrd="0" destOrd="0" presId="urn:microsoft.com/office/officeart/2005/8/layout/hierarchy4"/>
    <dgm:cxn modelId="{D6B13ED0-E6DF-40FE-BB3C-D5A9E33CD83A}" type="presParOf" srcId="{558480FD-0C30-483A-A7FB-28A0DCF7BFC1}" destId="{D21552F9-BE70-40CC-835B-4C7614A8040F}" srcOrd="1" destOrd="0" presId="urn:microsoft.com/office/officeart/2005/8/layout/hierarchy4"/>
    <dgm:cxn modelId="{5402A677-16DA-40B9-A28A-44AFF1EE76A7}" type="presParOf" srcId="{558480FD-0C30-483A-A7FB-28A0DCF7BFC1}" destId="{C55ED2B8-ABEB-4E85-B513-171EECCDB020}" srcOrd="2" destOrd="0" presId="urn:microsoft.com/office/officeart/2005/8/layout/hierarchy4"/>
    <dgm:cxn modelId="{9009A339-F07A-4F32-B18E-733C174E2343}" type="presParOf" srcId="{C55ED2B8-ABEB-4E85-B513-171EECCDB020}" destId="{A009A58A-1A60-43A7-B9AF-2995505A0806}" srcOrd="0" destOrd="0" presId="urn:microsoft.com/office/officeart/2005/8/layout/hierarchy4"/>
    <dgm:cxn modelId="{F170C874-8C61-4139-B7B2-389AAAD5DE63}" type="presParOf" srcId="{A009A58A-1A60-43A7-B9AF-2995505A0806}" destId="{25D22B28-A227-46CF-AAFF-1F96103FC9BF}" srcOrd="0" destOrd="0" presId="urn:microsoft.com/office/officeart/2005/8/layout/hierarchy4"/>
    <dgm:cxn modelId="{66C5614D-BB05-4E19-9D5E-59B9D216BB05}" type="presParOf" srcId="{A009A58A-1A60-43A7-B9AF-2995505A0806}" destId="{390C24D7-E3EF-4EDE-84CD-6508CC0A5B9B}" srcOrd="1" destOrd="0" presId="urn:microsoft.com/office/officeart/2005/8/layout/hierarchy4"/>
    <dgm:cxn modelId="{E6FC4ADA-B55A-4795-BBC6-4CDDF0CA4AEA}" type="presParOf" srcId="{C162987F-722C-4B8A-95F9-FCFE36D2FF8C}" destId="{C3EA69B4-2B18-412C-8B85-2D6E0A2169EE}" srcOrd="1" destOrd="0" presId="urn:microsoft.com/office/officeart/2005/8/layout/hierarchy4"/>
    <dgm:cxn modelId="{DFAA27F1-42A4-45D6-BCEE-BEFB8F450ECE}" type="presParOf" srcId="{C162987F-722C-4B8A-95F9-FCFE36D2FF8C}" destId="{225C1F84-7293-4D02-AE59-10B9DD1A8AAD}" srcOrd="2" destOrd="0" presId="urn:microsoft.com/office/officeart/2005/8/layout/hierarchy4"/>
    <dgm:cxn modelId="{7EED7E11-E5EA-441D-A59E-B4EEA1C87E79}" type="presParOf" srcId="{225C1F84-7293-4D02-AE59-10B9DD1A8AAD}" destId="{1DC65B53-B372-49D7-96E9-0A6F7DF22E4A}" srcOrd="0" destOrd="0" presId="urn:microsoft.com/office/officeart/2005/8/layout/hierarchy4"/>
    <dgm:cxn modelId="{86CCD13B-C3B9-441F-9F2D-EB03B9B892F9}" type="presParOf" srcId="{225C1F84-7293-4D02-AE59-10B9DD1A8AAD}" destId="{F1EFCB27-6837-426B-A5D7-892DF10639FE}" srcOrd="1" destOrd="0" presId="urn:microsoft.com/office/officeart/2005/8/layout/hierarchy4"/>
    <dgm:cxn modelId="{AF4D4DC3-7494-495C-8463-57BA8A382196}" type="presParOf" srcId="{225C1F84-7293-4D02-AE59-10B9DD1A8AAD}" destId="{F3462942-3818-4FFC-B40A-32391C0D7148}" srcOrd="2" destOrd="0" presId="urn:microsoft.com/office/officeart/2005/8/layout/hierarchy4"/>
    <dgm:cxn modelId="{9311A091-976B-4B7E-BDA3-6204077A6159}" type="presParOf" srcId="{F3462942-3818-4FFC-B40A-32391C0D7148}" destId="{E693B1AC-27EE-4875-9778-B5902BF5B06C}" srcOrd="0" destOrd="0" presId="urn:microsoft.com/office/officeart/2005/8/layout/hierarchy4"/>
    <dgm:cxn modelId="{FEA1833B-9927-4BCC-A2D7-F68D19C54986}" type="presParOf" srcId="{E693B1AC-27EE-4875-9778-B5902BF5B06C}" destId="{D81B94F9-4828-4C52-83D6-B36D396CB0BA}" srcOrd="0" destOrd="0" presId="urn:microsoft.com/office/officeart/2005/8/layout/hierarchy4"/>
    <dgm:cxn modelId="{D5FE39C9-4266-49B9-AE1F-667C3FBDE280}" type="presParOf" srcId="{E693B1AC-27EE-4875-9778-B5902BF5B06C}" destId="{3D08C7E8-CEF4-4A55-89D4-4A319755EABB}" srcOrd="1" destOrd="0" presId="urn:microsoft.com/office/officeart/2005/8/layout/hierarchy4"/>
    <dgm:cxn modelId="{4BF3988B-83B4-454A-A03D-05488EED5CBC}" type="presParOf" srcId="{E693B1AC-27EE-4875-9778-B5902BF5B06C}" destId="{835D0671-BAAF-494D-8AEE-F50E50BCE6C4}" srcOrd="2" destOrd="0" presId="urn:microsoft.com/office/officeart/2005/8/layout/hierarchy4"/>
    <dgm:cxn modelId="{CC968936-042B-4E98-9ADB-F04B30FE9A3B}" type="presParOf" srcId="{835D0671-BAAF-494D-8AEE-F50E50BCE6C4}" destId="{8F6C391E-C60D-4F53-8E1C-4916A9052C74}" srcOrd="0" destOrd="0" presId="urn:microsoft.com/office/officeart/2005/8/layout/hierarchy4"/>
    <dgm:cxn modelId="{7BD9D3B9-ADA8-4C0D-8AE2-850BC5791F14}" type="presParOf" srcId="{8F6C391E-C60D-4F53-8E1C-4916A9052C74}" destId="{08A01773-F4F7-4565-BF55-3FCCE7BBC8DE}" srcOrd="0" destOrd="0" presId="urn:microsoft.com/office/officeart/2005/8/layout/hierarchy4"/>
    <dgm:cxn modelId="{C1CC3E12-DF4A-4EA0-B8DF-FA7F15A289DB}" type="presParOf" srcId="{8F6C391E-C60D-4F53-8E1C-4916A9052C74}" destId="{4D3D8C37-F672-42B6-9324-F2A3A677F4F3}" srcOrd="1" destOrd="0" presId="urn:microsoft.com/office/officeart/2005/8/layout/hierarchy4"/>
    <dgm:cxn modelId="{321E1F07-023F-4E16-A2BC-6D1E1839D87B}" type="presParOf" srcId="{F3462942-3818-4FFC-B40A-32391C0D7148}" destId="{E1D3238D-608E-49F4-9408-5523E9B17B67}" srcOrd="1" destOrd="0" presId="urn:microsoft.com/office/officeart/2005/8/layout/hierarchy4"/>
    <dgm:cxn modelId="{E78A73F4-9EFF-4965-9962-3FA97D8656A5}" type="presParOf" srcId="{F3462942-3818-4FFC-B40A-32391C0D7148}" destId="{6F60AF79-48E3-4753-9414-4D813B4B4F73}" srcOrd="2" destOrd="0" presId="urn:microsoft.com/office/officeart/2005/8/layout/hierarchy4"/>
    <dgm:cxn modelId="{9D293D79-57D3-4D98-8971-9AB819464AB1}" type="presParOf" srcId="{6F60AF79-48E3-4753-9414-4D813B4B4F73}" destId="{13CAFAAE-4665-4E0A-9BCE-DBE3BDC1BB0B}" srcOrd="0" destOrd="0" presId="urn:microsoft.com/office/officeart/2005/8/layout/hierarchy4"/>
    <dgm:cxn modelId="{B3A05876-5931-4026-A6E2-6527AA88D5C1}" type="presParOf" srcId="{6F60AF79-48E3-4753-9414-4D813B4B4F73}" destId="{F261002D-3D46-456C-B04B-22869BCE59B7}" srcOrd="1" destOrd="0" presId="urn:microsoft.com/office/officeart/2005/8/layout/hierarchy4"/>
    <dgm:cxn modelId="{167891FD-923F-4160-87FA-AEDF6939DD51}" type="presParOf" srcId="{6F60AF79-48E3-4753-9414-4D813B4B4F73}" destId="{847BCA1B-B9AD-449E-8627-E8BBAEFFA6F4}" srcOrd="2" destOrd="0" presId="urn:microsoft.com/office/officeart/2005/8/layout/hierarchy4"/>
    <dgm:cxn modelId="{53BEF19C-EE12-4A76-BCAE-517A1FC66E07}" type="presParOf" srcId="{847BCA1B-B9AD-449E-8627-E8BBAEFFA6F4}" destId="{045EF017-715C-4DDA-B933-8F4B2E89D99D}" srcOrd="0" destOrd="0" presId="urn:microsoft.com/office/officeart/2005/8/layout/hierarchy4"/>
    <dgm:cxn modelId="{2533C87F-F807-444F-967C-7FA3287E8678}" type="presParOf" srcId="{045EF017-715C-4DDA-B933-8F4B2E89D99D}" destId="{10D81F7D-915E-493F-83BD-8AAB5206678D}" srcOrd="0" destOrd="0" presId="urn:microsoft.com/office/officeart/2005/8/layout/hierarchy4"/>
    <dgm:cxn modelId="{65C4E8AA-2D20-42EE-8AE9-E8E12D7A39EB}" type="presParOf" srcId="{045EF017-715C-4DDA-B933-8F4B2E89D99D}" destId="{B7C07C5F-03E2-4982-BCCC-8A01F59048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AD07-EBBA-44D2-A3F7-F8265C7C070D}">
      <dsp:nvSpPr>
        <dsp:cNvPr id="0" name=""/>
        <dsp:cNvSpPr/>
      </dsp:nvSpPr>
      <dsp:spPr>
        <a:xfrm>
          <a:off x="4589" y="95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OLTP</a:t>
          </a:r>
          <a:endParaRPr lang="zh-TW" sz="6200" kern="1200" dirty="0"/>
        </a:p>
      </dsp:txBody>
      <dsp:txXfrm>
        <a:off x="46872" y="43234"/>
        <a:ext cx="2232353" cy="1359068"/>
      </dsp:txXfrm>
    </dsp:sp>
    <dsp:sp modelId="{63D42ACA-C974-42EB-B6B2-6110724EFB34}">
      <dsp:nvSpPr>
        <dsp:cNvPr id="0" name=""/>
        <dsp:cNvSpPr/>
      </dsp:nvSpPr>
      <dsp:spPr>
        <a:xfrm>
          <a:off x="4589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public</a:t>
          </a:r>
          <a:endParaRPr lang="zh-TW" sz="5000" kern="1200" dirty="0"/>
        </a:p>
      </dsp:txBody>
      <dsp:txXfrm>
        <a:off x="46872" y="1619504"/>
        <a:ext cx="2232353" cy="1359068"/>
      </dsp:txXfrm>
    </dsp:sp>
    <dsp:sp modelId="{25D22B28-A227-46CF-AAFF-1F96103FC9BF}">
      <dsp:nvSpPr>
        <dsp:cNvPr id="0" name=""/>
        <dsp:cNvSpPr/>
      </dsp:nvSpPr>
      <dsp:spPr>
        <a:xfrm>
          <a:off x="4589" y="3153491"/>
          <a:ext cx="2316919" cy="144363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D2D job</a:t>
          </a:r>
          <a:endParaRPr lang="zh-TW" sz="4000" kern="1200" dirty="0"/>
        </a:p>
      </dsp:txBody>
      <dsp:txXfrm>
        <a:off x="4589" y="3153491"/>
        <a:ext cx="1956011" cy="1443634"/>
      </dsp:txXfrm>
    </dsp:sp>
    <dsp:sp modelId="{1DC65B53-B372-49D7-96E9-0A6F7DF22E4A}">
      <dsp:nvSpPr>
        <dsp:cNvPr id="0" name=""/>
        <dsp:cNvSpPr/>
      </dsp:nvSpPr>
      <dsp:spPr>
        <a:xfrm>
          <a:off x="2710751" y="951"/>
          <a:ext cx="482845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DWH</a:t>
          </a:r>
          <a:endParaRPr lang="zh-TW" sz="6200" kern="1200" dirty="0"/>
        </a:p>
      </dsp:txBody>
      <dsp:txXfrm>
        <a:off x="2753034" y="43234"/>
        <a:ext cx="4743893" cy="1359068"/>
      </dsp:txXfrm>
    </dsp:sp>
    <dsp:sp modelId="{D81B94F9-4828-4C52-83D6-B36D396CB0BA}">
      <dsp:nvSpPr>
        <dsp:cNvPr id="0" name=""/>
        <dsp:cNvSpPr/>
      </dsp:nvSpPr>
      <dsp:spPr>
        <a:xfrm>
          <a:off x="2710751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staging</a:t>
          </a:r>
          <a:endParaRPr lang="zh-TW" sz="5000" kern="1200" dirty="0"/>
        </a:p>
      </dsp:txBody>
      <dsp:txXfrm>
        <a:off x="2753034" y="1619504"/>
        <a:ext cx="2232353" cy="1359068"/>
      </dsp:txXfrm>
    </dsp:sp>
    <dsp:sp modelId="{08A01773-F4F7-4565-BF55-3FCCE7BBC8DE}">
      <dsp:nvSpPr>
        <dsp:cNvPr id="0" name=""/>
        <dsp:cNvSpPr/>
      </dsp:nvSpPr>
      <dsp:spPr>
        <a:xfrm>
          <a:off x="2710751" y="3153491"/>
          <a:ext cx="2316919" cy="144363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DW </a:t>
          </a:r>
          <a:r>
            <a:rPr lang="en-US" altLang="zh-TW" sz="4000" kern="1200" dirty="0" err="1"/>
            <a:t>tmpl</a:t>
          </a:r>
          <a:endParaRPr lang="zh-TW" sz="4000" kern="1200" dirty="0"/>
        </a:p>
      </dsp:txBody>
      <dsp:txXfrm>
        <a:off x="2710751" y="3153491"/>
        <a:ext cx="1956011" cy="1443634"/>
      </dsp:txXfrm>
    </dsp:sp>
    <dsp:sp modelId="{13CAFAAE-4665-4E0A-9BCE-DBE3BDC1BB0B}">
      <dsp:nvSpPr>
        <dsp:cNvPr id="0" name=""/>
        <dsp:cNvSpPr/>
      </dsp:nvSpPr>
      <dsp:spPr>
        <a:xfrm>
          <a:off x="5222292" y="157722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dwh</a:t>
          </a:r>
          <a:endParaRPr lang="zh-TW" sz="5000" kern="1200" dirty="0"/>
        </a:p>
      </dsp:txBody>
      <dsp:txXfrm>
        <a:off x="5264575" y="1619504"/>
        <a:ext cx="2232353" cy="1359068"/>
      </dsp:txXfrm>
    </dsp:sp>
    <dsp:sp modelId="{10D81F7D-915E-493F-83BD-8AAB5206678D}">
      <dsp:nvSpPr>
        <dsp:cNvPr id="0" name=""/>
        <dsp:cNvSpPr/>
      </dsp:nvSpPr>
      <dsp:spPr>
        <a:xfrm>
          <a:off x="5222292" y="3153491"/>
          <a:ext cx="2316919" cy="1443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/>
            <a:t>DW tmpl</a:t>
          </a:r>
          <a:endParaRPr lang="zh-TW" sz="4000" kern="1200" dirty="0"/>
        </a:p>
      </dsp:txBody>
      <dsp:txXfrm>
        <a:off x="5264575" y="3195774"/>
        <a:ext cx="2232353" cy="135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65A6E-FE08-4215-8481-DE2DAF8A3804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AE83-98D4-481A-830E-ED8B2209BB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9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rif/airflow-tutori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Extra Packages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6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Connection</a:t>
            </a:r>
          </a:p>
          <a:p>
            <a:pPr lvl="1"/>
            <a:r>
              <a:rPr lang="en-US" altLang="zh-TW" dirty="0"/>
              <a:t>create a new </a:t>
            </a:r>
            <a:r>
              <a:rPr lang="en-US" altLang="zh-TW" dirty="0" err="1"/>
              <a:t>postgres</a:t>
            </a:r>
            <a:r>
              <a:rPr lang="en-US" altLang="zh-TW" dirty="0"/>
              <a:t> connection and call this </a:t>
            </a:r>
            <a:r>
              <a:rPr lang="en-US" altLang="zh-TW" i="1" dirty="0" err="1"/>
              <a:t>postgres_oltp</a:t>
            </a:r>
            <a:r>
              <a:rPr lang="en-US" altLang="zh-TW" dirty="0"/>
              <a:t>. Then specify </a:t>
            </a:r>
            <a:r>
              <a:rPr lang="en-US" altLang="zh-TW" dirty="0" err="1"/>
              <a:t>conntype</a:t>
            </a:r>
            <a:r>
              <a:rPr lang="en-US" altLang="zh-TW" dirty="0"/>
              <a:t>=Postgres, host=</a:t>
            </a:r>
            <a:r>
              <a:rPr lang="en-US" altLang="zh-TW" dirty="0" err="1"/>
              <a:t>postgres</a:t>
            </a:r>
            <a:r>
              <a:rPr lang="en-US" altLang="zh-TW" dirty="0"/>
              <a:t>, Schema=orders, login=</a:t>
            </a:r>
            <a:r>
              <a:rPr lang="en-US" altLang="zh-TW" dirty="0" err="1"/>
              <a:t>oltp_read</a:t>
            </a:r>
            <a:r>
              <a:rPr lang="en-US" altLang="zh-TW" dirty="0"/>
              <a:t>, password=</a:t>
            </a:r>
            <a:r>
              <a:rPr lang="en-US" altLang="zh-TW" dirty="0" err="1"/>
              <a:t>oltp_read</a:t>
            </a:r>
            <a:r>
              <a:rPr lang="en-US" altLang="zh-TW" dirty="0"/>
              <a:t> and port 5432.</a:t>
            </a:r>
          </a:p>
          <a:p>
            <a:pPr lvl="1"/>
            <a:r>
              <a:rPr lang="en-US" altLang="zh-TW" dirty="0"/>
              <a:t>data warehouse and call this </a:t>
            </a:r>
            <a:r>
              <a:rPr lang="en-US" altLang="zh-TW" i="1" dirty="0" err="1"/>
              <a:t>postgres_dwh</a:t>
            </a:r>
            <a:r>
              <a:rPr lang="en-US" altLang="zh-TW" dirty="0"/>
              <a:t>: </a:t>
            </a:r>
            <a:r>
              <a:rPr lang="en-US" altLang="zh-TW" dirty="0" err="1"/>
              <a:t>conntype</a:t>
            </a:r>
            <a:r>
              <a:rPr lang="en-US" altLang="zh-TW" dirty="0"/>
              <a:t>=Postgres, Schema=</a:t>
            </a:r>
            <a:r>
              <a:rPr lang="en-US" altLang="zh-TW" dirty="0" err="1"/>
              <a:t>dwh</a:t>
            </a:r>
            <a:r>
              <a:rPr lang="en-US" altLang="zh-TW" dirty="0"/>
              <a:t>, login=</a:t>
            </a:r>
            <a:r>
              <a:rPr lang="en-US" altLang="zh-TW" dirty="0" err="1"/>
              <a:t>dwh_svc_account</a:t>
            </a:r>
            <a:r>
              <a:rPr lang="en-US" altLang="zh-TW" dirty="0"/>
              <a:t>, password=</a:t>
            </a:r>
            <a:r>
              <a:rPr lang="en-US" altLang="zh-TW" dirty="0" err="1"/>
              <a:t>dwh_svc_account</a:t>
            </a:r>
            <a:r>
              <a:rPr lang="en-US" altLang="zh-TW" dirty="0"/>
              <a:t> and port 5432.</a:t>
            </a:r>
          </a:p>
          <a:p>
            <a:pPr lvl="0"/>
            <a:r>
              <a:rPr lang="en-US" altLang="zh-TW" dirty="0"/>
              <a:t>Pool:</a:t>
            </a:r>
          </a:p>
          <a:p>
            <a:pPr lvl="1"/>
            <a:r>
              <a:rPr lang="en-US" altLang="zh-TW" i="1" dirty="0" err="1"/>
              <a:t>postgres_dwh</a:t>
            </a:r>
            <a:r>
              <a:rPr lang="en-US" altLang="zh-TW" dirty="0"/>
              <a:t>. Let’s give this a value of 10.</a:t>
            </a:r>
          </a:p>
          <a:p>
            <a:pPr lvl="0"/>
            <a:r>
              <a:rPr lang="en-US" altLang="zh-TW" dirty="0"/>
              <a:t>Variable: </a:t>
            </a:r>
          </a:p>
          <a:p>
            <a:pPr lvl="1"/>
            <a:r>
              <a:rPr lang="en-US" altLang="zh-TW" dirty="0" err="1"/>
              <a:t>sql_path</a:t>
            </a:r>
            <a:r>
              <a:rPr lang="en-US" altLang="zh-TW" dirty="0"/>
              <a:t> = /</a:t>
            </a:r>
            <a:r>
              <a:rPr lang="en-US" altLang="zh-TW" dirty="0" err="1"/>
              <a:t>usr</a:t>
            </a:r>
            <a:r>
              <a:rPr lang="en-US" altLang="zh-TW" dirty="0"/>
              <a:t>/local/airflow/</a:t>
            </a:r>
            <a:r>
              <a:rPr lang="en-US" altLang="zh-TW" dirty="0" err="1"/>
              <a:t>sql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Configure with CLI</a:t>
            </a:r>
          </a:p>
          <a:p>
            <a:pPr lvl="1"/>
            <a:r>
              <a:rPr lang="en-US" altLang="zh-TW" dirty="0"/>
              <a:t>Connection</a:t>
            </a:r>
          </a:p>
          <a:p>
            <a:pPr lvl="2"/>
            <a:r>
              <a:rPr lang="en-US" altLang="zh-TW" dirty="0"/>
              <a:t>airflow connections -a --</a:t>
            </a:r>
            <a:r>
              <a:rPr lang="en-US" altLang="zh-TW" dirty="0" err="1"/>
              <a:t>conn_id</a:t>
            </a:r>
            <a:r>
              <a:rPr lang="en-US" altLang="zh-TW" dirty="0"/>
              <a:t> </a:t>
            </a:r>
            <a:r>
              <a:rPr lang="en-US" altLang="zh-TW" dirty="0" err="1"/>
              <a:t>postgres_oltp</a:t>
            </a:r>
            <a:r>
              <a:rPr lang="en-US" altLang="zh-TW" dirty="0"/>
              <a:t> --</a:t>
            </a:r>
            <a:r>
              <a:rPr lang="en-US" altLang="zh-TW" dirty="0" err="1"/>
              <a:t>conn_type</a:t>
            </a:r>
            <a:r>
              <a:rPr lang="en-US" altLang="zh-TW" dirty="0"/>
              <a:t> Postgres --</a:t>
            </a:r>
            <a:r>
              <a:rPr lang="en-US" altLang="zh-TW" dirty="0" err="1"/>
              <a:t>conn_host</a:t>
            </a:r>
            <a:r>
              <a:rPr lang="en-US" altLang="zh-TW" dirty="0"/>
              <a:t> </a:t>
            </a:r>
            <a:r>
              <a:rPr lang="en-US" altLang="zh-TW" dirty="0" err="1"/>
              <a:t>postgres</a:t>
            </a:r>
            <a:r>
              <a:rPr lang="en-US" altLang="zh-TW" dirty="0"/>
              <a:t> --</a:t>
            </a:r>
            <a:r>
              <a:rPr lang="en-US" altLang="zh-TW" dirty="0" err="1"/>
              <a:t>conn_schema</a:t>
            </a:r>
            <a:r>
              <a:rPr lang="en-US" altLang="zh-TW" dirty="0"/>
              <a:t>=orders --</a:t>
            </a:r>
            <a:r>
              <a:rPr lang="en-US" altLang="zh-TW" dirty="0" err="1"/>
              <a:t>conn_login</a:t>
            </a:r>
            <a:r>
              <a:rPr lang="en-US" altLang="zh-TW" dirty="0"/>
              <a:t> </a:t>
            </a:r>
            <a:r>
              <a:rPr lang="en-US" altLang="zh-TW" dirty="0" err="1"/>
              <a:t>oltp_read</a:t>
            </a:r>
            <a:r>
              <a:rPr lang="en-US" altLang="zh-TW" dirty="0"/>
              <a:t> --</a:t>
            </a:r>
            <a:r>
              <a:rPr lang="en-US" altLang="zh-TW" dirty="0" err="1"/>
              <a:t>conn_password</a:t>
            </a:r>
            <a:r>
              <a:rPr lang="en-US" altLang="zh-TW" dirty="0"/>
              <a:t> </a:t>
            </a:r>
            <a:r>
              <a:rPr lang="en-US" altLang="zh-TW" dirty="0" err="1"/>
              <a:t>oltp_read</a:t>
            </a:r>
            <a:r>
              <a:rPr lang="en-US" altLang="zh-TW" dirty="0"/>
              <a:t>  --</a:t>
            </a:r>
            <a:r>
              <a:rPr lang="en-US" altLang="zh-TW" dirty="0" err="1"/>
              <a:t>conn_port</a:t>
            </a:r>
            <a:r>
              <a:rPr lang="en-US" altLang="zh-TW" dirty="0"/>
              <a:t> 5432 </a:t>
            </a:r>
          </a:p>
          <a:p>
            <a:pPr lvl="2"/>
            <a:r>
              <a:rPr lang="en-US" altLang="zh-TW" dirty="0"/>
              <a:t>airflow connections -a --</a:t>
            </a:r>
            <a:r>
              <a:rPr lang="en-US" altLang="zh-TW" dirty="0" err="1"/>
              <a:t>conn_id</a:t>
            </a:r>
            <a:r>
              <a:rPr lang="en-US" altLang="zh-TW" dirty="0"/>
              <a:t> </a:t>
            </a:r>
            <a:r>
              <a:rPr lang="en-US" altLang="zh-TW" dirty="0" err="1"/>
              <a:t>postgres_dwh</a:t>
            </a:r>
            <a:r>
              <a:rPr lang="en-US" altLang="zh-TW" dirty="0"/>
              <a:t> --</a:t>
            </a:r>
            <a:r>
              <a:rPr lang="en-US" altLang="zh-TW" dirty="0" err="1"/>
              <a:t>conn_type</a:t>
            </a:r>
            <a:r>
              <a:rPr lang="en-US" altLang="zh-TW" dirty="0"/>
              <a:t> Postgres --</a:t>
            </a:r>
            <a:r>
              <a:rPr lang="en-US" altLang="zh-TW" dirty="0" err="1"/>
              <a:t>conn_host</a:t>
            </a:r>
            <a:r>
              <a:rPr lang="en-US" altLang="zh-TW" dirty="0"/>
              <a:t> </a:t>
            </a:r>
            <a:r>
              <a:rPr lang="en-US" altLang="zh-TW" dirty="0" err="1"/>
              <a:t>postgres</a:t>
            </a:r>
            <a:r>
              <a:rPr lang="en-US" altLang="zh-TW" dirty="0"/>
              <a:t> --</a:t>
            </a:r>
            <a:r>
              <a:rPr lang="en-US" altLang="zh-TW" dirty="0" err="1"/>
              <a:t>conn_schema</a:t>
            </a:r>
            <a:r>
              <a:rPr lang="en-US" altLang="zh-TW" dirty="0"/>
              <a:t> </a:t>
            </a:r>
            <a:r>
              <a:rPr lang="en-US" altLang="zh-TW" dirty="0" err="1"/>
              <a:t>dwh</a:t>
            </a:r>
            <a:r>
              <a:rPr lang="en-US" altLang="zh-TW" dirty="0"/>
              <a:t> --</a:t>
            </a:r>
            <a:r>
              <a:rPr lang="en-US" altLang="zh-TW" dirty="0" err="1"/>
              <a:t>conn_login</a:t>
            </a:r>
            <a:r>
              <a:rPr lang="en-US" altLang="zh-TW" dirty="0"/>
              <a:t> </a:t>
            </a:r>
            <a:r>
              <a:rPr lang="en-US" altLang="zh-TW" dirty="0" err="1"/>
              <a:t>dwh_svc_account</a:t>
            </a:r>
            <a:r>
              <a:rPr lang="en-US" altLang="zh-TW" dirty="0"/>
              <a:t> --</a:t>
            </a:r>
            <a:r>
              <a:rPr lang="en-US" altLang="zh-TW" dirty="0" err="1"/>
              <a:t>conn_password</a:t>
            </a:r>
            <a:r>
              <a:rPr lang="en-US" altLang="zh-TW" dirty="0"/>
              <a:t> </a:t>
            </a:r>
            <a:r>
              <a:rPr lang="en-US" altLang="zh-TW" dirty="0" err="1"/>
              <a:t>dwh_svc_account</a:t>
            </a:r>
            <a:r>
              <a:rPr lang="en-US" altLang="zh-TW" dirty="0"/>
              <a:t>  --</a:t>
            </a:r>
            <a:r>
              <a:rPr lang="en-US" altLang="zh-TW" dirty="0" err="1"/>
              <a:t>conn_port</a:t>
            </a:r>
            <a:r>
              <a:rPr lang="en-US" altLang="zh-TW" dirty="0"/>
              <a:t> 5432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8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48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/>
              <a:t>How variable replacement works?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/>
              <a:t>How window works?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/>
              <a:t>How partition works?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/>
              <a:t>How to start,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 err="1"/>
              <a:t>select_product.sql</a:t>
            </a:r>
            <a:r>
              <a:rPr lang="en-US" altLang="zh-TW" dirty="0"/>
              <a:t> --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88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smc</a:t>
            </a:r>
            <a:r>
              <a:rPr lang="en-US" altLang="zh-TW" dirty="0"/>
              <a:t> -start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1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*****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06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*****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4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****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20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https://www.computerweekly.com/tip/Inmon-or-Kimball-Which-approach-is-suitable-for-your-data-warehouse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Tutorial:</a:t>
            </a:r>
          </a:p>
          <a:p>
            <a:pPr marL="171450" indent="-171450">
              <a:buFontTx/>
              <a:buChar char="-"/>
            </a:pPr>
            <a:r>
              <a:rPr lang="en-US" altLang="zh-TW" dirty="0"/>
              <a:t>http://michal.karzynski.pl/blog/2017/03/19/developing-workflows-with-apache-airflow/</a:t>
            </a:r>
          </a:p>
          <a:p>
            <a:pPr marL="171450" indent="-171450">
              <a:buFontTx/>
              <a:buChar char="-"/>
            </a:pPr>
            <a:r>
              <a:rPr lang="en-US" altLang="zh-TW" dirty="0"/>
              <a:t>https://github.com/hgrif/airflow-tutorial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dirty="0">
                <a:hlinkClick r:id="rId3"/>
              </a:rPr>
              <a:t>https://github.com/hgrif/airflow-tutorial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7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$ pip install airflow=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18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7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http://localhost:8080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18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http://michal.karzynski.pl/blog/2017/03/19/developing-workflows-with-apache-airflow/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0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7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airflow scheduler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8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6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06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3013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0472"/>
            <a:ext cx="7543801" cy="459807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/>
            </a:lvl1pPr>
            <a:lvl2pPr marL="486918" indent="-285750">
              <a:buFont typeface="Wingdings" panose="05000000000000000000" pitchFamily="2" charset="2"/>
              <a:buChar char="u"/>
              <a:defRPr/>
            </a:lvl2pPr>
            <a:lvl3pPr marL="669798" indent="-285750">
              <a:buFont typeface="Wingdings" panose="05000000000000000000" pitchFamily="2" charset="2"/>
              <a:buChar char="u"/>
              <a:defRPr/>
            </a:lvl3pPr>
            <a:lvl4pPr marL="852678" indent="-285750">
              <a:buFont typeface="Wingdings" panose="05000000000000000000" pitchFamily="2" charset="2"/>
              <a:buChar char="u"/>
              <a:defRPr/>
            </a:lvl4pPr>
            <a:lvl5pPr marL="1035558" indent="-28575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7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013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53894"/>
            <a:ext cx="3703320" cy="44152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53896"/>
            <a:ext cx="3703320" cy="441519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9276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6200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98287"/>
            <a:ext cx="3703320" cy="367080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6200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98287"/>
            <a:ext cx="3703320" cy="367080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5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58504"/>
            <a:ext cx="7543801" cy="4410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F16265-8EA7-4F98-BE23-30E5FA8ADD1C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9951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ominirani.com/docker-on-windows-mounting-host-directories-d96f3f056a2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m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55/" TargetMode="External"/><Relationship Id="rId2" Type="http://schemas.openxmlformats.org/officeDocument/2006/relationships/hyperlink" Target="http://localhost:8080/Adm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sewei/etl-with-airflow.g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min/airflow/tree?dag_id=init_docker_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start.html" TargetMode="External"/><Relationship Id="rId7" Type="http://schemas.openxmlformats.org/officeDocument/2006/relationships/hyperlink" Target="https://apache-airflow-slack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toonstra.github.io/etl-with-airflow/index.html" TargetMode="External"/><Relationship Id="rId5" Type="http://schemas.openxmlformats.org/officeDocument/2006/relationships/hyperlink" Target="http://michal.karzynski.pl/blog/2017/03/19/developing-workflows-with-apache-airflow/" TargetMode="External"/><Relationship Id="rId4" Type="http://schemas.openxmlformats.org/officeDocument/2006/relationships/hyperlink" Target="https://github.com/jessewei/docker-airflow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2519/oracle-sql-developer-and-postgresq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ftp/odbc/versions/ms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2E0-5689-42D9-BDB0-8606030C7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Airflow on Docker 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6EE5-96C0-4F14-A82D-8B4D7808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3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200-9425-48B5-A443-FD95F4D7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CA6AF-182B-4B66-AE20-287D4AC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linux</a:t>
            </a:r>
            <a:endParaRPr lang="en-US" altLang="zh-TW" dirty="0"/>
          </a:p>
          <a:p>
            <a:r>
              <a:rPr lang="en-US" altLang="zh-TW" dirty="0"/>
              <a:t>win10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60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B73-ADA8-4197-94BA-83210D22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775A-C910-4D21-BBC1-F7DA1AEB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virtual </a:t>
            </a:r>
            <a:r>
              <a:rPr lang="en-US" altLang="zh-TW" dirty="0" err="1"/>
              <a:t>env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Create </a:t>
            </a:r>
            <a:r>
              <a:rPr lang="en-US" altLang="zh-TW" dirty="0" err="1"/>
              <a:t>env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Initdb</a:t>
            </a:r>
            <a:r>
              <a:rPr lang="en-US" altLang="zh-TW" dirty="0"/>
              <a:t> and start web</a:t>
            </a:r>
          </a:p>
          <a:p>
            <a:endParaRPr lang="zh-TW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57F707-0A32-4910-AA1A-EFADC5B1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6" y="1905134"/>
            <a:ext cx="4594861" cy="86177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$ cd /path/to/my/airflow/workspace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$ virtualenv -p `which python3` venv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$ source venv/bin/activate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(venv) $ </a:t>
            </a: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 pip install airflow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118C41-3E01-4C95-A43B-93B82806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6" y="3315718"/>
            <a:ext cx="4594861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(venv) $ cd /path/to/my/airflow/workspace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(venv) $ mkdir airflow_home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  <a:ea typeface="Menlo"/>
              </a:rPr>
              <a:t>(venv) $ export AIRFLOW_HOME=`pwd`/airflow_home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C2EEF55-A83A-4008-AFEF-EEB75C7B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6" y="4841125"/>
            <a:ext cx="4594861" cy="17235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(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venv</a:t>
            </a: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) $ airflow 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initdb</a:t>
            </a:r>
            <a:endParaRPr lang="en-US" altLang="zh-TW" sz="1400" dirty="0">
              <a:solidFill>
                <a:srgbClr val="93A1A1"/>
              </a:solidFill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The database will be create in 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airflow.db</a:t>
            </a: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 by default.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airflow_home</a:t>
            </a:r>
            <a:endParaRPr lang="en-US" altLang="zh-TW" sz="1400" dirty="0">
              <a:solidFill>
                <a:srgbClr val="93A1A1"/>
              </a:solidFill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├── 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airflow.cfg</a:t>
            </a:r>
            <a:endParaRPr lang="en-US" altLang="zh-TW" sz="1400" dirty="0">
              <a:solidFill>
                <a:srgbClr val="93A1A1"/>
              </a:solidFill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├── 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airflow.db</a:t>
            </a: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        &lt;- Airflow SQLite DB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└── 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unittests.cfg</a:t>
            </a:r>
            <a:endParaRPr lang="en-US" altLang="zh-TW" sz="1400" dirty="0">
              <a:solidFill>
                <a:srgbClr val="93A1A1"/>
              </a:solidFill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dirty="0">
              <a:solidFill>
                <a:srgbClr val="93A1A1"/>
              </a:solidFill>
              <a:latin typeface="Arial Unicode MS"/>
              <a:ea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(</a:t>
            </a:r>
            <a:r>
              <a:rPr lang="en-US" altLang="zh-TW" sz="1400" dirty="0" err="1">
                <a:solidFill>
                  <a:srgbClr val="93A1A1"/>
                </a:solidFill>
                <a:latin typeface="Arial Unicode MS"/>
                <a:ea typeface="Menlo"/>
              </a:rPr>
              <a:t>venv</a:t>
            </a:r>
            <a:r>
              <a:rPr lang="en-US" altLang="zh-TW" sz="1400" dirty="0">
                <a:solidFill>
                  <a:srgbClr val="93A1A1"/>
                </a:solidFill>
                <a:latin typeface="Arial Unicode MS"/>
                <a:ea typeface="Menlo"/>
              </a:rPr>
              <a:t>) $ airflow webserver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9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B73-ADA8-4197-94BA-83210D22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 10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775A-C910-4D21-BBC1-F7DA1AEB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</a:p>
          <a:p>
            <a:endParaRPr lang="en-US" altLang="zh-TW" dirty="0"/>
          </a:p>
          <a:p>
            <a:r>
              <a:rPr lang="en-US" altLang="zh-TW" dirty="0"/>
              <a:t>Shared folder </a:t>
            </a:r>
          </a:p>
          <a:p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Airflow</a:t>
            </a:r>
          </a:p>
          <a:p>
            <a:pPr lvl="1"/>
            <a:r>
              <a:rPr lang="en-US" altLang="zh-TW" dirty="0"/>
              <a:t>Docker </a:t>
            </a:r>
          </a:p>
          <a:p>
            <a:pPr lvl="1"/>
            <a:r>
              <a:rPr lang="en-US" altLang="zh-TW" dirty="0"/>
              <a:t>Tutorial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1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EE6B-A0B3-4DB4-A714-C6360781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Docker@Win10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EFC4-B2B9-448E-8182-FF23139B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Permission for shared drives</a:t>
            </a:r>
          </a:p>
          <a:p>
            <a:pPr lvl="1"/>
            <a:r>
              <a:rPr lang="en-US" altLang="zh-TW" dirty="0"/>
              <a:t>Create windows user</a:t>
            </a:r>
          </a:p>
          <a:p>
            <a:pPr lvl="1"/>
            <a:r>
              <a:rPr lang="en-US" altLang="zh-TW" dirty="0"/>
              <a:t>Reset credentials </a:t>
            </a:r>
          </a:p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dirty="0">
                <a:hlinkClick r:id="rId2"/>
              </a:rPr>
              <a:t>Shared Folder for Docker@Win10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7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CA8-B304-4977-AA6B-036FDA10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B0DE-70E1-4E2D-8070-A2722EB1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AIRFLOW_HOME</a:t>
            </a:r>
          </a:p>
          <a:p>
            <a:pPr lvl="1"/>
            <a:r>
              <a:rPr lang="en-US" altLang="zh-TW" dirty="0"/>
              <a:t>&gt; cd C:\Users\JESSEWEI\Documents</a:t>
            </a:r>
          </a:p>
          <a:p>
            <a:pPr lvl="1"/>
            <a:r>
              <a:rPr lang="en-US" altLang="zh-TW" dirty="0"/>
              <a:t>&gt; git clone https://github.com/jessewei/docker-airflow.git</a:t>
            </a:r>
          </a:p>
          <a:p>
            <a:r>
              <a:rPr lang="en-US" altLang="zh-TW" dirty="0"/>
              <a:t># AIRFLOW_HOME on Host </a:t>
            </a:r>
          </a:p>
          <a:p>
            <a:pPr lvl="1"/>
            <a:r>
              <a:rPr lang="en-US" altLang="zh-TW" dirty="0"/>
              <a:t>map to C:\Users\JESSEWEI\Documents\docker-airflow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03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B87C-3DC5-4F7F-8A28-24A7DAC7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Exercise</a:t>
            </a:r>
            <a:br>
              <a:rPr lang="en-US" altLang="zh-TW" dirty="0"/>
            </a:br>
            <a:r>
              <a:rPr lang="en-US" altLang="zh-TW" dirty="0"/>
              <a:t>- Installation validation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AC3E-BECC-4D19-A31B-40226A83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# cd directory</a:t>
            </a:r>
          </a:p>
          <a:p>
            <a:pPr lvl="1"/>
            <a:r>
              <a:rPr lang="en-US" altLang="zh-TW" dirty="0"/>
              <a:t>&gt; cd C:\Users\JESSEWEI\Documents\docker-airflow\dags</a:t>
            </a:r>
          </a:p>
          <a:p>
            <a:r>
              <a:rPr lang="en-US" altLang="zh-TW" dirty="0"/>
              <a:t># start airflow container with </a:t>
            </a:r>
            <a:r>
              <a:rPr lang="en-US" altLang="zh-TW" dirty="0" err="1"/>
              <a:t>localExecutor</a:t>
            </a:r>
            <a:endParaRPr lang="en-US" altLang="zh-TW" dirty="0"/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–d</a:t>
            </a:r>
          </a:p>
          <a:p>
            <a:r>
              <a:rPr lang="en-US" altLang="zh-TW" dirty="0"/>
              <a:t># Verify shared folder</a:t>
            </a:r>
          </a:p>
          <a:p>
            <a:pPr lvl="1"/>
            <a:r>
              <a:rPr lang="en-US" altLang="zh-TW" dirty="0"/>
              <a:t>&gt; docker inspect --format={{.Mounts}} docker-airflow_webserver_1</a:t>
            </a:r>
          </a:p>
          <a:p>
            <a:r>
              <a:rPr lang="en-US" altLang="zh-TW" dirty="0"/>
              <a:t># Console</a:t>
            </a:r>
          </a:p>
          <a:p>
            <a:pPr lvl="1"/>
            <a:r>
              <a:rPr lang="en-US" altLang="zh-TW" dirty="0">
                <a:hlinkClick r:id="rId3"/>
              </a:rPr>
              <a:t>http://localhost:8080/admin/</a:t>
            </a:r>
            <a:endParaRPr lang="en-US" altLang="zh-TW" dirty="0"/>
          </a:p>
          <a:p>
            <a:r>
              <a:rPr lang="en-US" altLang="zh-TW" dirty="0"/>
              <a:t># attach to web server</a:t>
            </a:r>
          </a:p>
          <a:p>
            <a:pPr lvl="1"/>
            <a:r>
              <a:rPr lang="en-US" altLang="zh-TW" dirty="0"/>
              <a:t>&gt; docker exec -it docker-airflow_webserver_1 bash</a:t>
            </a:r>
          </a:p>
          <a:p>
            <a:r>
              <a:rPr lang="en-US" altLang="zh-TW" dirty="0"/>
              <a:t># RUN </a:t>
            </a:r>
            <a:r>
              <a:rPr lang="en-US" altLang="zh-TW" dirty="0" err="1"/>
              <a:t>dag</a:t>
            </a:r>
            <a:r>
              <a:rPr lang="en-US" altLang="zh-TW" dirty="0"/>
              <a:t> when add or update your </a:t>
            </a:r>
            <a:r>
              <a:rPr lang="en-US" altLang="zh-TW" dirty="0" err="1"/>
              <a:t>dag</a:t>
            </a:r>
            <a:endParaRPr lang="en-US" altLang="zh-TW" dirty="0"/>
          </a:p>
          <a:p>
            <a:pPr lvl="1"/>
            <a:r>
              <a:rPr lang="en-US" altLang="zh-TW" dirty="0"/>
              <a:t>DI$ airflow scheduler</a:t>
            </a:r>
          </a:p>
          <a:p>
            <a:r>
              <a:rPr lang="en-US" altLang="zh-TW" dirty="0"/>
              <a:t># Stop container </a:t>
            </a:r>
          </a:p>
          <a:p>
            <a:pPr lvl="1"/>
            <a:r>
              <a:rPr lang="en-US" altLang="zh-TW" dirty="0"/>
              <a:t>&gt; docker stop docker-airflow_webserver_1</a:t>
            </a:r>
            <a:r>
              <a:rPr lang="zh-TW" altLang="en-US" dirty="0"/>
              <a:t> </a:t>
            </a:r>
            <a:r>
              <a:rPr lang="en-US" altLang="zh-TW" dirty="0"/>
              <a:t>docker-airflow_postgres_1</a:t>
            </a:r>
          </a:p>
        </p:txBody>
      </p:sp>
    </p:spTree>
    <p:extLst>
      <p:ext uri="{BB962C8B-B14F-4D97-AF65-F5344CB8AC3E}">
        <p14:creationId xmlns:p14="http://schemas.microsoft.com/office/powerpoint/2010/main" val="340087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D1FB-7DE9-4C7D-A392-14992218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0271-5F94-43BE-946A-98500308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hide the example DAGs by changing the </a:t>
            </a:r>
            <a:r>
              <a:rPr lang="en-US" altLang="zh-TW" dirty="0" err="1"/>
              <a:t>load_examples</a:t>
            </a:r>
            <a:r>
              <a:rPr lang="en-US" altLang="zh-TW" dirty="0"/>
              <a:t> setting in </a:t>
            </a:r>
            <a:r>
              <a:rPr lang="en-US" altLang="zh-TW" dirty="0" err="1"/>
              <a:t>airflow.cfg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C:\Users\JESSEWEI\AppData\Local\Docker\log.txt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65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200-9425-48B5-A443-FD95F4D7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Quick Start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CA6AF-182B-4B66-AE20-287D4AC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linux</a:t>
            </a:r>
            <a:endParaRPr lang="en-US" altLang="zh-TW" dirty="0"/>
          </a:p>
          <a:p>
            <a:r>
              <a:rPr lang="en-US" altLang="zh-TW" dirty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90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F6A0-D768-43E5-BE6A-0A01AC05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Concept </a:t>
            </a:r>
            <a:br>
              <a:rPr lang="en-US" altLang="zh-TW" dirty="0"/>
            </a:br>
            <a:r>
              <a:rPr lang="en-US" altLang="zh-TW" dirty="0"/>
              <a:t>- Fundamental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31B-FAB1-4176-91F3-1181A890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DAG: a description of the order in which work should take place</a:t>
            </a:r>
          </a:p>
          <a:p>
            <a:pPr lvl="0"/>
            <a:r>
              <a:rPr lang="en-US" altLang="zh-TW" dirty="0"/>
              <a:t>Operator: a class that acts as a template for carrying out some work</a:t>
            </a:r>
          </a:p>
          <a:p>
            <a:pPr lvl="0"/>
            <a:r>
              <a:rPr lang="en-US" altLang="zh-TW" dirty="0"/>
              <a:t>Task: a parameterized instance of an operator</a:t>
            </a:r>
          </a:p>
          <a:p>
            <a:pPr lvl="0"/>
            <a:r>
              <a:rPr lang="en-US" altLang="zh-TW" dirty="0"/>
              <a:t>Task Instance: a task that </a:t>
            </a:r>
          </a:p>
          <a:p>
            <a:pPr lvl="1"/>
            <a:r>
              <a:rPr lang="en-US" altLang="zh-TW" dirty="0"/>
              <a:t>1) has been assigned to a DAG and </a:t>
            </a:r>
          </a:p>
          <a:p>
            <a:pPr lvl="1"/>
            <a:r>
              <a:rPr lang="en-US" altLang="zh-TW" dirty="0"/>
              <a:t>2) has a state associated with a specific run of the DAG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51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65D-693D-4AED-90E4-DBCCBDD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Concept </a:t>
            </a:r>
            <a:br>
              <a:rPr lang="en-US" altLang="zh-TW" dirty="0"/>
            </a:br>
            <a:r>
              <a:rPr lang="en-US" altLang="zh-TW" dirty="0"/>
              <a:t>- Additional 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3E4B-5C7D-469D-8A80-ABFB50EC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TW" dirty="0"/>
              <a:t>Hooks, </a:t>
            </a:r>
          </a:p>
          <a:p>
            <a:pPr lvl="1"/>
            <a:r>
              <a:rPr lang="en-US" altLang="zh-TW" dirty="0"/>
              <a:t> are interfaces to external platforms and databases like Hive, S3, MySQL, Postgres, HDFS, and Pig. </a:t>
            </a:r>
          </a:p>
          <a:p>
            <a:pPr lvl="0"/>
            <a:r>
              <a:rPr lang="en-US" altLang="zh-TW" dirty="0"/>
              <a:t>Pools,  </a:t>
            </a:r>
          </a:p>
          <a:p>
            <a:pPr lvl="1"/>
            <a:r>
              <a:rPr lang="en-US" altLang="zh-TW" dirty="0"/>
              <a:t>can be used to limit the execution parallelism on arbitrary sets of tasks. </a:t>
            </a:r>
          </a:p>
          <a:p>
            <a:pPr lvl="0"/>
            <a:r>
              <a:rPr lang="en-US" altLang="zh-TW" dirty="0"/>
              <a:t>Connections </a:t>
            </a:r>
          </a:p>
          <a:p>
            <a:pPr lvl="1"/>
            <a:r>
              <a:rPr lang="en-US" altLang="zh-TW" dirty="0"/>
              <a:t>The connection information to external systems is stored in the Airflow metadata database and managed in the UI</a:t>
            </a:r>
          </a:p>
          <a:p>
            <a:pPr lvl="0"/>
            <a:r>
              <a:rPr lang="en-US" altLang="zh-TW" dirty="0"/>
              <a:t>Queues</a:t>
            </a:r>
          </a:p>
          <a:p>
            <a:pPr lvl="1"/>
            <a:r>
              <a:rPr lang="en-US" altLang="zh-TW" dirty="0"/>
              <a:t>When using the </a:t>
            </a:r>
            <a:r>
              <a:rPr lang="en-US" altLang="zh-TW" dirty="0" err="1"/>
              <a:t>CeleryExecutor</a:t>
            </a:r>
            <a:r>
              <a:rPr lang="en-US" altLang="zh-TW" dirty="0"/>
              <a:t>, the celery queues that tasks are sent to can be specified. queue is an attribute of </a:t>
            </a:r>
            <a:r>
              <a:rPr lang="en-US" altLang="zh-TW" dirty="0" err="1"/>
              <a:t>BaseOperator</a:t>
            </a:r>
            <a:r>
              <a:rPr lang="en-US" altLang="zh-TW" dirty="0"/>
              <a:t>, so any task can be assigned to any queue.</a:t>
            </a:r>
          </a:p>
          <a:p>
            <a:pPr lvl="0"/>
            <a:r>
              <a:rPr lang="en-US" altLang="zh-TW" dirty="0" err="1"/>
              <a:t>XComs</a:t>
            </a:r>
            <a:endParaRPr lang="en-US" altLang="zh-TW" dirty="0"/>
          </a:p>
          <a:p>
            <a:pPr lvl="1"/>
            <a:r>
              <a:rPr lang="en-US" altLang="zh-TW" dirty="0" err="1"/>
              <a:t>XComs</a:t>
            </a:r>
            <a:r>
              <a:rPr lang="en-US" altLang="zh-TW" dirty="0"/>
              <a:t> let tasks exchange messages, allowing more nuanced forms of control and shared state. </a:t>
            </a:r>
          </a:p>
          <a:p>
            <a:pPr lvl="0"/>
            <a:r>
              <a:rPr lang="en-US" altLang="zh-TW" dirty="0"/>
              <a:t>Variables</a:t>
            </a:r>
          </a:p>
          <a:p>
            <a:pPr lvl="1"/>
            <a:r>
              <a:rPr lang="en-US" altLang="zh-TW" dirty="0"/>
              <a:t>Variables are a generic way to store and retrieve arbitrary content or settings as a simple key value store within Airflow. </a:t>
            </a:r>
          </a:p>
          <a:p>
            <a:pPr marL="0" lv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33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8340A-D197-404E-8BE6-78CAECB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73025-C410-4EE4-818B-3C2CB337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26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65D-693D-4AED-90E4-DBCCBDD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/>
              <a:t>Concept </a:t>
            </a:r>
            <a:br>
              <a:rPr lang="en-US" altLang="zh-TW"/>
            </a:br>
            <a:r>
              <a:rPr lang="en-US" altLang="zh-TW"/>
              <a:t>- Additional 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3E4B-5C7D-469D-8A80-ABFB50EC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/>
              <a:t>Branching</a:t>
            </a:r>
          </a:p>
          <a:p>
            <a:pPr lvl="1"/>
            <a:r>
              <a:rPr lang="en-US" altLang="zh-TW"/>
              <a:t>One way to do this is by using the BranchPythonOperator.</a:t>
            </a:r>
          </a:p>
          <a:p>
            <a:r>
              <a:rPr lang="en-US" altLang="zh-TW"/>
              <a:t>SubDAGs</a:t>
            </a:r>
          </a:p>
          <a:p>
            <a:pPr lvl="1"/>
            <a:r>
              <a:rPr lang="en-US" altLang="zh-TW"/>
              <a:t>SubDAGs are perfect for repeating patterns. Defining a function that returns a DAG object is a nice design pattern when using Airflow.</a:t>
            </a:r>
          </a:p>
          <a:p>
            <a:pPr lvl="1"/>
            <a:r>
              <a:rPr lang="en-US" altLang="zh-TW"/>
              <a:t>Airbnb uses the stage-check-exchange pattern when loading data. </a:t>
            </a:r>
          </a:p>
          <a:p>
            <a:r>
              <a:rPr lang="en-US" altLang="zh-TW"/>
              <a:t>SLAs</a:t>
            </a:r>
          </a:p>
          <a:p>
            <a:pPr lvl="1"/>
            <a:r>
              <a:rPr lang="en-US" altLang="zh-TW"/>
              <a:t>Service Level Agreements, or time by which a task or DAG should have succeeded, can be set at a task level as a timedelta.</a:t>
            </a:r>
          </a:p>
          <a:p>
            <a:r>
              <a:rPr lang="en-US" altLang="zh-TW"/>
              <a:t>Trigger Rules</a:t>
            </a:r>
          </a:p>
          <a:p>
            <a:pPr lvl="1"/>
            <a:r>
              <a:rPr lang="en-US" altLang="zh-TW"/>
              <a:t>All operators have a trigger_rule argument which defines the rule by which the generated task get triggered. </a:t>
            </a:r>
          </a:p>
          <a:p>
            <a:pPr lvl="1"/>
            <a:r>
              <a:rPr lang="en-US" altLang="zh-TW"/>
              <a:t>all_success, all_failed, all_done, one_failed, one_success, dummy, depends_on_past</a:t>
            </a:r>
          </a:p>
          <a:p>
            <a:r>
              <a:rPr lang="en-US" altLang="zh-TW"/>
              <a:t>Latest Run Only</a:t>
            </a:r>
          </a:p>
          <a:p>
            <a:pPr lvl="1"/>
            <a:r>
              <a:rPr lang="en-US" altLang="zh-TW"/>
              <a:t> running a series of tasks for a particular date/time range.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120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93D8-5071-48E4-A727-C62D9C91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</a:t>
            </a:r>
            <a:br>
              <a:rPr lang="en-US" altLang="zh-TW"/>
            </a:br>
            <a:r>
              <a:rPr lang="en-US" altLang="zh-TW"/>
              <a:t>- Additional cont.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5EA5-FD00-4E21-9CBC-820CB302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Zombies &amp; Undeads</a:t>
            </a:r>
          </a:p>
          <a:p>
            <a:pPr lvl="1"/>
            <a:r>
              <a:rPr lang="en-US" altLang="zh-TW"/>
              <a:t>absence of an heartbeat and  existence of a process and a matching heartbeat, but Airflow isn’t aware of this task as running in the database. </a:t>
            </a:r>
          </a:p>
          <a:p>
            <a:r>
              <a:rPr lang="en-US" altLang="zh-TW"/>
              <a:t>Cluster Policy</a:t>
            </a:r>
          </a:p>
          <a:p>
            <a:pPr lvl="1"/>
            <a:r>
              <a:rPr lang="en-US" altLang="zh-TW"/>
              <a:t> mutate task attributes based on other task or DAG attributes. </a:t>
            </a:r>
          </a:p>
          <a:p>
            <a:r>
              <a:rPr lang="en-US" altLang="zh-TW"/>
              <a:t>Documentation &amp; Notes</a:t>
            </a:r>
          </a:p>
          <a:p>
            <a:pPr lvl="1"/>
            <a:r>
              <a:rPr lang="en-US" altLang="zh-TW"/>
              <a:t>add documentation or notes to your dags &amp; task objects</a:t>
            </a:r>
          </a:p>
          <a:p>
            <a:r>
              <a:rPr lang="en-US" altLang="zh-TW"/>
              <a:t>Jinja Templating</a:t>
            </a:r>
          </a:p>
          <a:p>
            <a:pPr lvl="1"/>
            <a:r>
              <a:rPr lang="en-US" altLang="zh-TW"/>
              <a:t> powerful tool to use in combination with macros</a:t>
            </a:r>
          </a:p>
          <a:p>
            <a:r>
              <a:rPr lang="en-US" altLang="zh-TW"/>
              <a:t>Packaged dags</a:t>
            </a:r>
          </a:p>
          <a:p>
            <a:pPr lvl="1"/>
            <a:r>
              <a:rPr lang="en-US" altLang="zh-TW"/>
              <a:t>create a zip file that contains the dag(s) in the root of the zip file</a:t>
            </a:r>
          </a:p>
          <a:p>
            <a:pPr lvl="1"/>
            <a:r>
              <a:rPr lang="en-US" altLang="zh-TW"/>
              <a:t>add module dependencies </a:t>
            </a:r>
          </a:p>
          <a:p>
            <a:pPr lvl="1"/>
            <a:endParaRPr lang="en-US" altLang="zh-TW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27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600" dirty="0"/>
              <a:t>- Linux</a:t>
            </a:r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423D0-DE71-4259-BB99-1C07A58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A1C613-E971-4776-86E5-85AC25B9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52" y="2376481"/>
            <a:ext cx="7906214" cy="36009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airflow needs a home, ~/airflow is the default,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but you can lay foundation somewhere else if you prefer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(optional)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AIRFLOW_HOM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E=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~/airflow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install from pypi using pip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apache-airflow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initialize the database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 initdb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start the web server, default port is 8080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airflow webserver -p 8080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7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200" dirty="0"/>
              <a:t>- Linux , cont.</a:t>
            </a:r>
            <a:endParaRPr lang="zh-TW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$AIRFLOW_HOME/</a:t>
            </a:r>
            <a:r>
              <a:rPr lang="en-US" altLang="zh-TW" dirty="0" err="1"/>
              <a:t>airflow.cfg</a:t>
            </a:r>
            <a:endParaRPr lang="en-US" altLang="zh-TW" dirty="0"/>
          </a:p>
          <a:p>
            <a:r>
              <a:rPr lang="en-US" altLang="zh-TW" dirty="0"/>
              <a:t>UI:</a:t>
            </a:r>
          </a:p>
          <a:p>
            <a:pPr lvl="1"/>
            <a:r>
              <a:rPr lang="en-US" altLang="zh-TW" dirty="0"/>
              <a:t>Admin-&gt;Configuration</a:t>
            </a:r>
          </a:p>
          <a:p>
            <a:r>
              <a:rPr lang="en-US" altLang="zh-TW" dirty="0"/>
              <a:t>PID</a:t>
            </a:r>
          </a:p>
          <a:p>
            <a:pPr lvl="1"/>
            <a:r>
              <a:rPr lang="en-US" altLang="zh-TW" dirty="0"/>
              <a:t>$AIRFLOW_HOME/airflow-</a:t>
            </a:r>
            <a:r>
              <a:rPr lang="en-US" altLang="zh-TW" dirty="0" err="1"/>
              <a:t>webserver.pid</a:t>
            </a:r>
            <a:endParaRPr lang="en-US" altLang="zh-TW" dirty="0"/>
          </a:p>
          <a:p>
            <a:pPr lvl="1"/>
            <a:r>
              <a:rPr lang="en-US" altLang="zh-TW" dirty="0"/>
              <a:t>/run/airflow/</a:t>
            </a:r>
            <a:r>
              <a:rPr lang="en-US" altLang="zh-TW" dirty="0" err="1"/>
              <a:t>webserver.pid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24D277-242E-4FA1-8CA5-F0E3DFA6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4440969"/>
            <a:ext cx="7436331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your first task instance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run example_bash_operator runme_0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a backfill over 2 days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backfill example_bash_operator -s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-01-01 -e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-01-02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8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sz="3200" dirty="0"/>
              <a:t>- Docker@Win10</a:t>
            </a:r>
            <a:endParaRPr lang="zh-TW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$AIRFLOW_HOME/</a:t>
            </a:r>
            <a:r>
              <a:rPr lang="en-US" altLang="zh-TW" dirty="0" err="1"/>
              <a:t>airflow.cfg</a:t>
            </a:r>
            <a:endParaRPr lang="en-US" altLang="zh-TW" dirty="0"/>
          </a:p>
          <a:p>
            <a:r>
              <a:rPr lang="en-US" altLang="zh-TW" dirty="0"/>
              <a:t>Console</a:t>
            </a:r>
          </a:p>
          <a:p>
            <a:pPr lvl="1"/>
            <a:r>
              <a:rPr lang="en-US" altLang="zh-TW" dirty="0"/>
              <a:t>Airflow: </a:t>
            </a:r>
            <a:r>
              <a:rPr lang="en-US" altLang="zh-TW" dirty="0">
                <a:hlinkClick r:id="rId2"/>
              </a:rPr>
              <a:t>localhost:8080/Admin</a:t>
            </a:r>
            <a:endParaRPr lang="en-US" altLang="zh-TW" dirty="0"/>
          </a:p>
          <a:p>
            <a:pPr lvl="1"/>
            <a:r>
              <a:rPr lang="en-US" altLang="zh-TW" dirty="0"/>
              <a:t>Flower: </a:t>
            </a:r>
            <a:r>
              <a:rPr lang="en-US" altLang="zh-TW" dirty="0">
                <a:hlinkClick r:id="rId3"/>
              </a:rPr>
              <a:t>localhost:5555</a:t>
            </a:r>
            <a:endParaRPr lang="en-US" altLang="zh-TW" dirty="0"/>
          </a:p>
          <a:p>
            <a:r>
              <a:rPr lang="en-US" altLang="zh-TW" dirty="0"/>
              <a:t>UI:</a:t>
            </a:r>
          </a:p>
          <a:p>
            <a:pPr lvl="1"/>
            <a:r>
              <a:rPr lang="en-US" altLang="zh-TW" dirty="0"/>
              <a:t>Admin-&gt;Configuration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24D277-242E-4FA1-8CA5-F0E3DFA6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4637988"/>
            <a:ext cx="7886774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your first task instance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DI$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run example_bash_operator runme_0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run a backfill over 2 days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404040"/>
                </a:solidFill>
                <a:latin typeface="Consolas" panose="020B0609020204030204" pitchFamily="49" charset="0"/>
              </a:rPr>
              <a:t>DI$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backfill example_bash_operator -s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-01-01 -e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-01-02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AD42-48ED-4BFD-B8CF-0D3BB893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59EE-7CC7-4F70-838C-1A4B7AC9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docker inspect --format={{.Mounts}} docker-airflow_webserver_1 </a:t>
            </a:r>
            <a:endParaRPr lang="zh-TW" altLang="en-US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74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5200-9425-48B5-A443-FD95F4D7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CA6AF-182B-4B66-AE20-287D4ACA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Win10</a:t>
            </a:r>
          </a:p>
          <a:p>
            <a:r>
              <a:rPr lang="en-US" altLang="zh-TW" dirty="0"/>
              <a:t>Exercise</a:t>
            </a:r>
          </a:p>
          <a:p>
            <a:r>
              <a:rPr lang="en-US" altLang="zh-TW" dirty="0"/>
              <a:t>Linux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58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31CB-796B-44DE-B6A7-3B91DBF9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</a:t>
            </a:r>
            <a:r>
              <a:rPr lang="en-US" altLang="zh-TW" sz="4000" dirty="0" err="1"/>
              <a:t>hellow_world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93C9-99AA-4F60-BA29-32429FF2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altLang="zh-TW" dirty="0"/>
              <a:t>In order to start a DAG Run, first turn the workflow on (arrow </a:t>
            </a:r>
            <a:r>
              <a:rPr lang="en-US" altLang="zh-TW" b="1" dirty="0"/>
              <a:t>1</a:t>
            </a:r>
            <a:r>
              <a:rPr lang="en-US" altLang="zh-TW" dirty="0"/>
              <a:t>), then click the </a:t>
            </a:r>
            <a:r>
              <a:rPr lang="en-US" altLang="zh-TW" b="1" dirty="0"/>
              <a:t>Trigger Dag </a:t>
            </a:r>
            <a:r>
              <a:rPr lang="en-US" altLang="zh-TW" dirty="0"/>
              <a:t>button (arrow </a:t>
            </a:r>
            <a:r>
              <a:rPr lang="en-US" altLang="zh-TW" b="1" dirty="0"/>
              <a:t>2</a:t>
            </a:r>
            <a:r>
              <a:rPr lang="en-US" altLang="zh-TW" dirty="0"/>
              <a:t>) and finally, click on the </a:t>
            </a:r>
            <a:r>
              <a:rPr lang="en-US" altLang="zh-TW" b="1" dirty="0"/>
              <a:t>Graph View</a:t>
            </a:r>
            <a:r>
              <a:rPr lang="en-US" altLang="zh-TW" dirty="0"/>
              <a:t> (arrow </a:t>
            </a:r>
            <a:r>
              <a:rPr lang="en-US" altLang="zh-TW" b="1" dirty="0"/>
              <a:t>3</a:t>
            </a:r>
            <a:r>
              <a:rPr lang="en-US" altLang="zh-TW" dirty="0"/>
              <a:t>) to see the progress of the run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can reload the graph view until both tasks reach the status </a:t>
            </a:r>
            <a:r>
              <a:rPr lang="en-US" altLang="zh-TW" b="1" dirty="0"/>
              <a:t>Success</a:t>
            </a:r>
            <a:r>
              <a:rPr lang="en-US" altLang="zh-TW" dirty="0"/>
              <a:t>.</a:t>
            </a:r>
          </a:p>
        </p:txBody>
      </p:sp>
      <p:pic>
        <p:nvPicPr>
          <p:cNvPr id="8194" name="Picture 2" descr="http://michal.karzynski.pl/images/illustrations/2017-03-19/hello-world-start.png">
            <a:extLst>
              <a:ext uri="{FF2B5EF4-FFF2-40B4-BE49-F238E27FC236}">
                <a16:creationId xmlns:a16="http://schemas.microsoft.com/office/drawing/2014/main" id="{28866EA2-20E0-433D-BF7C-C98A212CE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814638"/>
            <a:ext cx="819531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E875C-9E33-4CF7-8EB1-E574EBD95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4185373"/>
            <a:ext cx="8218170" cy="20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5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B3044D0-E4D0-4111-914F-7C4F33D6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</a:t>
            </a:r>
            <a:r>
              <a:rPr lang="en-US" altLang="zh-TW" sz="4000" dirty="0" err="1"/>
              <a:t>hellow_world</a:t>
            </a:r>
            <a:r>
              <a:rPr lang="en-US" altLang="zh-TW" sz="4000" dirty="0"/>
              <a:t> cont.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896-21AB-4FF4-AA31-8451FABC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274821" cy="4023360"/>
          </a:xfrm>
        </p:spPr>
        <p:txBody>
          <a:bodyPr/>
          <a:lstStyle/>
          <a:p>
            <a:r>
              <a:rPr lang="en-US" altLang="zh-TW" dirty="0"/>
              <a:t>click on the </a:t>
            </a:r>
            <a:r>
              <a:rPr lang="en-US" altLang="zh-TW" dirty="0" err="1"/>
              <a:t>hello_task</a:t>
            </a:r>
            <a:r>
              <a:rPr lang="en-US" altLang="zh-TW" dirty="0"/>
              <a:t> and then click View Log. If everything worked as expected, the log should show a number of lines and among them something like this: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C069-D18B-433C-BE06-365C0651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845734"/>
            <a:ext cx="3383280" cy="227349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BC1FF4B-0869-4236-8290-813FD2AF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" y="4267555"/>
            <a:ext cx="9093708" cy="144909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*** Reading local log.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[2018-06-10 03:48:54,143] {cli.py:374} INFO - Running on host 29f02687d561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[2018-06-10 03:48:54,772] {models.py:1197} INFO - Dependencies all met for &lt;TaskInstance: hello_world.dummy_task 2018-06-10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03:48:26.428864 [queued]&gt;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[2018-06-10 03:48:54,861] {models.py:1197} INFO - Dependencies all met for &lt;TaskInstance: hello_world.dummy_task 2018-06-10 03:48:26.428864 [queued]&gt;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[2018-06-10 03:48:54,865] {models.py:1407} INFO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–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--------------------------------------------------------------------------------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Starting attempt 1 of 4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--------------------------------------------------------------------------------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[2018-06-10 03:48:55,321] {models.py:1428} INFO - Executing &lt;Task(DummyOperator): dummy_task&gt; on 2018-06-10 03:48:26.428864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4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6363A5-33D5-4AA8-83A4-98BF71E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Operator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Airflow Operator</a:t>
            </a:r>
          </a:p>
          <a:p>
            <a:pPr lvl="1"/>
            <a:r>
              <a:rPr lang="en-US" altLang="zh-TW" dirty="0"/>
              <a:t>An Operator is an atomic block of workflow logic, which performs a single action. Operators are written as Python classes (subclasses of </a:t>
            </a:r>
            <a:r>
              <a:rPr lang="en-US" altLang="zh-TW" dirty="0" err="1"/>
              <a:t>BaseOperator</a:t>
            </a:r>
            <a:r>
              <a:rPr lang="en-US" altLang="zh-TW" dirty="0"/>
              <a:t>), where the __</a:t>
            </a:r>
            <a:r>
              <a:rPr lang="en-US" altLang="zh-TW" dirty="0" err="1"/>
              <a:t>init</a:t>
            </a:r>
            <a:r>
              <a:rPr lang="en-US" altLang="zh-TW" dirty="0"/>
              <a:t>__ function can be used to configure settings for the task and a method named execute is called when the task instance is executed.</a:t>
            </a:r>
          </a:p>
          <a:p>
            <a:pPr lvl="1"/>
            <a:r>
              <a:rPr lang="en-US" altLang="zh-TW" dirty="0"/>
              <a:t>Any value that the execute method returns is saved as an </a:t>
            </a:r>
            <a:r>
              <a:rPr lang="en-US" altLang="zh-TW" dirty="0" err="1"/>
              <a:t>Xcom</a:t>
            </a:r>
            <a:r>
              <a:rPr lang="en-US" altLang="zh-TW" dirty="0"/>
              <a:t> message under the key </a:t>
            </a:r>
            <a:r>
              <a:rPr lang="en-US" altLang="zh-TW" dirty="0" err="1"/>
              <a:t>return_value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execute method may also raise the </a:t>
            </a:r>
            <a:r>
              <a:rPr lang="en-US" altLang="zh-TW" dirty="0" err="1"/>
              <a:t>AirflowSkipException</a:t>
            </a:r>
            <a:r>
              <a:rPr lang="en-US" altLang="zh-TW" dirty="0"/>
              <a:t> from </a:t>
            </a:r>
            <a:r>
              <a:rPr lang="en-US" altLang="zh-TW" dirty="0" err="1"/>
              <a:t>airflow.exceptions</a:t>
            </a:r>
            <a:r>
              <a:rPr lang="en-US" altLang="zh-TW" dirty="0"/>
              <a:t>. In such a case the task instance would transition to the Skipped status.</a:t>
            </a:r>
          </a:p>
          <a:p>
            <a:pPr lvl="1"/>
            <a:r>
              <a:rPr lang="en-US" altLang="zh-TW" dirty="0"/>
              <a:t>Remember that since the execute method can retry many times, it should be idempotent.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8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0FDB2-6287-4C84-B37B-F2A7FDD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4C31-DC2D-464F-B965-242834AEF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Tutorial – ETL </a:t>
            </a:r>
          </a:p>
          <a:p>
            <a:pPr lvl="1"/>
            <a:r>
              <a:rPr lang="en-US" altLang="zh-TW" dirty="0"/>
              <a:t>- rewrite </a:t>
            </a:r>
            <a:r>
              <a:rPr lang="en-US" altLang="zh-TW" dirty="0" err="1"/>
              <a:t>sql</a:t>
            </a:r>
            <a:r>
              <a:rPr lang="en-US" altLang="zh-TW" dirty="0"/>
              <a:t>  by SQLG</a:t>
            </a:r>
          </a:p>
          <a:p>
            <a:pPr lvl="1"/>
            <a:r>
              <a:rPr lang="en-US" altLang="zh-TW" dirty="0"/>
              <a:t>scenario : partitioning, rerunning ingests</a:t>
            </a:r>
          </a:p>
          <a:p>
            <a:r>
              <a:rPr lang="en-US" altLang="zh-TW" dirty="0"/>
              <a:t>PLN </a:t>
            </a:r>
          </a:p>
          <a:p>
            <a:pPr lvl="1"/>
            <a:r>
              <a:rPr lang="en-US" altLang="zh-TW" dirty="0"/>
              <a:t>Calendar, run cycle mapping</a:t>
            </a:r>
          </a:p>
          <a:p>
            <a:r>
              <a:rPr lang="en-US" altLang="zh-TW" dirty="0"/>
              <a:t>airflow</a:t>
            </a:r>
          </a:p>
          <a:p>
            <a:pPr lvl="1"/>
            <a:r>
              <a:rPr lang="en-US" altLang="zh-TW" dirty="0" err="1"/>
              <a:t>dbapi</a:t>
            </a:r>
            <a:r>
              <a:rPr lang="en-US" altLang="zh-TW" dirty="0"/>
              <a:t> operator vs. </a:t>
            </a:r>
            <a:r>
              <a:rPr lang="en-US" altLang="zh-TW" dirty="0" err="1"/>
              <a:t>jdbc</a:t>
            </a:r>
            <a:r>
              <a:rPr lang="en-US" altLang="zh-TW" dirty="0"/>
              <a:t> operator</a:t>
            </a:r>
          </a:p>
          <a:p>
            <a:pPr lvl="1"/>
            <a:r>
              <a:rPr lang="en-US" altLang="zh-TW" dirty="0"/>
              <a:t>when use celery flower worker</a:t>
            </a:r>
          </a:p>
          <a:p>
            <a:r>
              <a:rPr lang="en-US" altLang="zh-TW" dirty="0"/>
              <a:t>How to map</a:t>
            </a:r>
          </a:p>
          <a:p>
            <a:pPr lvl="1"/>
            <a:r>
              <a:rPr lang="en-US" altLang="zh-TW" dirty="0"/>
              <a:t>DAG / Job</a:t>
            </a:r>
          </a:p>
          <a:p>
            <a:pPr lvl="2"/>
            <a:r>
              <a:rPr lang="en-US" altLang="zh-TW" dirty="0"/>
              <a:t>xml to python</a:t>
            </a:r>
          </a:p>
          <a:p>
            <a:pPr lvl="1"/>
            <a:r>
              <a:rPr lang="en-US" altLang="zh-TW" dirty="0"/>
              <a:t>DAG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Planner</a:t>
            </a:r>
          </a:p>
          <a:p>
            <a:pPr lvl="2"/>
            <a:r>
              <a:rPr lang="en-US" altLang="zh-TW" dirty="0"/>
              <a:t>Base, Delta plan, </a:t>
            </a:r>
          </a:p>
          <a:p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A7CC6-57FA-4FE6-A589-E53772559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Port to </a:t>
            </a:r>
            <a:r>
              <a:rPr lang="en-US" altLang="zh-TW" dirty="0" err="1"/>
              <a:t>pg</a:t>
            </a:r>
            <a:endParaRPr lang="en-US" altLang="zh-TW" dirty="0"/>
          </a:p>
          <a:p>
            <a:pPr lvl="1"/>
            <a:r>
              <a:rPr lang="en-US" altLang="zh-TW" dirty="0"/>
              <a:t>DW: </a:t>
            </a:r>
          </a:p>
          <a:p>
            <a:pPr lvl="1"/>
            <a:r>
              <a:rPr lang="en-US" altLang="zh-TW" dirty="0"/>
              <a:t>ODS: from 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31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6363A5-33D5-4AA8-83A4-98BF71E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Operator &gt; 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defining a new operator named </a:t>
            </a:r>
            <a:r>
              <a:rPr lang="en-US" altLang="zh-TW" dirty="0" err="1"/>
              <a:t>MyFirstOperator</a:t>
            </a:r>
            <a:endParaRPr lang="en-US" altLang="zh-TW" dirty="0"/>
          </a:p>
          <a:p>
            <a:pPr lvl="1"/>
            <a:r>
              <a:rPr lang="en-US" altLang="zh-TW" dirty="0"/>
              <a:t>$AIRFLOW_HOME/plugins/my_operators.py</a:t>
            </a:r>
          </a:p>
          <a:p>
            <a:r>
              <a:rPr lang="en-US" altLang="zh-TW" dirty="0"/>
              <a:t>create a new DAG to test our operator. Create a </a:t>
            </a:r>
          </a:p>
          <a:p>
            <a:pPr lvl="1"/>
            <a:r>
              <a:rPr lang="en-US" altLang="zh-TW" dirty="0"/>
              <a:t>$AIRFLOW_HOME/dags/test_operators.py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32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6363A5-33D5-4AA8-83A4-98BF71E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Operator &gt; Exercise&gt; mount point</a:t>
            </a:r>
            <a:endParaRPr lang="zh-TW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C9DF9-8F3B-4771-9180-D0EF15C6B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10CF-1CD2-468B-8378-1C5F66BC4D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E6BA1-5795-4176-B91F-7055BFF1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WIN10 host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7DF0E9-90FE-4D57-A321-A29E8CE6BC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CE637C-5D8B-44E0-A325-06795DDC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6" y="2691025"/>
            <a:ext cx="4503174" cy="21544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airflow_home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├── airflow.cfg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├── airflow.db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├──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dags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│   └── hello_world.py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│   └── test_operators.py &lt;- Second DAG definition file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├──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plugins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│   └── my_operators.py &lt;- Your plugin file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93A1A1"/>
              </a:solidFill>
              <a:effectLst/>
              <a:latin typeface="Lucida Sans" panose="020B0602040502020204" pitchFamily="34" charset="0"/>
              <a:ea typeface="Menlo"/>
              <a:cs typeface="Lucida Sans" panose="020B06020405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Lucida Sans" panose="020B0602040502020204" pitchFamily="34" charset="0"/>
                <a:ea typeface="Menlo"/>
                <a:cs typeface="Lucida Sans" panose="020B0602040502020204" pitchFamily="34" charset="0"/>
              </a:rPr>
              <a:t>└── unittests.cfg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131E6-0566-4BD0-AE9A-7A093EA1234B}"/>
              </a:ext>
            </a:extLst>
          </p:cNvPr>
          <p:cNvSpPr/>
          <p:nvPr/>
        </p:nvSpPr>
        <p:spPr>
          <a:xfrm>
            <a:off x="4732020" y="2661528"/>
            <a:ext cx="4306530" cy="4278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airflow_home 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circle.yml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docker-compose-CeleryExecutor.yml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docker-compose-LocalExecutor.yml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Dockerfile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LICENSE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README.md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├─config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     airflow.cfg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├─</a:t>
            </a:r>
            <a:r>
              <a:rPr lang="zh-TW" altLang="en-US" sz="1600" dirty="0">
                <a:solidFill>
                  <a:srgbClr val="FFC000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dags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│  hello_world.py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 └─ test_operators.py</a:t>
            </a:r>
            <a:endParaRPr lang="en-US" altLang="zh-TW" sz="16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│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└─</a:t>
            </a:r>
            <a:r>
              <a:rPr lang="zh-TW" altLang="en-US" sz="1600" dirty="0">
                <a:solidFill>
                  <a:srgbClr val="FFC000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plugins</a:t>
            </a:r>
          </a:p>
          <a:p>
            <a:r>
              <a:rPr lang="zh-TW" altLang="en-US" sz="1600" dirty="0">
                <a:latin typeface="Lucida Sans" panose="020B0602040502020204" pitchFamily="34" charset="0"/>
                <a:cs typeface="Lucida Sans" panose="020B0602040502020204" pitchFamily="34" charset="0"/>
              </a:rPr>
              <a:t>   └─ my_operators.py</a:t>
            </a:r>
          </a:p>
        </p:txBody>
      </p:sp>
    </p:spTree>
    <p:extLst>
      <p:ext uri="{BB962C8B-B14F-4D97-AF65-F5344CB8AC3E}">
        <p14:creationId xmlns:p14="http://schemas.microsoft.com/office/powerpoint/2010/main" val="379057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6363A5-33D5-4AA8-83A4-98BF71E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Operator &gt; Debugging</a:t>
            </a:r>
            <a:endParaRPr lang="zh-TW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Airflow has the airflow test command, which you can use to manually start a single operator in the context of a specific DAG run.</a:t>
            </a:r>
          </a:p>
          <a:p>
            <a:pPr lvl="1"/>
            <a:r>
              <a:rPr lang="en-US" altLang="zh-TW" dirty="0"/>
              <a:t>DI$ airflow test </a:t>
            </a:r>
            <a:r>
              <a:rPr lang="en-US" altLang="zh-TW" dirty="0" err="1"/>
              <a:t>my_test_dag</a:t>
            </a:r>
            <a:r>
              <a:rPr lang="en-US" altLang="zh-TW" dirty="0"/>
              <a:t> </a:t>
            </a:r>
            <a:r>
              <a:rPr lang="en-US" altLang="zh-TW" dirty="0" err="1"/>
              <a:t>my_first_operator_task</a:t>
            </a:r>
            <a:r>
              <a:rPr lang="en-US" altLang="zh-TW" dirty="0"/>
              <a:t> 2017-03-18T18:00:00.0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Debugging an Airflow operator with </a:t>
            </a:r>
            <a:r>
              <a:rPr lang="en-US" altLang="zh-TW" dirty="0" err="1"/>
              <a:t>IPython</a:t>
            </a:r>
            <a:endParaRPr lang="en-US" altLang="zh-TW" dirty="0"/>
          </a:p>
          <a:p>
            <a:pPr lvl="1"/>
            <a:r>
              <a:rPr lang="en-US" altLang="zh-TW" dirty="0"/>
              <a:t>place </a:t>
            </a:r>
            <a:r>
              <a:rPr lang="en-US" altLang="zh-TW" dirty="0" err="1"/>
              <a:t>IPython’s</a:t>
            </a:r>
            <a:r>
              <a:rPr lang="en-US" altLang="zh-TW" dirty="0"/>
              <a:t> embed() command in your code, run the airflow test command again. Execution will stop and you will be dropped into an </a:t>
            </a:r>
            <a:r>
              <a:rPr lang="en-US" altLang="zh-TW" dirty="0" err="1"/>
              <a:t>IPython</a:t>
            </a:r>
            <a:r>
              <a:rPr lang="en-US" altLang="zh-TW" dirty="0"/>
              <a:t> shell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1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Sensor</a:t>
            </a:r>
            <a:endParaRPr lang="zh-TW" alt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1E6E9-2E06-42A6-9623-B313CD8E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An Airflow Sensor is a special type of Operator, typically used to monitor a long running task on another system.</a:t>
            </a:r>
          </a:p>
          <a:p>
            <a:pPr lvl="1"/>
            <a:r>
              <a:rPr lang="en-US" altLang="zh-TW" dirty="0"/>
              <a:t>poke returns True – if it returns False it will be called again.</a:t>
            </a:r>
          </a:p>
          <a:p>
            <a:pPr lvl="1"/>
            <a:r>
              <a:rPr lang="en-US" altLang="zh-TW" dirty="0"/>
              <a:t>poke raises an </a:t>
            </a:r>
            <a:r>
              <a:rPr lang="en-US" altLang="zh-TW" dirty="0" err="1"/>
              <a:t>AirflowSkipException</a:t>
            </a:r>
            <a:r>
              <a:rPr lang="en-US" altLang="zh-TW" dirty="0"/>
              <a:t> from </a:t>
            </a:r>
            <a:r>
              <a:rPr lang="en-US" altLang="zh-TW" dirty="0" err="1"/>
              <a:t>airflow.exceptions</a:t>
            </a:r>
            <a:r>
              <a:rPr lang="en-US" altLang="zh-TW" dirty="0"/>
              <a:t> – the Sensor task instance’s status will be set to Skipped.</a:t>
            </a:r>
          </a:p>
          <a:p>
            <a:pPr lvl="1"/>
            <a:r>
              <a:rPr lang="en-US" altLang="zh-TW" dirty="0"/>
              <a:t>poke raises another exception, in which case it will be retried until the maximum number of retries is reached.</a:t>
            </a:r>
          </a:p>
          <a:p>
            <a:r>
              <a:rPr lang="en-US" altLang="zh-TW" dirty="0"/>
              <a:t>Files</a:t>
            </a:r>
          </a:p>
          <a:p>
            <a:pPr lvl="1"/>
            <a:r>
              <a:rPr lang="en-US" altLang="zh-TW" dirty="0"/>
              <a:t>dag/test_sensors.py</a:t>
            </a:r>
          </a:p>
          <a:p>
            <a:pPr lvl="1"/>
            <a:r>
              <a:rPr lang="en-US" altLang="zh-TW" dirty="0"/>
              <a:t>plugins/my_sensors.py</a:t>
            </a:r>
          </a:p>
          <a:p>
            <a:r>
              <a:rPr lang="en-US" altLang="zh-TW" dirty="0"/>
              <a:t>Restart Web  server</a:t>
            </a:r>
          </a:p>
          <a:p>
            <a:pPr lvl="1"/>
            <a:r>
              <a:rPr lang="en-US" altLang="zh-TW" dirty="0"/>
              <a:t>DI$ cat ~/airflow-</a:t>
            </a:r>
            <a:r>
              <a:rPr lang="en-US" altLang="zh-TW" dirty="0" err="1"/>
              <a:t>webserver.pid</a:t>
            </a:r>
            <a:r>
              <a:rPr lang="en-US" altLang="zh-TW" dirty="0"/>
              <a:t> | </a:t>
            </a:r>
            <a:r>
              <a:rPr lang="en-US" altLang="zh-TW" dirty="0" err="1"/>
              <a:t>xargs</a:t>
            </a:r>
            <a:r>
              <a:rPr lang="en-US" altLang="zh-TW" dirty="0"/>
              <a:t> kill -9</a:t>
            </a:r>
          </a:p>
          <a:p>
            <a:pPr lvl="1"/>
            <a:r>
              <a:rPr lang="en-US" altLang="zh-TW" dirty="0"/>
              <a:t>DI$ airflow webserver -p 8080 -D True</a:t>
            </a:r>
          </a:p>
          <a:p>
            <a:pPr lvl="1"/>
            <a:r>
              <a:rPr lang="en-US" altLang="zh-TW" dirty="0"/>
              <a:t>DI$ airflow test </a:t>
            </a:r>
            <a:r>
              <a:rPr lang="en-US" altLang="zh-TW" dirty="0" err="1"/>
              <a:t>my_sensor_dag</a:t>
            </a:r>
            <a:r>
              <a:rPr lang="en-US" altLang="zh-TW" dirty="0"/>
              <a:t> </a:t>
            </a:r>
            <a:r>
              <a:rPr lang="en-US" altLang="zh-TW" dirty="0" err="1"/>
              <a:t>my_second_operator_task</a:t>
            </a:r>
            <a:r>
              <a:rPr lang="en-US" altLang="zh-TW" dirty="0"/>
              <a:t> 2017-03-18T18:00:00.0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58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</a:t>
            </a:r>
            <a:r>
              <a:rPr lang="en-US" altLang="zh-TW" sz="4000" dirty="0" err="1"/>
              <a:t>Xcom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task instance can store some information in </a:t>
            </a:r>
            <a:r>
              <a:rPr lang="en-US" altLang="zh-TW" dirty="0" err="1"/>
              <a:t>Xcom</a:t>
            </a:r>
            <a:r>
              <a:rPr lang="en-US" altLang="zh-TW" dirty="0"/>
              <a:t> using the </a:t>
            </a:r>
            <a:r>
              <a:rPr lang="en-US" altLang="zh-TW" dirty="0" err="1"/>
              <a:t>xcom_push</a:t>
            </a:r>
            <a:r>
              <a:rPr lang="en-US" altLang="zh-TW" dirty="0"/>
              <a:t> function and another task instance can retrieve this information using </a:t>
            </a:r>
            <a:r>
              <a:rPr lang="en-US" altLang="zh-TW" dirty="0" err="1"/>
              <a:t>xcom_pull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1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templated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039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4000" dirty="0"/>
              <a:t>- </a:t>
            </a:r>
            <a:r>
              <a:rPr lang="en-US" altLang="zh-TW" sz="4000" b="1" dirty="0"/>
              <a:t>Backfill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9D6EE-3D79-49E2-8013-CB9291FFE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9" y="2704843"/>
            <a:ext cx="6241774" cy="7386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optional, start a web server in debug mode in the background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airflow webserver --debug &amp;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start your backfill on a date range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backfill tutorial -s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-06-01 -e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-06-07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87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BB5-D1FE-4D04-9647-13B03939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sz="3600" dirty="0"/>
              <a:t>- command 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7AA8-6169-4870-A906-D248667D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Testing: DI$</a:t>
            </a:r>
          </a:p>
          <a:p>
            <a:pPr lvl="1"/>
            <a:r>
              <a:rPr lang="en-US" altLang="zh-TW" dirty="0"/>
              <a:t>python ~/dags/tuto.py</a:t>
            </a:r>
          </a:p>
          <a:p>
            <a:r>
              <a:rPr lang="en-US" altLang="zh-TW" b="1" dirty="0"/>
              <a:t>Command Line Metadata Validation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Testing</a:t>
            </a:r>
          </a:p>
          <a:p>
            <a:pPr lvl="1"/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57A50-57F2-4069-AEC6-D1A9DE26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70" y="3048590"/>
            <a:ext cx="4704978" cy="110799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print the list of active DAGs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list_dags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9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prints the list of tasks the "tutorial" dag_id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list_tasks tutorial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900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prints the hierarchy of tasks in the tutorial DAG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list_tasks tutorial --tree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6EC385-3603-478F-B8A5-356506BB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10" y="4801961"/>
            <a:ext cx="4765938" cy="83099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command layout: command subcommand dag_id task_id date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testing print_date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</a:t>
            </a:r>
            <a:r>
              <a: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test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tutorial print_date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-06-01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testing sleep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</a:t>
            </a:r>
            <a:r>
              <a:rPr lang="en-US" altLang="zh-TW" sz="900" dirty="0">
                <a:solidFill>
                  <a:srgbClr val="404040"/>
                </a:solidFill>
                <a:latin typeface="Consolas" panose="020B0609020204030204" pitchFamily="49" charset="0"/>
              </a:rPr>
              <a:t>test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tutorial sleep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-06-01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7F0E03-E332-46DD-918C-226DD2CA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10" y="5730594"/>
            <a:ext cx="4765938" cy="27699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testing templated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9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airflow </a:t>
            </a:r>
            <a:r>
              <a: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tutorial templated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2015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-06-01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40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/>
              <a:t>- ETL ****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&gt; git -clone </a:t>
            </a:r>
            <a:r>
              <a:rPr lang="en-US" altLang="zh-TW" dirty="0">
                <a:hlinkClick r:id="rId2"/>
              </a:rPr>
              <a:t>https://github.com/jessewei/etl-with-airflow.git</a:t>
            </a:r>
            <a:endParaRPr lang="en-US" altLang="zh-TW" dirty="0"/>
          </a:p>
          <a:p>
            <a:r>
              <a:rPr lang="en-US" altLang="zh-TW" dirty="0"/>
              <a:t>&gt; </a:t>
            </a:r>
            <a:r>
              <a:rPr lang="zh-TW" altLang="en-US" dirty="0"/>
              <a:t>cd C:\Users\</a:t>
            </a:r>
            <a:r>
              <a:rPr lang="en-US" altLang="zh-TW" dirty="0"/>
              <a:t>JESSEWEI</a:t>
            </a:r>
            <a:r>
              <a:rPr lang="zh-TW" altLang="en-US" dirty="0"/>
              <a:t>\Documents\etl-with-airflow</a:t>
            </a:r>
            <a:endParaRPr lang="en-US" altLang="zh-TW" dirty="0"/>
          </a:p>
          <a:p>
            <a:r>
              <a:rPr lang="en-US" altLang="zh-TW" dirty="0"/>
              <a:t># Initial 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--abort-on-container-exit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</a:p>
          <a:p>
            <a:r>
              <a:rPr lang="en-US" altLang="zh-TW" dirty="0"/>
              <a:t># Start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–d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5323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8A58-CEA2-46FA-8DF3-E7860EB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dirty="0"/>
              <a:t>- ETL &gt; config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628D-8681-4C6D-B957-4909BF0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 Configure airflow</a:t>
            </a:r>
          </a:p>
          <a:p>
            <a:pPr lvl="1"/>
            <a:r>
              <a:rPr lang="en-US" altLang="zh-TW" dirty="0"/>
              <a:t>http: localhost:8080/admin</a:t>
            </a:r>
          </a:p>
          <a:p>
            <a:pPr lvl="1"/>
            <a:r>
              <a:rPr lang="en-US" altLang="zh-TW" dirty="0" err="1">
                <a:solidFill>
                  <a:srgbClr val="0091A1"/>
                </a:solidFill>
                <a:latin typeface="Helvetica Neue"/>
                <a:hlinkClick r:id="rId3"/>
              </a:rPr>
              <a:t>AirFlow</a:t>
            </a:r>
            <a:r>
              <a:rPr lang="en-US" altLang="zh-TW" dirty="0">
                <a:solidFill>
                  <a:srgbClr val="0091A1"/>
                </a:solidFill>
                <a:latin typeface="Helvetica Neue"/>
                <a:hlinkClick r:id="rId3"/>
              </a:rPr>
              <a:t>&gt;DAGs&gt; </a:t>
            </a:r>
            <a:r>
              <a:rPr lang="en-US" altLang="zh-TW" dirty="0" err="1">
                <a:solidFill>
                  <a:srgbClr val="0091A1"/>
                </a:solidFill>
                <a:latin typeface="Helvetica Neue"/>
                <a:hlinkClick r:id="rId3"/>
              </a:rPr>
              <a:t>init_docker_example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89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C714-6658-416E-91B1-8BAB509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  <a:endParaRPr lang="zh-TW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9F331F2-4AE7-4578-B83C-732F0BC4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</a:p>
          <a:p>
            <a:r>
              <a:rPr lang="en-US" altLang="zh-TW" dirty="0"/>
              <a:t>Installation</a:t>
            </a:r>
          </a:p>
          <a:p>
            <a:r>
              <a:rPr lang="en-US" altLang="zh-TW" dirty="0" err="1"/>
              <a:t>Quickstart</a:t>
            </a:r>
            <a:endParaRPr lang="en-US" altLang="zh-TW" dirty="0"/>
          </a:p>
          <a:p>
            <a:r>
              <a:rPr lang="en-US" altLang="zh-TW" dirty="0"/>
              <a:t>Tutorial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674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7794-810A-4071-AAA8-73C3E688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dirty="0"/>
              <a:t>- ETL &gt; config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8136-0D2C-4F93-AAF6-01DC4423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****</a:t>
            </a:r>
          </a:p>
          <a:p>
            <a:r>
              <a:rPr lang="en-US" altLang="zh-TW" dirty="0"/>
              <a:t>DAG</a:t>
            </a:r>
          </a:p>
          <a:p>
            <a:r>
              <a:rPr lang="en-US" altLang="zh-TW" dirty="0" err="1"/>
              <a:t>SubDAG</a:t>
            </a:r>
            <a:endParaRPr lang="en-US" altLang="zh-TW" dirty="0"/>
          </a:p>
          <a:p>
            <a:r>
              <a:rPr lang="en-US" altLang="zh-TW" dirty="0" err="1"/>
              <a:t>ExternalSensor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697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1F4-AF7C-4371-A826-8C801E4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Tutorial</a:t>
            </a:r>
            <a:br>
              <a:rPr lang="en-US" altLang="zh-TW"/>
            </a:br>
            <a:r>
              <a:rPr lang="en-US" altLang="zh-TW"/>
              <a:t>- ETL &gt; testing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FB78-F6C1-4B7F-97BC-8E4A4F20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Setup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Update docker-compose-</a:t>
            </a:r>
            <a:r>
              <a:rPr lang="en-US" altLang="zh-TW" dirty="0" err="1"/>
              <a:t>LocalExecutor.yml</a:t>
            </a:r>
            <a:endParaRPr lang="en-US" altLang="zh-TW" dirty="0"/>
          </a:p>
          <a:p>
            <a:pPr lvl="2"/>
            <a:r>
              <a:rPr lang="en-US" altLang="zh-TW" dirty="0"/>
              <a:t>environment:</a:t>
            </a:r>
          </a:p>
          <a:p>
            <a:pPr lvl="3"/>
            <a:r>
              <a:rPr lang="en-US" altLang="zh-TW" dirty="0"/>
              <a:t>AIRFLOW__CORE__FERNET_KEY=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pPr lvl="3"/>
            <a:r>
              <a:rPr lang="en-US" altLang="zh-TW" dirty="0"/>
              <a:t>AIRFLOW__CORE__SQL_ALCHEMY_CONN="postgresql+psycopg2://airflow:airflow@postgres:5432/airflow"</a:t>
            </a:r>
          </a:p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/>
              <a:t>Shell</a:t>
            </a:r>
          </a:p>
          <a:p>
            <a:pPr lvl="2"/>
            <a:r>
              <a:rPr lang="en-US" altLang="zh-TW" dirty="0"/>
              <a:t>&gt; docker exec -it etl-with-airflow_webserver_1 bash</a:t>
            </a:r>
          </a:p>
          <a:p>
            <a:pPr lvl="2"/>
            <a:r>
              <a:rPr lang="en-US" altLang="zh-TW" dirty="0"/>
              <a:t>DI$ airflow </a:t>
            </a:r>
            <a:r>
              <a:rPr lang="en-US" altLang="zh-TW" dirty="0" err="1"/>
              <a:t>list_dags</a:t>
            </a:r>
            <a:endParaRPr lang="en-US" altLang="zh-TW" dirty="0"/>
          </a:p>
          <a:p>
            <a:pPr lvl="2"/>
            <a:r>
              <a:rPr lang="en-US" altLang="zh-TW" dirty="0"/>
              <a:t>DI$ airflow test </a:t>
            </a:r>
            <a:r>
              <a:rPr lang="en-US" altLang="zh-TW" dirty="0" err="1"/>
              <a:t>orders_staging</a:t>
            </a:r>
            <a:r>
              <a:rPr lang="en-US" altLang="zh-TW" dirty="0"/>
              <a:t> </a:t>
            </a:r>
            <a:r>
              <a:rPr lang="en-US" altLang="zh-TW" dirty="0" err="1"/>
              <a:t>get_audit_id</a:t>
            </a:r>
            <a:r>
              <a:rPr lang="en-US" altLang="zh-TW" dirty="0"/>
              <a:t> 2018-06-14</a:t>
            </a:r>
          </a:p>
          <a:p>
            <a:pPr lvl="2"/>
            <a:r>
              <a:rPr lang="en-US" altLang="zh-TW" dirty="0"/>
              <a:t>DI$ airflow test </a:t>
            </a:r>
            <a:r>
              <a:rPr lang="en-US" altLang="zh-TW" dirty="0" err="1"/>
              <a:t>orders_staging</a:t>
            </a:r>
            <a:r>
              <a:rPr lang="en-US" altLang="zh-TW" dirty="0"/>
              <a:t> </a:t>
            </a:r>
            <a:r>
              <a:rPr lang="en-US" altLang="zh-TW" dirty="0" err="1"/>
              <a:t>extract_orderinfo</a:t>
            </a:r>
            <a:r>
              <a:rPr lang="en-US" altLang="zh-TW" dirty="0"/>
              <a:t> 2018-06-14</a:t>
            </a:r>
          </a:p>
          <a:p>
            <a:pPr lvl="1"/>
            <a:r>
              <a:rPr lang="en-US" altLang="zh-TW" dirty="0"/>
              <a:t>Docker command</a:t>
            </a:r>
          </a:p>
          <a:p>
            <a:pPr lvl="2"/>
            <a:r>
              <a:rPr lang="en-US" altLang="zh-TW" dirty="0"/>
              <a:t>&gt; docker exec -</a:t>
            </a:r>
            <a:r>
              <a:rPr lang="en-US" altLang="zh-TW" dirty="0" err="1"/>
              <a:t>ti</a:t>
            </a:r>
            <a:r>
              <a:rPr lang="en-US" altLang="zh-TW" dirty="0"/>
              <a:t> etl-with-airflow_webserver_1 airflow </a:t>
            </a:r>
            <a:r>
              <a:rPr lang="en-US" altLang="zh-TW" dirty="0" err="1"/>
              <a:t>list_dags</a:t>
            </a:r>
            <a:endParaRPr lang="en-US" altLang="zh-TW" dirty="0"/>
          </a:p>
          <a:p>
            <a:pPr lvl="1"/>
            <a:r>
              <a:rPr lang="en-US" altLang="zh-TW" dirty="0"/>
              <a:t>Debug</a:t>
            </a:r>
          </a:p>
          <a:p>
            <a:pPr lvl="2"/>
            <a:r>
              <a:rPr lang="en-US" altLang="zh-TW" dirty="0"/>
              <a:t>Set breakpoint to evoke  </a:t>
            </a:r>
            <a:r>
              <a:rPr lang="en-US" altLang="zh-TW" dirty="0" err="1"/>
              <a:t>ipython</a:t>
            </a:r>
            <a:endParaRPr lang="en-US" altLang="zh-TW" dirty="0"/>
          </a:p>
          <a:p>
            <a:pPr lvl="3"/>
            <a:r>
              <a:rPr lang="en-US" altLang="zh-TW" dirty="0"/>
              <a:t>from </a:t>
            </a:r>
            <a:r>
              <a:rPr lang="en-US" altLang="zh-TW" dirty="0" err="1"/>
              <a:t>IPython</a:t>
            </a:r>
            <a:r>
              <a:rPr lang="en-US" altLang="zh-TW" dirty="0"/>
              <a:t> import embed; embed()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48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01F-E4DF-4F60-9C7A-7AB2B4A9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Issue and how</a:t>
            </a:r>
            <a:br>
              <a:rPr lang="en-US" altLang="zh-TW" dirty="0"/>
            </a:br>
            <a:r>
              <a:rPr lang="en-US" altLang="zh-TW" sz="3200" dirty="0"/>
              <a:t>- Execution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EF9B-07FA-413A-87D3-CCEE164E0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Issue:</a:t>
            </a:r>
          </a:p>
          <a:p>
            <a:pPr lvl="2"/>
            <a:r>
              <a:rPr lang="en-US" altLang="zh-TW" dirty="0" err="1"/>
              <a:t>process_order_fact</a:t>
            </a:r>
            <a:endParaRPr lang="en-US" altLang="zh-TW" dirty="0"/>
          </a:p>
          <a:p>
            <a:pPr lvl="3"/>
            <a:r>
              <a:rPr lang="en-US" altLang="zh-TW" dirty="0" err="1"/>
              <a:t>wait_for_cust_dims</a:t>
            </a:r>
          </a:p>
          <a:p>
            <a:pPr lvl="4"/>
            <a:r>
              <a:rPr lang="en-US" altLang="zh-TW" dirty="0" err="1"/>
              <a:t>process_dimensions</a:t>
            </a:r>
            <a:r>
              <a:rPr lang="en-US" altLang="zh-TW" dirty="0"/>
              <a:t>, not start</a:t>
            </a:r>
          </a:p>
          <a:p>
            <a:pPr lvl="5"/>
            <a:r>
              <a:rPr lang="en-US" altLang="zh-TW" dirty="0" err="1"/>
              <a:t>wait_for_cust_staging</a:t>
            </a:r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5C7BB-3A23-449F-947C-C349C985C5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Status</a:t>
            </a:r>
          </a:p>
          <a:p>
            <a:pPr lvl="1"/>
            <a:r>
              <a:rPr lang="en-US" altLang="zh-TW" dirty="0" err="1"/>
              <a:t>cust_staging</a:t>
            </a:r>
            <a:endParaRPr lang="en-US" altLang="zh-TW" dirty="0"/>
          </a:p>
          <a:p>
            <a:pPr lvl="2"/>
            <a:r>
              <a:rPr lang="en-US" altLang="zh-TW" dirty="0"/>
              <a:t>success on </a:t>
            </a:r>
          </a:p>
          <a:p>
            <a:pPr lvl="2"/>
            <a:r>
              <a:rPr lang="en-US" altLang="zh-TW" dirty="0"/>
              <a:t>failed on 6-15</a:t>
            </a:r>
          </a:p>
          <a:p>
            <a:pPr lvl="1"/>
            <a:r>
              <a:rPr lang="en-US" altLang="zh-TW" dirty="0"/>
              <a:t>Question</a:t>
            </a:r>
          </a:p>
          <a:p>
            <a:pPr lvl="2"/>
            <a:r>
              <a:rPr lang="en-US" altLang="zh-TW" dirty="0"/>
              <a:t>What success log look like</a:t>
            </a:r>
          </a:p>
          <a:p>
            <a:pPr lvl="2"/>
            <a:r>
              <a:rPr lang="en-US" altLang="zh-TW" dirty="0"/>
              <a:t>Why fail</a:t>
            </a:r>
          </a:p>
          <a:p>
            <a:pPr lvl="1"/>
            <a:r>
              <a:rPr lang="en-US" altLang="zh-TW" dirty="0"/>
              <a:t>Assumption</a:t>
            </a:r>
          </a:p>
          <a:p>
            <a:pPr lvl="2"/>
            <a:r>
              <a:rPr lang="en-US" altLang="zh-TW" dirty="0"/>
              <a:t>Sample data issue,</a:t>
            </a:r>
          </a:p>
          <a:p>
            <a:pPr lvl="2"/>
            <a:r>
              <a:rPr lang="en-US" altLang="zh-TW" dirty="0"/>
              <a:t>Yes, no data</a:t>
            </a:r>
          </a:p>
          <a:p>
            <a:pPr lvl="1"/>
            <a:r>
              <a:rPr lang="en-US" altLang="zh-TW" dirty="0"/>
              <a:t>How to reproduce and avoid?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36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01F-E4DF-4F60-9C7A-7AB2B4A9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Issue and how</a:t>
            </a:r>
            <a:br>
              <a:rPr lang="en-US" altLang="zh-TW" dirty="0"/>
            </a:br>
            <a:r>
              <a:rPr lang="en-US" altLang="zh-TW" sz="3200" dirty="0"/>
              <a:t>- Concept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EF9B-07FA-413A-87D3-CCEE164E0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TW" dirty="0"/>
              <a:t>When</a:t>
            </a:r>
          </a:p>
          <a:p>
            <a:pPr lvl="1"/>
            <a:r>
              <a:rPr lang="en-US" altLang="zh-TW" dirty="0"/>
              <a:t>when plan be run, e.g. monthly job</a:t>
            </a:r>
          </a:p>
          <a:p>
            <a:pPr lvl="0"/>
            <a:r>
              <a:rPr lang="en-US" altLang="zh-TW" dirty="0"/>
              <a:t>ETL date</a:t>
            </a:r>
          </a:p>
          <a:p>
            <a:pPr lvl="1"/>
            <a:r>
              <a:rPr lang="en-US" altLang="zh-TW" dirty="0"/>
              <a:t>airflow Variable: END_DT_CHAR, library for other</a:t>
            </a:r>
          </a:p>
          <a:p>
            <a:pPr lvl="1"/>
            <a:r>
              <a:rPr lang="en-US" altLang="zh-TW" dirty="0" err="1"/>
              <a:t>start_date</a:t>
            </a:r>
            <a:r>
              <a:rPr lang="en-US" altLang="zh-TW" dirty="0"/>
              <a:t>: </a:t>
            </a:r>
          </a:p>
          <a:p>
            <a:pPr lvl="0"/>
            <a:r>
              <a:rPr lang="en-US" altLang="zh-TW" dirty="0"/>
              <a:t>Calendar</a:t>
            </a:r>
          </a:p>
          <a:p>
            <a:pPr lvl="1"/>
            <a:r>
              <a:rPr lang="en-US" altLang="zh-TW" dirty="0"/>
              <a:t>Dependency between diff frequency</a:t>
            </a:r>
          </a:p>
          <a:p>
            <a:pPr lvl="0"/>
            <a:r>
              <a:rPr lang="en-US" altLang="zh-TW" dirty="0"/>
              <a:t>Task type in Operator</a:t>
            </a:r>
          </a:p>
          <a:p>
            <a:pPr lvl="1"/>
            <a:r>
              <a:rPr lang="en-US" altLang="zh-TW" dirty="0"/>
              <a:t>DB by operator, or in JDBC, </a:t>
            </a:r>
          </a:p>
          <a:p>
            <a:pPr lvl="1"/>
            <a:r>
              <a:rPr lang="en-US" altLang="zh-TW" dirty="0"/>
              <a:t>File: Sensor </a:t>
            </a:r>
          </a:p>
          <a:p>
            <a:pPr lvl="1"/>
            <a:r>
              <a:rPr lang="en-US" altLang="zh-TW" dirty="0"/>
              <a:t>Web service: </a:t>
            </a:r>
          </a:p>
          <a:p>
            <a:r>
              <a:rPr lang="en-US" altLang="zh-TW" dirty="0"/>
              <a:t>WS_PARAM</a:t>
            </a:r>
          </a:p>
          <a:p>
            <a:pPr lvl="1"/>
            <a:r>
              <a:rPr lang="en-US" altLang="zh-TW" dirty="0"/>
              <a:t>how, </a:t>
            </a:r>
            <a:r>
              <a:rPr lang="en-US" altLang="zh-TW" dirty="0" err="1"/>
              <a:t>XCom</a:t>
            </a:r>
            <a:r>
              <a:rPr lang="en-US" altLang="zh-TW" dirty="0"/>
              <a:t> or Table? Table for DI mapping view?</a:t>
            </a:r>
          </a:p>
          <a:p>
            <a:pPr lvl="1"/>
            <a:r>
              <a:rPr lang="en-US" altLang="zh-TW" dirty="0"/>
              <a:t>but between non Data job?</a:t>
            </a:r>
          </a:p>
          <a:p>
            <a:r>
              <a:rPr lang="en-US" altLang="zh-TW" dirty="0"/>
              <a:t>Dependency</a:t>
            </a:r>
          </a:p>
          <a:p>
            <a:pPr lvl="1"/>
            <a:r>
              <a:rPr lang="en-US" altLang="zh-TW" dirty="0"/>
              <a:t>between DAG, and between operator</a:t>
            </a:r>
          </a:p>
          <a:p>
            <a:pPr lvl="1"/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8E228-4702-4F45-ACFD-FD0FDCD3D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How stage works</a:t>
            </a:r>
          </a:p>
          <a:p>
            <a:pPr lvl="1"/>
            <a:r>
              <a:rPr lang="en-US" altLang="zh-TW" dirty="0" err="1"/>
              <a:t>select_product.sql</a:t>
            </a:r>
            <a:r>
              <a:rPr lang="en-US" altLang="zh-TW" dirty="0"/>
              <a:t> how to pass result. </a:t>
            </a:r>
          </a:p>
          <a:p>
            <a:pPr lvl="2"/>
            <a:r>
              <a:rPr lang="en-US" altLang="zh-TW" dirty="0"/>
              <a:t>use cursor and insert direct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858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01F-E4DF-4F60-9C7A-7AB2B4A9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Issue and how</a:t>
            </a:r>
            <a:br>
              <a:rPr lang="en-US" altLang="zh-TW" dirty="0"/>
            </a:br>
            <a:r>
              <a:rPr lang="en-US" altLang="zh-TW" sz="3200" dirty="0"/>
              <a:t>- Concept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EF9B-07FA-413A-87D3-CCEE164E0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How:</a:t>
            </a:r>
          </a:p>
          <a:p>
            <a:pPr lvl="1"/>
            <a:r>
              <a:rPr lang="en-US" altLang="zh-TW" dirty="0"/>
              <a:t>manual start all DAGs in right sequence</a:t>
            </a:r>
          </a:p>
          <a:p>
            <a:pPr lvl="1"/>
            <a:r>
              <a:rPr lang="en-US" altLang="zh-TW" dirty="0"/>
              <a:t>how to check startup time</a:t>
            </a:r>
          </a:p>
          <a:p>
            <a:pPr lvl="2"/>
            <a:r>
              <a:rPr lang="en-US" altLang="zh-TW" dirty="0" err="1"/>
              <a:t>schedule_interval</a:t>
            </a:r>
            <a:r>
              <a:rPr lang="en-US" altLang="zh-TW" dirty="0"/>
              <a:t> used by scheduler </a:t>
            </a:r>
          </a:p>
          <a:p>
            <a:r>
              <a:rPr lang="en-US" altLang="zh-TW" dirty="0"/>
              <a:t>Why:</a:t>
            </a:r>
          </a:p>
          <a:p>
            <a:pPr lvl="1"/>
            <a:r>
              <a:rPr lang="en-US" altLang="zh-TW" dirty="0"/>
              <a:t>why staging </a:t>
            </a:r>
          </a:p>
          <a:p>
            <a:pPr lvl="2"/>
            <a:r>
              <a:rPr lang="en-US" altLang="zh-TW" dirty="0"/>
              <a:t>use  window</a:t>
            </a:r>
          </a:p>
          <a:p>
            <a:pPr lvl="2"/>
            <a:r>
              <a:rPr lang="en-US" altLang="zh-TW" dirty="0"/>
              <a:t>start many times</a:t>
            </a:r>
          </a:p>
          <a:p>
            <a:pPr lvl="1"/>
            <a:r>
              <a:rPr lang="en-US" altLang="zh-TW" dirty="0"/>
              <a:t>why dim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 dirty="0" err="1"/>
              <a:t>ExternalTaskSensor</a:t>
            </a:r>
            <a:r>
              <a:rPr lang="en-US" altLang="zh-TW" dirty="0"/>
              <a:t> instead of </a:t>
            </a:r>
            <a:r>
              <a:rPr lang="en-US" altLang="zh-TW" dirty="0" err="1"/>
              <a:t>subDAG</a:t>
            </a:r>
            <a:r>
              <a:rPr lang="en-US" altLang="zh-TW" dirty="0"/>
              <a:t> or DAG</a:t>
            </a:r>
          </a:p>
          <a:p>
            <a:pPr lvl="2"/>
            <a:r>
              <a:rPr lang="en-US" altLang="zh-TW" i="1" dirty="0" err="1"/>
              <a:t>depends_on_past</a:t>
            </a:r>
            <a:r>
              <a:rPr lang="en-US" altLang="zh-TW" dirty="0"/>
              <a:t> parameter set to True, because dimensions should be updated in a specific sequence. why fail</a:t>
            </a:r>
          </a:p>
          <a:p>
            <a:pPr lvl="2"/>
            <a:r>
              <a:rPr lang="en-US" altLang="zh-TW" dirty="0"/>
              <a:t>main() and </a:t>
            </a:r>
            <a:r>
              <a:rPr lang="en-US" altLang="zh-TW" dirty="0" err="1"/>
              <a:t>dag.cli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What</a:t>
            </a:r>
          </a:p>
          <a:p>
            <a:pPr lvl="1"/>
            <a:r>
              <a:rPr lang="en-US" altLang="zh-TW" dirty="0"/>
              <a:t>variable </a:t>
            </a:r>
          </a:p>
          <a:p>
            <a:pPr lvl="2"/>
            <a:r>
              <a:rPr lang="en-US" altLang="zh-TW" dirty="0"/>
              <a:t>{ds} in </a:t>
            </a:r>
            <a:r>
              <a:rPr lang="en-US" altLang="zh-TW" dirty="0" err="1"/>
              <a:t>py</a:t>
            </a:r>
            <a:endParaRPr lang="en-US" altLang="zh-TW" dirty="0"/>
          </a:p>
          <a:p>
            <a:pPr lvl="2"/>
            <a:r>
              <a:rPr lang="en-US" altLang="zh-TW" dirty="0"/>
              <a:t>()s in </a:t>
            </a:r>
            <a:r>
              <a:rPr lang="en-US" altLang="zh-TW" dirty="0" err="1"/>
              <a:t>sql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51ABC-B79D-40CA-BBC7-DBA9C3AD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How org project directory</a:t>
            </a:r>
          </a:p>
          <a:p>
            <a:pPr lvl="1"/>
            <a:r>
              <a:rPr lang="en-US" altLang="zh-TW" dirty="0"/>
              <a:t>Layout</a:t>
            </a:r>
          </a:p>
          <a:p>
            <a:pPr lvl="2"/>
            <a:r>
              <a:rPr lang="en-US" altLang="zh-TW" dirty="0"/>
              <a:t>by installation</a:t>
            </a:r>
          </a:p>
          <a:p>
            <a:pPr lvl="2"/>
            <a:r>
              <a:rPr lang="en-US" altLang="zh-TW" dirty="0"/>
              <a:t>by Docker</a:t>
            </a:r>
          </a:p>
          <a:p>
            <a:pPr lvl="1"/>
            <a:r>
              <a:rPr lang="en-US" altLang="zh-TW" dirty="0"/>
              <a:t>Why acme</a:t>
            </a:r>
          </a:p>
          <a:p>
            <a:pPr lvl="1"/>
            <a:r>
              <a:rPr lang="en-US" altLang="zh-TW" dirty="0"/>
              <a:t>Where DAGs log stored?</a:t>
            </a:r>
          </a:p>
          <a:p>
            <a:pPr lvl="2"/>
            <a:r>
              <a:rPr lang="en-US" altLang="zh-TW" dirty="0"/>
              <a:t>keep tried log not impact by Docker restart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662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3D8C-E92A-4527-9B0D-8C78B508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Issue and how</a:t>
            </a:r>
            <a:br>
              <a:rPr lang="en-US" altLang="zh-TW" dirty="0"/>
            </a:br>
            <a:r>
              <a:rPr lang="en-US" altLang="zh-TW" sz="4000" dirty="0"/>
              <a:t>- Function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B20B-3910-4A59-8286-DB7062E1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</a:t>
            </a:r>
          </a:p>
          <a:p>
            <a:pPr lvl="1"/>
            <a:r>
              <a:rPr lang="en-US" altLang="zh-TW" dirty="0"/>
              <a:t>Submit, Cancel job</a:t>
            </a:r>
          </a:p>
          <a:p>
            <a:pPr lvl="1"/>
            <a:r>
              <a:rPr lang="en-US" altLang="zh-TW" dirty="0"/>
              <a:t>Query status and log</a:t>
            </a:r>
          </a:p>
          <a:p>
            <a:r>
              <a:rPr lang="en-US" altLang="zh-TW" dirty="0"/>
              <a:t>Integration</a:t>
            </a:r>
          </a:p>
          <a:p>
            <a:r>
              <a:rPr lang="en-US" altLang="zh-TW" dirty="0" err="1"/>
              <a:t>Env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how to stop firewall, the Symantec,  with certain period</a:t>
            </a:r>
          </a:p>
          <a:p>
            <a:pPr lvl="2"/>
            <a:r>
              <a:rPr lang="en-US" altLang="zh-TW" dirty="0"/>
              <a:t>WIN: </a:t>
            </a:r>
            <a:r>
              <a:rPr lang="en-US" altLang="zh-TW" dirty="0" err="1"/>
              <a:t>smc</a:t>
            </a:r>
            <a:r>
              <a:rPr lang="en-US" altLang="zh-TW" dirty="0"/>
              <a:t> -stop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896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0517-38CC-456D-B31F-9460DBF7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Troubleshooting</a:t>
            </a:r>
            <a:br>
              <a:rPr lang="en-US" altLang="zh-TW" dirty="0"/>
            </a:br>
            <a:r>
              <a:rPr lang="en-US" altLang="zh-TW" dirty="0"/>
              <a:t>- ETL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67A4-58AF-46EC-AC1C-1871CBFA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 When error</a:t>
            </a:r>
          </a:p>
          <a:p>
            <a:pPr lvl="1"/>
            <a:r>
              <a:rPr lang="en-US" altLang="zh-TW" dirty="0"/>
              <a:t># Change to git directory</a:t>
            </a:r>
          </a:p>
          <a:p>
            <a:pPr lvl="2"/>
            <a:r>
              <a:rPr lang="en-US" altLang="zh-TW" dirty="0"/>
              <a:t>&gt; </a:t>
            </a:r>
            <a:r>
              <a:rPr lang="zh-TW" altLang="en-US" dirty="0"/>
              <a:t>cd C:\Users\</a:t>
            </a:r>
            <a:r>
              <a:rPr lang="en-US" altLang="zh-TW" dirty="0"/>
              <a:t>JESSEWEI</a:t>
            </a:r>
            <a:r>
              <a:rPr lang="zh-TW" altLang="en-US" dirty="0"/>
              <a:t>\Documents\etl-with-airflow</a:t>
            </a:r>
            <a:endParaRPr lang="en-US" altLang="zh-TW" dirty="0"/>
          </a:p>
          <a:p>
            <a:pPr lvl="1"/>
            <a:r>
              <a:rPr lang="en-US" altLang="zh-TW" dirty="0"/>
              <a:t># down and up</a:t>
            </a:r>
            <a:endParaRPr lang="zh-TW" altLang="en-US" dirty="0"/>
          </a:p>
          <a:p>
            <a:pPr lvl="2"/>
            <a:r>
              <a:rPr lang="en-US" altLang="zh-TW" dirty="0"/>
              <a:t>&gt; </a:t>
            </a:r>
            <a:r>
              <a:rPr lang="zh-TW" altLang="en-US" dirty="0"/>
              <a:t>docker-compose -f docker-compose-LocalExecutor.yml down</a:t>
            </a:r>
          </a:p>
          <a:p>
            <a:pPr lvl="2"/>
            <a:r>
              <a:rPr lang="en-US" altLang="zh-TW" dirty="0"/>
              <a:t>&gt; </a:t>
            </a:r>
            <a:r>
              <a:rPr lang="zh-TW" altLang="en-US" dirty="0"/>
              <a:t>docker-compose -f docker-compose-LocalExecutor.yml up -d    </a:t>
            </a:r>
          </a:p>
          <a:p>
            <a:pPr lvl="1"/>
            <a:r>
              <a:rPr lang="en-US" altLang="zh-TW" dirty="0"/>
              <a:t># If error start service</a:t>
            </a:r>
          </a:p>
          <a:p>
            <a:pPr lvl="2"/>
            <a:r>
              <a:rPr lang="zh-TW" altLang="en-US" dirty="0"/>
              <a:t>Cannot start service postgres: b'driver failed programming external connectivity on endpoint</a:t>
            </a:r>
          </a:p>
          <a:p>
            <a:pPr lvl="2"/>
            <a:r>
              <a:rPr lang="en-US" altLang="zh-TW" dirty="0"/>
              <a:t>#</a:t>
            </a:r>
            <a:r>
              <a:rPr lang="zh-TW" altLang="en-US" dirty="0"/>
              <a:t> restart Docker</a:t>
            </a:r>
            <a:endParaRPr lang="en-US" altLang="zh-TW" dirty="0"/>
          </a:p>
          <a:p>
            <a:pPr lvl="2"/>
            <a:r>
              <a:rPr lang="en-US" altLang="zh-TW" dirty="0"/>
              <a:t>&gt; </a:t>
            </a:r>
            <a:r>
              <a:rPr lang="zh-TW" altLang="en-US" dirty="0"/>
              <a:t>docker-compose -f docker-compose-LocalExecutor.yml up </a:t>
            </a:r>
            <a:r>
              <a:rPr lang="en-US" altLang="zh-TW" dirty="0"/>
              <a:t>–</a:t>
            </a:r>
            <a:r>
              <a:rPr lang="zh-TW" altLang="en-US" dirty="0"/>
              <a:t>d</a:t>
            </a:r>
            <a:endParaRPr lang="en-US" altLang="zh-TW" dirty="0"/>
          </a:p>
          <a:p>
            <a:pPr lvl="1"/>
            <a:r>
              <a:rPr lang="en-US" altLang="zh-TW" dirty="0"/>
              <a:t># if error on hold, may over start date, </a:t>
            </a:r>
            <a:r>
              <a:rPr lang="en-US" altLang="zh-TW" dirty="0" err="1"/>
              <a:t>init</a:t>
            </a:r>
            <a:r>
              <a:rPr lang="en-US" altLang="zh-TW" dirty="0"/>
              <a:t> sample data</a:t>
            </a:r>
          </a:p>
          <a:p>
            <a:pPr lvl="2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up --abort-on-container-exit</a:t>
            </a:r>
            <a:endParaRPr lang="zh-TW" altLang="en-US" dirty="0"/>
          </a:p>
          <a:p>
            <a:pPr lvl="1"/>
            <a:r>
              <a:rPr lang="en-US" altLang="zh-TW" dirty="0"/>
              <a:t># file check</a:t>
            </a:r>
          </a:p>
          <a:p>
            <a:pPr lvl="2"/>
            <a:r>
              <a:rPr lang="en-US" altLang="zh-TW" dirty="0"/>
              <a:t>&gt; </a:t>
            </a:r>
            <a:r>
              <a:rPr lang="zh-TW" altLang="en-US" dirty="0"/>
              <a:t>docker exec -it etl-with-airflow_webserver_1 bash</a:t>
            </a:r>
          </a:p>
          <a:p>
            <a:pPr lvl="2"/>
            <a:r>
              <a:rPr lang="zh-TW" altLang="en-US" dirty="0"/>
              <a:t>DI$ ls dags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50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0517-38CC-456D-B31F-9460DBF7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Troubleshooting</a:t>
            </a:r>
            <a:br>
              <a:rPr lang="en-US" altLang="zh-TW" dirty="0"/>
            </a:br>
            <a:r>
              <a:rPr lang="en-US" altLang="zh-TW" dirty="0"/>
              <a:t>- ETL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67A4-58AF-46EC-AC1C-1871CBFA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 DAG stop when select no data in staging</a:t>
            </a:r>
          </a:p>
          <a:p>
            <a:pPr lvl="1"/>
            <a:r>
              <a:rPr lang="en-US" altLang="zh-TW" dirty="0"/>
              <a:t>How </a:t>
            </a:r>
            <a:r>
              <a:rPr lang="en-US" altLang="zh-TW"/>
              <a:t>to avoid?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6358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D42E-65EF-4B0C-B87D-62949399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Test command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7954-0638-4F27-9D91-26C8094C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unit test: ls</a:t>
            </a:r>
          </a:p>
          <a:p>
            <a:pPr lvl="0"/>
            <a:r>
              <a:rPr lang="en-US" altLang="zh-TW" dirty="0"/>
              <a:t>integration: airflow test</a:t>
            </a:r>
          </a:p>
          <a:p>
            <a:endParaRPr lang="en-US" altLang="zh-TW" dirty="0"/>
          </a:p>
          <a:p>
            <a:r>
              <a:rPr lang="en-US" altLang="zh-TW" dirty="0"/>
              <a:t># stop all container</a:t>
            </a:r>
          </a:p>
          <a:p>
            <a:pPr lvl="1"/>
            <a:r>
              <a:rPr lang="en-US" altLang="zh-TW" dirty="0"/>
              <a:t>$ docker stop $(docker </a:t>
            </a:r>
            <a:r>
              <a:rPr lang="en-US" altLang="zh-TW" dirty="0" err="1"/>
              <a:t>ps</a:t>
            </a:r>
            <a:r>
              <a:rPr lang="en-US" altLang="zh-TW" dirty="0"/>
              <a:t> -a -q)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742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798F-370D-49B3-97C1-6E6271F8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EFBF-EE91-4EE1-89CD-44BF586E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DI&gt; airflow test </a:t>
            </a:r>
            <a:r>
              <a:rPr lang="en-US" altLang="zh-TW" dirty="0" err="1"/>
              <a:t>my_test_dag</a:t>
            </a:r>
            <a:r>
              <a:rPr lang="en-US" altLang="zh-TW" dirty="0"/>
              <a:t> </a:t>
            </a:r>
            <a:r>
              <a:rPr lang="en-US" altLang="zh-TW" dirty="0" err="1"/>
              <a:t>my_first_operator_task</a:t>
            </a:r>
            <a:r>
              <a:rPr lang="en-US" altLang="zh-TW" dirty="0"/>
              <a:t> 2017-03-18T18:00:00.0</a:t>
            </a:r>
          </a:p>
          <a:p>
            <a:pPr lvl="1"/>
            <a:r>
              <a:rPr lang="en-US" altLang="zh-TW" dirty="0"/>
              <a:t>why not work?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34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67D6-D44A-48EA-8006-649221B2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Overview</a:t>
            </a:r>
            <a:br>
              <a:rPr lang="en-US" altLang="zh-TW" dirty="0"/>
            </a:br>
            <a:r>
              <a:rPr lang="en-US" altLang="zh-TW" dirty="0"/>
              <a:t>- reference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97DC-5627-4498-870A-6A642F77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Docker</a:t>
            </a:r>
          </a:p>
          <a:p>
            <a:pPr lvl="1"/>
            <a:r>
              <a:rPr lang="en-US" altLang="zh-TW" dirty="0"/>
              <a:t>https://hub.docker.com/r/puckel/docker-airflow/</a:t>
            </a:r>
          </a:p>
          <a:p>
            <a:r>
              <a:rPr lang="en-US" altLang="zh-TW" dirty="0"/>
              <a:t>Airflow official</a:t>
            </a:r>
          </a:p>
          <a:p>
            <a:pPr lvl="1"/>
            <a:r>
              <a:rPr lang="en-US" altLang="zh-TW" dirty="0">
                <a:hlinkClick r:id="rId3"/>
              </a:rPr>
              <a:t>https://airflow.apache.org/start.html</a:t>
            </a:r>
            <a:endParaRPr lang="en-US" altLang="zh-TW" dirty="0"/>
          </a:p>
          <a:p>
            <a:r>
              <a:rPr lang="en-US" altLang="zh-TW" dirty="0"/>
              <a:t>My docker-airflow clone with tutorial</a:t>
            </a:r>
          </a:p>
          <a:p>
            <a:pPr lvl="1"/>
            <a:r>
              <a:rPr lang="en-US" altLang="zh-TW" dirty="0">
                <a:hlinkClick r:id="rId4"/>
              </a:rPr>
              <a:t>docker-airflow</a:t>
            </a:r>
            <a:endParaRPr lang="en-US" altLang="zh-TW" dirty="0"/>
          </a:p>
          <a:p>
            <a:r>
              <a:rPr lang="en-US" altLang="zh-TW" dirty="0"/>
              <a:t>Reference tutorial:</a:t>
            </a:r>
          </a:p>
          <a:p>
            <a:pPr marL="464058" lvl="1" indent="-171450">
              <a:buFontTx/>
              <a:buChar char="-"/>
            </a:pPr>
            <a:r>
              <a:rPr lang="en-US" altLang="zh-TW" dirty="0">
                <a:hlinkClick r:id="rId5"/>
              </a:rPr>
              <a:t>Get started</a:t>
            </a:r>
            <a:endParaRPr lang="en-US" altLang="zh-TW" dirty="0"/>
          </a:p>
          <a:p>
            <a:pPr marL="464058" lvl="1" indent="-171450">
              <a:buFontTx/>
              <a:buChar char="-"/>
            </a:pPr>
            <a:r>
              <a:rPr lang="en-US" altLang="zh-TW" dirty="0">
                <a:hlinkClick r:id="rId6"/>
              </a:rPr>
              <a:t>ETL best practices with Airflow </a:t>
            </a:r>
            <a:endParaRPr lang="en-US" altLang="zh-TW" dirty="0"/>
          </a:p>
          <a:p>
            <a:r>
              <a:rPr lang="en-US" altLang="zh-TW" dirty="0"/>
              <a:t>Slack</a:t>
            </a:r>
          </a:p>
          <a:p>
            <a:pPr lvl="1"/>
            <a:r>
              <a:rPr lang="en-US" altLang="zh-TW" dirty="0">
                <a:hlinkClick r:id="rId7"/>
              </a:rPr>
              <a:t>https://apache-airflow-slack.herokuapp.com/</a:t>
            </a:r>
            <a:endParaRPr lang="en-US" altLang="zh-TW" dirty="0"/>
          </a:p>
          <a:p>
            <a:endParaRPr lang="zh-TW" altLang="en-US"/>
          </a:p>
          <a:p>
            <a:pPr marL="171450" indent="-171450">
              <a:buFontTx/>
              <a:buChar char="-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000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DD1E-D092-4283-906C-50DC2980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Troubleshooting</a:t>
            </a:r>
            <a:br>
              <a:rPr lang="en-US" altLang="zh-TW" dirty="0"/>
            </a:br>
            <a:r>
              <a:rPr lang="en-US" altLang="zh-TW" dirty="0"/>
              <a:t>-breakpoint </a:t>
            </a:r>
            <a:r>
              <a:rPr lang="en-US" altLang="zh-TW"/>
              <a:t>and track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3096-D880-4FE7-8AC0-4F86D22C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iPyhton</a:t>
            </a:r>
            <a:endParaRPr lang="en-US" altLang="zh-TW" dirty="0"/>
          </a:p>
          <a:p>
            <a:r>
              <a:rPr lang="en-US" altLang="zh-TW" dirty="0"/>
              <a:t>insert breakpoint into </a:t>
            </a:r>
            <a:r>
              <a:rPr lang="en-US" altLang="zh-TW" dirty="0" err="1"/>
              <a:t>py</a:t>
            </a:r>
            <a:endParaRPr lang="en-US" altLang="zh-TW" dirty="0"/>
          </a:p>
          <a:p>
            <a:pPr lvl="1"/>
            <a:r>
              <a:rPr lang="en-US" altLang="zh-TW" dirty="0"/>
              <a:t># from </a:t>
            </a:r>
            <a:r>
              <a:rPr lang="en-US" altLang="zh-TW" dirty="0" err="1"/>
              <a:t>IPython</a:t>
            </a:r>
            <a:r>
              <a:rPr lang="en-US" altLang="zh-TW" dirty="0"/>
              <a:t> import embed; embed()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F1AA-CC75-48FF-BF16-15BA2D6C5E73}"/>
              </a:ext>
            </a:extLst>
          </p:cNvPr>
          <p:cNvSpPr/>
          <p:nvPr/>
        </p:nvSpPr>
        <p:spPr>
          <a:xfrm>
            <a:off x="777240" y="2773848"/>
            <a:ext cx="7112118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…</a:t>
            </a:r>
          </a:p>
          <a:p>
            <a:r>
              <a:rPr lang="zh-TW" altLang="en-US" dirty="0"/>
              <a:t> logging.info("Inserting rows into Postgres")</a:t>
            </a:r>
          </a:p>
          <a:p>
            <a:r>
              <a:rPr lang="zh-TW" altLang="en-US" dirty="0"/>
              <a:t>        # test by jesse</a:t>
            </a:r>
          </a:p>
          <a:p>
            <a:r>
              <a:rPr lang="zh-TW" altLang="en-US" dirty="0"/>
              <a:t>        from IPython import embed; embed()</a:t>
            </a:r>
          </a:p>
          <a:p>
            <a:r>
              <a:rPr lang="zh-TW" altLang="en-US" dirty="0"/>
              <a:t>        if cursor.rowcount &gt; 0:</a:t>
            </a:r>
          </a:p>
          <a:p>
            <a:r>
              <a:rPr lang="zh-TW" altLang="en-US" dirty="0"/>
              <a:t>            dest_pg.insert_rows(table=self.pg_table, rows=cursor)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34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3CCDA5-573B-42E1-9F4D-05FD4C89E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30EB98-AA91-45EF-B1D3-B5E4C99AA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Docker: debugger, volume</a:t>
            </a:r>
          </a:p>
          <a:p>
            <a:r>
              <a:rPr lang="en-US" altLang="zh-TW" dirty="0" err="1"/>
              <a:t>Postqresql</a:t>
            </a:r>
            <a:endParaRPr lang="en-US" altLang="zh-TW" dirty="0"/>
          </a:p>
          <a:p>
            <a:r>
              <a:rPr lang="en-US" altLang="zh-TW" dirty="0"/>
              <a:t>ETL best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703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5DA9-4BCA-4A8B-938C-3B0211A17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Debugger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404F-5A00-4C68-B61B-582F6B396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exec, stats, </a:t>
            </a:r>
            <a:r>
              <a:rPr lang="en-US" altLang="zh-TW" dirty="0" err="1"/>
              <a:t>ps</a:t>
            </a:r>
            <a:r>
              <a:rPr lang="en-US" altLang="zh-TW" dirty="0"/>
              <a:t>, top, events, and logs.</a:t>
            </a:r>
          </a:p>
          <a:p>
            <a:r>
              <a:rPr lang="en-US" altLang="zh-TW" dirty="0" err="1"/>
              <a:t>nsenter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717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C2C-62B1-41F2-B3D1-9D25ABA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namespace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B14F-AFAB-4AF8-B555-AE325680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Linux kernel provides the following five powerful namespace leavers to isolate the global system resources</a:t>
            </a:r>
          </a:p>
          <a:p>
            <a:pPr lvl="1"/>
            <a:r>
              <a:rPr lang="en-US" altLang="zh-TW"/>
              <a:t>network</a:t>
            </a:r>
          </a:p>
          <a:p>
            <a:pPr lvl="1"/>
            <a:r>
              <a:rPr lang="en-US" altLang="zh-TW"/>
              <a:t>mount</a:t>
            </a:r>
          </a:p>
          <a:p>
            <a:pPr lvl="1"/>
            <a:r>
              <a:rPr lang="en-US" altLang="zh-TW"/>
              <a:t>PID</a:t>
            </a:r>
          </a:p>
          <a:p>
            <a:pPr lvl="1"/>
            <a:r>
              <a:rPr lang="en-US" altLang="zh-TW"/>
              <a:t>user</a:t>
            </a:r>
          </a:p>
          <a:p>
            <a:pPr lvl="1"/>
            <a:r>
              <a:rPr lang="en-US" altLang="zh-TW"/>
              <a:t>UTS</a:t>
            </a:r>
          </a:p>
          <a:p>
            <a:pPr lvl="2"/>
            <a:r>
              <a:rPr lang="en-US" altLang="zh-TW"/>
              <a:t>isolate the hostname and the NIS domain 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93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9005-A569-4865-AA8D-20F37E0F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5C0F-A19A-4168-8A26-EEE2D6B6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C:&gt; docker run -it --</a:t>
            </a:r>
            <a:r>
              <a:rPr lang="en-US" altLang="zh-TW" b="1" dirty="0" err="1"/>
              <a:t>rm</a:t>
            </a:r>
            <a:r>
              <a:rPr lang="en-US" altLang="zh-TW" b="1" dirty="0"/>
              <a:t> ubuntu /bin/bash</a:t>
            </a:r>
          </a:p>
          <a:p>
            <a:pPr lvl="1"/>
            <a:r>
              <a:rPr lang="en-US" altLang="zh-TW" b="1" dirty="0"/>
              <a:t>root@934b616b4aa5:/#</a:t>
            </a:r>
          </a:p>
          <a:p>
            <a:r>
              <a:rPr lang="en-US" altLang="zh-TW" b="1" dirty="0"/>
              <a:t>C:&gt; docker inspect --format "{{ .</a:t>
            </a:r>
            <a:r>
              <a:rPr lang="en-US" altLang="zh-TW" b="1" dirty="0" err="1"/>
              <a:t>State.Pid</a:t>
            </a:r>
            <a:r>
              <a:rPr lang="en-US" altLang="zh-TW" b="1" dirty="0"/>
              <a:t> }}" 934b616b4aa5</a:t>
            </a:r>
          </a:p>
          <a:p>
            <a:pPr lvl="1"/>
            <a:r>
              <a:rPr lang="en-US" altLang="zh-TW" b="1" dirty="0"/>
              <a:t>8310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the process ID of the container </a:t>
            </a:r>
            <a:r>
              <a:rPr lang="en-US" altLang="zh-TW" b="1" i="1" dirty="0"/>
              <a:t>934b616b4aa5</a:t>
            </a:r>
            <a:r>
              <a:rPr lang="en-US" altLang="zh-TW" dirty="0"/>
              <a:t> is </a:t>
            </a:r>
            <a:r>
              <a:rPr lang="en-US" altLang="zh-TW" b="1" i="1" dirty="0"/>
              <a:t>8310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 XX not work on windows</a:t>
            </a:r>
            <a:endParaRPr lang="en-US" altLang="zh-TW" dirty="0"/>
          </a:p>
          <a:p>
            <a:r>
              <a:rPr lang="en-US" altLang="zh-TW" dirty="0"/>
              <a:t>$ </a:t>
            </a:r>
            <a:r>
              <a:rPr lang="en-US" altLang="zh-TW" b="1" dirty="0" err="1"/>
              <a:t>ps</a:t>
            </a:r>
            <a:r>
              <a:rPr lang="en-US" altLang="zh-TW" b="1" dirty="0"/>
              <a:t> -</a:t>
            </a:r>
            <a:r>
              <a:rPr lang="en-US" altLang="zh-TW" b="1" dirty="0" err="1"/>
              <a:t>fp</a:t>
            </a:r>
            <a:r>
              <a:rPr lang="en-US" altLang="zh-TW" b="1" dirty="0"/>
              <a:t> </a:t>
            </a:r>
            <a:r>
              <a:rPr lang="en-US" altLang="zh-TW" b="1" i="1" dirty="0"/>
              <a:t>8310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569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7F7-721D-4C08-8933-BE15D58D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Exercise</a:t>
            </a:r>
            <a:br>
              <a:rPr lang="en-US" altLang="zh-TW" dirty="0"/>
            </a:br>
            <a:r>
              <a:rPr lang="en-US" altLang="zh-TW" dirty="0"/>
              <a:t>- Control groups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7E55-95E1-4588-94AB-3727B04D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Usage</a:t>
            </a:r>
          </a:p>
          <a:p>
            <a:pPr lvl="1"/>
            <a:r>
              <a:rPr lang="en-US" altLang="zh-TW"/>
              <a:t>cgroup, ensure each Docker container will get a fixed amount of memory, CPU, and disk I/O</a:t>
            </a:r>
          </a:p>
          <a:p>
            <a:pPr lvl="1"/>
            <a:r>
              <a:rPr lang="en-US" altLang="zh-TW"/>
              <a:t>/sys/fs/cgroup</a:t>
            </a:r>
          </a:p>
          <a:p>
            <a:pPr lvl="2"/>
            <a:r>
              <a:rPr lang="en-US" altLang="zh-TW"/>
              <a:t>cd /sys/fs/cgroup/memory</a:t>
            </a:r>
          </a:p>
          <a:p>
            <a:pPr lvl="2"/>
            <a:r>
              <a:rPr lang="en-US" altLang="zh-TW"/>
              <a:t>cat memory.max_usage_in_bytes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282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A52F34-8C2C-4C04-9172-998A3889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tools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ED5B-0B94-4565-AD04-817683C3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exec</a:t>
            </a:r>
          </a:p>
          <a:p>
            <a:pPr marL="0" indent="0">
              <a:buNone/>
            </a:pPr>
            <a:r>
              <a:rPr lang="en-US" altLang="zh-TW" dirty="0" err="1"/>
              <a:t>ps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top</a:t>
            </a:r>
          </a:p>
          <a:p>
            <a:pPr marL="0" indent="0">
              <a:buNone/>
            </a:pPr>
            <a:r>
              <a:rPr lang="en-US" altLang="zh-TW" dirty="0"/>
              <a:t>stats</a:t>
            </a:r>
          </a:p>
          <a:p>
            <a:pPr marL="0" indent="0">
              <a:buNone/>
            </a:pPr>
            <a:r>
              <a:rPr lang="en-US" altLang="zh-TW" dirty="0"/>
              <a:t>events</a:t>
            </a:r>
          </a:p>
          <a:p>
            <a:pPr marL="0" indent="0">
              <a:buNone/>
            </a:pPr>
            <a:r>
              <a:rPr lang="en-US" altLang="zh-TW" dirty="0"/>
              <a:t>logs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369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exec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exec command can only access the running containers, The docker exec command spawns a new process in the target container using the Docker API and CLI.</a:t>
            </a:r>
          </a:p>
          <a:p>
            <a:r>
              <a:rPr lang="en-US" altLang="zh-TW" b="1" dirty="0"/>
              <a:t>&gt; docker </a:t>
            </a:r>
            <a:r>
              <a:rPr lang="en-US" altLang="zh-TW" b="1" dirty="0" err="1"/>
              <a:t>ps</a:t>
            </a:r>
            <a:r>
              <a:rPr lang="en-US" altLang="zh-TW" b="1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&gt; docker exec -it </a:t>
            </a:r>
            <a:r>
              <a:rPr lang="zh-TW" altLang="en-US" dirty="0"/>
              <a:t>934b616b4aa5 </a:t>
            </a:r>
            <a:r>
              <a:rPr lang="en-US" altLang="zh-TW" b="1" dirty="0"/>
              <a:t> bash</a:t>
            </a:r>
          </a:p>
          <a:p>
            <a:r>
              <a:rPr lang="en-US" altLang="zh-TW" b="1" dirty="0"/>
              <a:t># </a:t>
            </a:r>
            <a:r>
              <a:rPr lang="en-US" altLang="zh-TW" b="1" dirty="0" err="1"/>
              <a:t>ps</a:t>
            </a:r>
            <a:r>
              <a:rPr lang="en-US" altLang="zh-TW" b="1" dirty="0"/>
              <a:t> –</a:t>
            </a:r>
            <a:r>
              <a:rPr lang="en-US" altLang="zh-TW" b="1" dirty="0" err="1"/>
              <a:t>aex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kill 15, will end your docker exec process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9B21BD-1B92-4E9A-88CC-5DBD0B5B6971}"/>
              </a:ext>
            </a:extLst>
          </p:cNvPr>
          <p:cNvSpPr/>
          <p:nvPr/>
        </p:nvSpPr>
        <p:spPr>
          <a:xfrm>
            <a:off x="344242" y="2891670"/>
            <a:ext cx="9143999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CONTAINER ID        IMAGE               COMMAND             CREATED             STATUS              PORTS               NAMES</a:t>
            </a:r>
          </a:p>
          <a:p>
            <a:r>
              <a:rPr lang="zh-TW" altLang="en-US" sz="1400" dirty="0"/>
              <a:t>934b616b4aa5        ubuntu              "/bin/bash"         7 hours ago         Up 7 hours                              gracious_kilby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0DC4C-72AD-4F43-9EE3-0D397C9AFD2E}"/>
              </a:ext>
            </a:extLst>
          </p:cNvPr>
          <p:cNvSpPr/>
          <p:nvPr/>
        </p:nvSpPr>
        <p:spPr>
          <a:xfrm>
            <a:off x="344242" y="4460826"/>
            <a:ext cx="673966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UID         PID   PPID  C STIME TTY          TIME CMD</a:t>
            </a:r>
          </a:p>
          <a:p>
            <a:r>
              <a:rPr lang="zh-TW" altLang="en-US" sz="1400" dirty="0"/>
              <a:t>root          1      0  0 03:28 pts/0    00:00:00 /bin/bash</a:t>
            </a:r>
          </a:p>
          <a:p>
            <a:r>
              <a:rPr lang="zh-TW" altLang="en-US" sz="1400" dirty="0"/>
              <a:t>root         15      0  0 10:05 pts/1    00:00:00 bash</a:t>
            </a:r>
          </a:p>
          <a:p>
            <a:r>
              <a:rPr lang="zh-TW" altLang="en-US" sz="1400" dirty="0"/>
              <a:t>root         29      1  0 10:08 pts/0    00:00:00 ps -aef</a:t>
            </a:r>
          </a:p>
        </p:txBody>
      </p:sp>
    </p:spTree>
    <p:extLst>
      <p:ext uri="{BB962C8B-B14F-4D97-AF65-F5344CB8AC3E}">
        <p14:creationId xmlns:p14="http://schemas.microsoft.com/office/powerpoint/2010/main" val="4122015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</a:t>
            </a:r>
            <a:r>
              <a:rPr lang="en-US" altLang="zh-TW" b="1" dirty="0" err="1"/>
              <a:t>ps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/>
              <a:t>Options:</a:t>
            </a:r>
          </a:p>
          <a:p>
            <a:r>
              <a:rPr lang="en-US" altLang="zh-TW" sz="1400" dirty="0"/>
              <a:t>  -a, --all             Show all containers (default shows just running)</a:t>
            </a:r>
          </a:p>
          <a:p>
            <a:r>
              <a:rPr lang="en-US" altLang="zh-TW" sz="1400" dirty="0"/>
              <a:t>  -f, --filter </a:t>
            </a:r>
            <a:r>
              <a:rPr lang="en-US" altLang="zh-TW" sz="1400" dirty="0" err="1"/>
              <a:t>filter</a:t>
            </a:r>
            <a:r>
              <a:rPr lang="en-US" altLang="zh-TW" sz="1400" dirty="0"/>
              <a:t>   </a:t>
            </a:r>
            <a:r>
              <a:rPr lang="en-US" altLang="zh-TW" sz="1400" dirty="0" err="1"/>
              <a:t>Filter</a:t>
            </a:r>
            <a:r>
              <a:rPr lang="en-US" altLang="zh-TW" sz="1400" dirty="0"/>
              <a:t> output based on conditions provided</a:t>
            </a:r>
          </a:p>
          <a:p>
            <a:r>
              <a:rPr lang="en-US" altLang="zh-TW" sz="1400" dirty="0"/>
              <a:t>      --format string   Pretty-print containers using a Go template</a:t>
            </a:r>
          </a:p>
          <a:p>
            <a:r>
              <a:rPr lang="en-US" altLang="zh-TW" sz="1400" dirty="0"/>
              <a:t>  -n, --last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       Show n last created containers (includes all states) (default -1)</a:t>
            </a:r>
          </a:p>
          <a:p>
            <a:r>
              <a:rPr lang="en-US" altLang="zh-TW" sz="1400" dirty="0"/>
              <a:t>  -l, --latest          Show the latest created container (includes all states)</a:t>
            </a:r>
          </a:p>
          <a:p>
            <a:r>
              <a:rPr lang="en-US" altLang="zh-TW" sz="1400" dirty="0"/>
              <a:t>      --no-</a:t>
            </a:r>
            <a:r>
              <a:rPr lang="en-US" altLang="zh-TW" sz="1400" dirty="0" err="1"/>
              <a:t>trunc</a:t>
            </a:r>
            <a:r>
              <a:rPr lang="en-US" altLang="zh-TW" sz="1400" dirty="0"/>
              <a:t>        Don't truncate output</a:t>
            </a:r>
          </a:p>
          <a:p>
            <a:r>
              <a:rPr lang="en-US" altLang="zh-TW" sz="1400" dirty="0"/>
              <a:t>  -q, --quiet           Only display numeric IDs</a:t>
            </a:r>
          </a:p>
          <a:p>
            <a:r>
              <a:rPr lang="en-US" altLang="zh-TW" sz="1400" dirty="0"/>
              <a:t>  -s, --size            Display total file sizes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3478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top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&gt; </a:t>
            </a:r>
            <a:r>
              <a:rPr lang="en-US" altLang="zh-TW" b="1" dirty="0"/>
              <a:t>docker top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34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D9F8-8EE9-4435-BEBA-9DD951DD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Prerequisites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B2F-5EFB-4258-8134-2B0BCE6C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</a:p>
          <a:p>
            <a:pPr lvl="1"/>
            <a:r>
              <a:rPr lang="en-US" altLang="zh-TW" dirty="0"/>
              <a:t>Airflow is written in Python, DAG also in python format too.</a:t>
            </a:r>
          </a:p>
          <a:p>
            <a:pPr lvl="1"/>
            <a:r>
              <a:rPr lang="en-US" altLang="zh-TW" dirty="0"/>
              <a:t>Compare to other scheduler, import/export with JDL like xml format.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938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stats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capability to view the memory, CPU, and the network usage of a container from a Docker host machine,</a:t>
            </a:r>
          </a:p>
          <a:p>
            <a:r>
              <a:rPr lang="en-US" altLang="zh-TW" dirty="0"/>
              <a:t>&gt; </a:t>
            </a:r>
            <a:r>
              <a:rPr lang="en-US" altLang="zh-TW" b="1" dirty="0"/>
              <a:t>docker stats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048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events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real-time events: create, destroy, die, export, kill, </a:t>
            </a:r>
            <a:r>
              <a:rPr lang="en-US" altLang="zh-TW" dirty="0" err="1"/>
              <a:t>omm</a:t>
            </a:r>
            <a:r>
              <a:rPr lang="en-US" altLang="zh-TW" dirty="0"/>
              <a:t>, pause, restart, start, stop, and </a:t>
            </a:r>
            <a:r>
              <a:rPr lang="en-US" altLang="zh-TW" dirty="0" err="1"/>
              <a:t>unpause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b="1" dirty="0"/>
              <a:t>docker pause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b="1" dirty="0"/>
              <a:t>docker </a:t>
            </a:r>
            <a:r>
              <a:rPr lang="en-US" altLang="zh-TW" b="1" dirty="0" err="1"/>
              <a:t>unpause</a:t>
            </a:r>
            <a:r>
              <a:rPr lang="en-US" altLang="zh-TW" b="1" dirty="0"/>
              <a:t>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828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logs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fetches the log of a container without logging into the container.</a:t>
            </a:r>
          </a:p>
          <a:p>
            <a:pPr marL="0" indent="0">
              <a:buNone/>
            </a:pPr>
            <a:r>
              <a:rPr lang="en-US" altLang="zh-TW" dirty="0"/>
              <a:t>&gt; </a:t>
            </a:r>
            <a:r>
              <a:rPr lang="en-US" altLang="zh-TW" b="1" dirty="0"/>
              <a:t>docker logs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477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5DA9-4BCA-4A8B-938C-3B0211A17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Volume</a:t>
            </a:r>
            <a:endParaRPr lang="zh-TW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6D8A18-4550-49C0-BC6A-673DC05BD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Win10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326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7A3-97D8-4D55-AEE3-3C57D49D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Volume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655C-12FF-4427-9E63-C890357F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</a:p>
          <a:p>
            <a:pPr lvl="1"/>
            <a:r>
              <a:rPr lang="en-US" altLang="zh-TW" dirty="0"/>
              <a:t>share content between container/host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 err="1"/>
              <a:t>dag</a:t>
            </a:r>
            <a:endParaRPr lang="en-US" altLang="zh-TW" dirty="0"/>
          </a:p>
          <a:p>
            <a:r>
              <a:rPr lang="en-US" altLang="zh-TW" dirty="0"/>
              <a:t>Issue</a:t>
            </a:r>
          </a:p>
          <a:p>
            <a:pPr lvl="1"/>
            <a:r>
              <a:rPr lang="en-US" altLang="zh-TW" dirty="0"/>
              <a:t>No file found on airflow</a:t>
            </a:r>
          </a:p>
          <a:p>
            <a:r>
              <a:rPr lang="en-US" altLang="zh-TW" dirty="0"/>
              <a:t>Test command</a:t>
            </a:r>
          </a:p>
          <a:p>
            <a:pPr lvl="1"/>
            <a:r>
              <a:rPr lang="en-US" altLang="zh-TW" dirty="0"/>
              <a:t>unit test: ls</a:t>
            </a:r>
          </a:p>
          <a:p>
            <a:pPr lvl="1"/>
            <a:r>
              <a:rPr lang="en-US" altLang="zh-TW" dirty="0"/>
              <a:t>integration: airflow test</a:t>
            </a:r>
          </a:p>
          <a:p>
            <a:r>
              <a:rPr lang="en-US" altLang="zh-TW" dirty="0"/>
              <a:t>Setup on Windows 10 </a:t>
            </a:r>
          </a:p>
          <a:p>
            <a:pPr lvl="1"/>
            <a:r>
              <a:rPr lang="en-US" altLang="zh-TW" dirty="0"/>
              <a:t>permission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273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DDF-0819-475F-8245-9F942E0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A919-57C4-4A32-A25E-57C6F526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</a:p>
          <a:p>
            <a:pPr lvl="1"/>
            <a:r>
              <a:rPr lang="en-US" altLang="zh-TW" dirty="0"/>
              <a:t>The temporal nature of containers</a:t>
            </a:r>
          </a:p>
          <a:p>
            <a:pPr lvl="1"/>
            <a:r>
              <a:rPr lang="en-US" altLang="zh-TW" dirty="0"/>
              <a:t>The need for business continuity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How</a:t>
            </a:r>
          </a:p>
          <a:p>
            <a:pPr lvl="1"/>
            <a:r>
              <a:rPr lang="en-US" altLang="zh-TW" dirty="0"/>
              <a:t>Data volume</a:t>
            </a:r>
          </a:p>
          <a:p>
            <a:pPr lvl="1"/>
            <a:r>
              <a:rPr lang="en-US" altLang="zh-TW" dirty="0"/>
              <a:t>Sharing host data</a:t>
            </a:r>
          </a:p>
          <a:p>
            <a:pPr lvl="1"/>
            <a:r>
              <a:rPr lang="en-US" altLang="zh-TW" dirty="0"/>
              <a:t>Sharing data between containers</a:t>
            </a:r>
          </a:p>
          <a:p>
            <a:pPr lvl="1"/>
            <a:r>
              <a:rPr lang="en-US" altLang="zh-TW" dirty="0"/>
              <a:t>The avoidable common pitfalls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035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2B4B-D976-4391-AC9A-2F661E71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data volume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B376-6AE5-4A0A-AE4B-4ACF8DA5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the fundamental building block of data sharing in the Docker environment. the data volume is part of the Docker host filesystem, and it simply gets mounted inside the container.</a:t>
            </a:r>
          </a:p>
          <a:p>
            <a:endParaRPr lang="en-US" altLang="zh-TW" dirty="0"/>
          </a:p>
          <a:p>
            <a:r>
              <a:rPr lang="en-US" altLang="zh-TW" dirty="0"/>
              <a:t>Usage:</a:t>
            </a:r>
          </a:p>
          <a:p>
            <a:pPr lvl="1"/>
            <a:r>
              <a:rPr lang="en-US" altLang="zh-TW" dirty="0"/>
              <a:t>VOLUME instruction of the </a:t>
            </a:r>
            <a:r>
              <a:rPr lang="en-US" altLang="zh-TW" dirty="0" err="1"/>
              <a:t>Dockerfile</a:t>
            </a:r>
            <a:endParaRPr lang="en-US" altLang="zh-TW" dirty="0"/>
          </a:p>
          <a:p>
            <a:pPr lvl="1"/>
            <a:r>
              <a:rPr lang="en-US" altLang="zh-TW" dirty="0"/>
              <a:t>Sharing host data</a:t>
            </a:r>
          </a:p>
          <a:p>
            <a:pPr lvl="2"/>
            <a:r>
              <a:rPr lang="en-US" altLang="zh-TW" sz="1800" dirty="0"/>
              <a:t>1. </a:t>
            </a:r>
            <a:r>
              <a:rPr lang="en-US" altLang="zh-TW" dirty="0"/>
              <a:t>-v &lt;container mount path&gt;</a:t>
            </a:r>
          </a:p>
          <a:p>
            <a:pPr lvl="2"/>
            <a:r>
              <a:rPr lang="en-US" altLang="zh-TW" sz="1800" dirty="0"/>
              <a:t>2. </a:t>
            </a:r>
            <a:r>
              <a:rPr lang="en-US" altLang="zh-TW" dirty="0"/>
              <a:t>-v &lt;host path&gt;/&lt;container mount path&gt;</a:t>
            </a:r>
          </a:p>
          <a:p>
            <a:pPr lvl="2"/>
            <a:r>
              <a:rPr lang="en-US" altLang="zh-TW" sz="1800" dirty="0"/>
              <a:t>3. </a:t>
            </a:r>
            <a:r>
              <a:rPr lang="en-US" altLang="zh-TW" dirty="0"/>
              <a:t>-v &lt;host path&gt;/&lt;container mount path&gt;:&lt;read write mode&gt;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858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BEC2-D045-4E6C-8908-46588850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0E9A-31D3-44F0-B24F-2F5FC1DA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Testing fail if firewall ON or credential incorrect</a:t>
            </a:r>
          </a:p>
          <a:p>
            <a:pPr lvl="1"/>
            <a:r>
              <a:rPr lang="en-US" altLang="zh-TW" dirty="0"/>
              <a:t>&gt; docker run --</a:t>
            </a:r>
            <a:r>
              <a:rPr lang="en-US" altLang="zh-TW" dirty="0" err="1"/>
              <a:t>rm</a:t>
            </a:r>
            <a:r>
              <a:rPr lang="en-US" altLang="zh-TW" dirty="0"/>
              <a:t> -v c:/Users:/data alpine ls /data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&gt; docker run --</a:t>
            </a:r>
            <a:r>
              <a:rPr lang="en-US" altLang="zh-TW" dirty="0" err="1"/>
              <a:t>rm</a:t>
            </a:r>
            <a:r>
              <a:rPr lang="en-US" altLang="zh-TW" dirty="0"/>
              <a:t> -v c:/Users/JESSEWEI:/data alpine ls /data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Turn off firewall  and re-apply shared directory</a:t>
            </a:r>
          </a:p>
          <a:p>
            <a:pPr marL="292608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WIN&gt; 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Test</a:t>
            </a:r>
          </a:p>
          <a:p>
            <a:pPr marL="292608" lvl="1" indent="0">
              <a:buNone/>
            </a:pPr>
            <a:r>
              <a:rPr lang="en-US" altLang="zh-TW" b="1" dirty="0"/>
              <a:t>&gt; docker run -it </a:t>
            </a:r>
            <a:r>
              <a:rPr lang="en-US" altLang="zh-TW" dirty="0"/>
              <a:t>--</a:t>
            </a:r>
            <a:r>
              <a:rPr lang="en-US" altLang="zh-TW" dirty="0" err="1"/>
              <a:t>rm</a:t>
            </a:r>
            <a:r>
              <a:rPr lang="en-US" altLang="zh-TW" dirty="0"/>
              <a:t> -v c:/Users/JESSEWEI:/data</a:t>
            </a:r>
            <a:r>
              <a:rPr lang="en-US" altLang="zh-TW" b="1" dirty="0"/>
              <a:t> ubuntu /bin/bash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&gt; docker inspect --format={{.Mounts}} 29f02687d561 </a:t>
            </a:r>
          </a:p>
          <a:p>
            <a:endParaRPr lang="en-US" altLang="zh-TW" b="1" dirty="0"/>
          </a:p>
          <a:p>
            <a:pPr marL="0" indent="0">
              <a:buNone/>
            </a:pPr>
            <a:endParaRPr lang="zh-TW" altLang="en-US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21B23-8425-45BF-814D-A825550F82B5}"/>
              </a:ext>
            </a:extLst>
          </p:cNvPr>
          <p:cNvSpPr/>
          <p:nvPr/>
        </p:nvSpPr>
        <p:spPr>
          <a:xfrm>
            <a:off x="1170798" y="2105329"/>
            <a:ext cx="10672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JESSEWEI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16690-103E-438E-8D3F-BEE3B4905A2D}"/>
              </a:ext>
            </a:extLst>
          </p:cNvPr>
          <p:cNvSpPr/>
          <p:nvPr/>
        </p:nvSpPr>
        <p:spPr>
          <a:xfrm>
            <a:off x="1076958" y="2754347"/>
            <a:ext cx="1254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8404912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D0E6-8D3E-40F7-87FA-004FD4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Exercise</a:t>
            </a:r>
            <a:br>
              <a:rPr lang="en-US" altLang="zh-TW" b="1" dirty="0"/>
            </a:br>
            <a:r>
              <a:rPr lang="en-US" altLang="zh-TW" b="1" dirty="0"/>
              <a:t>- top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D53-D098-4670-89E2-BF738BB1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&gt; </a:t>
            </a:r>
            <a:r>
              <a:rPr lang="en-US" altLang="zh-TW" b="1" dirty="0"/>
              <a:t>docker top </a:t>
            </a:r>
            <a:r>
              <a:rPr lang="zh-TW" altLang="en-US" dirty="0"/>
              <a:t>934b616b4aa5</a:t>
            </a:r>
            <a:r>
              <a:rPr lang="en-US" altLang="zh-TW" b="1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412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E9D7-6847-4B30-A124-7684EA67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Trouble shooting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E9A4-074E-4ED7-888A-13FCBF13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# When cannot see file and full directory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&gt; Turn off firewall, if not work then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&gt; re-apply shared directory</a:t>
            </a:r>
          </a:p>
          <a:p>
            <a:r>
              <a:rPr lang="en-US" altLang="zh-TW" dirty="0"/>
              <a:t># When cannot start docker clear</a:t>
            </a:r>
          </a:p>
          <a:p>
            <a:pPr lvl="1"/>
            <a:r>
              <a:rPr lang="en-US" altLang="zh-TW" dirty="0"/>
              <a:t>&gt; Restart docker</a:t>
            </a:r>
          </a:p>
          <a:p>
            <a:pPr lvl="2"/>
            <a:r>
              <a:rPr lang="en-US" altLang="zh-TW" dirty="0"/>
              <a:t>or</a:t>
            </a:r>
          </a:p>
          <a:p>
            <a:pPr lvl="1"/>
            <a:r>
              <a:rPr lang="en-US" altLang="zh-TW" dirty="0"/>
              <a:t>&gt; docker-compose -f docker-compose-</a:t>
            </a:r>
            <a:r>
              <a:rPr lang="en-US" altLang="zh-TW" dirty="0" err="1"/>
              <a:t>LocalExecutor.yml</a:t>
            </a:r>
            <a:r>
              <a:rPr lang="en-US" altLang="zh-TW" dirty="0"/>
              <a:t>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93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675B-98BF-4F79-8B85-606F1369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used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E66F-55E6-453C-937C-9AA22F72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&gt; command</a:t>
            </a:r>
          </a:p>
          <a:p>
            <a:pPr lvl="1"/>
            <a:r>
              <a:rPr lang="en-US" altLang="zh-TW" dirty="0"/>
              <a:t>DOS command under WIN10 host OS</a:t>
            </a:r>
          </a:p>
          <a:p>
            <a:r>
              <a:rPr lang="en-US" altLang="zh-TW" dirty="0"/>
              <a:t>$ command</a:t>
            </a:r>
          </a:p>
          <a:p>
            <a:pPr lvl="1"/>
            <a:r>
              <a:rPr lang="en-US" altLang="zh-TW" dirty="0"/>
              <a:t>bash command under WIN10 host OS</a:t>
            </a:r>
            <a:endParaRPr lang="zh-TW" altLang="en-US" dirty="0"/>
          </a:p>
          <a:p>
            <a:r>
              <a:rPr lang="en-US" altLang="zh-TW" dirty="0"/>
              <a:t>PS&gt; command</a:t>
            </a:r>
          </a:p>
          <a:p>
            <a:pPr lvl="1"/>
            <a:r>
              <a:rPr lang="en-US" altLang="zh-TW" dirty="0"/>
              <a:t>DOS command under WIN10 host OS</a:t>
            </a:r>
          </a:p>
          <a:p>
            <a:r>
              <a:rPr lang="en-US" altLang="zh-TW" dirty="0"/>
              <a:t>DI$ command</a:t>
            </a:r>
          </a:p>
          <a:p>
            <a:pPr lvl="1"/>
            <a:r>
              <a:rPr lang="en-US" altLang="zh-TW" dirty="0"/>
              <a:t>bash command inside Docker guest OS</a:t>
            </a:r>
          </a:p>
          <a:p>
            <a:r>
              <a:rPr lang="en-US" altLang="zh-TW" dirty="0"/>
              <a:t>http://command</a:t>
            </a:r>
          </a:p>
          <a:p>
            <a:pPr lvl="1"/>
            <a:r>
              <a:rPr lang="en-US" altLang="zh-TW" dirty="0"/>
              <a:t>html entry point</a:t>
            </a:r>
          </a:p>
          <a:p>
            <a:r>
              <a:rPr lang="en-US" altLang="zh-TW" dirty="0"/>
              <a:t>W3&gt;  command</a:t>
            </a:r>
          </a:p>
          <a:p>
            <a:pPr lvl="1"/>
            <a:r>
              <a:rPr lang="en-US" altLang="zh-TW" dirty="0"/>
              <a:t>web screen and button command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8400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1575-87D5-430A-8878-1E07A62D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PostqreSQL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0765-C228-4A36-82AB-81CBB470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680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45FD0-9F9B-4C4B-BAA1-F1CEC5AA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GUI tool</a:t>
            </a:r>
            <a:br>
              <a:rPr lang="en-US" altLang="zh-TW" dirty="0"/>
            </a:br>
            <a:r>
              <a:rPr lang="en-US" altLang="zh-TW" sz="4000" dirty="0"/>
              <a:t>- Oracle SQL developer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52DBD-26EC-4800-91C1-AB213F68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Installation</a:t>
            </a:r>
          </a:p>
          <a:p>
            <a:pPr lvl="1"/>
            <a:r>
              <a:rPr lang="en-US" altLang="zh-TW" dirty="0"/>
              <a:t>Download </a:t>
            </a:r>
            <a:r>
              <a:rPr lang="en-US" altLang="zh-TW" dirty="0" err="1"/>
              <a:t>jdbc</a:t>
            </a:r>
            <a:r>
              <a:rPr lang="en-US" altLang="zh-TW" dirty="0"/>
              <a:t>, and config </a:t>
            </a:r>
            <a:r>
              <a:rPr lang="en-US" altLang="zh-TW" dirty="0" err="1"/>
              <a:t>odeveloper</a:t>
            </a:r>
            <a:r>
              <a:rPr lang="en-US" altLang="zh-TW" dirty="0"/>
              <a:t> 3</a:t>
            </a:r>
            <a:r>
              <a:rPr lang="en-US" altLang="zh-TW" baseline="30000" dirty="0"/>
              <a:t>rd</a:t>
            </a:r>
            <a:r>
              <a:rPr lang="en-US" altLang="zh-TW" dirty="0"/>
              <a:t> </a:t>
            </a:r>
            <a:r>
              <a:rPr lang="en-US" altLang="zh-TW" dirty="0" err="1"/>
              <a:t>jdbc</a:t>
            </a:r>
            <a:endParaRPr lang="en-US" altLang="zh-TW" dirty="0"/>
          </a:p>
          <a:p>
            <a:pPr lvl="1"/>
            <a:r>
              <a:rPr lang="en-US" altLang="zh-TW" dirty="0"/>
              <a:t>Ref</a:t>
            </a:r>
          </a:p>
          <a:p>
            <a:pPr lvl="2"/>
            <a:r>
              <a:rPr lang="en-US" altLang="zh-TW" dirty="0">
                <a:hlinkClick r:id="rId2"/>
              </a:rPr>
              <a:t>https://stackoverflow.com/questions/7592519/oracle-sql-developer-and-postgresql</a:t>
            </a:r>
            <a:endParaRPr lang="en-US" altLang="zh-TW" dirty="0"/>
          </a:p>
          <a:p>
            <a:r>
              <a:rPr lang="en-US" altLang="zh-TW" dirty="0"/>
              <a:t>Make DB name correct, Connection path</a:t>
            </a:r>
          </a:p>
          <a:p>
            <a:pPr lvl="2"/>
            <a:r>
              <a:rPr lang="en-US" altLang="zh-TW" dirty="0"/>
              <a:t>connections.xml</a:t>
            </a:r>
          </a:p>
          <a:p>
            <a:pPr lvl="2"/>
            <a:r>
              <a:rPr lang="en-US" altLang="zh-TW" dirty="0"/>
              <a:t>C:\Users\USERNAME\AppData\Roaming\SQL Developer\system4.1.3.20.78\o.jdeveloper.db.connection.12.2.1.0.42.151001.541</a:t>
            </a:r>
          </a:p>
          <a:p>
            <a:pPr lvl="2"/>
            <a:r>
              <a:rPr lang="en-US" altLang="zh-TW" dirty="0"/>
              <a:t>Update as</a:t>
            </a:r>
          </a:p>
          <a:p>
            <a:pPr lvl="3"/>
            <a:r>
              <a:rPr lang="en-US" altLang="zh-TW" dirty="0" err="1"/>
              <a:t>jdbc:postgresql</a:t>
            </a:r>
            <a:r>
              <a:rPr lang="en-US" altLang="zh-TW" dirty="0"/>
              <a:t>://localhost:5432/orders</a:t>
            </a:r>
          </a:p>
          <a:p>
            <a:pPr lvl="3"/>
            <a:r>
              <a:rPr lang="en-US" altLang="zh-TW" dirty="0" err="1"/>
              <a:t>jdbc:postgresql</a:t>
            </a:r>
            <a:r>
              <a:rPr lang="en-US" altLang="zh-TW" dirty="0"/>
              <a:t>://localhost:5432/</a:t>
            </a:r>
            <a:r>
              <a:rPr lang="en-US" altLang="zh-TW" dirty="0" err="1"/>
              <a:t>dwh</a:t>
            </a:r>
            <a:endParaRPr lang="en-US" altLang="zh-TW" dirty="0"/>
          </a:p>
          <a:p>
            <a:pPr lvl="1"/>
            <a:r>
              <a:rPr lang="en-US" altLang="zh-TW" dirty="0"/>
              <a:t>Restart Oracle </a:t>
            </a:r>
            <a:r>
              <a:rPr lang="en-US" altLang="zh-TW" dirty="0" err="1"/>
              <a:t>SQLdeveloper</a:t>
            </a:r>
            <a:endParaRPr lang="en-US" altLang="zh-TW" dirty="0"/>
          </a:p>
          <a:p>
            <a:r>
              <a:rPr lang="en-US" altLang="zh-TW" dirty="0"/>
              <a:t>Testing orders DB</a:t>
            </a:r>
          </a:p>
          <a:p>
            <a:pPr lvl="1"/>
            <a:r>
              <a:rPr lang="en-US" altLang="zh-TW" dirty="0"/>
              <a:t>SQL&gt;  SELECT * FROM </a:t>
            </a:r>
            <a:r>
              <a:rPr lang="en-US" altLang="zh-TW" dirty="0" err="1"/>
              <a:t>order_info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372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5863-D87D-4854-A17E-1E530B5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ODBC for PostgreSQL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D935-CFD9-4264-AEE2-7EC3EE4A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ODBC download</a:t>
            </a:r>
          </a:p>
          <a:p>
            <a:pPr lvl="1"/>
            <a:r>
              <a:rPr lang="en-US" altLang="zh-TW" dirty="0">
                <a:hlinkClick r:id="rId3"/>
              </a:rPr>
              <a:t>PG </a:t>
            </a:r>
            <a:r>
              <a:rPr lang="en-US" altLang="zh-TW" dirty="0" err="1">
                <a:hlinkClick r:id="rId3"/>
              </a:rPr>
              <a:t>odbc</a:t>
            </a:r>
            <a:endParaRPr lang="en-US" altLang="zh-TW" dirty="0"/>
          </a:p>
          <a:p>
            <a:r>
              <a:rPr lang="en-US" altLang="zh-TW" dirty="0"/>
              <a:t>Connection setup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4888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1575-87D5-430A-8878-1E07A62D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ETL best practice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0765-C228-4A36-82AB-81CBB470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762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7D160-3CD2-4EEA-B4E5-4CC5A6FC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3600" dirty="0"/>
              <a:t>- User data principle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FC4D4-1701-4A59-8E18-92DF249A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Airflow follows a nice, meditated philosophy on how ETL jobs should be structured. This philosophy enables airflow to parallelize jobs, schedule them appropriately with dependencies and historically reprocess data when needed. </a:t>
            </a:r>
          </a:p>
          <a:p>
            <a:r>
              <a:rPr lang="en-US" altLang="zh-TW" dirty="0"/>
              <a:t>Requirement</a:t>
            </a:r>
          </a:p>
          <a:p>
            <a:pPr lvl="1"/>
            <a:r>
              <a:rPr lang="en-US" altLang="zh-TW" dirty="0"/>
              <a:t>parallelize jobs</a:t>
            </a:r>
          </a:p>
          <a:p>
            <a:pPr lvl="1"/>
            <a:r>
              <a:rPr lang="en-US" altLang="zh-TW" dirty="0"/>
              <a:t>dependencies and historically </a:t>
            </a:r>
            <a:r>
              <a:rPr lang="en-US" altLang="zh-TW" b="1" dirty="0"/>
              <a:t>reprocess</a:t>
            </a:r>
            <a:r>
              <a:rPr lang="en-US" altLang="zh-TW" dirty="0"/>
              <a:t> data when needed</a:t>
            </a:r>
          </a:p>
          <a:p>
            <a:pPr lvl="1"/>
            <a:r>
              <a:rPr lang="en-US" altLang="zh-TW" dirty="0"/>
              <a:t>job hot-swap </a:t>
            </a:r>
          </a:p>
          <a:p>
            <a:r>
              <a:rPr lang="en-US" altLang="zh-TW" dirty="0"/>
              <a:t>User data principle</a:t>
            </a:r>
          </a:p>
          <a:p>
            <a:pPr lvl="1"/>
            <a:r>
              <a:rPr lang="en-US" altLang="zh-TW" dirty="0"/>
              <a:t>ETL date</a:t>
            </a:r>
          </a:p>
          <a:p>
            <a:pPr lvl="2"/>
            <a:r>
              <a:rPr lang="en-US" altLang="zh-TW" dirty="0"/>
              <a:t>* Load data incrementally</a:t>
            </a:r>
          </a:p>
          <a:p>
            <a:pPr lvl="3"/>
            <a:r>
              <a:rPr lang="en-US" altLang="zh-TW" dirty="0"/>
              <a:t>* Process historic data: </a:t>
            </a:r>
            <a:r>
              <a:rPr lang="en-US" altLang="zh-TW" dirty="0" err="1"/>
              <a:t>start_date</a:t>
            </a:r>
            <a:r>
              <a:rPr lang="en-US" altLang="zh-TW" dirty="0"/>
              <a:t> </a:t>
            </a:r>
          </a:p>
          <a:p>
            <a:pPr lvl="2"/>
            <a:r>
              <a:rPr lang="en-US" altLang="zh-TW" dirty="0"/>
              <a:t>* Enforce the idempotency constraint</a:t>
            </a:r>
          </a:p>
          <a:p>
            <a:pPr lvl="3"/>
            <a:r>
              <a:rPr lang="en-US" altLang="zh-TW" dirty="0"/>
              <a:t>* Enforce deterministic properties</a:t>
            </a:r>
          </a:p>
          <a:p>
            <a:pPr lvl="3"/>
            <a:r>
              <a:rPr lang="en-US" altLang="zh-TW" dirty="0"/>
              <a:t>* Rest data between tasks</a:t>
            </a:r>
          </a:p>
          <a:p>
            <a:pPr lvl="1"/>
            <a:r>
              <a:rPr lang="en-US" altLang="zh-TW" dirty="0"/>
              <a:t>Partition ingested data</a:t>
            </a:r>
          </a:p>
        </p:txBody>
      </p:sp>
    </p:spTree>
    <p:extLst>
      <p:ext uri="{BB962C8B-B14F-4D97-AF65-F5344CB8AC3E}">
        <p14:creationId xmlns:p14="http://schemas.microsoft.com/office/powerpoint/2010/main" val="15068683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F7D9-E76E-4870-9D45-0A73850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3600" dirty="0"/>
              <a:t>- workflow principle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2071-468C-491F-952F-924CFFB7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Control principle</a:t>
            </a:r>
          </a:p>
          <a:p>
            <a:pPr lvl="1"/>
            <a:r>
              <a:rPr lang="en-US" altLang="zh-TW" dirty="0"/>
              <a:t>Execute conditionally</a:t>
            </a:r>
          </a:p>
          <a:p>
            <a:pPr lvl="1"/>
            <a:r>
              <a:rPr lang="en-US" altLang="zh-TW" dirty="0"/>
              <a:t>* Code workflow as well as the application, </a:t>
            </a:r>
            <a:r>
              <a:rPr lang="en-US" altLang="zh-TW" dirty="0" err="1"/>
              <a:t>ws_param</a:t>
            </a:r>
            <a:endParaRPr lang="en-US" altLang="zh-TW" dirty="0"/>
          </a:p>
          <a:p>
            <a:pPr lvl="2"/>
            <a:r>
              <a:rPr lang="en-US" altLang="zh-TW" dirty="0"/>
              <a:t>* Parameterize </a:t>
            </a:r>
            <a:r>
              <a:rPr lang="en-US" altLang="zh-TW" dirty="0" err="1"/>
              <a:t>subflows</a:t>
            </a:r>
            <a:r>
              <a:rPr lang="en-US" altLang="zh-TW" dirty="0"/>
              <a:t> and dynamically run tasks</a:t>
            </a:r>
          </a:p>
          <a:p>
            <a:pPr lvl="1"/>
            <a:r>
              <a:rPr lang="en-US" altLang="zh-TW" dirty="0"/>
              <a:t>Understand SLA’s and alerts</a:t>
            </a:r>
          </a:p>
          <a:p>
            <a:pPr lvl="1"/>
            <a:r>
              <a:rPr lang="en-US" altLang="zh-TW" dirty="0"/>
              <a:t>Pool your resources</a:t>
            </a:r>
          </a:p>
          <a:p>
            <a:pPr lvl="1"/>
            <a:r>
              <a:rPr lang="en-US" altLang="zh-TW" dirty="0"/>
              <a:t>+ Sense when to start a task</a:t>
            </a:r>
          </a:p>
          <a:p>
            <a:r>
              <a:rPr lang="en-US" altLang="zh-TW" dirty="0"/>
              <a:t>Management principle</a:t>
            </a:r>
          </a:p>
          <a:p>
            <a:pPr lvl="1"/>
            <a:r>
              <a:rPr lang="en-US" altLang="zh-TW" dirty="0"/>
              <a:t>* Develop your own workflow framework</a:t>
            </a:r>
          </a:p>
          <a:p>
            <a:pPr lvl="1"/>
            <a:r>
              <a:rPr lang="en-US" altLang="zh-TW" dirty="0"/>
              <a:t>* Keep metadata in one place</a:t>
            </a:r>
          </a:p>
          <a:p>
            <a:pPr lvl="2"/>
            <a:r>
              <a:rPr lang="en-US" altLang="zh-TW" dirty="0"/>
              <a:t>Distributed management and central control</a:t>
            </a:r>
          </a:p>
          <a:p>
            <a:pPr lvl="1"/>
            <a:r>
              <a:rPr lang="en-US" altLang="zh-TW" dirty="0"/>
              <a:t>Specify configuration details once</a:t>
            </a:r>
          </a:p>
          <a:p>
            <a:pPr lvl="1"/>
            <a:r>
              <a:rPr lang="en-US" altLang="zh-TW" dirty="0"/>
              <a:t>+ Manage login details in one place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7104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44F7-47BA-405F-BFB8-58231037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Principle</a:t>
            </a:r>
            <a:br>
              <a:rPr lang="en-US" altLang="zh-TW" dirty="0"/>
            </a:br>
            <a:r>
              <a:rPr lang="en-US" altLang="zh-TW" sz="4000" dirty="0"/>
              <a:t>- model principle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4202-F93F-4615-899A-944C64965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Chronologically </a:t>
            </a:r>
          </a:p>
          <a:p>
            <a:pPr lvl="1"/>
            <a:r>
              <a:rPr lang="en-US" altLang="zh-TW" dirty="0" err="1"/>
              <a:t>Inmon</a:t>
            </a:r>
            <a:r>
              <a:rPr lang="en-US" altLang="zh-TW" dirty="0"/>
              <a:t>/Kimball</a:t>
            </a:r>
          </a:p>
          <a:p>
            <a:pPr lvl="1"/>
            <a:r>
              <a:rPr lang="en-US" altLang="zh-TW" dirty="0"/>
              <a:t>volatile staging area </a:t>
            </a:r>
          </a:p>
          <a:p>
            <a:pPr lvl="1"/>
            <a:r>
              <a:rPr lang="en-US" altLang="zh-TW" dirty="0"/>
              <a:t>restrictions on </a:t>
            </a:r>
          </a:p>
          <a:p>
            <a:pPr lvl="2"/>
            <a:r>
              <a:rPr lang="en-US" altLang="zh-TW" dirty="0"/>
              <a:t>“design moment in time”</a:t>
            </a:r>
          </a:p>
          <a:p>
            <a:r>
              <a:rPr lang="en-US" altLang="zh-TW" dirty="0"/>
              <a:t>Data Vault</a:t>
            </a:r>
          </a:p>
          <a:p>
            <a:pPr lvl="1"/>
            <a:r>
              <a:rPr lang="en-US" altLang="zh-TW" dirty="0"/>
              <a:t>Add or switch data sources without disrupting existing query schema</a:t>
            </a:r>
          </a:p>
          <a:p>
            <a:pPr lvl="1"/>
            <a:r>
              <a:rPr lang="en-US" altLang="zh-TW" dirty="0"/>
              <a:t>Hubs/Links/Satellites</a:t>
            </a:r>
          </a:p>
          <a:p>
            <a:pPr lvl="1"/>
            <a:r>
              <a:rPr lang="en-US" altLang="zh-TW" dirty="0"/>
              <a:t>restrictions on </a:t>
            </a:r>
          </a:p>
          <a:p>
            <a:pPr lvl="2"/>
            <a:r>
              <a:rPr lang="en-US" altLang="zh-TW" dirty="0"/>
              <a:t>stamps the date/time of the change </a:t>
            </a:r>
          </a:p>
          <a:p>
            <a:pPr lvl="2"/>
            <a:r>
              <a:rPr lang="en-US" altLang="zh-TW" dirty="0"/>
              <a:t>Data must be staged in chronological order and not be rerun</a:t>
            </a:r>
            <a:endParaRPr lang="zh-TW" altLang="en-US" dirty="0"/>
          </a:p>
        </p:txBody>
      </p:sp>
      <p:pic>
        <p:nvPicPr>
          <p:cNvPr id="1026" name="Picture 2" descr="https://cdn.ttgtmedia.com/rms/enterpriseApplications/Inmon%20Vs%20Kimball.png">
            <a:extLst>
              <a:ext uri="{FF2B5EF4-FFF2-40B4-BE49-F238E27FC236}">
                <a16:creationId xmlns:a16="http://schemas.microsoft.com/office/drawing/2014/main" id="{A9C15A40-8CF2-4BD8-82C7-14655AD89E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075" y="2106448"/>
            <a:ext cx="3702050" cy="3502354"/>
          </a:xfrm>
        </p:spPr>
      </p:pic>
    </p:spTree>
    <p:extLst>
      <p:ext uri="{BB962C8B-B14F-4D97-AF65-F5344CB8AC3E}">
        <p14:creationId xmlns:p14="http://schemas.microsoft.com/office/powerpoint/2010/main" val="370760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03E-2F9D-4061-96F2-DCC8FE4D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Gotcha’s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25DA-72B7-4CD4-B25A-918BD7EC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/>
              <a:t>Start_date</a:t>
            </a:r>
            <a:r>
              <a:rPr lang="en-US" altLang="zh-TW" sz="1200" dirty="0"/>
              <a:t> and interval confusion: The </a:t>
            </a:r>
            <a:r>
              <a:rPr lang="en-US" altLang="zh-TW" sz="1200" dirty="0" err="1"/>
              <a:t>start_date</a:t>
            </a:r>
            <a:r>
              <a:rPr lang="en-US" altLang="zh-TW" sz="1200" dirty="0"/>
              <a:t> specifies the first date and time for which you want to have data in a database.</a:t>
            </a:r>
          </a:p>
          <a:p>
            <a:r>
              <a:rPr lang="en-US" altLang="zh-TW" sz="1200" dirty="0"/>
              <a:t>Execution date: The </a:t>
            </a:r>
            <a:r>
              <a:rPr lang="en-US" altLang="zh-TW" sz="1200" dirty="0" err="1"/>
              <a:t>execution_date</a:t>
            </a:r>
            <a:r>
              <a:rPr lang="en-US" altLang="zh-TW" sz="1200" dirty="0"/>
              <a:t> specifies the lowest </a:t>
            </a:r>
            <a:r>
              <a:rPr lang="en-US" altLang="zh-TW" sz="1200" dirty="0" err="1"/>
              <a:t>date+time</a:t>
            </a:r>
            <a:r>
              <a:rPr lang="en-US" altLang="zh-TW" sz="1200" dirty="0"/>
              <a:t> of the interval under consideration.</a:t>
            </a:r>
          </a:p>
          <a:p>
            <a:pPr lvl="1"/>
            <a:r>
              <a:rPr lang="en-US" altLang="zh-TW" sz="1100" dirty="0"/>
              <a:t>{{ </a:t>
            </a:r>
            <a:r>
              <a:rPr lang="en-US" altLang="zh-TW" sz="1100" dirty="0" err="1"/>
              <a:t>prev_execution_date</a:t>
            </a:r>
            <a:r>
              <a:rPr lang="en-US" altLang="zh-TW" sz="1100" dirty="0"/>
              <a:t> }} the previous execution date (if available) (</a:t>
            </a:r>
            <a:r>
              <a:rPr lang="en-US" altLang="zh-TW" sz="1100" dirty="0" err="1"/>
              <a:t>datetime.datetime</a:t>
            </a:r>
            <a:r>
              <a:rPr lang="en-US" altLang="zh-TW" sz="1100" dirty="0"/>
              <a:t>)</a:t>
            </a:r>
          </a:p>
          <a:p>
            <a:pPr lvl="1"/>
            <a:r>
              <a:rPr lang="en-US" altLang="zh-TW" sz="1100" dirty="0"/>
              <a:t>{{ </a:t>
            </a:r>
            <a:r>
              <a:rPr lang="en-US" altLang="zh-TW" sz="1100" dirty="0" err="1"/>
              <a:t>next_execution_date</a:t>
            </a:r>
            <a:r>
              <a:rPr lang="en-US" altLang="zh-TW" sz="1100" dirty="0"/>
              <a:t> }} the next execution date (</a:t>
            </a:r>
            <a:r>
              <a:rPr lang="en-US" altLang="zh-TW" sz="1100" dirty="0" err="1"/>
              <a:t>datetime.datetime</a:t>
            </a:r>
            <a:r>
              <a:rPr lang="en-US" altLang="zh-TW" sz="1100" dirty="0"/>
              <a:t>)</a:t>
            </a:r>
          </a:p>
          <a:p>
            <a:r>
              <a:rPr lang="en-US" altLang="zh-TW" sz="1200" dirty="0"/>
              <a:t>Don’t forget to start a scheduler</a:t>
            </a:r>
          </a:p>
          <a:p>
            <a:pPr lvl="1"/>
            <a:r>
              <a:rPr lang="en-US" altLang="zh-TW" sz="1100" dirty="0"/>
              <a:t>DI$ airflow scheduler</a:t>
            </a:r>
          </a:p>
          <a:p>
            <a:r>
              <a:rPr lang="en-US" altLang="zh-TW" sz="1200" dirty="0"/>
              <a:t>Starting your first DAG development</a:t>
            </a:r>
          </a:p>
          <a:p>
            <a:pPr lvl="1"/>
            <a:r>
              <a:rPr lang="en-US" altLang="zh-TW" sz="1100" dirty="0"/>
              <a:t>When a DAG was run for a particular date, the instances are actually recorded in the database against the old task instance name. </a:t>
            </a:r>
          </a:p>
          <a:p>
            <a:pPr lvl="1"/>
            <a:r>
              <a:rPr lang="en-US" altLang="zh-TW" sz="1100" dirty="0"/>
              <a:t>If you had 2 tasks that were already run and you renamed both of them, the UI will be empty.</a:t>
            </a:r>
          </a:p>
          <a:p>
            <a:pPr lvl="1"/>
            <a:r>
              <a:rPr lang="en-US" altLang="zh-TW" sz="1100" dirty="0"/>
              <a:t>trigger a full DAG rerun through the command line only in that case to get your UI back in order:</a:t>
            </a:r>
          </a:p>
          <a:p>
            <a:pPr lvl="2"/>
            <a:r>
              <a:rPr lang="en-US" altLang="zh-TW" sz="900" dirty="0"/>
              <a:t>DI$ airflow backfill -s YYYY-MM-DD -e YYYY-MM-DD &lt;</a:t>
            </a:r>
            <a:r>
              <a:rPr lang="en-US" altLang="zh-TW" sz="900" dirty="0" err="1"/>
              <a:t>dag_id</a:t>
            </a:r>
            <a:r>
              <a:rPr lang="en-US" altLang="zh-TW" sz="900" dirty="0"/>
              <a:t>&gt;</a:t>
            </a:r>
          </a:p>
          <a:p>
            <a:r>
              <a:rPr lang="en-US" altLang="zh-TW" sz="1200" dirty="0"/>
              <a:t>Don’t change </a:t>
            </a:r>
            <a:r>
              <a:rPr lang="en-US" altLang="zh-TW" sz="1200" dirty="0" err="1"/>
              <a:t>start_date</a:t>
            </a:r>
            <a:r>
              <a:rPr lang="en-US" altLang="zh-TW" sz="1200" dirty="0"/>
              <a:t> + interval</a:t>
            </a:r>
          </a:p>
          <a:p>
            <a:r>
              <a:rPr lang="en-US" altLang="zh-TW" sz="1200" dirty="0"/>
              <a:t>Refresh DAG in development</a:t>
            </a:r>
          </a:p>
          <a:p>
            <a:r>
              <a:rPr lang="en-US" altLang="zh-TW" sz="1200" dirty="0"/>
              <a:t>Run </a:t>
            </a:r>
            <a:r>
              <a:rPr lang="en-US" altLang="zh-TW" sz="1200" dirty="0" err="1"/>
              <a:t>ExternalTaskSensors</a:t>
            </a:r>
            <a:r>
              <a:rPr lang="en-US" altLang="zh-TW" sz="1200" dirty="0"/>
              <a:t> wisely</a:t>
            </a:r>
          </a:p>
          <a:p>
            <a:r>
              <a:rPr lang="en-US" altLang="zh-TW" sz="1200" dirty="0"/>
              <a:t>Not all parameters in operators are templated</a:t>
            </a:r>
          </a:p>
        </p:txBody>
      </p:sp>
    </p:spTree>
    <p:extLst>
      <p:ext uri="{BB962C8B-B14F-4D97-AF65-F5344CB8AC3E}">
        <p14:creationId xmlns:p14="http://schemas.microsoft.com/office/powerpoint/2010/main" val="3034448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5E66E5-B8D8-4FB5-BF45-2387C651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R&amp;R</a:t>
            </a:r>
            <a:endParaRPr lang="zh-TW" altLang="en-US" dirty="0"/>
          </a:p>
        </p:txBody>
      </p:sp>
      <p:pic>
        <p:nvPicPr>
          <p:cNvPr id="11" name="Picture 2" descr="_images/airflow-stack.png">
            <a:extLst>
              <a:ext uri="{FF2B5EF4-FFF2-40B4-BE49-F238E27FC236}">
                <a16:creationId xmlns:a16="http://schemas.microsoft.com/office/drawing/2014/main" id="{BDF46E85-2F7B-4788-BD91-55F6BB245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42394"/>
            <a:ext cx="7543800" cy="2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74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71F-0092-4E9A-B211-98B902B4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573-E506-404C-A1B8-06AF87FF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ETL: Load data incrementally: </a:t>
            </a:r>
          </a:p>
          <a:p>
            <a:pPr lvl="1"/>
            <a:r>
              <a:rPr lang="en-US" altLang="zh-TW" dirty="0"/>
              <a:t>how to set parameter, and how to rerun</a:t>
            </a:r>
          </a:p>
          <a:p>
            <a:r>
              <a:rPr lang="en-US" altLang="zh-TW" dirty="0"/>
              <a:t>ETL: Partition ingested data</a:t>
            </a:r>
          </a:p>
          <a:p>
            <a:pPr lvl="1"/>
            <a:r>
              <a:rPr lang="en-US" altLang="zh-TW" dirty="0"/>
              <a:t>how to implement?</a:t>
            </a:r>
          </a:p>
          <a:p>
            <a:r>
              <a:rPr lang="en-US" altLang="zh-TW" dirty="0"/>
              <a:t>ETL: How back-fill works</a:t>
            </a:r>
          </a:p>
          <a:p>
            <a:r>
              <a:rPr lang="en-US" altLang="zh-TW" dirty="0"/>
              <a:t>ETL: how pooling works</a:t>
            </a:r>
          </a:p>
          <a:p>
            <a:r>
              <a:rPr lang="en-US" altLang="zh-TW" dirty="0"/>
              <a:t>ETL: </a:t>
            </a:r>
            <a:r>
              <a:rPr lang="en-US" altLang="zh-TW" dirty="0" err="1"/>
              <a:t>DatadogHook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0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7DB4-B395-405D-A568-6B6070B2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957B9-7B30-47AD-95B2-CE9A2535EF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Metadata Database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It stores information regarding the state of tasks</a:t>
            </a:r>
          </a:p>
          <a:p>
            <a:r>
              <a:rPr lang="en-US" altLang="zh-TW" b="1" dirty="0"/>
              <a:t>Scheduler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A process that uses DAG definitions in conjunction with the state of tasks in the metadata database to decide which tasks need to be executed.</a:t>
            </a:r>
          </a:p>
          <a:p>
            <a:r>
              <a:rPr lang="en-US" altLang="zh-TW" b="1" dirty="0"/>
              <a:t>Executor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The Executor is a message queuing process that is tightly bound to the Scheduler and determines the worker processes that actually execute each scheduled task. </a:t>
            </a:r>
          </a:p>
          <a:p>
            <a:r>
              <a:rPr lang="en-US" altLang="zh-TW" b="1" dirty="0"/>
              <a:t>Workers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These are the processes that actually execute the logic of tasks</a:t>
            </a:r>
            <a:endParaRPr lang="zh-TW" altLang="en-US" dirty="0"/>
          </a:p>
        </p:txBody>
      </p:sp>
      <p:pic>
        <p:nvPicPr>
          <p:cNvPr id="9" name="Picture 4" descr="https://cdn-images-1.medium.com/max/1100/1*czjWSmrjiRY1goA0emv7IA.png">
            <a:extLst>
              <a:ext uri="{FF2B5EF4-FFF2-40B4-BE49-F238E27FC236}">
                <a16:creationId xmlns:a16="http://schemas.microsoft.com/office/drawing/2014/main" id="{0E0CD159-0271-4EE9-8485-A8B1B35BEE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r="26448"/>
          <a:stretch/>
        </p:blipFill>
        <p:spPr bwMode="auto">
          <a:xfrm>
            <a:off x="5129025" y="1454150"/>
            <a:ext cx="2772150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300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69CFF-8A42-41D4-8475-88ED992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7AC0-4F4D-4AAA-8148-DF2792FF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368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69CFF-8A42-41D4-8475-88ED992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7AC0-4F4D-4AAA-8148-DF2792FF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66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02C59-C902-418E-BAD2-1F3121AB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- POC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DD36-2E77-4422-B136-A118731E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Stage</a:t>
            </a:r>
          </a:p>
          <a:p>
            <a:r>
              <a:rPr lang="en-US" altLang="zh-TW" dirty="0"/>
              <a:t>DI</a:t>
            </a:r>
          </a:p>
          <a:p>
            <a:r>
              <a:rPr lang="en-US" altLang="zh-TW" dirty="0"/>
              <a:t>DAGs</a:t>
            </a:r>
          </a:p>
          <a:p>
            <a:r>
              <a:rPr lang="en-US" altLang="zh-TW" dirty="0"/>
              <a:t>Planner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016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913-BF98-40DD-9D32-BD79431A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Stage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843D7-051C-4F20-A7C2-D825A5B24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83710"/>
              </p:ext>
            </p:extLst>
          </p:nvPr>
        </p:nvGraphicFramePr>
        <p:xfrm>
          <a:off x="822959" y="1490472"/>
          <a:ext cx="7543801" cy="4598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293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8D70-2135-482C-8268-460C0BC8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7C4-B8B8-400F-898B-20D89D82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2807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C6E7-052B-4EC9-96D6-A538E88B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 structure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04E3-BE7D-4F63-8E7A-1565EE6C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761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913-BF98-40DD-9D32-BD79431A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Packaged </a:t>
            </a:r>
            <a:r>
              <a:rPr lang="en-US" altLang="zh-TW" b="1" dirty="0" err="1"/>
              <a:t>dags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1BE0-D148-47FF-9CCA-2417B56E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4979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FE4D-6B74-4B8D-84BE-261718F0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Airflow log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E60F-870B-43DD-9CD7-6159246E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airflow.cfg</a:t>
            </a:r>
            <a:endParaRPr lang="en-US" altLang="zh-TW" dirty="0"/>
          </a:p>
          <a:p>
            <a:pPr lvl="1"/>
            <a:r>
              <a:rPr lang="en-US" altLang="zh-TW" dirty="0" err="1"/>
              <a:t>base_log_folder</a:t>
            </a:r>
            <a:r>
              <a:rPr lang="en-US" altLang="zh-TW" dirty="0"/>
              <a:t> = /</a:t>
            </a:r>
            <a:r>
              <a:rPr lang="en-US" altLang="zh-TW" dirty="0" err="1"/>
              <a:t>usr</a:t>
            </a:r>
            <a:r>
              <a:rPr lang="en-US" altLang="zh-TW" dirty="0"/>
              <a:t>/local/airflow/logs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9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46E0-935A-4523-ACFF-AF06CA74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Scheduler Operation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59B0-0506-4B7E-A0CE-1352D322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0. Load available DAG definitions from disk (fill </a:t>
            </a:r>
            <a:r>
              <a:rPr lang="en-US" altLang="zh-TW" dirty="0" err="1"/>
              <a:t>DagBag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While the scheduler is running:</a:t>
            </a:r>
          </a:p>
          <a:p>
            <a:pPr lvl="1"/>
            <a:r>
              <a:rPr lang="en-US" altLang="zh-TW" dirty="0"/>
              <a:t>SCHEDULER initialize any </a:t>
            </a:r>
            <a:r>
              <a:rPr lang="en-US" altLang="zh-TW" dirty="0" err="1"/>
              <a:t>DagRuns</a:t>
            </a:r>
            <a:endParaRPr lang="en-US" altLang="zh-TW" dirty="0"/>
          </a:p>
          <a:p>
            <a:pPr lvl="1"/>
            <a:r>
              <a:rPr lang="en-US" altLang="zh-TW" dirty="0"/>
              <a:t>SCHEDULER checks the states of the </a:t>
            </a:r>
            <a:r>
              <a:rPr lang="en-US" altLang="zh-TW" dirty="0" err="1"/>
              <a:t>TaskInstances</a:t>
            </a:r>
            <a:r>
              <a:rPr lang="en-US" altLang="zh-TW" dirty="0"/>
              <a:t>, identifies </a:t>
            </a:r>
            <a:r>
              <a:rPr lang="en-US" altLang="zh-TW" dirty="0" err="1"/>
              <a:t>TaskInstances</a:t>
            </a:r>
            <a:r>
              <a:rPr lang="en-US" altLang="zh-TW" dirty="0"/>
              <a:t> that need to be executed, and adds them to a worker queue</a:t>
            </a:r>
          </a:p>
          <a:p>
            <a:pPr lvl="1"/>
            <a:r>
              <a:rPr lang="en-US" altLang="zh-TW" dirty="0"/>
              <a:t>WORKER pulls a </a:t>
            </a:r>
            <a:r>
              <a:rPr lang="en-US" altLang="zh-TW" dirty="0" err="1"/>
              <a:t>TaskInstance</a:t>
            </a:r>
            <a:r>
              <a:rPr lang="en-US" altLang="zh-TW" dirty="0"/>
              <a:t> from queue and starts executing</a:t>
            </a:r>
          </a:p>
          <a:p>
            <a:pPr lvl="1"/>
            <a:r>
              <a:rPr lang="en-US" altLang="zh-TW" dirty="0"/>
              <a:t>WORKER reports and updates the status when </a:t>
            </a:r>
            <a:r>
              <a:rPr lang="en-US" altLang="zh-TW" dirty="0" err="1"/>
              <a:t>TaskInstance</a:t>
            </a:r>
            <a:r>
              <a:rPr lang="en-US" altLang="zh-TW" dirty="0"/>
              <a:t> is finished</a:t>
            </a:r>
          </a:p>
          <a:p>
            <a:pPr lvl="1"/>
            <a:r>
              <a:rPr lang="en-US" altLang="zh-TW" dirty="0"/>
              <a:t>SCHEDULER updates the states of all active </a:t>
            </a:r>
            <a:r>
              <a:rPr lang="en-US" altLang="zh-TW" dirty="0" err="1"/>
              <a:t>DagRuns</a:t>
            </a:r>
            <a:r>
              <a:rPr lang="en-US" altLang="zh-TW" dirty="0"/>
              <a:t> ("running", "failed", "finished") </a:t>
            </a:r>
          </a:p>
          <a:p>
            <a:pPr lvl="1"/>
            <a:r>
              <a:rPr lang="en-US" altLang="zh-TW" dirty="0"/>
              <a:t>repeat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F5A2A9C-71CA-42F0-BEBF-24379434C73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4435AC6-C927-4023-9EA3-94181B2546F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4F7EA52-6925-4DE2-B76C-EC4743DED6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8DCC208-C68F-4240-8BCC-67B07D0EC0D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2CC527E-F358-43E4-854F-9CDA74FD70A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5A56215-FBE7-4968-8D31-BAA502B6329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11098</TotalTime>
  <Words>5251</Words>
  <Application>Microsoft Office PowerPoint</Application>
  <PresentationFormat>如螢幕大小 (4:3)</PresentationFormat>
  <Paragraphs>778</Paragraphs>
  <Slides>87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87</vt:i4>
      </vt:variant>
    </vt:vector>
  </HeadingPairs>
  <TitlesOfParts>
    <vt:vector size="96" baseType="lpstr">
      <vt:lpstr>Arial Unicode MS</vt:lpstr>
      <vt:lpstr>Helvetica Neue</vt:lpstr>
      <vt:lpstr>Arial</vt:lpstr>
      <vt:lpstr>Calibri</vt:lpstr>
      <vt:lpstr>Calibri Light</vt:lpstr>
      <vt:lpstr>Consolas</vt:lpstr>
      <vt:lpstr>Lucida Sans</vt:lpstr>
      <vt:lpstr>Wingdings</vt:lpstr>
      <vt:lpstr>Retrospect</vt:lpstr>
      <vt:lpstr>Airflow on Docker </vt:lpstr>
      <vt:lpstr>Resources</vt:lpstr>
      <vt:lpstr>Todo</vt:lpstr>
      <vt:lpstr>Agenda</vt:lpstr>
      <vt:lpstr>Overview - reference</vt:lpstr>
      <vt:lpstr>Prerequisites</vt:lpstr>
      <vt:lpstr>Symbol used</vt:lpstr>
      <vt:lpstr>Architecture</vt:lpstr>
      <vt:lpstr>Scheduler Operation</vt:lpstr>
      <vt:lpstr>Installation</vt:lpstr>
      <vt:lpstr>Linux</vt:lpstr>
      <vt:lpstr>Win 10</vt:lpstr>
      <vt:lpstr>Docker@Win10</vt:lpstr>
      <vt:lpstr>Git clone</vt:lpstr>
      <vt:lpstr>Exercise - Installation validation</vt:lpstr>
      <vt:lpstr>Notes</vt:lpstr>
      <vt:lpstr>Quick Start</vt:lpstr>
      <vt:lpstr>Concept  - Fundamental</vt:lpstr>
      <vt:lpstr>Concept  - Additional </vt:lpstr>
      <vt:lpstr>Concept  - Additional </vt:lpstr>
      <vt:lpstr>Concept  - Additional cont.</vt:lpstr>
      <vt:lpstr>Quick start - Linux</vt:lpstr>
      <vt:lpstr>Quick start - Linux , cont.</vt:lpstr>
      <vt:lpstr>Quick start - Docker@Win10</vt:lpstr>
      <vt:lpstr>Troubleshooting</vt:lpstr>
      <vt:lpstr>Tutorial</vt:lpstr>
      <vt:lpstr>Tutorial - hellow_world</vt:lpstr>
      <vt:lpstr>Tutorial - hellow_world cont.</vt:lpstr>
      <vt:lpstr>Tutorial - Operator</vt:lpstr>
      <vt:lpstr>Tutorial - Operator &gt; Exercise</vt:lpstr>
      <vt:lpstr>Tutorial - Operator &gt; Exercise&gt; mount point</vt:lpstr>
      <vt:lpstr>Tutorial - Operator &gt; Debugging</vt:lpstr>
      <vt:lpstr>Tutorial - Sensor</vt:lpstr>
      <vt:lpstr>Tutorial - Xcom</vt:lpstr>
      <vt:lpstr>Tutorial - templated</vt:lpstr>
      <vt:lpstr>Tutorial - Backfill</vt:lpstr>
      <vt:lpstr>Tutorial - command line</vt:lpstr>
      <vt:lpstr>Tutorial - ETL ****</vt:lpstr>
      <vt:lpstr>Tutorial - ETL &gt; config</vt:lpstr>
      <vt:lpstr>Tutorial - ETL &gt; config</vt:lpstr>
      <vt:lpstr>Tutorial - ETL &gt; testing</vt:lpstr>
      <vt:lpstr>Issue and how - Execution</vt:lpstr>
      <vt:lpstr>Issue and how - Concept</vt:lpstr>
      <vt:lpstr>Issue and how - Concept</vt:lpstr>
      <vt:lpstr>Issue and how - Function</vt:lpstr>
      <vt:lpstr>Troubleshooting - ETL</vt:lpstr>
      <vt:lpstr>Troubleshooting - ETL</vt:lpstr>
      <vt:lpstr>Test command</vt:lpstr>
      <vt:lpstr>Troubleshooting</vt:lpstr>
      <vt:lpstr>Troubleshooting -breakpoint and track</vt:lpstr>
      <vt:lpstr>Appendix</vt:lpstr>
      <vt:lpstr>Debugger</vt:lpstr>
      <vt:lpstr>namespace</vt:lpstr>
      <vt:lpstr>Exercise</vt:lpstr>
      <vt:lpstr>Exercise - Control groups</vt:lpstr>
      <vt:lpstr>debugging tools</vt:lpstr>
      <vt:lpstr>Exercise - exec</vt:lpstr>
      <vt:lpstr>Exercise - ps</vt:lpstr>
      <vt:lpstr>Exercise - top</vt:lpstr>
      <vt:lpstr>Exercise - stats</vt:lpstr>
      <vt:lpstr>Exercise - events</vt:lpstr>
      <vt:lpstr>Exercise - logs</vt:lpstr>
      <vt:lpstr>Volume</vt:lpstr>
      <vt:lpstr>Docker Volume</vt:lpstr>
      <vt:lpstr>Why</vt:lpstr>
      <vt:lpstr>The data volume</vt:lpstr>
      <vt:lpstr>Testing</vt:lpstr>
      <vt:lpstr>Exercise - top</vt:lpstr>
      <vt:lpstr>Trouble shooting</vt:lpstr>
      <vt:lpstr>PostqreSQL</vt:lpstr>
      <vt:lpstr>GUI tool - Oracle SQL developer</vt:lpstr>
      <vt:lpstr>ODBC for PostgreSQL</vt:lpstr>
      <vt:lpstr>ETL best practice</vt:lpstr>
      <vt:lpstr>Principle - User data principle</vt:lpstr>
      <vt:lpstr>Principle - workflow principle</vt:lpstr>
      <vt:lpstr>Principle - model principle</vt:lpstr>
      <vt:lpstr>Gotcha’s</vt:lpstr>
      <vt:lpstr>Sample R&amp;R</vt:lpstr>
      <vt:lpstr>Q&amp;A</vt:lpstr>
      <vt:lpstr>Q&amp;A</vt:lpstr>
      <vt:lpstr>Appendix</vt:lpstr>
      <vt:lpstr>Agenda - POC</vt:lpstr>
      <vt:lpstr>Data Stage</vt:lpstr>
      <vt:lpstr>PowerPoint 簡報</vt:lpstr>
      <vt:lpstr>Module structure</vt:lpstr>
      <vt:lpstr>Packaged dags</vt:lpstr>
      <vt:lpstr>Airflow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on Docker </dc:title>
  <dc:creator>Jesse Wei</dc:creator>
  <cp:lastModifiedBy>JESSE WEI</cp:lastModifiedBy>
  <cp:revision>611</cp:revision>
  <dcterms:created xsi:type="dcterms:W3CDTF">2018-06-08T23:05:52Z</dcterms:created>
  <dcterms:modified xsi:type="dcterms:W3CDTF">2020-10-19T14:34:36Z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