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 descr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8150108_3243x2163.jpeg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6324599" y="9143999"/>
            <a:ext cx="342901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 descr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108150108_3243x2163.jpeg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108150108_3243x2163.jpeg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mazon Web Services"/>
          <p:cNvSpPr txBox="1"/>
          <p:nvPr>
            <p:ph type="ctrTitle"/>
          </p:nvPr>
        </p:nvSpPr>
        <p:spPr>
          <a:xfrm>
            <a:off x="813209" y="1701800"/>
            <a:ext cx="11836401" cy="2603500"/>
          </a:xfrm>
          <a:prstGeom prst="rect">
            <a:avLst/>
          </a:prstGeom>
        </p:spPr>
        <p:txBody>
          <a:bodyPr/>
          <a:lstStyle/>
          <a:p>
            <a:pPr/>
            <a:r>
              <a:t>Amazon Web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achine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  <p:sp>
        <p:nvSpPr>
          <p:cNvPr id="148" name="SageMaker :- For deep learn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036" indent="-288036" defTabSz="315468">
              <a:spcBef>
                <a:spcPts val="2200"/>
              </a:spcBef>
              <a:buBlip>
                <a:blip r:embed="rId2"/>
              </a:buBlip>
              <a:defRPr sz="2268"/>
            </a:pPr>
            <a:r>
              <a:t>SageMaker :- For deep learning.</a:t>
            </a:r>
          </a:p>
          <a:p>
            <a:pPr marL="288036" indent="-288036" defTabSz="315468">
              <a:spcBef>
                <a:spcPts val="2200"/>
              </a:spcBef>
              <a:buBlip>
                <a:blip r:embed="rId2"/>
              </a:buBlip>
              <a:defRPr sz="2268"/>
            </a:pPr>
            <a:r>
              <a:t>Comprehend :- Sentiment Analysis.</a:t>
            </a:r>
          </a:p>
          <a:p>
            <a:pPr marL="288036" indent="-288036" defTabSz="315468">
              <a:spcBef>
                <a:spcPts val="2200"/>
              </a:spcBef>
              <a:buBlip>
                <a:blip r:embed="rId2"/>
              </a:buBlip>
              <a:defRPr sz="2268"/>
            </a:pPr>
            <a:r>
              <a:t>DeepLens :- Artificially aware camera and can recognise things.(hardware)</a:t>
            </a:r>
          </a:p>
          <a:p>
            <a:pPr marL="288036" indent="-288036" defTabSz="315468">
              <a:spcBef>
                <a:spcPts val="2200"/>
              </a:spcBef>
              <a:buBlip>
                <a:blip r:embed="rId2"/>
              </a:buBlip>
              <a:defRPr sz="2268"/>
            </a:pPr>
            <a:r>
              <a:t>Lex :- Used to power Amazon Alexa. Artificially way of chatting.</a:t>
            </a:r>
          </a:p>
          <a:p>
            <a:pPr marL="288036" indent="-288036" defTabSz="315468">
              <a:spcBef>
                <a:spcPts val="2200"/>
              </a:spcBef>
              <a:buBlip>
                <a:blip r:embed="rId2"/>
              </a:buBlip>
              <a:defRPr sz="2268"/>
            </a:pPr>
            <a:r>
              <a:t>MachineLearning :- Basically we get the output for the dataset provided without deep learning.</a:t>
            </a:r>
          </a:p>
          <a:p>
            <a:pPr marL="288036" indent="-288036" defTabSz="315468">
              <a:spcBef>
                <a:spcPts val="2200"/>
              </a:spcBef>
              <a:buBlip>
                <a:blip r:embed="rId2"/>
              </a:buBlip>
              <a:defRPr sz="2268"/>
            </a:pPr>
            <a:r>
              <a:t>Polly :- Text-to-Speech Conversion with many voices.</a:t>
            </a:r>
          </a:p>
          <a:p>
            <a:pPr marL="288036" indent="-288036" defTabSz="315468">
              <a:spcBef>
                <a:spcPts val="2200"/>
              </a:spcBef>
              <a:buBlip>
                <a:blip r:embed="rId2"/>
              </a:buBlip>
              <a:defRPr sz="2268"/>
            </a:pPr>
            <a:r>
              <a:t>Rekognition :- Provide an image and then this service will identify the things. </a:t>
            </a:r>
          </a:p>
          <a:p>
            <a:pPr marL="288036" indent="-288036" defTabSz="315468">
              <a:spcBef>
                <a:spcPts val="2200"/>
              </a:spcBef>
              <a:buBlip>
                <a:blip r:embed="rId2"/>
              </a:buBlip>
              <a:defRPr sz="2268"/>
            </a:pPr>
            <a:r>
              <a:t>AmazonTranslate :- Machine translation service.</a:t>
            </a:r>
          </a:p>
          <a:p>
            <a:pPr marL="288036" indent="-288036" defTabSz="315468">
              <a:spcBef>
                <a:spcPts val="2200"/>
              </a:spcBef>
              <a:buBlip>
                <a:blip r:embed="rId2"/>
              </a:buBlip>
              <a:defRPr sz="2268"/>
            </a:pPr>
            <a:r>
              <a:t>Transcribe :- For captions. Automatic speech recognition.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naly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Analytics</a:t>
            </a:r>
          </a:p>
        </p:txBody>
      </p:sp>
      <p:sp>
        <p:nvSpPr>
          <p:cNvPr id="151" name="Athena :- Allows to run SQL queries inside S3 bucket. Server-less applic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4038" indent="-304038" defTabSz="332993">
              <a:spcBef>
                <a:spcPts val="2300"/>
              </a:spcBef>
              <a:buBlip>
                <a:blip r:embed="rId2"/>
              </a:buBlip>
              <a:defRPr sz="2394"/>
            </a:pPr>
            <a:r>
              <a:t>Athena :- Allows to run SQL queries inside S3 bucket. Server-less applications.</a:t>
            </a:r>
          </a:p>
          <a:p>
            <a:pPr marL="304038" indent="-304038" defTabSz="332993">
              <a:spcBef>
                <a:spcPts val="2300"/>
              </a:spcBef>
              <a:buBlip>
                <a:blip r:embed="rId2"/>
              </a:buBlip>
              <a:defRPr sz="2394"/>
            </a:pPr>
            <a:r>
              <a:t>EMR :- Electric MapReduce for big data solutions. </a:t>
            </a:r>
          </a:p>
          <a:p>
            <a:pPr marL="304038" indent="-304038" defTabSz="332993">
              <a:spcBef>
                <a:spcPts val="2300"/>
              </a:spcBef>
              <a:buBlip>
                <a:blip r:embed="rId2"/>
              </a:buBlip>
              <a:defRPr sz="2394"/>
            </a:pPr>
            <a:r>
              <a:t>CloudSearch :- Search solutions for AWS.</a:t>
            </a:r>
          </a:p>
          <a:p>
            <a:pPr marL="304038" indent="-304038" defTabSz="332993">
              <a:spcBef>
                <a:spcPts val="2300"/>
              </a:spcBef>
              <a:buBlip>
                <a:blip r:embed="rId2"/>
              </a:buBlip>
              <a:defRPr sz="2394"/>
            </a:pPr>
            <a:r>
              <a:t>ElasticSearchService :- Search solutions for AWS.</a:t>
            </a:r>
          </a:p>
          <a:p>
            <a:pPr marL="304038" indent="-304038" defTabSz="332993">
              <a:spcBef>
                <a:spcPts val="2300"/>
              </a:spcBef>
              <a:buBlip>
                <a:blip r:embed="rId2"/>
              </a:buBlip>
              <a:defRPr sz="2394"/>
            </a:pPr>
            <a:r>
              <a:t>Kinesis :- Way of ingesting large amount of data into AWS i.e. it can be tweets, posts etc.</a:t>
            </a:r>
          </a:p>
          <a:p>
            <a:pPr marL="304038" indent="-304038" defTabSz="332993">
              <a:spcBef>
                <a:spcPts val="2300"/>
              </a:spcBef>
              <a:buBlip>
                <a:blip r:embed="rId2"/>
              </a:buBlip>
              <a:defRPr sz="2394"/>
            </a:pPr>
            <a:r>
              <a:t>KinesisVideoStreams :- Streaming Service.</a:t>
            </a:r>
          </a:p>
          <a:p>
            <a:pPr marL="304038" indent="-304038" defTabSz="332993">
              <a:spcBef>
                <a:spcPts val="2300"/>
              </a:spcBef>
              <a:buBlip>
                <a:blip r:embed="rId2"/>
              </a:buBlip>
              <a:defRPr sz="2394"/>
            </a:pPr>
            <a:r>
              <a:t>QuickSight :- For business Intelligence. </a:t>
            </a:r>
          </a:p>
          <a:p>
            <a:pPr marL="304038" indent="-304038" defTabSz="332993">
              <a:spcBef>
                <a:spcPts val="2300"/>
              </a:spcBef>
              <a:buBlip>
                <a:blip r:embed="rId2"/>
              </a:buBlip>
              <a:defRPr sz="2394"/>
            </a:pPr>
            <a:r>
              <a:t>DataPipeline :- For moving data between AWS Services.</a:t>
            </a:r>
          </a:p>
          <a:p>
            <a:pPr marL="304038" indent="-304038" defTabSz="332993">
              <a:spcBef>
                <a:spcPts val="2300"/>
              </a:spcBef>
              <a:buBlip>
                <a:blip r:embed="rId2"/>
              </a:buBlip>
              <a:defRPr sz="2394"/>
            </a:pPr>
            <a:r>
              <a:t>Glue :- Used for ETL ( Extract Transform Load ). When migrating large amount of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ecurity and Identity Compl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6586">
                <a:effectLst>
                  <a:outerShdw sx="100000" sy="100000" kx="0" ky="0" algn="b" rotWithShape="0" blurRad="22606" dist="22606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Security and Identity Compliance</a:t>
            </a:r>
          </a:p>
        </p:txBody>
      </p:sp>
      <p:sp>
        <p:nvSpPr>
          <p:cNvPr id="154" name="IAM :- Identity Access Management (In cours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9361" indent="-229361" defTabSz="251206">
              <a:spcBef>
                <a:spcPts val="1800"/>
              </a:spcBef>
              <a:buBlip>
                <a:blip r:embed="rId2"/>
              </a:buBlip>
              <a:defRPr sz="1806"/>
            </a:pPr>
            <a:r>
              <a:t>IAM :- Identity Access Management (In course)</a:t>
            </a:r>
          </a:p>
          <a:p>
            <a:pPr marL="229361" indent="-229361" defTabSz="251206">
              <a:spcBef>
                <a:spcPts val="1800"/>
              </a:spcBef>
              <a:buBlip>
                <a:blip r:embed="rId2"/>
              </a:buBlip>
              <a:defRPr sz="1806"/>
            </a:pPr>
            <a:r>
              <a:t>Cognito :- Device authentication.(mobile apps via Gmail, linkedin etc.) </a:t>
            </a:r>
          </a:p>
          <a:p>
            <a:pPr marL="229361" indent="-229361" defTabSz="251206">
              <a:spcBef>
                <a:spcPts val="1800"/>
              </a:spcBef>
              <a:buBlip>
                <a:blip r:embed="rId2"/>
              </a:buBlip>
              <a:defRPr sz="1806"/>
            </a:pPr>
            <a:r>
              <a:t>GuardDuty :- Monitors suspicious activities.</a:t>
            </a:r>
          </a:p>
          <a:p>
            <a:pPr marL="229361" indent="-229361" defTabSz="251206">
              <a:spcBef>
                <a:spcPts val="1800"/>
              </a:spcBef>
              <a:buBlip>
                <a:blip r:embed="rId2"/>
              </a:buBlip>
              <a:defRPr sz="1806"/>
            </a:pPr>
            <a:r>
              <a:t>Inspector :- Act as an agent, checks for security vulnerabilities also can be scheduled and generates reports for the following.</a:t>
            </a:r>
          </a:p>
          <a:p>
            <a:pPr marL="229361" indent="-229361" defTabSz="251206">
              <a:spcBef>
                <a:spcPts val="1800"/>
              </a:spcBef>
              <a:buBlip>
                <a:blip r:embed="rId2"/>
              </a:buBlip>
              <a:defRPr sz="1806"/>
            </a:pPr>
            <a:r>
              <a:t>Macie :- Scan S3 bucket for PII (personal identity information) such as CreditCard, Passport etc. and will alert us.</a:t>
            </a:r>
          </a:p>
          <a:p>
            <a:pPr marL="229361" indent="-229361" defTabSz="251206">
              <a:spcBef>
                <a:spcPts val="1800"/>
              </a:spcBef>
              <a:buBlip>
                <a:blip r:embed="rId2"/>
              </a:buBlip>
              <a:defRPr sz="1806"/>
            </a:pPr>
            <a:r>
              <a:t>CertificateManager :- Way of managing SSL certificates.</a:t>
            </a:r>
          </a:p>
          <a:p>
            <a:pPr marL="229361" indent="-229361" defTabSz="251206">
              <a:spcBef>
                <a:spcPts val="1800"/>
              </a:spcBef>
              <a:buBlip>
                <a:blip r:embed="rId2"/>
              </a:buBlip>
              <a:defRPr sz="1806"/>
            </a:pPr>
            <a:r>
              <a:t>CloudHSM :- Hardware Security Module. Store keys 🔑  for EC2 instance or any private or public keys. </a:t>
            </a:r>
          </a:p>
          <a:p>
            <a:pPr marL="229361" indent="-229361" defTabSz="251206">
              <a:spcBef>
                <a:spcPts val="1800"/>
              </a:spcBef>
              <a:buBlip>
                <a:blip r:embed="rId2"/>
              </a:buBlip>
              <a:defRPr sz="1806"/>
            </a:pPr>
            <a:r>
              <a:t> DirectoryServices :- Way of integrating Microsoft Active Directory Services with AWS services.</a:t>
            </a:r>
          </a:p>
          <a:p>
            <a:pPr marL="229361" indent="-229361" defTabSz="251206">
              <a:spcBef>
                <a:spcPts val="1800"/>
              </a:spcBef>
              <a:buBlip>
                <a:blip r:embed="rId2"/>
              </a:buBlip>
              <a:defRPr sz="1806"/>
            </a:pPr>
            <a:r>
              <a:t>WAF :- Web Application Firewall is used for preventing XSS, SQL injection etc. looks at application layer.</a:t>
            </a:r>
          </a:p>
          <a:p>
            <a:pPr marL="229361" indent="-229361" defTabSz="251206">
              <a:spcBef>
                <a:spcPts val="1800"/>
              </a:spcBef>
              <a:buBlip>
                <a:blip r:embed="rId2"/>
              </a:buBlip>
              <a:defRPr sz="1806"/>
            </a:pPr>
            <a:r>
              <a:t>Shield :- Helps in preventing DDOS attacks.</a:t>
            </a:r>
          </a:p>
          <a:p>
            <a:pPr marL="229361" indent="-229361" defTabSz="251206">
              <a:spcBef>
                <a:spcPts val="1800"/>
              </a:spcBef>
              <a:buBlip>
                <a:blip r:embed="rId2"/>
              </a:buBlip>
              <a:defRPr sz="1806"/>
            </a:pPr>
            <a:r>
              <a:t>Artifact :- Downloading and inspecting AWS documentation reports. i.e. PCI reports (payment card industry)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Mobile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Mobile Services</a:t>
            </a:r>
          </a:p>
        </p:txBody>
      </p:sp>
      <p:sp>
        <p:nvSpPr>
          <p:cNvPr id="157" name="MobileHub :- Setup AWS services and generates cloud configuration file and then use AWS mobile SDK to connect mobile app to AWS backen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514095">
              <a:spcBef>
                <a:spcPts val="3600"/>
              </a:spcBef>
              <a:buBlip>
                <a:blip r:embed="rId2"/>
              </a:buBlip>
              <a:defRPr sz="3696"/>
            </a:pPr>
            <a:r>
              <a:t>MobileHub :- Setup AWS services and generates cloud configuration file and then use AWS mobile SDK to connect mobile app to AWS backend.</a:t>
            </a:r>
          </a:p>
          <a:p>
            <a:pPr marL="469391" indent="-469391" defTabSz="514095">
              <a:spcBef>
                <a:spcPts val="3600"/>
              </a:spcBef>
              <a:buBlip>
                <a:blip r:embed="rId2"/>
              </a:buBlip>
              <a:defRPr sz="3696"/>
            </a:pPr>
            <a:r>
              <a:t>AWSPinpoint :- For notifications. </a:t>
            </a:r>
          </a:p>
          <a:p>
            <a:pPr marL="469391" indent="-469391" defTabSz="514095">
              <a:spcBef>
                <a:spcPts val="3600"/>
              </a:spcBef>
              <a:buBlip>
                <a:blip r:embed="rId2"/>
              </a:buBlip>
              <a:defRPr sz="3696"/>
            </a:pPr>
            <a:r>
              <a:t>AWSAppSync :- updates data in real time.</a:t>
            </a:r>
          </a:p>
          <a:p>
            <a:pPr marL="469391" indent="-469391" defTabSz="514095">
              <a:spcBef>
                <a:spcPts val="3600"/>
              </a:spcBef>
              <a:buBlip>
                <a:blip r:embed="rId2"/>
              </a:buBlip>
              <a:defRPr sz="3696"/>
            </a:pPr>
            <a:r>
              <a:t>DeviceFarm :- Checking apps on real devices.</a:t>
            </a:r>
          </a:p>
          <a:p>
            <a:pPr marL="469391" indent="-469391" defTabSz="514095">
              <a:spcBef>
                <a:spcPts val="3600"/>
              </a:spcBef>
              <a:buBlip>
                <a:blip r:embed="rId2"/>
              </a:buBlip>
              <a:defRPr sz="3696"/>
            </a:pPr>
            <a:r>
              <a:t>MobileAnalytics :- Analytics service for mobiles.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R/V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AR/VR</a:t>
            </a:r>
          </a:p>
        </p:txBody>
      </p:sp>
      <p:sp>
        <p:nvSpPr>
          <p:cNvPr id="160" name="Sumerian :- Used for AR/VR and 3D applications and also provide a set of tools for setting up our environment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Sumerian :- Used for AR/VR and 3D applications and also provide a set of tools for setting up our environment.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pplication Integ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Integrations</a:t>
            </a:r>
          </a:p>
        </p:txBody>
      </p:sp>
      <p:sp>
        <p:nvSpPr>
          <p:cNvPr id="163" name="Step-Functions :- Way of managing different Lambda func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514095">
              <a:spcBef>
                <a:spcPts val="3600"/>
              </a:spcBef>
              <a:buBlip>
                <a:blip r:embed="rId2"/>
              </a:buBlip>
              <a:defRPr sz="3696"/>
            </a:pPr>
            <a:r>
              <a:t>Step-Functions :- Way of managing different Lambda functions.</a:t>
            </a:r>
          </a:p>
          <a:p>
            <a:pPr marL="469391" indent="-469391" defTabSz="514095">
              <a:spcBef>
                <a:spcPts val="3600"/>
              </a:spcBef>
              <a:buBlip>
                <a:blip r:embed="rId2"/>
              </a:buBlip>
              <a:defRPr sz="3696"/>
            </a:pPr>
            <a:r>
              <a:t>AmazonMQ :- Way of doing msg queue. </a:t>
            </a:r>
          </a:p>
          <a:p>
            <a:pPr marL="469391" indent="-469391" defTabSz="514095">
              <a:spcBef>
                <a:spcPts val="3600"/>
              </a:spcBef>
              <a:buBlip>
                <a:blip r:embed="rId2"/>
              </a:buBlip>
              <a:defRPr sz="3696"/>
            </a:pPr>
            <a:r>
              <a:t>SNS :- Notification service. (project in course)</a:t>
            </a:r>
          </a:p>
          <a:p>
            <a:pPr marL="469391" indent="-469391" defTabSz="514095">
              <a:spcBef>
                <a:spcPts val="3600"/>
              </a:spcBef>
              <a:buBlip>
                <a:blip r:embed="rId2"/>
              </a:buBlip>
              <a:defRPr sz="3696"/>
            </a:pPr>
            <a:r>
              <a:t>SQS :- Creates a queue which can be further used by EC2. Decoupling the infrastructures.</a:t>
            </a:r>
          </a:p>
          <a:p>
            <a:pPr marL="469391" indent="-469391" defTabSz="514095">
              <a:spcBef>
                <a:spcPts val="3600"/>
              </a:spcBef>
              <a:buBlip>
                <a:blip r:embed="rId2"/>
              </a:buBlip>
              <a:defRPr sz="3696"/>
            </a:pPr>
            <a:r>
              <a:t>SWF :- Workflow.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er Eng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Customer Engagement</a:t>
            </a:r>
          </a:p>
        </p:txBody>
      </p:sp>
      <p:sp>
        <p:nvSpPr>
          <p:cNvPr id="166" name="Connect :- Own call centre inside cloud. It is a contact service at any sca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Connect :- Own call centre inside cloud. It is a contact service at any scale.</a:t>
            </a:r>
          </a:p>
          <a:p>
            <a:pPr>
              <a:buBlip>
                <a:blip r:embed="rId2"/>
              </a:buBlip>
            </a:pPr>
            <a:r>
              <a:t>SimpleEmailService :- Is a simple email service.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usiness Produc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Productivity</a:t>
            </a:r>
          </a:p>
        </p:txBody>
      </p:sp>
      <p:sp>
        <p:nvSpPr>
          <p:cNvPr id="169" name="AlexaForBusiness :- Used for busine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AlexaForBusiness :- Used for business.</a:t>
            </a:r>
          </a:p>
          <a:p>
            <a:pPr>
              <a:buBlip>
                <a:blip r:embed="rId2"/>
              </a:buBlip>
            </a:pPr>
            <a:r>
              <a:t>Chime :- Video conferencing with very low bandwidth.</a:t>
            </a:r>
          </a:p>
          <a:p>
            <a:pPr>
              <a:buBlip>
                <a:blip r:embed="rId2"/>
              </a:buBlip>
            </a:pPr>
            <a:r>
              <a:t>WorkDocs :- Storing work related documents.</a:t>
            </a:r>
          </a:p>
          <a:p>
            <a:pPr>
              <a:buBlip>
                <a:blip r:embed="rId2"/>
              </a:buBlip>
            </a:pPr>
            <a:r>
              <a:t>WorkMail :- Email service for amazon such GoogleMail.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esktop and App Stre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Desktop and App Streaming</a:t>
            </a:r>
          </a:p>
        </p:txBody>
      </p:sp>
      <p:sp>
        <p:nvSpPr>
          <p:cNvPr id="172" name="Workspaces :- VDI solution is like running OS inside the cloud, i.e. windows, linux et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Workspaces :- VDI solution is like running OS inside the cloud, i.e. windows, linux etc.</a:t>
            </a:r>
          </a:p>
          <a:p>
            <a:pPr>
              <a:buBlip>
                <a:blip r:embed="rId2"/>
              </a:buBlip>
            </a:pPr>
            <a:r>
              <a:t>AppStream 2.0 :- Streaming the application live into our device.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IOT</a:t>
            </a:r>
          </a:p>
        </p:txBody>
      </p:sp>
      <p:sp>
        <p:nvSpPr>
          <p:cNvPr id="175" name="IOT :- Managing data of sensors at a very large sca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6062" indent="-496062" defTabSz="543305">
              <a:spcBef>
                <a:spcPts val="3900"/>
              </a:spcBef>
              <a:buBlip>
                <a:blip r:embed="rId2"/>
              </a:buBlip>
              <a:defRPr sz="3906"/>
            </a:pPr>
            <a:r>
              <a:t>IOT :- Managing data of sensors at a very large scale.</a:t>
            </a:r>
          </a:p>
          <a:p>
            <a:pPr marL="496062" indent="-496062" defTabSz="543305">
              <a:spcBef>
                <a:spcPts val="3900"/>
              </a:spcBef>
              <a:buBlip>
                <a:blip r:embed="rId2"/>
              </a:buBlip>
              <a:defRPr sz="3906"/>
            </a:pPr>
            <a:r>
              <a:t>IOT-Device-Management :- Managing data of sensors at a very large scale.</a:t>
            </a:r>
          </a:p>
          <a:p>
            <a:pPr marL="496062" indent="-496062" defTabSz="543305">
              <a:spcBef>
                <a:spcPts val="3900"/>
              </a:spcBef>
              <a:buBlip>
                <a:blip r:embed="rId2"/>
              </a:buBlip>
              <a:defRPr sz="3906"/>
            </a:pPr>
            <a:r>
              <a:t>AmazonFreeRTOS :- Operating system for microcontrollers.</a:t>
            </a:r>
          </a:p>
          <a:p>
            <a:pPr marL="496062" indent="-496062" defTabSz="543305">
              <a:spcBef>
                <a:spcPts val="3900"/>
              </a:spcBef>
              <a:buBlip>
                <a:blip r:embed="rId2"/>
              </a:buBlip>
              <a:defRPr sz="3906"/>
            </a:pPr>
            <a:r>
              <a:t>GreenGrass :- Is a software that helps us run local computing, ML interfaces for devices in a secured way.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mp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</a:t>
            </a:r>
          </a:p>
        </p:txBody>
      </p:sp>
      <p:sp>
        <p:nvSpPr>
          <p:cNvPr id="124" name="EC-2 :- For Elastic Computing Cloud (virtual Machine inside Clou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0708" indent="-330708" defTabSz="362204">
              <a:spcBef>
                <a:spcPts val="2600"/>
              </a:spcBef>
              <a:buBlip>
                <a:blip r:embed="rId2"/>
              </a:buBlip>
              <a:defRPr sz="2604"/>
            </a:pPr>
            <a:r>
              <a:t>EC-2 :- For Elastic Computing Cloud (virtual Machine inside Cloud)</a:t>
            </a:r>
          </a:p>
          <a:p>
            <a:pPr marL="330708" indent="-330708" defTabSz="362204">
              <a:spcBef>
                <a:spcPts val="2600"/>
              </a:spcBef>
              <a:buBlip>
                <a:blip r:embed="rId2"/>
              </a:buBlip>
              <a:defRPr sz="2604"/>
            </a:pPr>
            <a:r>
              <a:t>EC-2 Container Service:- For docker containers at scale</a:t>
            </a:r>
          </a:p>
          <a:p>
            <a:pPr marL="330708" indent="-330708" defTabSz="362204">
              <a:spcBef>
                <a:spcPts val="2600"/>
              </a:spcBef>
              <a:buBlip>
                <a:blip r:embed="rId2"/>
              </a:buBlip>
              <a:defRPr sz="2604"/>
            </a:pPr>
            <a:r>
              <a:t>Elastic Bean-Stalk :- Just to upload code and manage scaling groups, load balance etc. basically for those who don’t want to understand AWS.</a:t>
            </a:r>
          </a:p>
          <a:p>
            <a:pPr marL="330708" indent="-330708" defTabSz="362204">
              <a:spcBef>
                <a:spcPts val="2600"/>
              </a:spcBef>
              <a:buBlip>
                <a:blip r:embed="rId2"/>
              </a:buBlip>
              <a:defRPr sz="2604"/>
            </a:pPr>
            <a:r>
              <a:t>Lambda :- Code that we upload and on the cloud and then we manage, no need to worry about virtual machines or the operating system, just manage your code.</a:t>
            </a:r>
          </a:p>
          <a:p>
            <a:pPr marL="330708" indent="-330708" defTabSz="362204">
              <a:spcBef>
                <a:spcPts val="2600"/>
              </a:spcBef>
              <a:buBlip>
                <a:blip r:embed="rId2"/>
              </a:buBlip>
              <a:defRPr sz="2604"/>
            </a:pPr>
            <a:r>
              <a:t>LightSail :- It is a VPS (virtual private service) designed for people who don’t want to understand AWS. Just will provide the server with credentials to manage the website with management console.</a:t>
            </a:r>
          </a:p>
          <a:p>
            <a:pPr marL="330708" indent="-330708" defTabSz="362204">
              <a:spcBef>
                <a:spcPts val="2600"/>
              </a:spcBef>
              <a:buBlip>
                <a:blip r:embed="rId2"/>
              </a:buBlip>
              <a:defRPr sz="2604"/>
            </a:pPr>
            <a:r>
              <a:t>Batch :- Used for batch computing.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ame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GameDevelopment</a:t>
            </a:r>
          </a:p>
        </p:txBody>
      </p:sp>
      <p:sp>
        <p:nvSpPr>
          <p:cNvPr id="178" name="GameLift :- Used for developing games. i.e. anything such as AR/VR etc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GameLift :- Used for developing games. i.e. anything such as AR/VR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loudFro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CloudFront</a:t>
            </a:r>
          </a:p>
        </p:txBody>
      </p:sp>
      <p:sp>
        <p:nvSpPr>
          <p:cNvPr id="181" name="Amazon Cloud front is used to deliver entire website, including dynamic, static, streaming and interactive content using a global network of edge loc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5384" indent="-405384" defTabSz="443991">
              <a:spcBef>
                <a:spcPts val="3100"/>
              </a:spcBef>
              <a:buBlip>
                <a:blip r:embed="rId2"/>
              </a:buBlip>
              <a:defRPr sz="3192"/>
            </a:pPr>
            <a:r>
              <a:t>Amazon Cloud front is used to deliver entire website, including dynamic, static, streaming and interactive content using a global network of edge locations.</a:t>
            </a:r>
          </a:p>
          <a:p>
            <a:pPr marL="405384" indent="-405384" defTabSz="443991">
              <a:spcBef>
                <a:spcPts val="3100"/>
              </a:spcBef>
              <a:buBlip>
                <a:blip r:embed="rId2"/>
              </a:buBlip>
              <a:defRPr sz="3192"/>
            </a:pPr>
            <a:r>
              <a:t>Requests from content are automatically routed to the nearest edge location, so content is delivered with the best possible performance. </a:t>
            </a:r>
          </a:p>
          <a:p>
            <a:pPr marL="405384" indent="-405384" defTabSz="443991">
              <a:spcBef>
                <a:spcPts val="3100"/>
              </a:spcBef>
              <a:buBlip>
                <a:blip r:embed="rId2"/>
              </a:buBlip>
              <a:defRPr sz="3192"/>
            </a:pPr>
            <a:r>
              <a:t>It is optimised to work with other AWS services like S3, ElasticLoadBalancing, Route53, EC2 etc.</a:t>
            </a:r>
          </a:p>
          <a:p>
            <a:pPr marL="405384" indent="-405384" defTabSz="443991">
              <a:spcBef>
                <a:spcPts val="3100"/>
              </a:spcBef>
              <a:buBlip>
                <a:blip r:embed="rId2"/>
              </a:buBlip>
              <a:defRPr sz="3192"/>
            </a:pPr>
            <a:r>
              <a:t>Also works with non-AWS origin server, which stores the original versions of file.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torage Gate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Storage Gateway</a:t>
            </a:r>
          </a:p>
        </p:txBody>
      </p:sp>
      <p:sp>
        <p:nvSpPr>
          <p:cNvPr id="184" name="AWS Storage gateway is a service that connects an on-premises software to the cloud-based storage to provide seamless integration between an organisation and AWS storage infrastructu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5394" indent="-485394" defTabSz="531622">
              <a:spcBef>
                <a:spcPts val="3800"/>
              </a:spcBef>
              <a:buBlip>
                <a:blip r:embed="rId2"/>
              </a:buBlip>
              <a:defRPr sz="3822"/>
            </a:pPr>
            <a:r>
              <a:t>AWS Storage gateway is a service that connects an on-premises software to the cloud-based storage to provide seamless integration between an organisation and AWS storage infrastructure. </a:t>
            </a:r>
          </a:p>
          <a:p>
            <a:pPr marL="485394" indent="-485394" defTabSz="531622">
              <a:spcBef>
                <a:spcPts val="3800"/>
              </a:spcBef>
              <a:buBlip>
                <a:blip r:embed="rId2"/>
              </a:buBlip>
              <a:defRPr sz="3822"/>
            </a:pPr>
            <a:r>
              <a:t>This service enables us to securely store data to the AWS cloud for scalable and cost-effective storage.</a:t>
            </a:r>
          </a:p>
          <a:p>
            <a:pPr marL="485394" indent="-485394" defTabSz="531622">
              <a:spcBef>
                <a:spcPts val="3800"/>
              </a:spcBef>
              <a:buBlip>
                <a:blip r:embed="rId2"/>
              </a:buBlip>
              <a:defRPr sz="3822"/>
            </a:pPr>
            <a:r>
              <a:t>It is a software appliance available as as VM that can be installed as a host on the data centre of the company.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ile Gate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Gateway</a:t>
            </a:r>
          </a:p>
        </p:txBody>
      </p:sp>
      <p:sp>
        <p:nvSpPr>
          <p:cNvPr id="187" name="Files are stored as objects in S3 buckets, accessed through a network file system (NFS) mount poi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Files are stored as objects in S3 buckets, accessed through a network file system (NFS) mount point.</a:t>
            </a:r>
          </a:p>
          <a:p>
            <a:pPr>
              <a:buBlip>
                <a:blip r:embed="rId2"/>
              </a:buBlip>
            </a:pPr>
            <a:r>
              <a:t>Then they can be operated as native S3 objects and things such as versioning, life-cycle management and cross origin replication can be directly applied to the objects.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Storage</a:t>
            </a:r>
          </a:p>
        </p:txBody>
      </p:sp>
      <p:sp>
        <p:nvSpPr>
          <p:cNvPr id="127" name="S3 :- Oldest Storage service and stands for simple storage service. Data that is uploaded is stored in the buckets in the cloud. It is object based stor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7378" indent="-357378" defTabSz="391414">
              <a:spcBef>
                <a:spcPts val="2800"/>
              </a:spcBef>
              <a:buBlip>
                <a:blip r:embed="rId2"/>
              </a:buBlip>
              <a:defRPr sz="2814"/>
            </a:pPr>
            <a:r>
              <a:t>S3 :- Oldest Storage service and stands for simple storage service. Data that is uploaded is stored in the buckets in the cloud. It is object based storage.</a:t>
            </a:r>
          </a:p>
          <a:p>
            <a:pPr marL="357378" indent="-357378" defTabSz="391414">
              <a:spcBef>
                <a:spcPts val="2800"/>
              </a:spcBef>
              <a:buBlip>
                <a:blip r:embed="rId2"/>
              </a:buBlip>
              <a:defRPr sz="2814"/>
            </a:pPr>
            <a:r>
              <a:t>EFS :- Stands for elastic file system. Basically it is network attach. Store files and then mount to other virtual machines. </a:t>
            </a:r>
          </a:p>
          <a:p>
            <a:pPr marL="357378" indent="-357378" defTabSz="391414">
              <a:spcBef>
                <a:spcPts val="2800"/>
              </a:spcBef>
              <a:buBlip>
                <a:blip r:embed="rId2"/>
              </a:buBlip>
              <a:defRPr sz="2814"/>
            </a:pPr>
            <a:r>
              <a:t>Glacier :- Archive the data. (store the data that is not used in near time for cheap rate)</a:t>
            </a:r>
          </a:p>
          <a:p>
            <a:pPr marL="357378" indent="-357378" defTabSz="391414">
              <a:spcBef>
                <a:spcPts val="2800"/>
              </a:spcBef>
              <a:buBlip>
                <a:blip r:embed="rId2"/>
              </a:buBlip>
              <a:defRPr sz="2814"/>
            </a:pPr>
            <a:r>
              <a:t>SnowBall :- Bring large amount of data to AWS through a kind of disk that is uploaded manually.</a:t>
            </a:r>
          </a:p>
          <a:p>
            <a:pPr marL="357378" indent="-357378" defTabSz="391414">
              <a:spcBef>
                <a:spcPts val="2800"/>
              </a:spcBef>
              <a:buBlip>
                <a:blip r:embed="rId2"/>
              </a:buBlip>
              <a:defRPr sz="2814"/>
            </a:pPr>
            <a:r>
              <a:t>Storage Gateway :- These are virtual machine that are installed on our own data centre and then the data is replicated to AWS with S3.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atab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Databases</a:t>
            </a:r>
          </a:p>
        </p:txBody>
      </p:sp>
      <p:sp>
        <p:nvSpPr>
          <p:cNvPr id="130" name="RDS :- MySQL, PL/SQL, oracle etc. basically any relational databas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6729" indent="-506729" defTabSz="554990">
              <a:spcBef>
                <a:spcPts val="3900"/>
              </a:spcBef>
              <a:buBlip>
                <a:blip r:embed="rId2"/>
              </a:buBlip>
              <a:defRPr sz="3989"/>
            </a:pPr>
            <a:r>
              <a:t>RDS :- MySQL, PL/SQL, oracle etc. basically any relational database.</a:t>
            </a:r>
          </a:p>
          <a:p>
            <a:pPr marL="506729" indent="-506729" defTabSz="554990">
              <a:spcBef>
                <a:spcPts val="3900"/>
              </a:spcBef>
              <a:buBlip>
                <a:blip r:embed="rId2"/>
              </a:buBlip>
              <a:defRPr sz="3989"/>
            </a:pPr>
            <a:r>
              <a:t>DynamoDB :- For non-relational databases.</a:t>
            </a:r>
          </a:p>
          <a:p>
            <a:pPr marL="506729" indent="-506729" defTabSz="554990">
              <a:spcBef>
                <a:spcPts val="3900"/>
              </a:spcBef>
              <a:buBlip>
                <a:blip r:embed="rId2"/>
              </a:buBlip>
              <a:defRPr sz="3989"/>
            </a:pPr>
            <a:r>
              <a:t>Elasticache :- Cache particular queries which are frequently used.</a:t>
            </a:r>
          </a:p>
          <a:p>
            <a:pPr marL="506729" indent="-506729" defTabSz="554990">
              <a:spcBef>
                <a:spcPts val="3900"/>
              </a:spcBef>
              <a:buBlip>
                <a:blip r:embed="rId2"/>
              </a:buBlip>
              <a:defRPr sz="3989"/>
            </a:pPr>
            <a:r>
              <a:t>RedShift :- It is used for business Intelligence or for very complex queries.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ig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Migration</a:t>
            </a:r>
          </a:p>
        </p:txBody>
      </p:sp>
      <p:sp>
        <p:nvSpPr>
          <p:cNvPr id="133" name="AWS Migration Service :- Used to track the application as we integrate with AWS or with other servic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8713" indent="-378713" defTabSz="414781">
              <a:spcBef>
                <a:spcPts val="2900"/>
              </a:spcBef>
              <a:buBlip>
                <a:blip r:embed="rId2"/>
              </a:buBlip>
              <a:defRPr sz="2982"/>
            </a:pPr>
            <a:r>
              <a:t>AWS Migration Service :- Used to track the application as we integrate with AWS or with other services.</a:t>
            </a:r>
          </a:p>
          <a:p>
            <a:pPr marL="378713" indent="-378713" defTabSz="414781">
              <a:spcBef>
                <a:spcPts val="2900"/>
              </a:spcBef>
              <a:buBlip>
                <a:blip r:embed="rId2"/>
              </a:buBlip>
              <a:defRPr sz="2982"/>
            </a:pPr>
            <a:r>
              <a:t>Application Discovery Service :- This is automated service which not only detects the applications but also the dependencies.</a:t>
            </a:r>
          </a:p>
          <a:p>
            <a:pPr marL="378713" indent="-378713" defTabSz="414781">
              <a:spcBef>
                <a:spcPts val="2900"/>
              </a:spcBef>
              <a:buBlip>
                <a:blip r:embed="rId2"/>
              </a:buBlip>
              <a:defRPr sz="2982"/>
            </a:pPr>
            <a:r>
              <a:t>Database Migration Service :- Easy way to migrate databases from own premises to the AWS.</a:t>
            </a:r>
          </a:p>
          <a:p>
            <a:pPr marL="378713" indent="-378713" defTabSz="414781">
              <a:spcBef>
                <a:spcPts val="2900"/>
              </a:spcBef>
              <a:buBlip>
                <a:blip r:embed="rId2"/>
              </a:buBlip>
              <a:defRPr sz="2982"/>
            </a:pPr>
            <a:r>
              <a:t>Server Migration Service :- Used to manage virtual and physical servers. </a:t>
            </a:r>
          </a:p>
          <a:p>
            <a:pPr marL="378713" indent="-378713" defTabSz="414781">
              <a:spcBef>
                <a:spcPts val="2900"/>
              </a:spcBef>
              <a:buBlip>
                <a:blip r:embed="rId2"/>
              </a:buBlip>
              <a:defRPr sz="2982"/>
            </a:pPr>
            <a:r>
              <a:t>SnowBall :- It is used for migrating large amount of data to the cloud i.e. in terabytes.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Networking and Content Deliv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6512">
                <a:effectLst>
                  <a:outerShdw sx="100000" sy="100000" kx="0" ky="0" algn="b" rotWithShape="0" blurRad="22352" dist="22352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Networking and Content Delivery</a:t>
            </a:r>
          </a:p>
        </p:txBody>
      </p:sp>
      <p:sp>
        <p:nvSpPr>
          <p:cNvPr id="136" name="VPC :- It stands for virtual private cloud. Configure all things such as firewall etc. (complicate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20" indent="-426720" defTabSz="467359">
              <a:spcBef>
                <a:spcPts val="3300"/>
              </a:spcBef>
              <a:buBlip>
                <a:blip r:embed="rId2"/>
              </a:buBlip>
              <a:defRPr sz="3360"/>
            </a:pPr>
            <a:r>
              <a:t>VPC :- It stands for virtual private cloud. Configure all things such as firewall etc. (complicated)</a:t>
            </a:r>
          </a:p>
          <a:p>
            <a:pPr marL="426720" indent="-426720" defTabSz="467359">
              <a:spcBef>
                <a:spcPts val="3300"/>
              </a:spcBef>
              <a:buBlip>
                <a:blip r:embed="rId2"/>
              </a:buBlip>
              <a:defRPr sz="3360"/>
            </a:pPr>
            <a:r>
              <a:t>CloudFront :- Amazon’s content delivery network. Acts as a mediator.</a:t>
            </a:r>
          </a:p>
          <a:p>
            <a:pPr marL="426720" indent="-426720" defTabSz="467359">
              <a:spcBef>
                <a:spcPts val="3300"/>
              </a:spcBef>
              <a:buBlip>
                <a:blip r:embed="rId2"/>
              </a:buBlip>
              <a:defRPr sz="3360"/>
            </a:pPr>
            <a:r>
              <a:t>Route53 :- Amazon’s DNS service. </a:t>
            </a:r>
          </a:p>
          <a:p>
            <a:pPr marL="426720" indent="-426720" defTabSz="467359">
              <a:spcBef>
                <a:spcPts val="3300"/>
              </a:spcBef>
              <a:buBlip>
                <a:blip r:embed="rId2"/>
              </a:buBlip>
              <a:defRPr sz="3360"/>
            </a:pPr>
            <a:r>
              <a:t>API Gateway :- Creating own API’s for other services.</a:t>
            </a:r>
          </a:p>
          <a:p>
            <a:pPr marL="426720" indent="-426720" defTabSz="467359">
              <a:spcBef>
                <a:spcPts val="3300"/>
              </a:spcBef>
              <a:buBlip>
                <a:blip r:embed="rId2"/>
              </a:buBlip>
              <a:defRPr sz="3360"/>
            </a:pPr>
            <a:r>
              <a:t>DirectConnect :- It is dedicated line from your company to Amazon.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eveloper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Developer Tools</a:t>
            </a:r>
          </a:p>
        </p:txBody>
      </p:sp>
      <p:sp>
        <p:nvSpPr>
          <p:cNvPr id="139" name="CodeStar :- Used for project management where many people are working on the same pro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40" indent="-320040" defTabSz="350520">
              <a:spcBef>
                <a:spcPts val="2500"/>
              </a:spcBef>
              <a:buBlip>
                <a:blip r:embed="rId2"/>
              </a:buBlip>
              <a:defRPr sz="2520"/>
            </a:pPr>
            <a:r>
              <a:t>CodeStar :- Used for project management where many people are working on the same project.</a:t>
            </a:r>
          </a:p>
          <a:p>
            <a:pPr marL="320040" indent="-320040" defTabSz="350520">
              <a:spcBef>
                <a:spcPts val="2500"/>
              </a:spcBef>
              <a:buBlip>
                <a:blip r:embed="rId2"/>
              </a:buBlip>
              <a:defRPr sz="2520"/>
            </a:pPr>
            <a:r>
              <a:t>CodeCommit :- Used to store the code. </a:t>
            </a:r>
          </a:p>
          <a:p>
            <a:pPr marL="320040" indent="-320040" defTabSz="350520">
              <a:spcBef>
                <a:spcPts val="2500"/>
              </a:spcBef>
              <a:buBlip>
                <a:blip r:embed="rId2"/>
              </a:buBlip>
              <a:defRPr sz="2520"/>
            </a:pPr>
            <a:r>
              <a:t>CodeBuild :- Once Code is ready this service will check the code and produce the software packages that are ready to deploy.</a:t>
            </a:r>
          </a:p>
          <a:p>
            <a:pPr marL="320040" indent="-320040" defTabSz="350520">
              <a:spcBef>
                <a:spcPts val="2500"/>
              </a:spcBef>
              <a:buBlip>
                <a:blip r:embed="rId2"/>
              </a:buBlip>
              <a:defRPr sz="2520"/>
            </a:pPr>
            <a:r>
              <a:t>CodeDeploy :- Automates Deployment service with EC2.</a:t>
            </a:r>
          </a:p>
          <a:p>
            <a:pPr marL="320040" indent="-320040" defTabSz="350520">
              <a:spcBef>
                <a:spcPts val="2500"/>
              </a:spcBef>
              <a:buBlip>
                <a:blip r:embed="rId2"/>
              </a:buBlip>
              <a:defRPr sz="2520"/>
            </a:pPr>
            <a:r>
              <a:t>Cloud9 :- Works as an IDE. </a:t>
            </a:r>
          </a:p>
          <a:p>
            <a:pPr marL="320040" indent="-320040" defTabSz="350520">
              <a:spcBef>
                <a:spcPts val="2500"/>
              </a:spcBef>
              <a:buBlip>
                <a:blip r:embed="rId2"/>
              </a:buBlip>
              <a:defRPr sz="2520"/>
            </a:pPr>
            <a:r>
              <a:t>CodePipeline :- It is continuous delivery service and automates the steps used to release the software.</a:t>
            </a:r>
          </a:p>
          <a:p>
            <a:pPr marL="320040" indent="-320040" defTabSz="350520">
              <a:spcBef>
                <a:spcPts val="2500"/>
              </a:spcBef>
              <a:buBlip>
                <a:blip r:embed="rId2"/>
              </a:buBlip>
              <a:defRPr sz="2520"/>
            </a:pPr>
            <a:r>
              <a:t>X-ray :- Debug and analyse serverless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Management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Management Tools</a:t>
            </a:r>
          </a:p>
        </p:txBody>
      </p:sp>
      <p:sp>
        <p:nvSpPr>
          <p:cNvPr id="142" name="CloudWatch :- It is a monitoring service ( Necessary for exam)…"/>
          <p:cNvSpPr txBox="1"/>
          <p:nvPr>
            <p:ph type="body" idx="1"/>
          </p:nvPr>
        </p:nvSpPr>
        <p:spPr>
          <a:xfrm>
            <a:off x="762000" y="2755900"/>
            <a:ext cx="11480800" cy="5715000"/>
          </a:xfrm>
          <a:prstGeom prst="rect">
            <a:avLst/>
          </a:prstGeom>
        </p:spPr>
        <p:txBody>
          <a:bodyPr/>
          <a:lstStyle/>
          <a:p>
            <a:pPr marL="261365" indent="-261365" defTabSz="286258">
              <a:spcBef>
                <a:spcPts val="2000"/>
              </a:spcBef>
              <a:buBlip>
                <a:blip r:embed="rId2"/>
              </a:buBlip>
              <a:defRPr sz="2058"/>
            </a:pPr>
            <a:r>
              <a:t>CloudWatch :- It is a monitoring service ( Necessary for exam)</a:t>
            </a:r>
          </a:p>
          <a:p>
            <a:pPr marL="261365" indent="-261365" defTabSz="286258">
              <a:spcBef>
                <a:spcPts val="2000"/>
              </a:spcBef>
              <a:buBlip>
                <a:blip r:embed="rId2"/>
              </a:buBlip>
              <a:defRPr sz="2058"/>
            </a:pPr>
            <a:r>
              <a:t>CloudFormation :- Scripting the infrastructure. Deploy any site and convert load balance etc to code and that code can be reused.</a:t>
            </a:r>
          </a:p>
          <a:p>
            <a:pPr marL="261365" indent="-261365" defTabSz="286258">
              <a:spcBef>
                <a:spcPts val="2000"/>
              </a:spcBef>
              <a:buBlip>
                <a:blip r:embed="rId2"/>
              </a:buBlip>
              <a:defRPr sz="2058"/>
            </a:pPr>
            <a:r>
              <a:t>Cloud Trail :- It is used to log the changes made in AWS. Stores the record for 1 week.</a:t>
            </a:r>
          </a:p>
          <a:p>
            <a:pPr marL="261365" indent="-261365" defTabSz="286258">
              <a:spcBef>
                <a:spcPts val="2000"/>
              </a:spcBef>
              <a:buBlip>
                <a:blip r:embed="rId2"/>
              </a:buBlip>
              <a:defRPr sz="2058"/>
            </a:pPr>
            <a:r>
              <a:t>Config :- Monitors the configuration of AWS platform. Contains the snapshots, so visualise the AWS environment.</a:t>
            </a:r>
          </a:p>
          <a:p>
            <a:pPr marL="261365" indent="-261365" defTabSz="286258">
              <a:spcBef>
                <a:spcPts val="2000"/>
              </a:spcBef>
              <a:buBlip>
                <a:blip r:embed="rId2"/>
              </a:buBlip>
              <a:defRPr sz="2058"/>
            </a:pPr>
            <a:r>
              <a:t>OpsWorks :- Similar as BeanStalk but is more robust.</a:t>
            </a:r>
          </a:p>
          <a:p>
            <a:pPr marL="261365" indent="-261365" defTabSz="286258">
              <a:spcBef>
                <a:spcPts val="2000"/>
              </a:spcBef>
              <a:buBlip>
                <a:blip r:embed="rId2"/>
              </a:buBlip>
              <a:defRPr sz="2058"/>
            </a:pPr>
            <a:r>
              <a:t>TrustedAdvisor :- Advice us how to reduce cost of AWS for all services. Kind of Accountant.</a:t>
            </a:r>
          </a:p>
          <a:p>
            <a:pPr marL="261365" indent="-261365" defTabSz="286258">
              <a:spcBef>
                <a:spcPts val="2000"/>
              </a:spcBef>
              <a:buBlip>
                <a:blip r:embed="rId2"/>
              </a:buBlip>
              <a:defRPr sz="2058"/>
            </a:pPr>
            <a:r>
              <a:t>Service Catalog :- Manage a catalog of services. Can be anything i.e. databases, VM, images, Operating systems.</a:t>
            </a:r>
          </a:p>
          <a:p>
            <a:pPr marL="261365" indent="-261365" defTabSz="286258">
              <a:spcBef>
                <a:spcPts val="2000"/>
              </a:spcBef>
              <a:buBlip>
                <a:blip r:embed="rId2"/>
              </a:buBlip>
              <a:defRPr sz="2058"/>
            </a:pPr>
            <a:r>
              <a:t>ManagedServices :- Autoscaling, load balance can be automatically managed.</a:t>
            </a:r>
          </a:p>
          <a:p>
            <a:pPr marL="261365" indent="-261365" defTabSz="286258">
              <a:spcBef>
                <a:spcPts val="2000"/>
              </a:spcBef>
              <a:buBlip>
                <a:blip r:embed="rId2"/>
              </a:buBlip>
              <a:defRPr sz="2058"/>
            </a:pPr>
            <a:r>
              <a:t>Systems Manager :- Interface for managing AWS services. Mainly for EC2.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edia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 Services</a:t>
            </a:r>
          </a:p>
        </p:txBody>
      </p:sp>
      <p:sp>
        <p:nvSpPr>
          <p:cNvPr id="145" name="ElasticTranscoder :- Takes the video and then resizes it so it looks good on all devic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045" indent="-368045" defTabSz="403097">
              <a:spcBef>
                <a:spcPts val="2800"/>
              </a:spcBef>
              <a:buBlip>
                <a:blip r:embed="rId2"/>
              </a:buBlip>
              <a:defRPr sz="2898"/>
            </a:pPr>
            <a:r>
              <a:t>ElasticTranscoder :- Takes the video and then resizes it so it looks good on all devices. </a:t>
            </a:r>
          </a:p>
          <a:p>
            <a:pPr marL="368045" indent="-368045" defTabSz="403097">
              <a:spcBef>
                <a:spcPts val="2800"/>
              </a:spcBef>
              <a:buBlip>
                <a:blip r:embed="rId2"/>
              </a:buBlip>
              <a:defRPr sz="2898"/>
            </a:pPr>
            <a:r>
              <a:t>MediaConvert :- File based video transcoding service with broadcast features.</a:t>
            </a:r>
          </a:p>
          <a:p>
            <a:pPr marL="368045" indent="-368045" defTabSz="403097">
              <a:spcBef>
                <a:spcPts val="2800"/>
              </a:spcBef>
              <a:buBlip>
                <a:blip r:embed="rId2"/>
              </a:buBlip>
              <a:defRPr sz="2898"/>
            </a:pPr>
            <a:r>
              <a:t>MediaLive :- It is broadcast live processing service. High quality video streams for television.</a:t>
            </a:r>
          </a:p>
          <a:p>
            <a:pPr marL="368045" indent="-368045" defTabSz="403097">
              <a:spcBef>
                <a:spcPts val="2800"/>
              </a:spcBef>
              <a:buBlip>
                <a:blip r:embed="rId2"/>
              </a:buBlip>
              <a:defRPr sz="2898"/>
            </a:pPr>
            <a:r>
              <a:t>MediaPackage :- Protects the package against the internet.</a:t>
            </a:r>
          </a:p>
          <a:p>
            <a:pPr marL="368045" indent="-368045" defTabSz="403097">
              <a:spcBef>
                <a:spcPts val="2800"/>
              </a:spcBef>
              <a:buBlip>
                <a:blip r:embed="rId2"/>
              </a:buBlip>
              <a:defRPr sz="2898"/>
            </a:pPr>
            <a:r>
              <a:t>MediaStore :- Store the media.</a:t>
            </a:r>
          </a:p>
          <a:p>
            <a:pPr marL="368045" indent="-368045" defTabSz="403097">
              <a:spcBef>
                <a:spcPts val="2800"/>
              </a:spcBef>
              <a:buBlip>
                <a:blip r:embed="rId2"/>
              </a:buBlip>
              <a:defRPr sz="2898"/>
            </a:pPr>
            <a:r>
              <a:t>MediaTailor :- Allows us to toggle advertising in the video.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