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36"/>
  </p:handoutMasterIdLst>
  <p:sldIdLst>
    <p:sldId id="349" r:id="rId3"/>
    <p:sldId id="323" r:id="rId4"/>
    <p:sldId id="358" r:id="rId6"/>
    <p:sldId id="359" r:id="rId7"/>
    <p:sldId id="360" r:id="rId8"/>
    <p:sldId id="361" r:id="rId9"/>
    <p:sldId id="363" r:id="rId10"/>
    <p:sldId id="365" r:id="rId11"/>
    <p:sldId id="366" r:id="rId12"/>
    <p:sldId id="424" r:id="rId13"/>
    <p:sldId id="326" r:id="rId14"/>
    <p:sldId id="350" r:id="rId15"/>
    <p:sldId id="354" r:id="rId16"/>
    <p:sldId id="352" r:id="rId17"/>
    <p:sldId id="353" r:id="rId18"/>
    <p:sldId id="405" r:id="rId19"/>
    <p:sldId id="367" r:id="rId20"/>
    <p:sldId id="370" r:id="rId21"/>
    <p:sldId id="390" r:id="rId22"/>
    <p:sldId id="392" r:id="rId23"/>
    <p:sldId id="393" r:id="rId24"/>
    <p:sldId id="394" r:id="rId25"/>
    <p:sldId id="406" r:id="rId26"/>
    <p:sldId id="425" r:id="rId27"/>
    <p:sldId id="351" r:id="rId28"/>
    <p:sldId id="396" r:id="rId29"/>
    <p:sldId id="397" r:id="rId30"/>
    <p:sldId id="401" r:id="rId31"/>
    <p:sldId id="402" r:id="rId32"/>
    <p:sldId id="404" r:id="rId33"/>
    <p:sldId id="403" r:id="rId34"/>
    <p:sldId id="34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F2F2F2"/>
    <a:srgbClr val="A5A5A5"/>
    <a:srgbClr val="0F3D4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59" autoAdjust="0"/>
    <p:restoredTop sz="85062" autoAdjust="0"/>
  </p:normalViewPr>
  <p:slideViewPr>
    <p:cSldViewPr snapToGrid="0">
      <p:cViewPr varScale="1">
        <p:scale>
          <a:sx n="94" d="100"/>
          <a:sy n="94" d="100"/>
        </p:scale>
        <p:origin x="378" y="90"/>
      </p:cViewPr>
      <p:guideLst>
        <p:guide orient="horz" pos="2186"/>
        <p:guide pos="3840"/>
      </p:guideLst>
    </p:cSldViewPr>
  </p:slideViewPr>
  <p:notesTextViewPr>
    <p:cViewPr>
      <p:scale>
        <a:sx n="1" d="1"/>
        <a:sy n="1" d="1"/>
      </p:scale>
      <p:origin x="0" y="0"/>
    </p:cViewPr>
  </p:notesTextViewPr>
  <p:sorterViewPr>
    <p:cViewPr>
      <p:scale>
        <a:sx n="66" d="100"/>
        <a:sy n="66" d="100"/>
      </p:scale>
      <p:origin x="0" y="-27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BA2B50-2C1A-4BE4-A9FF-4A44D6B9947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CBAB72-493C-4788-98EA-4DBDF0021BF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Statutory_damages" TargetMode="External"/><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AF65D8C-A3A1-4DA5-9103-0F85D020FAD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are use gitHub, githut is the biggest open soureplate form on the world, it's predessor is free software movment.</a:t>
            </a:r>
            <a:endParaRPr lang="en-US" altLang="zh-CN" dirty="0"/>
          </a:p>
        </p:txBody>
      </p:sp>
      <p:sp>
        <p:nvSpPr>
          <p:cNvPr id="4" name="灯片编号占位符 3"/>
          <p:cNvSpPr>
            <a:spLocks noGrp="1"/>
          </p:cNvSpPr>
          <p:nvPr>
            <p:ph type="sldNum" sz="quarter" idx="10"/>
          </p:nvPr>
        </p:nvSpPr>
        <p:spPr/>
        <p:txBody>
          <a:bodyPr/>
          <a:lstStyle/>
          <a:p>
            <a:fld id="{AAF65D8C-A3A1-4DA5-9103-0F85D020FAD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Free software is the idea from a group of loos kneed software professional.</a:t>
            </a:r>
            <a:endParaRPr lang="en-US" sz="1200" dirty="0" smtClean="0"/>
          </a:p>
          <a:p>
            <a:endParaRPr lang="en-US" sz="1200" dirty="0" smtClean="0"/>
          </a:p>
          <a:p>
            <a:r>
              <a:rPr lang="en-US" sz="1200" dirty="0" smtClean="0"/>
              <a:t>with sophisticated text editor, compilers and utilities. </a:t>
            </a:r>
            <a:endParaRPr lang="en-US" sz="1200" dirty="0" smtClean="0"/>
          </a:p>
          <a:p>
            <a:r>
              <a:rPr lang="en-US" sz="1200" dirty="0" smtClean="0"/>
              <a:t>With his work and whole</a:t>
            </a:r>
            <a:r>
              <a:rPr lang="en-US" sz="1200" baseline="0" dirty="0" smtClean="0"/>
              <a:t> bunch loose ness computer </a:t>
            </a:r>
            <a:r>
              <a:rPr lang="en-US" sz="1200" baseline="0" dirty="0" err="1" smtClean="0"/>
              <a:t>professional</a:t>
            </a:r>
            <a:r>
              <a:rPr lang="en-US" sz="1200" baseline="0" dirty="0" smtClean="0"/>
              <a:t>, The free software movement began at 1970</a:t>
            </a:r>
            <a:endParaRPr lang="en-US" sz="1200" baseline="0" dirty="0" smtClean="0"/>
          </a:p>
          <a:p>
            <a:r>
              <a:rPr lang="en-US" sz="1200" baseline="0" dirty="0" smtClean="0"/>
              <a:t>But, thing are not easy at the beginning.</a:t>
            </a:r>
            <a:endParaRPr lang="en-US" dirty="0"/>
          </a:p>
        </p:txBody>
      </p:sp>
      <p:sp>
        <p:nvSpPr>
          <p:cNvPr id="4" name="Slide Number Placeholder 3"/>
          <p:cNvSpPr>
            <a:spLocks noGrp="1"/>
          </p:cNvSpPr>
          <p:nvPr>
            <p:ph type="sldNum" sz="quarter" idx="5"/>
          </p:nvPr>
        </p:nvSpPr>
        <p:spPr/>
        <p:txBody>
          <a:bodyPr/>
          <a:lstStyle/>
          <a:p>
            <a:fld id="{8ECBAB72-493C-4788-98EA-4DBDF0021BF8}"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support by some professional programmers, commercial software</a:t>
            </a:r>
            <a:r>
              <a:rPr lang="en-US" baseline="0" dirty="0" smtClean="0"/>
              <a:t> companies just hate </a:t>
            </a:r>
            <a:r>
              <a:rPr lang="en-US" baseline="0" dirty="0" err="1" smtClean="0"/>
              <a:t>tham</a:t>
            </a:r>
            <a:r>
              <a:rPr lang="en-US" baseline="0" dirty="0" smtClean="0"/>
              <a:t>.</a:t>
            </a:r>
            <a:endParaRPr lang="en-US" dirty="0" smtClean="0"/>
          </a:p>
          <a:p>
            <a:endParaRPr lang="en-US" dirty="0" smtClean="0"/>
          </a:p>
          <a:p>
            <a:r>
              <a:rPr lang="en-US" dirty="0" smtClean="0"/>
              <a:t>At first</a:t>
            </a:r>
            <a:r>
              <a:rPr lang="en-US" baseline="0" dirty="0" smtClean="0"/>
              <a:t> Linux was difficult to use since it’s a kernel the operating system, all </a:t>
            </a:r>
            <a:r>
              <a:rPr lang="en-US" baseline="0" dirty="0" err="1" smtClean="0"/>
              <a:t>gui</a:t>
            </a:r>
            <a:r>
              <a:rPr lang="en-US" baseline="0" dirty="0" smtClean="0"/>
              <a:t> are done by GNU.</a:t>
            </a:r>
            <a:endParaRPr lang="en-US" baseline="0" dirty="0" smtClean="0"/>
          </a:p>
          <a:p>
            <a:r>
              <a:rPr lang="en-US" baseline="0" dirty="0" smtClean="0"/>
              <a:t>Later on since Linux keep improving , small company began to sell Linux along with user manuals and technical support</a:t>
            </a:r>
            <a:endParaRPr lang="en-US" baseline="0" dirty="0" smtClean="0"/>
          </a:p>
          <a:p>
            <a:endParaRPr lang="en-US" baseline="0" dirty="0" smtClean="0"/>
          </a:p>
          <a:p>
            <a:r>
              <a:rPr lang="en-US" baseline="0" dirty="0" smtClean="0"/>
              <a:t>Big company like IBM oracle begin to use and support Linux </a:t>
            </a:r>
            <a:r>
              <a:rPr lang="en-US" altLang="en-US" baseline="0" dirty="0" smtClean="0"/>
              <a:t>and appreate the benifit of open source</a:t>
            </a:r>
            <a:r>
              <a:rPr lang="en-US" baseline="0" dirty="0" smtClean="0"/>
              <a:t>.</a:t>
            </a:r>
            <a:endParaRPr lang="en-US" baseline="0" dirty="0" smtClean="0"/>
          </a:p>
          <a:p>
            <a:r>
              <a:rPr lang="en-US" altLang="en-US" baseline="0" dirty="0" smtClean="0"/>
              <a:t>IBM donate hundreads of patent to free software community. </a:t>
            </a:r>
            <a:endParaRPr lang="en-US" altLang="en-US" baseline="0" dirty="0" smtClean="0"/>
          </a:p>
          <a:p>
            <a:r>
              <a:rPr lang="en-US" altLang="en-US" baseline="0" dirty="0" smtClean="0"/>
              <a:t>Free software grew to become a competitor of Microsoft</a:t>
            </a:r>
            <a:endParaRPr lang="en-US" baseline="0" dirty="0" smtClean="0"/>
          </a:p>
          <a:p>
            <a:endParaRPr lang="en-US" baseline="0" dirty="0" smtClean="0"/>
          </a:p>
          <a:p>
            <a:r>
              <a:rPr lang="en-US" baseline="0" dirty="0" smtClean="0"/>
              <a:t>Major companies came to appreciate open source  for it’s convinces. They adapt to the view of free software and publish their software code.</a:t>
            </a:r>
            <a:endParaRPr lang="en-US" baseline="0" dirty="0" smtClean="0"/>
          </a:p>
          <a:p>
            <a:r>
              <a:rPr lang="en-US" baseline="0" dirty="0" smtClean="0"/>
              <a:t>Some company would trust the software if they know how the software is operating.</a:t>
            </a:r>
            <a:endParaRPr lang="en-US" baseline="0" dirty="0" smtClean="0"/>
          </a:p>
          <a:p>
            <a:r>
              <a:rPr lang="en-US" baseline="0" dirty="0" smtClean="0"/>
              <a:t>Some state government encourage offices to switch over Linux from windows avoid license fee.</a:t>
            </a:r>
            <a:endParaRPr lang="en-US" baseline="0" dirty="0" smtClean="0"/>
          </a:p>
          <a:p>
            <a:r>
              <a:rPr lang="en-US" baseline="0" dirty="0" smtClean="0"/>
              <a:t>Then why free software now become so popular?</a:t>
            </a:r>
            <a:endParaRPr lang="en-US" baseline="0" dirty="0" smtClean="0"/>
          </a:p>
        </p:txBody>
      </p:sp>
      <p:sp>
        <p:nvSpPr>
          <p:cNvPr id="4" name="Slide Number Placeholder 3"/>
          <p:cNvSpPr>
            <a:spLocks noGrp="1"/>
          </p:cNvSpPr>
          <p:nvPr>
            <p:ph type="sldNum" sz="quarter" idx="10"/>
          </p:nvPr>
        </p:nvSpPr>
        <p:spPr/>
        <p:txBody>
          <a:bodyPr/>
          <a:lstStyle/>
          <a:p>
            <a:fld id="{8ECBAB72-493C-4788-98EA-4DBDF0021BF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millions of programmer out their</a:t>
            </a:r>
            <a:r>
              <a:rPr lang="en-US" baseline="0" dirty="0" smtClean="0"/>
              <a:t> using Git Hub, </a:t>
            </a:r>
            <a:r>
              <a:rPr lang="en-US" dirty="0" smtClean="0"/>
              <a:t>supporting free software.</a:t>
            </a:r>
            <a:endParaRPr lang="en-US" dirty="0" smtClean="0"/>
          </a:p>
          <a:p>
            <a:r>
              <a:rPr lang="en-US" dirty="0" smtClean="0"/>
              <a:t>They</a:t>
            </a:r>
            <a:r>
              <a:rPr lang="en-US" baseline="0" dirty="0" smtClean="0"/>
              <a:t> help fix bugs quickly as well as adapt and improve the software.</a:t>
            </a:r>
            <a:endParaRPr lang="en-US" baseline="0" dirty="0" smtClean="0"/>
          </a:p>
          <a:p>
            <a:r>
              <a:rPr lang="en-US" baseline="0" dirty="0" smtClean="0"/>
              <a:t>They also able to help modify software quickly to meet users requirement </a:t>
            </a:r>
            <a:endParaRPr lang="en-US" baseline="0" dirty="0" smtClean="0"/>
          </a:p>
          <a:p>
            <a:r>
              <a:rPr lang="en-US" baseline="0" dirty="0" smtClean="0"/>
              <a:t>Also create a better version as long as free.</a:t>
            </a:r>
            <a:endParaRPr lang="en-US" baseline="0" dirty="0" smtClean="0"/>
          </a:p>
          <a:p>
            <a:endParaRPr lang="en-US" baseline="0" dirty="0" smtClean="0"/>
          </a:p>
          <a:p>
            <a:r>
              <a:rPr lang="en-US" baseline="0" dirty="0" smtClean="0"/>
              <a:t>Disadvantages:</a:t>
            </a:r>
            <a:endParaRPr lang="en-US" baseline="0" dirty="0" smtClean="0"/>
          </a:p>
          <a:p>
            <a:r>
              <a:rPr lang="en-US" baseline="0" dirty="0" smtClean="0"/>
              <a:t>It’s hard to use, as we taking </a:t>
            </a:r>
            <a:r>
              <a:rPr lang="en-US" baseline="0" dirty="0" err="1" smtClean="0"/>
              <a:t>cs</a:t>
            </a:r>
            <a:r>
              <a:rPr lang="en-US" baseline="0" dirty="0" smtClean="0"/>
              <a:t> </a:t>
            </a:r>
            <a:r>
              <a:rPr lang="en-US" baseline="0" dirty="0" err="1" smtClean="0"/>
              <a:t>cours</a:t>
            </a:r>
            <a:r>
              <a:rPr lang="en-US" baseline="0" dirty="0" smtClean="0"/>
              <a:t> we get clone and push our software, it’s hard for inexperience user to use at the first step.</a:t>
            </a:r>
            <a:endParaRPr lang="en-US" baseline="0" dirty="0" smtClean="0"/>
          </a:p>
          <a:p>
            <a:r>
              <a:rPr lang="en-US" baseline="0" dirty="0" smtClean="0"/>
              <a:t>Since everything is free, everyone could modify and publish their version. There just too many modify versions and lack of </a:t>
            </a:r>
            <a:r>
              <a:rPr lang="en-US" baseline="0" dirty="0" err="1" smtClean="0"/>
              <a:t>standards</a:t>
            </a:r>
            <a:r>
              <a:rPr lang="en-US" baseline="0" dirty="0" smtClean="0"/>
              <a:t>.</a:t>
            </a:r>
            <a:endParaRPr lang="en-US" baseline="0" dirty="0" smtClean="0"/>
          </a:p>
          <a:p>
            <a:r>
              <a:rPr lang="en-US" baseline="0" dirty="0" smtClean="0"/>
              <a:t>Commercial software company hate them.</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ECBAB72-493C-4788-98EA-4DBDF0021BF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Under copyleft, developers who copy free program to use, modify, and distribute must apply the same agreement to other users.</a:t>
            </a:r>
            <a:endParaRPr lang="en-US" sz="1600" dirty="0"/>
          </a:p>
          <a:p>
            <a:endParaRPr lang="en-US" sz="1600" dirty="0"/>
          </a:p>
          <a:p>
            <a:r>
              <a:rPr lang="en-US" sz="1600" dirty="0"/>
              <a:t>Courts uphold copyleft: person who distributes a open source software can sue someone who uses the software for commercial purposes and fails to obtain the agreement.</a:t>
            </a:r>
            <a:endParaRPr lang="en-US" sz="1600" dirty="0"/>
          </a:p>
          <a:p>
            <a:endParaRPr lang="en-US" sz="1600" dirty="0"/>
          </a:p>
          <a:p>
            <a:r>
              <a:rPr lang="en-US" altLang="en-US" sz="1600" dirty="0"/>
              <a:t>In anoter word, it's illegal to develop a new program from a copylefted program and restriction to limit the program use and free distribution.</a:t>
            </a:r>
            <a:endParaRPr lang="en-US" sz="1600" dirty="0"/>
          </a:p>
          <a:p>
            <a:endParaRPr lang="en-US" sz="1600" dirty="0"/>
          </a:p>
          <a:p>
            <a:endParaRPr lang="en-US" sz="1600" dirty="0"/>
          </a:p>
        </p:txBody>
      </p:sp>
      <p:sp>
        <p:nvSpPr>
          <p:cNvPr id="4" name="Slide Number Placeholder 3"/>
          <p:cNvSpPr>
            <a:spLocks noGrp="1"/>
          </p:cNvSpPr>
          <p:nvPr>
            <p:ph type="sldNum" sz="quarter" idx="5"/>
          </p:nvPr>
        </p:nvSpPr>
        <p:spPr/>
        <p:txBody>
          <a:bodyPr/>
          <a:lstStyle/>
          <a:p>
            <a:fld id="{8ECBAB72-493C-4788-98EA-4DBDF0021BF8}"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Friday 12th May 2017, the virus ‘WannaCry’ hit the world, affecting over 200,000 machines in more than 150 countries.</a:t>
            </a:r>
            <a:endParaRPr lang="en-US" dirty="0" smtClean="0"/>
          </a:p>
          <a:p>
            <a:endParaRPr lang="en-US" dirty="0" smtClean="0"/>
          </a:p>
          <a:p>
            <a:r>
              <a:rPr lang="en-US" dirty="0" smtClean="0"/>
              <a:t>Linux only have less then 3% of the market, hackers are less likely to attack Linux than windows since a pieces malware could attack much larger group of users in windows.</a:t>
            </a:r>
            <a:endParaRPr lang="en-US" dirty="0" smtClean="0"/>
          </a:p>
          <a:p>
            <a:endParaRPr lang="en-US" dirty="0" smtClean="0"/>
          </a:p>
          <a:p>
            <a:r>
              <a:rPr lang="en-US" dirty="0" smtClean="0"/>
              <a:t>Linux require permission all over the place , including download executing change setting. MS gives user a high level access right to the OS while Super user mode lock out the system core from users.</a:t>
            </a:r>
            <a:endParaRPr lang="en-US" dirty="0" smtClean="0"/>
          </a:p>
          <a:p>
            <a:endParaRPr lang="en-US" dirty="0" smtClean="0"/>
          </a:p>
          <a:p>
            <a:r>
              <a:rPr lang="en-US" dirty="0" smtClean="0"/>
              <a:t>Most important reason:</a:t>
            </a:r>
            <a:endParaRPr lang="en-US" dirty="0" smtClean="0"/>
          </a:p>
          <a:p>
            <a:r>
              <a:rPr lang="en-US" dirty="0" smtClean="0"/>
              <a:t>Although MS have an army of developers , Linux still have more developers work for them. With so many developers monitoring issues from Linux, is like to fix bug before hackers catch them.</a:t>
            </a:r>
            <a:endParaRPr lang="en-US" dirty="0" smtClean="0"/>
          </a:p>
          <a:p>
            <a:endParaRPr lang="en-US" dirty="0" smtClean="0"/>
          </a:p>
          <a:p>
            <a:r>
              <a:rPr lang="en-US" altLang="en-US" dirty="0" smtClean="0"/>
              <a:t>This condition could also aply to other free software. Open source software allow we to know what going on inside the program. We can check the program like a peer review article. </a:t>
            </a:r>
            <a:endParaRPr lang="en-US" dirty="0" smtClean="0"/>
          </a:p>
          <a:p>
            <a:r>
              <a:rPr lang="en-US" dirty="0" smtClean="0"/>
              <a:t>And it’s free right? But before you enjoy this free, some requirement we have to follow.  </a:t>
            </a:r>
            <a:endParaRPr lang="en-US" dirty="0" smtClean="0"/>
          </a:p>
        </p:txBody>
      </p:sp>
      <p:sp>
        <p:nvSpPr>
          <p:cNvPr id="4" name="Slide Number Placeholder 3"/>
          <p:cNvSpPr>
            <a:spLocks noGrp="1"/>
          </p:cNvSpPr>
          <p:nvPr>
            <p:ph type="sldNum" sz="quarter" idx="10"/>
          </p:nvPr>
        </p:nvSpPr>
        <p:spPr/>
        <p:txBody>
          <a:bodyPr/>
          <a:lstStyle/>
          <a:p>
            <a:fld id="{8ECBAB72-493C-4788-98EA-4DBDF0021BF8}"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F65D8C-A3A1-4DA5-9103-0F85D020FAD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Anyone who wants to use the patent in their products need to pay license fees and get the authorization from patent holder.</a:t>
            </a:r>
            <a:endParaRPr lang="en-US"/>
          </a:p>
          <a:p>
            <a:endParaRPr lang="en-US"/>
          </a:p>
          <a:p>
            <a:r>
              <a:rPr lang="en-US"/>
              <a:t>Everyone can register patent in Patent office except Patent officers.However, software is not in the Patent list since it's abstract machine or process include software </a:t>
            </a:r>
            <a:endParaRPr lang="en-US"/>
          </a:p>
          <a:p>
            <a:endParaRPr lang="en-US"/>
          </a:p>
          <a:p>
            <a:r>
              <a:rPr lang="en-US"/>
              <a:t>However innovation implemented in software change this idea, Supreme court rule software can be patent in 1981 but then problems follow.</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dirty="0"/>
              <a:t>Patent is now covering  computer algorithms, location service for smart phones privacy controls, pop-up ads and much more.</a:t>
            </a:r>
            <a:endParaRPr lang="en-US" dirty="0"/>
          </a:p>
          <a:p>
            <a:endParaRPr lang="en-US" dirty="0"/>
          </a:p>
          <a:p>
            <a:r>
              <a:rPr lang="en-US" dirty="0"/>
              <a:t>It's very hard to let companies if a new software they are doing contain pigmentation to a patent</a:t>
            </a:r>
            <a:r>
              <a:rPr lang="en-US" dirty="0" smtClean="0"/>
              <a:t>.</a:t>
            </a:r>
            <a:endParaRPr lang="en-US" dirty="0" smtClean="0"/>
          </a:p>
          <a:p>
            <a:endParaRPr lang="en-US" dirty="0" smtClean="0"/>
          </a:p>
          <a:p>
            <a:r>
              <a:rPr lang="en-US" dirty="0"/>
              <a:t>Some example of too many patent uncertainties for Companies</a:t>
            </a:r>
            <a:r>
              <a:rPr lang="en-US" dirty="0" smtClean="0"/>
              <a:t>:</a:t>
            </a:r>
            <a:endParaRPr lang="en-US" dirty="0"/>
          </a:p>
          <a:p>
            <a:r>
              <a:rPr lang="en-US" dirty="0"/>
              <a:t>The most famous one is Apple sue Samsung for </a:t>
            </a:r>
            <a:r>
              <a:rPr lang="en-US" dirty="0" err="1"/>
              <a:t>infringe</a:t>
            </a:r>
            <a:r>
              <a:rPr lang="en-US" dirty="0"/>
              <a:t> </a:t>
            </a:r>
            <a:r>
              <a:rPr lang="en-US" dirty="0" err="1"/>
              <a:t>serous</a:t>
            </a:r>
            <a:r>
              <a:rPr lang="en-US" dirty="0"/>
              <a:t> of patents and won 1 billion</a:t>
            </a:r>
            <a:r>
              <a:rPr lang="en-US" dirty="0" smtClean="0"/>
              <a:t>.</a:t>
            </a:r>
            <a:endParaRPr lang="en-US" dirty="0" smtClean="0"/>
          </a:p>
          <a:p>
            <a:endParaRPr lang="en-US" dirty="0" smtClean="0"/>
          </a:p>
          <a:p>
            <a:endParaRPr lang="en-US" dirty="0" smtClean="0"/>
          </a:p>
          <a:p>
            <a:r>
              <a:rPr lang="en-US" dirty="0" smtClean="0"/>
              <a:t>Since there are too many</a:t>
            </a:r>
            <a:r>
              <a:rPr lang="en-US" baseline="0" dirty="0" smtClean="0"/>
              <a:t> patents, three different kinds social phenomenal or business mode appear in recent decades.</a:t>
            </a:r>
            <a:endParaRPr lang="en-US" dirty="0"/>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dirty="0" smtClean="0"/>
              <a:t>There</a:t>
            </a:r>
            <a:r>
              <a:rPr lang="en-US" sz="1200" baseline="0" dirty="0" smtClean="0"/>
              <a:t> are two types of patent company</a:t>
            </a: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sz="1200" dirty="0" smtClean="0"/>
              <a:t>One: Some companies buy patents license patents for people who use their patents.</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8ECBAB72-493C-4788-98EA-4DBDF0021BF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 am sure everyone use at least one search engines like Google Bing </a:t>
            </a:r>
            <a:r>
              <a:rPr lang="en-US" altLang="zh-CN" dirty="0" err="1"/>
              <a:t>etc</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dirty="0"/>
              <a:t>Search engines is a hugely variables innovations tools making information easily accessible</a:t>
            </a:r>
            <a:r>
              <a:rPr lang="en-US" dirty="0" smtClean="0"/>
              <a:t>.</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dirty="0"/>
              <a:t>However</a:t>
            </a:r>
            <a:r>
              <a:rPr lang="en-US" dirty="0" smtClean="0"/>
              <a:t>:</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dirty="0" smtClean="0"/>
              <a:t>Before we talk about issues relate to search engines,</a:t>
            </a:r>
            <a:r>
              <a:rPr lang="en-US" baseline="0" dirty="0" smtClean="0"/>
              <a:t> we should know how search engine works.</a:t>
            </a:r>
            <a:endParaRPr lang="en-US" dirty="0"/>
          </a:p>
          <a:p>
            <a:endParaRPr lang="en-US" altLang="zh-CN" dirty="0"/>
          </a:p>
          <a:p>
            <a:r>
              <a:rPr lang="en-US" altLang="zh-CN" dirty="0"/>
              <a:t>When search engines get a queries, they can’t just go to the cyberspace and scan everything, that would take days!</a:t>
            </a:r>
            <a:endParaRPr lang="en-US" altLang="zh-CN" dirty="0"/>
          </a:p>
          <a:p>
            <a:r>
              <a:rPr lang="en-US" altLang="zh-CN" dirty="0"/>
              <a:t>So how they response to search queries?</a:t>
            </a:r>
            <a:endParaRPr lang="en-US" altLang="zh-CN" dirty="0"/>
          </a:p>
        </p:txBody>
      </p:sp>
      <p:sp>
        <p:nvSpPr>
          <p:cNvPr id="4" name="灯片编号占位符 3"/>
          <p:cNvSpPr>
            <a:spLocks noGrp="1"/>
          </p:cNvSpPr>
          <p:nvPr>
            <p:ph type="sldNum" sz="quarter" idx="10"/>
          </p:nvPr>
        </p:nvSpPr>
        <p:spPr/>
        <p:txBody>
          <a:bodyPr/>
          <a:lstStyle/>
          <a:p>
            <a:fld id="{AAF65D8C-A3A1-4DA5-9103-0F85D020FADF}"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Sue other companies for patent infrigment while other suing those compain sue them for patent infrigment</a:t>
            </a:r>
            <a:endParaRPr lang="en-US"/>
          </a:p>
          <a:p>
            <a:r>
              <a:rPr lang="en-US"/>
              <a:t>kinda like a trade or balance. So they prevent lost and finding profit deals.</a:t>
            </a:r>
            <a:endParaRPr lang="en-US"/>
          </a:p>
          <a:p>
            <a:endParaRPr lang="en-US"/>
          </a:p>
          <a:p>
            <a:r>
              <a:rPr lang="en-US"/>
              <a:t>Maintaning an apps like anroid, google brougt Nortel patents to prevent others to sue back google.</a:t>
            </a:r>
            <a:endParaRPr lang="en-US"/>
          </a:p>
          <a:p>
            <a:endParaRPr lang="en-US"/>
          </a:p>
          <a:p>
            <a:r>
              <a:rPr lang="en-US"/>
              <a:t>Prevent other companies see the future and register the patent which stop an app future developments.</a:t>
            </a:r>
            <a:endParaRPr lang="en-US"/>
          </a:p>
          <a:p>
            <a:endParaRPr lang="en-US"/>
          </a:p>
          <a:p>
            <a:r>
              <a:rPr lang="en-US">
                <a:sym typeface="+mn-ea"/>
              </a:rPr>
              <a:t>Although the the numbers of software and patents continue grow, congress and courts have puted effort to control, slow and revese pattent.</a:t>
            </a:r>
            <a:endParaRPr lang="en-US"/>
          </a:p>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Although the the numbers of software and patents continue grow, congress and courts have puted effort to control, slow and revese pattent.</a:t>
            </a:r>
            <a:endParaRPr lang="en-US"/>
          </a:p>
          <a:p>
            <a:endParaRPr lang="en-US"/>
          </a:p>
          <a:p>
            <a:r>
              <a:rPr lang="en-US"/>
              <a:t>The supreme court ruling in 2007 declare the standar for rejecting patents</a:t>
            </a:r>
            <a:endParaRPr lang="en-US"/>
          </a:p>
          <a:p>
            <a:endParaRPr lang="en-US"/>
          </a:p>
          <a:p>
            <a:r>
              <a:rPr lang="en-US"/>
              <a:t>Under the Amerca invents Act of 2011, patent office adopted new rules so it's eariler for them to erase and perior granted patents.</a:t>
            </a:r>
            <a:endParaRPr lang="en-US"/>
          </a:p>
          <a:p>
            <a:endParaRPr lang="en-US"/>
          </a:p>
          <a:p>
            <a:r>
              <a:rPr lang="en-US"/>
              <a:t>2014 decision that Supreme court ruled against cetain software paten in a case which led to the supre cour reject more patent now.</a:t>
            </a:r>
            <a:endParaRPr lang="en-US"/>
          </a:p>
          <a:p>
            <a:endParaRPr lang="en-US"/>
          </a:p>
          <a:p>
            <a:r>
              <a:rPr lang="en-US"/>
              <a:t>People are also worry about the 2014 dcisionm,which make erase patent so eaisers add uncertainty for inventor and affect decision about inverting in invention. </a:t>
            </a: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pPr>
              <a:lnSpc>
                <a:spcPct val="150000"/>
              </a:lnSpc>
            </a:pPr>
            <a:r>
              <a:rPr lang="en-US" dirty="0">
                <a:cs typeface="+mn-lt"/>
                <a:sym typeface="+mn-ea"/>
              </a:rPr>
              <a:t>Stallman believes:</a:t>
            </a:r>
            <a:endParaRPr lang="en-US" dirty="0">
              <a:cs typeface="+mn-lt"/>
            </a:endParaRPr>
          </a:p>
          <a:p>
            <a:pPr marL="285750" indent="-285750">
              <a:lnSpc>
                <a:spcPct val="150000"/>
              </a:lnSpc>
              <a:buFont typeface="Arial" panose="020B0604020202020204" pitchFamily="34" charset="0"/>
              <a:buChar char="•"/>
            </a:pPr>
            <a:r>
              <a:rPr lang="en-US" dirty="0">
                <a:cs typeface="+mn-lt"/>
                <a:sym typeface="+mn-ea"/>
              </a:rPr>
              <a:t>Copyright on software is </a:t>
            </a:r>
            <a:r>
              <a:rPr lang="en-US" altLang="en-US" dirty="0">
                <a:cs typeface="+mn-lt"/>
                <a:sym typeface="+mn-ea"/>
              </a:rPr>
              <a:t>un</a:t>
            </a:r>
            <a:r>
              <a:rPr lang="en-US" dirty="0">
                <a:cs typeface="+mn-lt"/>
                <a:sym typeface="+mn-ea"/>
              </a:rPr>
              <a:t>ethical </a:t>
            </a:r>
            <a:endParaRPr lang="en-US" dirty="0">
              <a:cs typeface="+mn-lt"/>
            </a:endParaRPr>
          </a:p>
          <a:p>
            <a:pPr marL="285750" indent="-285750">
              <a:lnSpc>
                <a:spcPct val="150000"/>
              </a:lnSpc>
              <a:buFont typeface="Arial" panose="020B0604020202020204" pitchFamily="34" charset="0"/>
              <a:buChar char="•"/>
            </a:pPr>
            <a:r>
              <a:rPr lang="en-US" dirty="0">
                <a:cs typeface="+mn-lt"/>
                <a:sym typeface="+mn-ea"/>
              </a:rPr>
              <a:t>Copy Program is fair </a:t>
            </a:r>
            <a:r>
              <a:rPr lang="en-US" altLang="en-US" dirty="0">
                <a:cs typeface="+mn-lt"/>
                <a:sym typeface="+mn-ea"/>
              </a:rPr>
              <a:t>to both user and programmer</a:t>
            </a:r>
            <a:endParaRPr lang="en-US" dirty="0">
              <a:cs typeface="+mn-lt"/>
            </a:endParaRPr>
          </a:p>
          <a:p>
            <a:pPr marL="285750" indent="-285750">
              <a:lnSpc>
                <a:spcPct val="150000"/>
              </a:lnSpc>
              <a:buFont typeface="Arial" panose="020B0604020202020204" pitchFamily="34" charset="0"/>
              <a:buChar char="•"/>
            </a:pPr>
            <a:r>
              <a:rPr lang="en-US" dirty="0">
                <a:cs typeface="+mn-lt"/>
                <a:sym typeface="+mn-ea"/>
              </a:rPr>
              <a:t>Copyright is to promote progress in arts and sciences </a:t>
            </a:r>
            <a:r>
              <a:rPr lang="en-US" altLang="en-US" dirty="0">
                <a:cs typeface="+mn-lt"/>
                <a:sym typeface="+mn-ea"/>
              </a:rPr>
              <a:t>but </a:t>
            </a:r>
            <a:r>
              <a:rPr lang="en-US" dirty="0">
                <a:cs typeface="+mn-lt"/>
                <a:sym typeface="+mn-ea"/>
              </a:rPr>
              <a:t>not for computer software</a:t>
            </a:r>
            <a:endParaRPr lang="en-US" dirty="0">
              <a:cs typeface="+mn-lt"/>
            </a:endParaRPr>
          </a:p>
          <a:p>
            <a:pPr marL="285750" indent="-285750">
              <a:lnSpc>
                <a:spcPct val="150000"/>
              </a:lnSpc>
              <a:buFont typeface="Arial" panose="020B0604020202020204" pitchFamily="34" charset="0"/>
              <a:buChar char="•"/>
            </a:pPr>
            <a:r>
              <a:rPr lang="en-US" dirty="0">
                <a:cs typeface="+mn-lt"/>
                <a:sym typeface="+mn-ea"/>
              </a:rPr>
              <a:t>Good programmer</a:t>
            </a:r>
            <a:r>
              <a:rPr lang="en-US" altLang="en-US" dirty="0">
                <a:cs typeface="+mn-lt"/>
                <a:sym typeface="+mn-ea"/>
              </a:rPr>
              <a:t>s</a:t>
            </a:r>
            <a:r>
              <a:rPr lang="en-US" dirty="0">
                <a:cs typeface="+mn-lt"/>
                <a:sym typeface="+mn-ea"/>
              </a:rPr>
              <a:t> should work like artists for low pay out.</a:t>
            </a:r>
            <a:endParaRPr lang="en-US" dirty="0">
              <a:cs typeface="+mn-lt"/>
              <a:sym typeface="+mn-ea"/>
            </a:endParaRPr>
          </a:p>
          <a:p>
            <a:pPr marL="285750" indent="-285750">
              <a:lnSpc>
                <a:spcPct val="150000"/>
              </a:lnSpc>
              <a:buFont typeface="Arial" panose="020B0604020202020204" pitchFamily="34" charset="0"/>
              <a:buChar char="•"/>
            </a:pPr>
            <a:endParaRPr lang="en-US"/>
          </a:p>
          <a:p>
            <a:pPr indent="0">
              <a:lnSpc>
                <a:spcPct val="150000"/>
              </a:lnSpc>
              <a:buFont typeface="Arial" panose="020B0604020202020204" pitchFamily="34" charset="0"/>
              <a:buNone/>
            </a:pPr>
            <a:r>
              <a:rPr lang="en-US" altLang="en-US"/>
              <a:t>postive right: </a:t>
            </a:r>
            <a:endParaRPr lang="en-US" altLang="en-US"/>
          </a:p>
          <a:p>
            <a:pPr indent="0">
              <a:lnSpc>
                <a:spcPct val="150000"/>
              </a:lnSpc>
              <a:buFont typeface="Arial" panose="020B0604020202020204" pitchFamily="34" charset="0"/>
              <a:buNone/>
            </a:pPr>
            <a:r>
              <a:rPr lang="en-US" altLang="en-US"/>
              <a:t>you have the right to distribute your software as interste.</a:t>
            </a:r>
            <a:endParaRPr lang="en-US" altLang="en-US"/>
          </a:p>
          <a:p>
            <a:pPr indent="0">
              <a:lnSpc>
                <a:spcPct val="150000"/>
              </a:lnSpc>
              <a:buFont typeface="Arial" panose="020B0604020202020204" pitchFamily="34" charset="0"/>
              <a:buNone/>
            </a:pPr>
            <a:r>
              <a:rPr lang="en-US" altLang="en-US"/>
              <a:t>Or distribute your software as commercial software and make profits on it.</a:t>
            </a:r>
            <a:endParaRPr lang="en-US" altLang="en-US"/>
          </a:p>
          <a:p>
            <a:pPr indent="0">
              <a:lnSpc>
                <a:spcPct val="150000"/>
              </a:lnSpc>
              <a:buFont typeface="Arial" panose="020B0604020202020204" pitchFamily="34" charset="0"/>
              <a:buNone/>
            </a:pPr>
            <a:endParaRPr lang="en-US" altLang="en-US"/>
          </a:p>
          <a:p>
            <a:pPr indent="0">
              <a:lnSpc>
                <a:spcPct val="150000"/>
              </a:lnSpc>
              <a:buFont typeface="Arial" panose="020B0604020202020204" pitchFamily="34" charset="0"/>
              <a:buNone/>
            </a:pPr>
            <a:r>
              <a:rPr lang="en-US" altLang="en-US"/>
              <a:t>Negative right:</a:t>
            </a:r>
            <a:endParaRPr lang="en-US" altLang="en-US"/>
          </a:p>
          <a:p>
            <a:pPr indent="0">
              <a:lnSpc>
                <a:spcPct val="150000"/>
              </a:lnSpc>
              <a:buFont typeface="Arial" panose="020B0604020202020204" pitchFamily="34" charset="0"/>
              <a:buNone/>
            </a:pPr>
            <a:r>
              <a:rPr lang="en-US" altLang="en-US"/>
              <a:t>Your program is protive by copy left and open source lincesing agreement.</a:t>
            </a:r>
            <a:endParaRPr lang="en-US" altLang="en-US"/>
          </a:p>
          <a:p>
            <a:pPr indent="0">
              <a:lnSpc>
                <a:spcPct val="150000"/>
              </a:lnSpc>
              <a:buFont typeface="Arial" panose="020B0604020202020204" pitchFamily="34" charset="0"/>
              <a:buNone/>
            </a:pPr>
            <a:r>
              <a:rPr lang="en-US" altLang="en-US"/>
              <a:t>They help you to maintance the purpose of create this program</a:t>
            </a:r>
            <a:endParaRPr lang="en-US" altLang="en-US"/>
          </a:p>
          <a:p>
            <a:pPr indent="0">
              <a:lnSpc>
                <a:spcPct val="150000"/>
              </a:lnSpc>
              <a:buFont typeface="Arial" panose="020B0604020202020204" pitchFamily="34" charset="0"/>
              <a:buNone/>
            </a:pPr>
            <a:endParaRPr lang="en-US" altLang="en-US"/>
          </a:p>
          <a:p>
            <a:pPr indent="0">
              <a:lnSpc>
                <a:spcPct val="150000"/>
              </a:lnSpc>
              <a:buFont typeface="Arial" panose="020B0604020202020204" pitchFamily="34" charset="0"/>
              <a:buNone/>
            </a:pPr>
            <a:r>
              <a:rPr lang="en-US" altLang="en-US"/>
              <a:t>Negative right which is copyleft and opensource licening aggrement to help keep the opennesses.</a:t>
            </a:r>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smtClean="0"/>
              <a:t>That’s issues,</a:t>
            </a:r>
            <a:r>
              <a:rPr lang="en-US" baseline="0" dirty="0" smtClean="0"/>
              <a:t> Google as the biggest search engine company  comes to be our main target in this chapter.</a:t>
            </a:r>
            <a:endParaRPr lang="en-US" dirty="0" smtClean="0"/>
          </a:p>
          <a:p>
            <a:r>
              <a:rPr lang="en-US" dirty="0" smtClean="0"/>
              <a:t>Google </a:t>
            </a:r>
            <a:r>
              <a:rPr lang="en-US" dirty="0"/>
              <a:t>search services has always been sued by individuals since Google copy </a:t>
            </a:r>
            <a:r>
              <a:rPr lang="en-US" dirty="0" smtClean="0"/>
              <a:t>everting!</a:t>
            </a:r>
            <a:endParaRPr lang="en-US" dirty="0" smtClean="0"/>
          </a:p>
          <a:p>
            <a:endParaRPr lang="en-US" dirty="0"/>
          </a:p>
          <a:p>
            <a:r>
              <a:rPr lang="en-US" dirty="0"/>
              <a:t>That leads to the questions should search engines need authorization for the copying content for better search services?</a:t>
            </a:r>
            <a:endParaRPr lang="en-US" dirty="0"/>
          </a:p>
          <a:p>
            <a:r>
              <a:rPr lang="en-US" dirty="0"/>
              <a:t>If so should they pay for it?</a:t>
            </a:r>
            <a:endParaRPr lang="en-US" dirty="0"/>
          </a:p>
          <a:p>
            <a:r>
              <a:rPr lang="en-US" dirty="0"/>
              <a:t>As always, uncertainties about the legal status of industry practices can delay innovation</a:t>
            </a:r>
            <a:endParaRPr lang="en-US" dirty="0"/>
          </a:p>
        </p:txBody>
      </p:sp>
      <p:sp>
        <p:nvSpPr>
          <p:cNvPr id="4" name="Slide Number Placeholder 3"/>
          <p:cNvSpPr>
            <a:spLocks noGrp="1"/>
          </p:cNvSpPr>
          <p:nvPr>
            <p:ph type="sldNum" sz="quarter" idx="5"/>
          </p:nvPr>
        </p:nvSpPr>
        <p:spPr/>
        <p:txBody>
          <a:bodyPr/>
          <a:lstStyle/>
          <a:p>
            <a:fld id="{8ECBAB72-493C-4788-98EA-4DBDF0021BF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Kelly vs Arriba Soft:</a:t>
            </a:r>
            <a:endParaRPr lang="en-US" dirty="0"/>
          </a:p>
          <a:p>
            <a:r>
              <a:rPr lang="en-US" dirty="0"/>
              <a:t>Kelly sue A</a:t>
            </a:r>
            <a:r>
              <a:rPr lang="en-US" altLang="zh-CN" dirty="0"/>
              <a:t>rriba Soft for copying images from their </a:t>
            </a:r>
            <a:r>
              <a:rPr lang="en-US" altLang="zh-CN" dirty="0" err="1" smtClean="0"/>
              <a:t>websites</a:t>
            </a:r>
            <a:r>
              <a:rPr lang="en-US" altLang="zh-CN" dirty="0" smtClean="0"/>
              <a:t>.</a:t>
            </a:r>
            <a:endParaRPr lang="en-US" altLang="zh-CN" dirty="0"/>
          </a:p>
          <a:p>
            <a:r>
              <a:rPr lang="en-US" dirty="0" smtClean="0"/>
              <a:t>Field </a:t>
            </a:r>
            <a:r>
              <a:rPr lang="en-US" dirty="0"/>
              <a:t>vs Google</a:t>
            </a:r>
            <a:r>
              <a:rPr lang="en-US" dirty="0" smtClean="0"/>
              <a:t>:</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dirty="0" smtClean="0">
                <a:solidFill>
                  <a:schemeClr val="tx1"/>
                </a:solidFill>
                <a:effectLst/>
                <a:latin typeface="+mn-lt"/>
                <a:ea typeface="+mn-ea"/>
                <a:cs typeface="+mn-cs"/>
              </a:rPr>
              <a:t>Field sought $2,550,000 composition in </a:t>
            </a:r>
            <a:r>
              <a:rPr lang="en-US" sz="1200" b="0" i="0" u="none" strike="noStrike" kern="1200" dirty="0" smtClean="0">
                <a:solidFill>
                  <a:schemeClr val="tx1"/>
                </a:solidFill>
                <a:effectLst/>
                <a:latin typeface="+mn-lt"/>
                <a:ea typeface="+mn-ea"/>
                <a:cs typeface="+mn-cs"/>
                <a:hlinkClick r:id="rId3" tooltip="Statutory damages"/>
              </a:rPr>
              <a:t>statutory damages</a:t>
            </a:r>
            <a:r>
              <a:rPr lang="en-US" sz="1200" b="0" i="0" kern="1200" dirty="0" smtClean="0">
                <a:solidFill>
                  <a:schemeClr val="tx1"/>
                </a:solidFill>
                <a:effectLst/>
                <a:latin typeface="+mn-lt"/>
                <a:ea typeface="+mn-ea"/>
                <a:cs typeface="+mn-cs"/>
              </a:rPr>
              <a:t> ($50,000 for each of the 51 registered copyrighted works) in conjunction with injunctive relief.</a:t>
            </a:r>
            <a:endParaRPr lang="en-US" dirty="0"/>
          </a:p>
          <a:p>
            <a:r>
              <a:rPr lang="en-US" dirty="0"/>
              <a:t>A author sue google for copying and caching a story he post on website. </a:t>
            </a:r>
            <a:endParaRPr lang="en-US" dirty="0" smtClean="0"/>
          </a:p>
          <a:p>
            <a:endParaRPr lang="en-US" dirty="0" smtClean="0"/>
          </a:p>
          <a:p>
            <a:r>
              <a:rPr lang="en-US" dirty="0" smtClean="0"/>
              <a:t>How</a:t>
            </a:r>
            <a:r>
              <a:rPr lang="en-US" baseline="0" dirty="0" smtClean="0"/>
              <a:t> could that be? Search engines copy stuff for search purpose is legal?</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ECBAB72-493C-4788-98EA-4DBDF0021BF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Search engines companies make significant revenue, which means </a:t>
            </a:r>
            <a:r>
              <a:rPr lang="en-US" dirty="0" smtClean="0"/>
              <a:t>the copying is for commercial propose, </a:t>
            </a:r>
            <a:r>
              <a:rPr lang="en-US" dirty="0" err="1" smtClean="0"/>
              <a:t>vliolting</a:t>
            </a:r>
            <a:r>
              <a:rPr lang="en-US" dirty="0" smtClean="0"/>
              <a:t> copy right law</a:t>
            </a:r>
            <a:endParaRPr lang="en-US" dirty="0"/>
          </a:p>
          <a:p>
            <a:r>
              <a:rPr lang="en-US" dirty="0"/>
              <a:t>Display</a:t>
            </a:r>
            <a:endParaRPr lang="en-US" dirty="0"/>
          </a:p>
          <a:p>
            <a:r>
              <a:rPr lang="en-US" dirty="0"/>
              <a:t>People do not click through the news site if they have gathered enough information from the excerpts.</a:t>
            </a:r>
            <a:endParaRPr lang="en-US" dirty="0"/>
          </a:p>
          <a:p>
            <a:endParaRPr lang="en-US" dirty="0"/>
          </a:p>
        </p:txBody>
      </p:sp>
      <p:sp>
        <p:nvSpPr>
          <p:cNvPr id="4" name="Slide Number Placeholder 3"/>
          <p:cNvSpPr>
            <a:spLocks noGrp="1"/>
          </p:cNvSpPr>
          <p:nvPr>
            <p:ph type="sldNum" sz="quarter" idx="10"/>
          </p:nvPr>
        </p:nvSpPr>
        <p:spPr/>
        <p:txBody>
          <a:bodyPr/>
          <a:lstStyle/>
          <a:p>
            <a:fld id="{8ECBAB72-493C-4788-98EA-4DBDF0021BF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Google</a:t>
            </a:r>
            <a:r>
              <a:rPr lang="en-US" baseline="0" dirty="0"/>
              <a:t> refused to pay such fee to one of  German biggest newspaper, </a:t>
            </a:r>
            <a:r>
              <a:rPr lang="en-US" baseline="0" dirty="0" err="1"/>
              <a:t>sicj</a:t>
            </a:r>
            <a:r>
              <a:rPr lang="en-US" baseline="0" dirty="0"/>
              <a:t> as </a:t>
            </a:r>
            <a:r>
              <a:rPr lang="en-US" baseline="0" dirty="0" err="1"/>
              <a:t>AxeL</a:t>
            </a:r>
            <a:r>
              <a:rPr lang="en-US" baseline="0" dirty="0"/>
              <a:t> Springer</a:t>
            </a:r>
            <a:endParaRPr lang="en-US" baseline="0" dirty="0"/>
          </a:p>
          <a:p>
            <a:r>
              <a:rPr lang="en-US" baseline="0" dirty="0" err="1"/>
              <a:t>Alxel</a:t>
            </a:r>
            <a:r>
              <a:rPr lang="en-US" baseline="0" dirty="0"/>
              <a:t> Springer did not allow google to show content of their website, A year later they reverse this policy due to traffic from google significant </a:t>
            </a:r>
            <a:r>
              <a:rPr lang="en-US" baseline="0" dirty="0" err="1"/>
              <a:t>droped</a:t>
            </a:r>
            <a:r>
              <a:rPr lang="en-US" baseline="0" dirty="0"/>
              <a:t>.</a:t>
            </a:r>
            <a:endParaRPr lang="en-US" baseline="0" dirty="0"/>
          </a:p>
          <a:p>
            <a:endParaRPr lang="en-US" baseline="0" dirty="0"/>
          </a:p>
          <a:p>
            <a:r>
              <a:rPr lang="en-US" baseline="0" dirty="0"/>
              <a:t>Google also refuse pay in Spain end up shut down google news Spain and remove Spanish publishers from other news service </a:t>
            </a:r>
            <a:endParaRPr lang="en-US" baseline="0" dirty="0"/>
          </a:p>
          <a:p>
            <a:r>
              <a:rPr lang="en-US" baseline="0" dirty="0"/>
              <a:t>Reported 10to 14% in site </a:t>
            </a:r>
            <a:r>
              <a:rPr lang="en-US" baseline="0" dirty="0" err="1"/>
              <a:t>vistoer</a:t>
            </a:r>
            <a:r>
              <a:rPr lang="en-US" baseline="0" dirty="0"/>
              <a:t> drop. Small news companies shut down.</a:t>
            </a:r>
            <a:endParaRPr lang="en-US" baseline="0" dirty="0"/>
          </a:p>
          <a:p>
            <a:r>
              <a:rPr lang="en-US" baseline="0" dirty="0"/>
              <a:t>Both do not have a good outcome, copyright semms shouldn't apply to search engines.</a:t>
            </a:r>
            <a:endParaRPr lang="en-US" baseline="0" dirty="0"/>
          </a:p>
          <a:p>
            <a:endParaRPr lang="en-US" baseline="0" dirty="0"/>
          </a:p>
          <a:p>
            <a:r>
              <a:rPr lang="en-US" baseline="0" dirty="0"/>
              <a:t>We are no saying this three ways approaching are bad but overall:</a:t>
            </a:r>
            <a:endParaRPr lang="en-US" baseline="0" dirty="0"/>
          </a:p>
          <a:p>
            <a:r>
              <a:rPr lang="en-US" baseline="0" dirty="0"/>
              <a:t>Belgian and Germany try to apply copyright to the excerpts, they evaluate increase or decrease traffics to the publish website and charge search engine a fee for display excepts </a:t>
            </a:r>
            <a:endParaRPr lang="en-US" baseline="0" dirty="0"/>
          </a:p>
          <a:p>
            <a:endParaRPr lang="en-US" baseline="0" dirty="0"/>
          </a:p>
          <a:p>
            <a:r>
              <a:rPr lang="en-US" baseline="0" dirty="0"/>
              <a:t>Spanish just apply the price high enough to kill such service that many businesses would like especially small business.</a:t>
            </a:r>
            <a:endParaRPr lang="en-US" baseline="0" dirty="0"/>
          </a:p>
          <a:p>
            <a:endParaRPr lang="en-US" baseline="0" dirty="0"/>
          </a:p>
          <a:p>
            <a:r>
              <a:rPr lang="en-US" baseline="0" dirty="0"/>
              <a:t>Copy right seems shouldn't apply on search engines.</a:t>
            </a:r>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8ECBAB72-493C-4788-98EA-4DBDF0021BF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Calibri" panose="020F0502020204030204"/>
                <a:ea typeface="等线" panose="02010600030101010101" charset="-122"/>
                <a:cs typeface="Calibri" panose="020F0502020204030204"/>
              </a:rPr>
              <a:t>While Microsoft only copy books in the public </a:t>
            </a:r>
            <a:r>
              <a:rPr lang="en-US" altLang="zh-CN" dirty="0" err="1">
                <a:latin typeface="Calibri" panose="020F0502020204030204"/>
                <a:ea typeface="等线" panose="02010600030101010101" charset="-122"/>
                <a:cs typeface="Calibri" panose="020F0502020204030204"/>
              </a:rPr>
              <a:t>domain</a:t>
            </a:r>
            <a:endParaRPr lang="en-US" altLang="zh-CN" dirty="0">
              <a:latin typeface="Calibri" panose="020F0502020204030204"/>
              <a:ea typeface="等线" panose="02010600030101010101" charset="-122"/>
              <a:cs typeface="Calibri" panose="020F0502020204030204"/>
            </a:endParaRPr>
          </a:p>
          <a:p>
            <a:r>
              <a:rPr lang="en-US" altLang="zh-CN" dirty="0">
                <a:latin typeface="Calibri" panose="020F0502020204030204"/>
                <a:ea typeface="等线" panose="02010600030101010101" charset="-122"/>
                <a:cs typeface="Calibri" panose="020F0502020204030204"/>
              </a:rPr>
              <a:t>Huge violation to copy right?</a:t>
            </a:r>
            <a:endParaRPr lang="en-US" altLang="zh-CN" dirty="0">
              <a:latin typeface="Calibri" panose="020F0502020204030204"/>
              <a:ea typeface="等线" panose="02010600030101010101" charset="-122"/>
              <a:cs typeface="Calibri" panose="020F0502020204030204"/>
            </a:endParaRPr>
          </a:p>
          <a:p>
            <a:r>
              <a:rPr lang="en-US" altLang="zh-CN" dirty="0">
                <a:latin typeface="Calibri" panose="020F0502020204030204"/>
                <a:ea typeface="等线" panose="02010600030101010101" charset="-122"/>
                <a:cs typeface="Calibri" panose="020F0502020204030204"/>
              </a:rPr>
              <a:t>Google library project generated many </a:t>
            </a:r>
            <a:r>
              <a:rPr lang="en-US" altLang="zh-CN" dirty="0" err="1">
                <a:latin typeface="Calibri" panose="020F0502020204030204"/>
                <a:ea typeface="等线" panose="02010600030101010101" charset="-122"/>
                <a:cs typeface="Calibri" panose="020F0502020204030204"/>
              </a:rPr>
              <a:t>lawsuit</a:t>
            </a:r>
            <a:r>
              <a:rPr lang="en-US" altLang="zh-CN" dirty="0">
                <a:latin typeface="Calibri" panose="020F0502020204030204"/>
                <a:ea typeface="等线" panose="02010600030101010101" charset="-122"/>
                <a:cs typeface="Calibri" panose="020F0502020204030204"/>
              </a:rPr>
              <a:t>. The most important is:</a:t>
            </a:r>
            <a:endParaRPr lang="en-US" altLang="zh-CN" dirty="0">
              <a:latin typeface="Calibri" panose="020F0502020204030204"/>
              <a:ea typeface="等线" panose="02010600030101010101" charset="-122"/>
              <a:cs typeface="Calibri" panose="020F0502020204030204"/>
            </a:endParaRPr>
          </a:p>
          <a:p>
            <a:r>
              <a:rPr lang="en-US" altLang="zh-CN" dirty="0">
                <a:latin typeface="Calibri" panose="020F0502020204030204"/>
                <a:ea typeface="等线" panose="02010600030101010101" charset="-122"/>
                <a:cs typeface="Calibri" panose="020F0502020204030204"/>
              </a:rPr>
              <a:t>The Authors Guild et al. VS Google </a:t>
            </a:r>
            <a:endParaRPr lang="en-US" dirty="0"/>
          </a:p>
        </p:txBody>
      </p:sp>
      <p:sp>
        <p:nvSpPr>
          <p:cNvPr id="4" name="灯片编号占位符 3"/>
          <p:cNvSpPr>
            <a:spLocks noGrp="1"/>
          </p:cNvSpPr>
          <p:nvPr>
            <p:ph type="sldNum" sz="quarter" idx="5"/>
          </p:nvPr>
        </p:nvSpPr>
        <p:spPr/>
        <p:txBody>
          <a:bodyPr/>
          <a:lstStyle/>
          <a:p>
            <a:fld id="{8ECBAB72-493C-4788-98EA-4DBDF0021BF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latin typeface="Calibri" panose="020F0502020204030204"/>
                <a:cs typeface="Calibri" panose="020F0502020204030204"/>
              </a:rPr>
              <a:t>Google transformed books into something new and more valuable</a:t>
            </a:r>
            <a:endParaRPr lang="en-US" dirty="0">
              <a:latin typeface="Calibri" panose="020F0502020204030204"/>
              <a:cs typeface="Calibri" panose="020F0502020204030204"/>
            </a:endParaRPr>
          </a:p>
          <a:p>
            <a:r>
              <a:rPr lang="en-US" dirty="0">
                <a:latin typeface="Calibri" panose="020F0502020204030204"/>
                <a:cs typeface="Calibri" panose="020F0502020204030204"/>
              </a:rPr>
              <a:t>Chin also observe that Google dose not sell copies or excerpts online.No ads display on website for book that Google does not have permission to copy.</a:t>
            </a:r>
            <a:endParaRPr lang="en-US" dirty="0">
              <a:latin typeface="Calibri" panose="020F0502020204030204"/>
              <a:cs typeface="Calibri" panose="020F0502020204030204"/>
            </a:endParaRPr>
          </a:p>
          <a:p>
            <a:r>
              <a:rPr lang="en-US" dirty="0">
                <a:latin typeface="Calibri" panose="020F0502020204030204"/>
                <a:cs typeface="Calibri" panose="020F0502020204030204"/>
              </a:rPr>
              <a:t>Although,Google's copping was a huge one and no previous cases, Google Books library no doubt improves sales.</a:t>
            </a:r>
            <a:endParaRPr lang="en-US" dirty="0">
              <a:latin typeface="Calibri" panose="020F0502020204030204"/>
              <a:cs typeface="Calibri" panose="020F0502020204030204"/>
            </a:endParaRPr>
          </a:p>
          <a:p>
            <a:r>
              <a:rPr lang="en-US" dirty="0">
                <a:latin typeface="Calibri" panose="020F0502020204030204"/>
                <a:cs typeface="Calibri" panose="020F0502020204030204"/>
              </a:rPr>
              <a:t> However, what if Judge Chin rule in a different way? How the world would different now?</a:t>
            </a:r>
            <a:endParaRPr lang="en-US" dirty="0">
              <a:latin typeface="Calibri" panose="020F0502020204030204"/>
              <a:cs typeface="Calibri" panose="020F0502020204030204"/>
            </a:endParaRPr>
          </a:p>
          <a:p>
            <a:endParaRPr lang="en-US" dirty="0">
              <a:latin typeface="Calibri" panose="020F0502020204030204"/>
              <a:cs typeface="Calibri" panose="020F0502020204030204"/>
            </a:endParaRPr>
          </a:p>
          <a:p>
            <a:r>
              <a:rPr lang="en-US" dirty="0">
                <a:cs typeface="+mn-lt"/>
                <a:sym typeface="+mn-ea"/>
              </a:rPr>
              <a:t>Copyright is to promote progress</a:t>
            </a:r>
            <a:endParaRPr lang="en-US" dirty="0">
              <a:latin typeface="Calibri" panose="020F0502020204030204"/>
              <a:cs typeface="Calibri" panose="020F0502020204030204"/>
            </a:endParaRPr>
          </a:p>
        </p:txBody>
      </p:sp>
      <p:sp>
        <p:nvSpPr>
          <p:cNvPr id="4" name="灯片编号占位符 3"/>
          <p:cNvSpPr>
            <a:spLocks noGrp="1"/>
          </p:cNvSpPr>
          <p:nvPr>
            <p:ph type="sldNum" sz="quarter" idx="5"/>
          </p:nvPr>
        </p:nvSpPr>
        <p:spPr/>
        <p:txBody>
          <a:bodyPr/>
          <a:lstStyle/>
          <a:p>
            <a:fld id="{8ECBAB72-493C-4788-98EA-4DBDF0021BF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Spandex is a Russia shearch engines found in 1997, and quickly rising become the country primary search engine.One of the feature Yandex provide is cross langual search. If you looking for bilangua search, this is the best.</a:t>
            </a:r>
            <a:endParaRPr lang="en-US"/>
          </a:p>
          <a:p>
            <a:endParaRPr lang="en-US"/>
          </a:p>
          <a:p>
            <a:r>
              <a:rPr lang="en-US"/>
              <a:t>Yippy is a search engines for deep web search, different than tranditional search enegines, it provide result as a form of cloud, it's more capabel of deep web search.</a:t>
            </a:r>
            <a:endParaRPr lang="en-US"/>
          </a:p>
          <a:p>
            <a:endParaRPr lang="en-US"/>
          </a:p>
          <a:p>
            <a:r>
              <a:rPr lang="en-US"/>
              <a:t>DuckDuck Go focus on user's privace, it does not access to your history ,emails social medias.reduced advertising spam by using infinity scoll option(do no need to click next page) prevent ads track and ads spam.</a:t>
            </a:r>
            <a:endParaRPr lang="en-US"/>
          </a:p>
          <a:p>
            <a:endParaRPr lang="en-US"/>
          </a:p>
          <a:p>
            <a:r>
              <a:rPr lang="en-US"/>
              <a:t>Goodsearch is a search engine for charity, they donate 50%of  their revenue from you, to the school or non-profit organization you pick.</a:t>
            </a:r>
            <a:endParaRPr lang="en-US"/>
          </a:p>
          <a:p>
            <a:r>
              <a:rPr lang="en-US"/>
              <a:t>Biadu is a chinese google.</a:t>
            </a:r>
            <a:endParaRPr lang="en-US"/>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02111984F565}" type="slidenum">
              <a:rPr lang="en-US" smtClean="0"/>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AD347D-5ACD-4C99-B74B-A9C85AD731AF}"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9796027F-7875-4030-9381-8BD8C4F21935}"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509A250-FF31-4206-8172-F9D3106AACB1}"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509A250-FF31-4206-8172-F9D3106AACB1}" type="datetimeFigureOut">
              <a:rPr lang="en-US" smtClean="0"/>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AAD347D-5ACD-4C99-B74B-A9C85AD731AF}" type="datetimeFigureOut">
              <a:rPr lang="en-US" smtClean="0"/>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02111984F565}" type="slidenum">
              <a:rPr lang="en-US" smtClean="0"/>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2.xml"/><Relationship Id="rId4" Type="http://schemas.openxmlformats.org/officeDocument/2006/relationships/image" Target="../media/image10.jpeg"/><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349429" y="889050"/>
            <a:ext cx="11203940" cy="2306955"/>
          </a:xfrm>
          <a:prstGeom prst="rect">
            <a:avLst/>
          </a:prstGeom>
          <a:noFill/>
        </p:spPr>
        <p:txBody>
          <a:bodyPr wrap="none" rtlCol="0">
            <a:spAutoFit/>
          </a:bodyPr>
          <a:lstStyle/>
          <a:p>
            <a:r>
              <a:rPr lang="en-US" altLang="zh-CN" sz="4800" dirty="0">
                <a:latin typeface="+mj-lt"/>
                <a:ea typeface="华文细黑" panose="02010600040101010101" pitchFamily="2" charset="-122"/>
                <a:cs typeface="+mj-lt"/>
              </a:rPr>
              <a:t>Search Engines and Online Libraries</a:t>
            </a:r>
            <a:endParaRPr lang="en-US" altLang="zh-CN" sz="4800" dirty="0">
              <a:latin typeface="+mj-lt"/>
              <a:ea typeface="华文细黑" panose="02010600040101010101" pitchFamily="2" charset="-122"/>
              <a:cs typeface="+mj-lt"/>
            </a:endParaRPr>
          </a:p>
          <a:p>
            <a:r>
              <a:rPr lang="en-US" altLang="zh-CN" sz="4800" dirty="0">
                <a:latin typeface="+mj-lt"/>
                <a:ea typeface="华文细黑" panose="02010600040101010101" pitchFamily="2" charset="-122"/>
                <a:cs typeface="+mj-lt"/>
              </a:rPr>
              <a:t>Free Software</a:t>
            </a:r>
            <a:endParaRPr lang="en-US" altLang="zh-CN" sz="4800" dirty="0">
              <a:latin typeface="+mj-lt"/>
              <a:ea typeface="华文细黑" panose="02010600040101010101" pitchFamily="2" charset="-122"/>
              <a:cs typeface="+mj-lt"/>
            </a:endParaRPr>
          </a:p>
          <a:p>
            <a:r>
              <a:rPr lang="en-US" altLang="zh-CN" sz="4800" dirty="0">
                <a:latin typeface="+mj-lt"/>
                <a:ea typeface="华文细黑" panose="02010600040101010101" pitchFamily="2" charset="-122"/>
                <a:cs typeface="+mj-lt"/>
              </a:rPr>
              <a:t>Patents for Software Inventions</a:t>
            </a:r>
            <a:endParaRPr lang="en-US" altLang="zh-CN" sz="4800" dirty="0">
              <a:latin typeface="+mj-lt"/>
              <a:ea typeface="华文细黑" panose="02010600040101010101" pitchFamily="2" charset="-122"/>
              <a:cs typeface="+mj-lt"/>
            </a:endParaRPr>
          </a:p>
        </p:txBody>
      </p:sp>
      <p:grpSp>
        <p:nvGrpSpPr>
          <p:cNvPr id="23" name="组合 22"/>
          <p:cNvGrpSpPr/>
          <p:nvPr/>
        </p:nvGrpSpPr>
        <p:grpSpPr>
          <a:xfrm>
            <a:off x="-4409439" y="4878825"/>
            <a:ext cx="7860204" cy="7629939"/>
            <a:chOff x="9167665" y="-5547785"/>
            <a:chExt cx="9203111" cy="8933507"/>
          </a:xfrm>
        </p:grpSpPr>
        <p:sp>
          <p:nvSpPr>
            <p:cNvPr id="24" name="椭圆 23"/>
            <p:cNvSpPr/>
            <p:nvPr/>
          </p:nvSpPr>
          <p:spPr>
            <a:xfrm rot="12209326">
              <a:off x="9167665" y="-5547785"/>
              <a:ext cx="8305799" cy="8305800"/>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rot="20560962">
              <a:off x="10064976" y="-4920078"/>
              <a:ext cx="8305800" cy="8305800"/>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rot="7200000">
              <a:off x="9359066" y="-4966269"/>
              <a:ext cx="8305800" cy="8305801"/>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rot="705389">
            <a:off x="11030926" y="1004773"/>
            <a:ext cx="5858641" cy="5956510"/>
            <a:chOff x="9689281" y="-5440800"/>
            <a:chExt cx="8681497" cy="8826525"/>
          </a:xfrm>
        </p:grpSpPr>
        <p:sp>
          <p:nvSpPr>
            <p:cNvPr id="28" name="椭圆 27"/>
            <p:cNvSpPr/>
            <p:nvPr/>
          </p:nvSpPr>
          <p:spPr>
            <a:xfrm rot="12209326">
              <a:off x="9689281" y="-5440800"/>
              <a:ext cx="8305800" cy="8305800"/>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rot="20560962">
              <a:off x="10064978" y="-4920078"/>
              <a:ext cx="8305800" cy="8305803"/>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椭圆 4"/>
          <p:cNvSpPr>
            <a:spLocks noChangeAspect="1"/>
          </p:cNvSpPr>
          <p:nvPr/>
        </p:nvSpPr>
        <p:spPr>
          <a:xfrm>
            <a:off x="1422400" y="5735321"/>
            <a:ext cx="252000" cy="250527"/>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a:spLocks noChangeAspect="1"/>
          </p:cNvSpPr>
          <p:nvPr/>
        </p:nvSpPr>
        <p:spPr>
          <a:xfrm>
            <a:off x="11225315" y="4915960"/>
            <a:ext cx="288000" cy="28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1332230" y="3596005"/>
            <a:ext cx="9006840" cy="1076325"/>
          </a:xfrm>
          <a:prstGeom prst="rect">
            <a:avLst/>
          </a:prstGeom>
          <a:noFill/>
        </p:spPr>
        <p:txBody>
          <a:bodyPr wrap="square" rtlCol="0" anchor="t">
            <a:spAutoFit/>
          </a:bodyPr>
          <a:lstStyle/>
          <a:p>
            <a:r>
              <a:rPr lang="en-US" sz="3200" dirty="0">
                <a:latin typeface="+mj-lt"/>
                <a:cs typeface="+mj-lt"/>
              </a:rPr>
              <a:t>A Gift Of Fire by Sara Base(4.4-4.6)</a:t>
            </a:r>
            <a:endParaRPr lang="en-US" sz="3200" dirty="0">
              <a:latin typeface="+mj-lt"/>
              <a:cs typeface="+mj-lt"/>
            </a:endParaRPr>
          </a:p>
          <a:p>
            <a:r>
              <a:rPr lang="en-US" sz="3200" dirty="0">
                <a:latin typeface="+mj-lt"/>
                <a:ea typeface="Arial Unicode MS" panose="020B0604020202020204" pitchFamily="34" charset="-128"/>
                <a:cs typeface="+mj-lt"/>
              </a:rPr>
              <a:t>Presented by: Yu</a:t>
            </a:r>
            <a:r>
              <a:rPr lang="en-US" altLang="en-US" sz="3200" dirty="0">
                <a:latin typeface="+mj-lt"/>
                <a:ea typeface="Arial Unicode MS" panose="020B0604020202020204" pitchFamily="34" charset="-128"/>
                <a:cs typeface="+mj-lt"/>
              </a:rPr>
              <a:t>q</a:t>
            </a:r>
            <a:r>
              <a:rPr lang="en-US" sz="3200" dirty="0">
                <a:latin typeface="+mj-lt"/>
                <a:ea typeface="Arial Unicode MS" panose="020B0604020202020204" pitchFamily="34" charset="-128"/>
                <a:cs typeface="+mj-lt"/>
              </a:rPr>
              <a:t>ing Lin</a:t>
            </a:r>
            <a:endParaRPr lang="en-US" sz="3200" dirty="0">
              <a:latin typeface="+mj-lt"/>
              <a:ea typeface="Arial Unicode MS" panose="020B0604020202020204" pitchFamily="34" charset="-128"/>
              <a:cs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94000"/>
                <a:lumOff val="6000"/>
              </a:schemeClr>
            </a:gs>
            <a:gs pos="100000">
              <a:schemeClr val="bg2"/>
            </a:gs>
          </a:gsLst>
          <a:path path="circle">
            <a:fillToRect l="50000" t="50000" r="50000" b="50000"/>
          </a:path>
          <a:tileRect/>
        </a:gradFill>
        <a:effectLst/>
      </p:bgPr>
    </p:bg>
    <p:spTree>
      <p:nvGrpSpPr>
        <p:cNvPr id="1" name=""/>
        <p:cNvGrpSpPr/>
        <p:nvPr/>
      </p:nvGrpSpPr>
      <p:grpSpPr/>
      <p:sp>
        <p:nvSpPr>
          <p:cNvPr id="4" name="Text Box 3"/>
          <p:cNvSpPr txBox="1"/>
          <p:nvPr/>
        </p:nvSpPr>
        <p:spPr>
          <a:xfrm>
            <a:off x="528320" y="189230"/>
            <a:ext cx="10415905" cy="583565"/>
          </a:xfrm>
          <a:prstGeom prst="rect">
            <a:avLst/>
          </a:prstGeom>
          <a:noFill/>
        </p:spPr>
        <p:txBody>
          <a:bodyPr wrap="square" rtlCol="0">
            <a:spAutoFit/>
          </a:bodyPr>
          <a:p>
            <a:r>
              <a:rPr lang="en-US" sz="3200">
                <a:latin typeface="Arial" panose="020B0604020202020204" pitchFamily="34" charset="0"/>
                <a:cs typeface="Arial" panose="020B0604020202020204" pitchFamily="34" charset="0"/>
              </a:rPr>
              <a:t>International Outside Source</a:t>
            </a:r>
            <a:r>
              <a:rPr lang="en-US" altLang="en-US" sz="3200">
                <a:latin typeface="Arial" panose="020B0604020202020204" pitchFamily="34" charset="0"/>
                <a:cs typeface="Arial" panose="020B0604020202020204" pitchFamily="34" charset="0"/>
              </a:rPr>
              <a:t>:</a:t>
            </a:r>
            <a:endParaRPr lang="en-US" altLang="en-US" sz="320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1"/>
          <a:stretch>
            <a:fillRect/>
          </a:stretch>
        </p:blipFill>
        <p:spPr>
          <a:xfrm>
            <a:off x="843280" y="1552575"/>
            <a:ext cx="3963035" cy="1421765"/>
          </a:xfrm>
          <a:prstGeom prst="rect">
            <a:avLst/>
          </a:prstGeom>
        </p:spPr>
      </p:pic>
      <p:sp>
        <p:nvSpPr>
          <p:cNvPr id="7" name="Text Box 6"/>
          <p:cNvSpPr txBox="1"/>
          <p:nvPr/>
        </p:nvSpPr>
        <p:spPr>
          <a:xfrm>
            <a:off x="1028700" y="5926455"/>
            <a:ext cx="10844530" cy="229870"/>
          </a:xfrm>
          <a:prstGeom prst="rect">
            <a:avLst/>
          </a:prstGeom>
          <a:noFill/>
        </p:spPr>
        <p:txBody>
          <a:bodyPr wrap="square" rtlCol="0">
            <a:spAutoFit/>
          </a:bodyPr>
          <a:p>
            <a:r>
              <a:rPr lang="en-US" sz="900"/>
              <a:t>S</a:t>
            </a:r>
            <a:endParaRPr lang="en-US" sz="900"/>
          </a:p>
        </p:txBody>
      </p:sp>
      <p:pic>
        <p:nvPicPr>
          <p:cNvPr id="8" name="Content Placeholder 7"/>
          <p:cNvPicPr>
            <a:picLocks noChangeAspect="1"/>
          </p:cNvPicPr>
          <p:nvPr>
            <p:ph sz="half" idx="1"/>
          </p:nvPr>
        </p:nvPicPr>
        <p:blipFill>
          <a:blip r:embed="rId2"/>
          <a:stretch>
            <a:fillRect/>
          </a:stretch>
        </p:blipFill>
        <p:spPr>
          <a:xfrm>
            <a:off x="842645" y="3178175"/>
            <a:ext cx="3963670" cy="1343025"/>
          </a:xfrm>
          <a:prstGeom prst="rect">
            <a:avLst/>
          </a:prstGeom>
        </p:spPr>
      </p:pic>
      <p:pic>
        <p:nvPicPr>
          <p:cNvPr id="10" name="Content Placeholder 9"/>
          <p:cNvPicPr>
            <a:picLocks noChangeAspect="1"/>
          </p:cNvPicPr>
          <p:nvPr>
            <p:ph sz="half" idx="2"/>
          </p:nvPr>
        </p:nvPicPr>
        <p:blipFill>
          <a:blip r:embed="rId3"/>
          <a:stretch>
            <a:fillRect/>
          </a:stretch>
        </p:blipFill>
        <p:spPr>
          <a:xfrm>
            <a:off x="6602095" y="1520190"/>
            <a:ext cx="4243705" cy="1421130"/>
          </a:xfrm>
          <a:prstGeom prst="rect">
            <a:avLst/>
          </a:prstGeom>
        </p:spPr>
      </p:pic>
      <p:pic>
        <p:nvPicPr>
          <p:cNvPr id="12" name="Picture 11"/>
          <p:cNvPicPr>
            <a:picLocks noChangeAspect="1"/>
          </p:cNvPicPr>
          <p:nvPr/>
        </p:nvPicPr>
        <p:blipFill>
          <a:blip r:embed="rId4"/>
          <a:stretch>
            <a:fillRect/>
          </a:stretch>
        </p:blipFill>
        <p:spPr>
          <a:xfrm>
            <a:off x="6602095" y="3112770"/>
            <a:ext cx="4342130" cy="1343025"/>
          </a:xfrm>
          <a:prstGeom prst="rect">
            <a:avLst/>
          </a:prstGeom>
        </p:spPr>
      </p:pic>
      <p:pic>
        <p:nvPicPr>
          <p:cNvPr id="13" name="Picture 12"/>
          <p:cNvPicPr>
            <a:picLocks noChangeAspect="1"/>
          </p:cNvPicPr>
          <p:nvPr/>
        </p:nvPicPr>
        <p:blipFill>
          <a:blip r:embed="rId5"/>
          <a:stretch>
            <a:fillRect/>
          </a:stretch>
        </p:blipFill>
        <p:spPr>
          <a:xfrm>
            <a:off x="843280" y="4721225"/>
            <a:ext cx="3963035" cy="1114425"/>
          </a:xfrm>
          <a:prstGeom prst="rect">
            <a:avLst/>
          </a:prstGeom>
        </p:spPr>
      </p:pic>
      <p:sp>
        <p:nvSpPr>
          <p:cNvPr id="2" name="Text Box 1"/>
          <p:cNvSpPr txBox="1"/>
          <p:nvPr/>
        </p:nvSpPr>
        <p:spPr>
          <a:xfrm>
            <a:off x="675005" y="871220"/>
            <a:ext cx="5111115" cy="583565"/>
          </a:xfrm>
          <a:prstGeom prst="rect">
            <a:avLst/>
          </a:prstGeom>
          <a:noFill/>
        </p:spPr>
        <p:txBody>
          <a:bodyPr wrap="square" rtlCol="0">
            <a:spAutoFit/>
          </a:bodyPr>
          <a:p>
            <a:r>
              <a:rPr lang="en-US" altLang="en-US" sz="3200"/>
              <a:t>Other Search Engines</a:t>
            </a:r>
            <a:endParaRPr lang="en-US" altLang="en-US" sz="3200"/>
          </a:p>
        </p:txBody>
      </p:sp>
      <p:sp>
        <p:nvSpPr>
          <p:cNvPr id="3" name="Text Box 2"/>
          <p:cNvSpPr txBox="1"/>
          <p:nvPr/>
        </p:nvSpPr>
        <p:spPr>
          <a:xfrm>
            <a:off x="7175500" y="5788660"/>
            <a:ext cx="6949440" cy="275590"/>
          </a:xfrm>
          <a:prstGeom prst="rect">
            <a:avLst/>
          </a:prstGeom>
          <a:noFill/>
        </p:spPr>
        <p:txBody>
          <a:bodyPr wrap="square" rtlCol="0">
            <a:spAutoFit/>
          </a:bodyPr>
          <a:p>
            <a:r>
              <a:rPr lang="en-US" altLang="en-US" sz="1200"/>
              <a:t>(</a:t>
            </a:r>
            <a:r>
              <a:rPr lang="en-US" sz="1200"/>
              <a:t>Going Beyond Google: A Comprehensive List of Search Engines</a:t>
            </a:r>
            <a:r>
              <a:rPr lang="en-US" altLang="en-US" sz="1200"/>
              <a:t>,2015)</a:t>
            </a:r>
            <a:endParaRPr lang="en-US" altLang="en-US"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9385652" y="2760248"/>
            <a:ext cx="9158945" cy="9486900"/>
            <a:chOff x="-6521219" y="2605506"/>
            <a:chExt cx="9158945" cy="9486900"/>
          </a:xfrm>
        </p:grpSpPr>
        <p:sp>
          <p:nvSpPr>
            <p:cNvPr id="21" name="椭圆 20"/>
            <p:cNvSpPr/>
            <p:nvPr/>
          </p:nvSpPr>
          <p:spPr>
            <a:xfrm>
              <a:off x="-5818271" y="3314109"/>
              <a:ext cx="8305800" cy="8305800"/>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521219" y="3786606"/>
              <a:ext cx="8305800" cy="8305800"/>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rot="7200000">
              <a:off x="-5668074" y="2605506"/>
              <a:ext cx="8305800" cy="8305800"/>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5565880" y="-5835224"/>
            <a:ext cx="8986915" cy="8915829"/>
            <a:chOff x="9689281" y="-5440800"/>
            <a:chExt cx="8986915" cy="8915829"/>
          </a:xfrm>
        </p:grpSpPr>
        <p:sp>
          <p:nvSpPr>
            <p:cNvPr id="10" name="椭圆 9"/>
            <p:cNvSpPr/>
            <p:nvPr/>
          </p:nvSpPr>
          <p:spPr>
            <a:xfrm rot="12209326">
              <a:off x="9689281" y="-5440800"/>
              <a:ext cx="8305800" cy="8305800"/>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rot="20560962">
              <a:off x="10370396" y="-5440800"/>
              <a:ext cx="8305800" cy="8305800"/>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rot="7200000">
              <a:off x="9705340" y="-4830771"/>
              <a:ext cx="8305800" cy="8305800"/>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Title 1"/>
          <p:cNvSpPr txBox="1"/>
          <p:nvPr/>
        </p:nvSpPr>
        <p:spPr>
          <a:xfrm>
            <a:off x="5634863" y="2044314"/>
            <a:ext cx="859489" cy="1895826"/>
          </a:xfrm>
          <a:prstGeom prst="rect">
            <a:avLst/>
          </a:prstGeom>
        </p:spPr>
        <p:txBody>
          <a:bodyPr vert="horz" lIns="121917" tIns="60958" rIns="121917" bIns="60958" rtlCol="0" anchor="ct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r>
              <a:rPr lang="en-US" sz="9600" dirty="0">
                <a:solidFill>
                  <a:schemeClr val="tx1">
                    <a:lumMod val="75000"/>
                    <a:lumOff val="25000"/>
                  </a:schemeClr>
                </a:solidFill>
                <a:latin typeface="华文细黑" panose="02010600040101010101" pitchFamily="2" charset="-122"/>
                <a:ea typeface="华文细黑" panose="02010600040101010101" pitchFamily="2" charset="-122"/>
              </a:rPr>
              <a:t>2</a:t>
            </a:r>
            <a:endParaRPr lang="en-US" sz="9600" dirty="0">
              <a:solidFill>
                <a:schemeClr val="tx1">
                  <a:lumMod val="75000"/>
                  <a:lumOff val="25000"/>
                </a:schemeClr>
              </a:solidFill>
              <a:latin typeface="华文细黑" panose="02010600040101010101" pitchFamily="2" charset="-122"/>
              <a:ea typeface="华文细黑" panose="02010600040101010101" pitchFamily="2" charset="-122"/>
            </a:endParaRPr>
          </a:p>
        </p:txBody>
      </p:sp>
      <p:sp>
        <p:nvSpPr>
          <p:cNvPr id="13" name="Title 1"/>
          <p:cNvSpPr txBox="1"/>
          <p:nvPr/>
        </p:nvSpPr>
        <p:spPr>
          <a:xfrm>
            <a:off x="1719526" y="3657218"/>
            <a:ext cx="8752546" cy="944415"/>
          </a:xfrm>
          <a:prstGeom prst="rect">
            <a:avLst/>
          </a:prstGeom>
        </p:spPr>
        <p:txBody>
          <a:bodyPr vert="horz" lIns="121917" tIns="60958" rIns="121917" bIns="60958" rtlCol="0" anchor="ct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r>
              <a:rPr lang="en-US" altLang="zh-CN" sz="2800" b="1" spc="600" dirty="0">
                <a:solidFill>
                  <a:schemeClr val="tx1">
                    <a:lumMod val="75000"/>
                    <a:lumOff val="25000"/>
                  </a:schemeClr>
                </a:solidFill>
                <a:latin typeface="+mn-lt"/>
                <a:ea typeface="微软雅黑" panose="020B0503020204020204" pitchFamily="34" charset="-122"/>
                <a:cs typeface="+mn-lt"/>
              </a:rPr>
              <a:t>Copy</a:t>
            </a:r>
            <a:r>
              <a:rPr lang="en-US" altLang="en-US" sz="2800" b="1" spc="600" dirty="0">
                <a:solidFill>
                  <a:schemeClr val="tx1">
                    <a:lumMod val="75000"/>
                    <a:lumOff val="25000"/>
                  </a:schemeClr>
                </a:solidFill>
                <a:latin typeface="+mn-lt"/>
                <a:ea typeface="微软雅黑" panose="020B0503020204020204" pitchFamily="34" charset="-122"/>
                <a:cs typeface="+mn-lt"/>
              </a:rPr>
              <a:t>l</a:t>
            </a:r>
            <a:r>
              <a:rPr lang="en-US" altLang="zh-CN" sz="2800" b="1" spc="600" dirty="0">
                <a:solidFill>
                  <a:schemeClr val="tx1">
                    <a:lumMod val="75000"/>
                    <a:lumOff val="25000"/>
                  </a:schemeClr>
                </a:solidFill>
                <a:latin typeface="+mn-lt"/>
                <a:ea typeface="微软雅黑" panose="020B0503020204020204" pitchFamily="34" charset="-122"/>
                <a:cs typeface="+mn-lt"/>
              </a:rPr>
              <a:t>eft &amp; Free Software</a:t>
            </a:r>
            <a:endParaRPr lang="en-US" sz="2800" b="1" spc="600" dirty="0">
              <a:solidFill>
                <a:schemeClr val="tx1">
                  <a:lumMod val="75000"/>
                  <a:lumOff val="25000"/>
                </a:schemeClr>
              </a:solidFill>
              <a:latin typeface="+mn-lt"/>
              <a:ea typeface="微软雅黑" panose="020B0503020204020204" pitchFamily="34" charset="-122"/>
              <a:cs typeface="+mn-lt"/>
            </a:endParaRPr>
          </a:p>
        </p:txBody>
      </p:sp>
      <p:sp>
        <p:nvSpPr>
          <p:cNvPr id="16" name="椭圆 15"/>
          <p:cNvSpPr>
            <a:spLocks noChangeAspect="1"/>
          </p:cNvSpPr>
          <p:nvPr/>
        </p:nvSpPr>
        <p:spPr>
          <a:xfrm>
            <a:off x="10479692" y="4982576"/>
            <a:ext cx="267970" cy="26797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a:spLocks noChangeAspect="1"/>
          </p:cNvSpPr>
          <p:nvPr/>
        </p:nvSpPr>
        <p:spPr>
          <a:xfrm flipV="1">
            <a:off x="1604024" y="1530137"/>
            <a:ext cx="252000" cy="252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MH_Text_3"/>
          <p:cNvSpPr txBox="1">
            <a:spLocks noChangeArrowheads="1"/>
          </p:cNvSpPr>
          <p:nvPr>
            <p:custDataLst>
              <p:tags r:id="rId1"/>
            </p:custDataLst>
          </p:nvPr>
        </p:nvSpPr>
        <p:spPr bwMode="auto">
          <a:xfrm>
            <a:off x="6506132" y="4932781"/>
            <a:ext cx="5685867" cy="4030823"/>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no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nSpc>
                <a:spcPct val="110000"/>
              </a:lnSpc>
              <a:defRPr/>
            </a:pPr>
            <a:endParaRPr lang="en-US" altLang="zh-CN" sz="3600" dirty="0">
              <a:solidFill>
                <a:schemeClr val="tx1">
                  <a:lumMod val="75000"/>
                  <a:lumOff val="25000"/>
                </a:schemeClr>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1" name="MH_Text_3"/>
          <p:cNvSpPr txBox="1">
            <a:spLocks noChangeArrowheads="1"/>
          </p:cNvSpPr>
          <p:nvPr>
            <p:custDataLst>
              <p:tags r:id="rId2"/>
            </p:custDataLst>
          </p:nvPr>
        </p:nvSpPr>
        <p:spPr bwMode="auto">
          <a:xfrm>
            <a:off x="2522354" y="7036338"/>
            <a:ext cx="2581537" cy="832071"/>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no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lnSpc>
                <a:spcPct val="110000"/>
              </a:lnSpc>
              <a:defRPr/>
            </a:pPr>
            <a:endParaRPr lang="en-US" altLang="zh-CN" sz="1050" dirty="0">
              <a:solidFill>
                <a:schemeClr val="tx1">
                  <a:lumMod val="75000"/>
                  <a:lumOff val="25000"/>
                </a:schemeClr>
              </a:solidFill>
              <a:latin typeface="华文细黑" panose="02010600040101010101" pitchFamily="2" charset="-122"/>
              <a:ea typeface="华文细黑" panose="02010600040101010101" pitchFamily="2" charset="-122"/>
            </a:endParaRPr>
          </a:p>
        </p:txBody>
      </p:sp>
      <p:sp>
        <p:nvSpPr>
          <p:cNvPr id="43" name="MH_Text_3"/>
          <p:cNvSpPr txBox="1">
            <a:spLocks noChangeArrowheads="1"/>
          </p:cNvSpPr>
          <p:nvPr>
            <p:custDataLst>
              <p:tags r:id="rId3"/>
            </p:custDataLst>
          </p:nvPr>
        </p:nvSpPr>
        <p:spPr bwMode="auto">
          <a:xfrm>
            <a:off x="3225859" y="4859600"/>
            <a:ext cx="2581537" cy="832071"/>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no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lnSpc>
                <a:spcPct val="110000"/>
              </a:lnSpc>
              <a:defRPr/>
            </a:pPr>
            <a:endParaRPr lang="en-US" altLang="zh-CN" sz="1050" dirty="0">
              <a:solidFill>
                <a:schemeClr val="tx1">
                  <a:lumMod val="75000"/>
                  <a:lumOff val="25000"/>
                </a:schemeClr>
              </a:solidFill>
              <a:latin typeface="华文细黑" panose="02010600040101010101" pitchFamily="2" charset="-122"/>
              <a:ea typeface="华文细黑" panose="02010600040101010101" pitchFamily="2" charset="-122"/>
            </a:endParaRPr>
          </a:p>
        </p:txBody>
      </p:sp>
      <p:grpSp>
        <p:nvGrpSpPr>
          <p:cNvPr id="18" name="组合 17"/>
          <p:cNvGrpSpPr/>
          <p:nvPr/>
        </p:nvGrpSpPr>
        <p:grpSpPr>
          <a:xfrm>
            <a:off x="514693" y="631624"/>
            <a:ext cx="148678" cy="148678"/>
            <a:chOff x="4582017" y="665434"/>
            <a:chExt cx="148678" cy="148678"/>
          </a:xfrm>
        </p:grpSpPr>
        <p:sp>
          <p:nvSpPr>
            <p:cNvPr id="19" name="椭圆 18"/>
            <p:cNvSpPr/>
            <p:nvPr/>
          </p:nvSpPr>
          <p:spPr>
            <a:xfrm>
              <a:off x="4615815" y="699232"/>
              <a:ext cx="81082" cy="8108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582017" y="665434"/>
              <a:ext cx="148678" cy="148678"/>
            </a:xfrm>
            <a:prstGeom prst="ellipse">
              <a:avLst/>
            </a:prstGeom>
            <a:noFill/>
            <a:ln w="3175">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Rectangle 11"/>
          <p:cNvSpPr/>
          <p:nvPr/>
        </p:nvSpPr>
        <p:spPr>
          <a:xfrm>
            <a:off x="697230" y="363220"/>
            <a:ext cx="5970905" cy="583565"/>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Free Software Movement:</a:t>
            </a:r>
            <a:endParaRPr lang="en-US" sz="3200" dirty="0">
              <a:latin typeface="Times New Roman" panose="02020603050405020304" pitchFamily="18" charset="0"/>
              <a:cs typeface="Times New Roman" panose="02020603050405020304" pitchFamily="18" charset="0"/>
            </a:endParaRPr>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0105" y="946785"/>
            <a:ext cx="6271895" cy="3985895"/>
          </a:xfrm>
          <a:prstGeom prst="rect">
            <a:avLst/>
          </a:prstGeom>
        </p:spPr>
      </p:pic>
      <p:grpSp>
        <p:nvGrpSpPr>
          <p:cNvPr id="30" name="组合 17"/>
          <p:cNvGrpSpPr/>
          <p:nvPr/>
        </p:nvGrpSpPr>
        <p:grpSpPr>
          <a:xfrm rot="16918546">
            <a:off x="9251396" y="4401998"/>
            <a:ext cx="5881208" cy="5708918"/>
            <a:chOff x="9167665" y="-5547785"/>
            <a:chExt cx="9203111" cy="8933507"/>
          </a:xfrm>
        </p:grpSpPr>
        <p:sp>
          <p:nvSpPr>
            <p:cNvPr id="31" name="椭圆 19"/>
            <p:cNvSpPr/>
            <p:nvPr/>
          </p:nvSpPr>
          <p:spPr>
            <a:xfrm rot="12209326">
              <a:off x="9167665" y="-5547785"/>
              <a:ext cx="8305799" cy="8305800"/>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21"/>
            <p:cNvSpPr/>
            <p:nvPr/>
          </p:nvSpPr>
          <p:spPr>
            <a:xfrm rot="20560962">
              <a:off x="10064976" y="-4920078"/>
              <a:ext cx="8305800" cy="8305800"/>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椭圆 22"/>
            <p:cNvSpPr/>
            <p:nvPr/>
          </p:nvSpPr>
          <p:spPr>
            <a:xfrm rot="7200000">
              <a:off x="9359066" y="-4966269"/>
              <a:ext cx="8305800" cy="8305801"/>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extBox 12"/>
          <p:cNvSpPr txBox="1"/>
          <p:nvPr/>
        </p:nvSpPr>
        <p:spPr>
          <a:xfrm>
            <a:off x="588025" y="984851"/>
            <a:ext cx="5110228" cy="3230245"/>
          </a:xfrm>
          <a:prstGeom prst="rect">
            <a:avLst/>
          </a:prstGeom>
          <a:noFill/>
        </p:spPr>
        <p:txBody>
          <a:bodyPr wrap="square" rtlCol="0">
            <a:spAutoFit/>
          </a:bodyPr>
          <a:lstStyle/>
          <a:p>
            <a:r>
              <a:rPr lang="en-US" sz="2400" dirty="0">
                <a:cs typeface="+mn-lt"/>
              </a:rPr>
              <a:t>Richard Stallman:</a:t>
            </a:r>
            <a:endParaRPr lang="en-US" sz="2400" dirty="0">
              <a:cs typeface="+mn-lt"/>
            </a:endParaRPr>
          </a:p>
          <a:p>
            <a:pPr marL="285750" indent="-285750">
              <a:lnSpc>
                <a:spcPct val="150000"/>
              </a:lnSpc>
              <a:buFont typeface="Arial" panose="020B0604020202020204" pitchFamily="34" charset="0"/>
              <a:buChar char="•"/>
            </a:pPr>
            <a:r>
              <a:rPr lang="en-US" sz="2000" dirty="0">
                <a:cs typeface="+mn-lt"/>
              </a:rPr>
              <a:t>Founder and advocate of Free Software Movement</a:t>
            </a:r>
            <a:r>
              <a:rPr lang="en-US" sz="2000" dirty="0" smtClean="0">
                <a:cs typeface="+mn-lt"/>
              </a:rPr>
              <a:t>.</a:t>
            </a:r>
            <a:endParaRPr lang="en-US" sz="2000" dirty="0" smtClean="0">
              <a:cs typeface="+mn-lt"/>
            </a:endParaRPr>
          </a:p>
          <a:p>
            <a:pPr marL="285750" indent="-285750">
              <a:lnSpc>
                <a:spcPct val="150000"/>
              </a:lnSpc>
              <a:buFont typeface="Arial" panose="020B0604020202020204" pitchFamily="34" charset="0"/>
              <a:buChar char="•"/>
            </a:pPr>
            <a:r>
              <a:rPr lang="en-US" altLang="zh-CN" sz="2000" dirty="0">
                <a:effectLst/>
                <a:ea typeface="华文细黑" panose="02010600040101010101" pitchFamily="2" charset="-122"/>
                <a:cs typeface="+mn-lt"/>
                <a:sym typeface="+mn-ea"/>
              </a:rPr>
              <a:t>Began at 1970s</a:t>
            </a:r>
            <a:endParaRPr lang="en-US" altLang="zh-CN" sz="2000" dirty="0">
              <a:effectLst/>
              <a:ea typeface="华文细黑" panose="02010600040101010101" pitchFamily="2" charset="-122"/>
              <a:cs typeface="+mn-lt"/>
              <a:sym typeface="+mn-ea"/>
            </a:endParaRPr>
          </a:p>
          <a:p>
            <a:pPr marL="285750" indent="-285750">
              <a:lnSpc>
                <a:spcPct val="150000"/>
              </a:lnSpc>
              <a:buFont typeface="Arial" panose="020B0604020202020204" pitchFamily="34" charset="0"/>
              <a:buChar char="•"/>
            </a:pPr>
            <a:r>
              <a:rPr lang="en-US" sz="2000" dirty="0"/>
              <a:t>Created a Unix-like operating system </a:t>
            </a:r>
            <a:r>
              <a:rPr lang="en-US" sz="2000" dirty="0" smtClean="0"/>
              <a:t>Called </a:t>
            </a:r>
            <a:r>
              <a:rPr lang="en-US" sz="2000" dirty="0"/>
              <a:t>GNU</a:t>
            </a:r>
            <a:endParaRPr lang="en-US" altLang="zh-CN" sz="2000" dirty="0">
              <a:solidFill>
                <a:schemeClr val="tx1">
                  <a:lumMod val="75000"/>
                  <a:lumOff val="25000"/>
                </a:schemeClr>
              </a:solidFill>
              <a:latin typeface="Times New Roman" panose="02020603050405020304" pitchFamily="18" charset="0"/>
              <a:ea typeface="华文细黑" panose="02010600040101010101" pitchFamily="2" charset="-122"/>
              <a:cs typeface="Times New Roman" panose="02020603050405020304" pitchFamily="18" charset="0"/>
            </a:endParaRPr>
          </a:p>
          <a:p>
            <a:pPr marL="342900" indent="-342900">
              <a:lnSpc>
                <a:spcPct val="150000"/>
              </a:lnSpc>
              <a:buFont typeface="Arial" panose="020B0604020202020204" pitchFamily="34" charset="0"/>
              <a:buChar char="•"/>
            </a:pPr>
            <a:endParaRPr lang="en-US" sz="2000" dirty="0"/>
          </a:p>
        </p:txBody>
      </p:sp>
      <p:sp>
        <p:nvSpPr>
          <p:cNvPr id="2" name="Text Box 1"/>
          <p:cNvSpPr txBox="1"/>
          <p:nvPr/>
        </p:nvSpPr>
        <p:spPr>
          <a:xfrm>
            <a:off x="8717915" y="5614035"/>
            <a:ext cx="4761230" cy="368300"/>
          </a:xfrm>
          <a:prstGeom prst="rect">
            <a:avLst/>
          </a:prstGeom>
          <a:noFill/>
        </p:spPr>
        <p:txBody>
          <a:bodyPr wrap="square" rtlCol="0">
            <a:spAutoFit/>
          </a:bodyPr>
          <a:p>
            <a:r>
              <a:rPr lang="en-US" altLang="en-US"/>
              <a:t>(</a:t>
            </a:r>
            <a:r>
              <a:rPr lang="en-US" altLang="en-US" sz="1400"/>
              <a:t>“The End of Stallman’s Law”,2016</a:t>
            </a:r>
            <a:r>
              <a:rPr lang="en-US" altLang="en-US"/>
              <a:t>)</a:t>
            </a:r>
            <a:endParaRPr lang="en-US" altLang="en-US"/>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nodePh="1">
                                  <p:stCondLst>
                                    <p:cond delay="500"/>
                                  </p:stCondLst>
                                  <p:endCondLst>
                                    <p:cond evt="begin" delay="0">
                                      <p:tn val="5"/>
                                    </p:cond>
                                  </p:end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900" decel="100000" fill="hold"/>
                                        <p:tgtEl>
                                          <p:spTgt spid="4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1"/>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nodePh="1">
                                  <p:stCondLst>
                                    <p:cond delay="500"/>
                                  </p:stCondLst>
                                  <p:endCondLst>
                                    <p:cond evt="begin" delay="0">
                                      <p:tn val="11"/>
                                    </p:cond>
                                  </p:endCondLst>
                                  <p:childTnLst>
                                    <p:set>
                                      <p:cBhvr>
                                        <p:cTn id="12" dur="1" fill="hold">
                                          <p:stCondLst>
                                            <p:cond delay="0"/>
                                          </p:stCondLst>
                                        </p:cTn>
                                        <p:tgtEl>
                                          <p:spTgt spid="43"/>
                                        </p:tgtEl>
                                        <p:attrNameLst>
                                          <p:attrName>style.visibility</p:attrName>
                                        </p:attrNameLst>
                                      </p:cBhvr>
                                      <p:to>
                                        <p:strVal val="visible"/>
                                      </p:to>
                                    </p:set>
                                    <p:animEffect transition="in" filter="fade">
                                      <p:cBhvr>
                                        <p:cTn id="13" dur="1000"/>
                                        <p:tgtEl>
                                          <p:spTgt spid="43"/>
                                        </p:tgtEl>
                                      </p:cBhvr>
                                    </p:animEffect>
                                    <p:anim calcmode="lin" valueType="num">
                                      <p:cBhvr>
                                        <p:cTn id="14" dur="1000" fill="hold"/>
                                        <p:tgtEl>
                                          <p:spTgt spid="43"/>
                                        </p:tgtEl>
                                        <p:attrNameLst>
                                          <p:attrName>ppt_x</p:attrName>
                                        </p:attrNameLst>
                                      </p:cBhvr>
                                      <p:tavLst>
                                        <p:tav tm="0">
                                          <p:val>
                                            <p:strVal val="#ppt_x"/>
                                          </p:val>
                                        </p:tav>
                                        <p:tav tm="100000">
                                          <p:val>
                                            <p:strVal val="#ppt_x"/>
                                          </p:val>
                                        </p:tav>
                                      </p:tavLst>
                                    </p:anim>
                                    <p:anim calcmode="lin" valueType="num">
                                      <p:cBhvr>
                                        <p:cTn id="15" dur="900" decel="100000" fill="hold"/>
                                        <p:tgtEl>
                                          <p:spTgt spid="43"/>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4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550116" y="-5272771"/>
            <a:ext cx="6324459" cy="5879615"/>
            <a:chOff x="8999021" y="-5237553"/>
            <a:chExt cx="9371755" cy="8712577"/>
          </a:xfrm>
        </p:grpSpPr>
        <p:sp>
          <p:nvSpPr>
            <p:cNvPr id="12" name="椭圆 11"/>
            <p:cNvSpPr/>
            <p:nvPr/>
          </p:nvSpPr>
          <p:spPr>
            <a:xfrm rot="12209326">
              <a:off x="9711864" y="-5237553"/>
              <a:ext cx="8305799" cy="8305801"/>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p:nvSpPr>
          <p:spPr>
            <a:xfrm rot="20560962">
              <a:off x="10064976" y="-4920078"/>
              <a:ext cx="8305800" cy="8305800"/>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rot="7200000">
              <a:off x="8999019" y="-4830773"/>
              <a:ext cx="8305799" cy="8305796"/>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rot="16918546">
            <a:off x="9251396" y="4401998"/>
            <a:ext cx="5881208" cy="5708918"/>
            <a:chOff x="9167665" y="-5547785"/>
            <a:chExt cx="9203111" cy="8933507"/>
          </a:xfrm>
        </p:grpSpPr>
        <p:sp>
          <p:nvSpPr>
            <p:cNvPr id="20" name="椭圆 19"/>
            <p:cNvSpPr/>
            <p:nvPr/>
          </p:nvSpPr>
          <p:spPr>
            <a:xfrm rot="12209326">
              <a:off x="9167665" y="-5547785"/>
              <a:ext cx="8305799" cy="8305800"/>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rot="20560962">
              <a:off x="10064976" y="-4920078"/>
              <a:ext cx="8305800" cy="8305800"/>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rot="7200000">
              <a:off x="9359066" y="-4966269"/>
              <a:ext cx="8305800" cy="8305801"/>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rot="2021781">
            <a:off x="-4549190" y="933444"/>
            <a:ext cx="5137096" cy="5222912"/>
            <a:chOff x="9689281" y="-5440800"/>
            <a:chExt cx="8681497" cy="8826525"/>
          </a:xfrm>
        </p:grpSpPr>
        <p:sp>
          <p:nvSpPr>
            <p:cNvPr id="25" name="椭圆 24"/>
            <p:cNvSpPr/>
            <p:nvPr/>
          </p:nvSpPr>
          <p:spPr>
            <a:xfrm rot="12209326">
              <a:off x="9689281" y="-5440800"/>
              <a:ext cx="8305800" cy="8305800"/>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rot="20560962">
              <a:off x="10064978" y="-4920078"/>
              <a:ext cx="8305800" cy="8305803"/>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椭圆 4"/>
          <p:cNvSpPr/>
          <p:nvPr/>
        </p:nvSpPr>
        <p:spPr>
          <a:xfrm>
            <a:off x="10363569" y="2025570"/>
            <a:ext cx="325997" cy="3240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0297392" y="5193139"/>
            <a:ext cx="229175" cy="229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430652" y="511242"/>
            <a:ext cx="7249263" cy="645160"/>
          </a:xfrm>
          <a:prstGeom prst="rect">
            <a:avLst/>
          </a:prstGeom>
          <a:noFill/>
        </p:spPr>
        <p:txBody>
          <a:bodyPr wrap="square" rtlCol="0">
            <a:spAutoFit/>
          </a:bodyPr>
          <a:lstStyle/>
          <a:p>
            <a:r>
              <a:rPr lang="en-US" altLang="en-US" sz="3600" dirty="0">
                <a:latin typeface="+mj-lt"/>
                <a:cs typeface="+mj-lt"/>
              </a:rPr>
              <a:t>Linux:</a:t>
            </a:r>
            <a:endParaRPr lang="en-US" altLang="en-US" sz="3600" dirty="0">
              <a:latin typeface="+mj-lt"/>
              <a:cs typeface="+mj-lt"/>
            </a:endParaRPr>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98904" y="904102"/>
            <a:ext cx="3892297" cy="4586423"/>
          </a:xfrm>
          <a:prstGeom prst="rect">
            <a:avLst/>
          </a:prstGeom>
        </p:spPr>
      </p:pic>
      <p:sp>
        <p:nvSpPr>
          <p:cNvPr id="6" name="TextBox 5"/>
          <p:cNvSpPr txBox="1"/>
          <p:nvPr/>
        </p:nvSpPr>
        <p:spPr>
          <a:xfrm>
            <a:off x="702301" y="1156244"/>
            <a:ext cx="7918813" cy="1445260"/>
          </a:xfrm>
          <a:prstGeom prst="rect">
            <a:avLst/>
          </a:prstGeom>
          <a:noFill/>
        </p:spPr>
        <p:txBody>
          <a:bodyPr wrap="square" rtlCol="0">
            <a:spAutoFit/>
          </a:bodyPr>
          <a:lstStyle/>
          <a:p>
            <a:r>
              <a:rPr lang="en-US" sz="2800" dirty="0"/>
              <a:t>B</a:t>
            </a:r>
            <a:r>
              <a:rPr lang="en-US" altLang="zh-CN" sz="2800" dirty="0"/>
              <a:t>efore Linux:</a:t>
            </a:r>
            <a:endParaRPr lang="en-US" sz="2800" dirty="0"/>
          </a:p>
          <a:p>
            <a:pPr marL="342900" indent="-342900">
              <a:lnSpc>
                <a:spcPct val="150000"/>
              </a:lnSpc>
              <a:buFont typeface="Arial" panose="020B0604020202020204" pitchFamily="34" charset="0"/>
              <a:buChar char="•"/>
            </a:pPr>
            <a:r>
              <a:rPr lang="en-US" altLang="en-US" sz="2000" dirty="0"/>
              <a:t>P</a:t>
            </a:r>
            <a:r>
              <a:rPr lang="en-US" sz="2000" dirty="0"/>
              <a:t>rofessional programmers and hobbyists use free software</a:t>
            </a:r>
            <a:endParaRPr lang="en-US" sz="2000" dirty="0"/>
          </a:p>
          <a:p>
            <a:pPr marL="342900" indent="-342900">
              <a:lnSpc>
                <a:spcPct val="150000"/>
              </a:lnSpc>
              <a:buFont typeface="Arial" panose="020B0604020202020204" pitchFamily="34" charset="0"/>
              <a:buChar char="•"/>
            </a:pPr>
            <a:r>
              <a:rPr lang="en-US" sz="2000" dirty="0"/>
              <a:t>Commercial software companies </a:t>
            </a:r>
            <a:r>
              <a:rPr lang="en-US" altLang="en-US" sz="2000" dirty="0"/>
              <a:t>are </a:t>
            </a:r>
            <a:r>
              <a:rPr lang="en-US" sz="2000" dirty="0"/>
              <a:t>hostile to them </a:t>
            </a:r>
            <a:endParaRPr lang="en-US" sz="2000" dirty="0"/>
          </a:p>
        </p:txBody>
      </p:sp>
      <p:sp>
        <p:nvSpPr>
          <p:cNvPr id="7" name="TextBox 6"/>
          <p:cNvSpPr txBox="1"/>
          <p:nvPr/>
        </p:nvSpPr>
        <p:spPr>
          <a:xfrm>
            <a:off x="666798" y="3146656"/>
            <a:ext cx="7667625" cy="1506855"/>
          </a:xfrm>
          <a:prstGeom prst="rect">
            <a:avLst/>
          </a:prstGeom>
          <a:noFill/>
        </p:spPr>
        <p:txBody>
          <a:bodyPr wrap="square" rtlCol="0">
            <a:spAutoFit/>
          </a:bodyPr>
          <a:lstStyle/>
          <a:p>
            <a:r>
              <a:rPr lang="en-US" sz="3200" dirty="0"/>
              <a:t>After Linux:</a:t>
            </a:r>
            <a:endParaRPr lang="en-US" sz="3200" dirty="0"/>
          </a:p>
          <a:p>
            <a:pPr marL="342900" indent="-342900">
              <a:lnSpc>
                <a:spcPct val="150000"/>
              </a:lnSpc>
              <a:buFont typeface="Arial" panose="020B0604020202020204" pitchFamily="34" charset="0"/>
              <a:buChar char="•"/>
            </a:pPr>
            <a:r>
              <a:rPr lang="en-US" sz="2000" dirty="0"/>
              <a:t>Free software continued development and grew faster</a:t>
            </a:r>
            <a:endParaRPr lang="en-US" sz="2000" dirty="0"/>
          </a:p>
          <a:p>
            <a:pPr marL="342900" indent="-342900">
              <a:lnSpc>
                <a:spcPct val="150000"/>
              </a:lnSpc>
              <a:buFont typeface="Arial" panose="020B0604020202020204" pitchFamily="34" charset="0"/>
              <a:buChar char="•"/>
            </a:pPr>
            <a:r>
              <a:rPr lang="en-US" sz="2000" dirty="0"/>
              <a:t>Companies accepted the </a:t>
            </a:r>
            <a:r>
              <a:rPr lang="en-US" altLang="en-US" sz="2000" dirty="0"/>
              <a:t>i</a:t>
            </a:r>
            <a:r>
              <a:rPr lang="en-US" sz="2000" dirty="0"/>
              <a:t>dea of Free </a:t>
            </a:r>
            <a:r>
              <a:rPr lang="en-US" altLang="en-US" sz="2000" dirty="0"/>
              <a:t>S</a:t>
            </a:r>
            <a:r>
              <a:rPr lang="en-US" sz="2000" dirty="0"/>
              <a:t>oftware</a:t>
            </a:r>
            <a:endParaRPr lang="en-US" sz="2000" dirty="0"/>
          </a:p>
        </p:txBody>
      </p:sp>
      <p:sp>
        <p:nvSpPr>
          <p:cNvPr id="3" name="Text Box 2"/>
          <p:cNvSpPr txBox="1"/>
          <p:nvPr/>
        </p:nvSpPr>
        <p:spPr>
          <a:xfrm>
            <a:off x="9979660" y="5661660"/>
            <a:ext cx="2188210" cy="306705"/>
          </a:xfrm>
          <a:prstGeom prst="rect">
            <a:avLst/>
          </a:prstGeom>
          <a:noFill/>
        </p:spPr>
        <p:txBody>
          <a:bodyPr wrap="square" rtlCol="0">
            <a:spAutoFit/>
          </a:bodyPr>
          <a:p>
            <a:r>
              <a:rPr lang="en-US" altLang="en-US" sz="1400"/>
              <a:t>(“Linux”,2019)</a:t>
            </a:r>
            <a:endParaRPr lang="en-US" altLang="en-US" sz="1400"/>
          </a:p>
        </p:txBody>
      </p:sp>
    </p:spTree>
  </p:cSld>
  <p:clrMapOvr>
    <a:masterClrMapping/>
  </p:clrMapOvr>
  <mc:AlternateContent xmlns:mc="http://schemas.openxmlformats.org/markup-compatibility/2006">
    <mc:Choice xmlns:p14="http://schemas.microsoft.com/office/powerpoint/2010/main" Requires="p14">
      <p:transition spd="slow" p14:dur="8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accel="50000" decel="50000" fill="hold" grpId="1" nodeType="withEffect">
                                  <p:stCondLst>
                                    <p:cond delay="0"/>
                                  </p:stCondLst>
                                  <p:childTnLst>
                                    <p:animScale>
                                      <p:cBhvr>
                                        <p:cTn id="6" dur="1250" fill="hold"/>
                                        <p:tgtEl>
                                          <p:spTgt spid="5"/>
                                        </p:tgtEl>
                                      </p:cBhvr>
                                      <p:by x="25000" y="25000"/>
                                      <p:from x="48008" y="48008"/>
                                    </p:animScale>
                                  </p:childTnLst>
                                </p:cTn>
                              </p:par>
                              <p:par>
                                <p:cTn id="7" presetID="6" presetClass="emph" presetSubtype="0" accel="50000" decel="50000" fill="hold" grpId="1" nodeType="withEffect">
                                  <p:stCondLst>
                                    <p:cond delay="0"/>
                                  </p:stCondLst>
                                  <p:childTnLst>
                                    <p:animScale>
                                      <p:cBhvr>
                                        <p:cTn id="8" dur="1250" fill="hold"/>
                                        <p:tgtEl>
                                          <p:spTgt spid="13"/>
                                        </p:tgtEl>
                                      </p:cBhvr>
                                      <p:by x="25000" y="25000"/>
                                      <p:from x="48008" y="48008"/>
                                    </p:animScale>
                                  </p:childTnLst>
                                </p:cTn>
                              </p:par>
                              <p:par>
                                <p:cTn id="9" presetID="10" presetClass="exit" presetSubtype="0" fill="hold" grpId="2" nodeType="withEffect">
                                  <p:stCondLst>
                                    <p:cond delay="750"/>
                                  </p:stCondLst>
                                  <p:childTnLst>
                                    <p:animEffect transition="out" filter="fad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par>
                                <p:cTn id="12" presetID="10" presetClass="exit" presetSubtype="0" fill="hold" grpId="2" nodeType="withEffect">
                                  <p:stCondLst>
                                    <p:cond delay="750"/>
                                  </p:stCondLst>
                                  <p:childTnLst>
                                    <p:animEffect transition="out" filter="fade">
                                      <p:cBhvr>
                                        <p:cTn id="13" dur="500"/>
                                        <p:tgtEl>
                                          <p:spTgt spid="13"/>
                                        </p:tgtEl>
                                      </p:cBhvr>
                                    </p:animEffect>
                                    <p:set>
                                      <p:cBhvr>
                                        <p:cTn id="1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P spid="5" grpId="2" animBg="1"/>
      <p:bldP spid="13" grpId="1" animBg="1"/>
      <p:bldP spid="13" grpId="2"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502228" y="1033399"/>
            <a:ext cx="4692482" cy="4679539"/>
            <a:chOff x="2451990" y="-5964960"/>
            <a:chExt cx="8305800" cy="8609092"/>
          </a:xfrm>
        </p:grpSpPr>
        <p:sp>
          <p:nvSpPr>
            <p:cNvPr id="15" name="椭圆 14"/>
            <p:cNvSpPr/>
            <p:nvPr/>
          </p:nvSpPr>
          <p:spPr>
            <a:xfrm>
              <a:off x="2451990" y="-5964960"/>
              <a:ext cx="8305800" cy="8305800"/>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rot="7200000">
              <a:off x="2451990" y="-5661668"/>
              <a:ext cx="8305800" cy="8305800"/>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6234165" y="1033399"/>
            <a:ext cx="4893972" cy="4705232"/>
            <a:chOff x="2451990" y="-5964960"/>
            <a:chExt cx="8305800" cy="8609092"/>
          </a:xfrm>
        </p:grpSpPr>
        <p:sp>
          <p:nvSpPr>
            <p:cNvPr id="20" name="椭圆 19"/>
            <p:cNvSpPr/>
            <p:nvPr/>
          </p:nvSpPr>
          <p:spPr>
            <a:xfrm>
              <a:off x="2451990" y="-5964960"/>
              <a:ext cx="8305800" cy="8305800"/>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rot="7200000">
              <a:off x="2451990" y="-5661668"/>
              <a:ext cx="8305800" cy="8305800"/>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文本框 25"/>
          <p:cNvSpPr txBox="1"/>
          <p:nvPr/>
        </p:nvSpPr>
        <p:spPr>
          <a:xfrm>
            <a:off x="2544445" y="1765935"/>
            <a:ext cx="2978150" cy="521970"/>
          </a:xfrm>
          <a:prstGeom prst="rect">
            <a:avLst/>
          </a:prstGeom>
          <a:noFill/>
        </p:spPr>
        <p:txBody>
          <a:bodyPr wrap="square" rtlCol="0">
            <a:spAutoFit/>
          </a:bodyPr>
          <a:lstStyle/>
          <a:p>
            <a:pPr algn="ctr"/>
            <a:r>
              <a:rPr lang="en-US" altLang="zh-CN" sz="2800" b="1" spc="300" dirty="0">
                <a:latin typeface="+mj-lt"/>
                <a:ea typeface="+mj-ea"/>
                <a:cs typeface="+mj-lt"/>
              </a:rPr>
              <a:t>Advantages</a:t>
            </a:r>
            <a:endParaRPr lang="zh-CN" altLang="en-US" sz="2800" b="1" spc="300" dirty="0">
              <a:latin typeface="+mj-lt"/>
              <a:ea typeface="+mj-ea"/>
              <a:cs typeface="+mj-lt"/>
            </a:endParaRPr>
          </a:p>
        </p:txBody>
      </p:sp>
      <p:sp>
        <p:nvSpPr>
          <p:cNvPr id="27" name="文本框 26"/>
          <p:cNvSpPr txBox="1"/>
          <p:nvPr/>
        </p:nvSpPr>
        <p:spPr>
          <a:xfrm>
            <a:off x="1951355" y="2461260"/>
            <a:ext cx="4164965" cy="2306955"/>
          </a:xfrm>
          <a:prstGeom prst="rect">
            <a:avLst/>
          </a:prstGeom>
          <a:noFill/>
        </p:spPr>
        <p:txBody>
          <a:bodyPr wrap="square" rtlCol="0">
            <a:spAutoFit/>
          </a:bodyPr>
          <a:lstStyle/>
          <a:p>
            <a:pPr marL="342900" indent="-342900">
              <a:lnSpc>
                <a:spcPct val="150000"/>
              </a:lnSpc>
              <a:buFont typeface="+mj-lt"/>
              <a:buAutoNum type="arabicPeriod"/>
            </a:pPr>
            <a:r>
              <a:rPr lang="en-US" altLang="zh-CN" sz="2400" dirty="0">
                <a:ea typeface="微软雅黑" panose="020B0503020204020204" pitchFamily="34" charset="-122"/>
                <a:cs typeface="+mn-lt"/>
              </a:rPr>
              <a:t>Fix</a:t>
            </a:r>
            <a:r>
              <a:rPr lang="en-US" altLang="en-US" sz="2400" dirty="0">
                <a:ea typeface="微软雅黑" panose="020B0503020204020204" pitchFamily="34" charset="-122"/>
                <a:cs typeface="+mn-lt"/>
              </a:rPr>
              <a:t>es</a:t>
            </a:r>
            <a:r>
              <a:rPr lang="en-US" altLang="zh-CN" sz="2400" dirty="0">
                <a:ea typeface="微软雅黑" panose="020B0503020204020204" pitchFamily="34" charset="-122"/>
                <a:cs typeface="+mn-lt"/>
              </a:rPr>
              <a:t> bugs quickly</a:t>
            </a:r>
            <a:endParaRPr lang="en-US" altLang="zh-CN" sz="2400" dirty="0">
              <a:ea typeface="微软雅黑" panose="020B0503020204020204" pitchFamily="34" charset="-122"/>
              <a:cs typeface="+mn-lt"/>
            </a:endParaRPr>
          </a:p>
          <a:p>
            <a:pPr marL="342900" indent="-342900">
              <a:lnSpc>
                <a:spcPct val="150000"/>
              </a:lnSpc>
              <a:buFont typeface="+mj-lt"/>
              <a:buAutoNum type="arabicPeriod"/>
            </a:pPr>
            <a:r>
              <a:rPr lang="en-US" altLang="zh-CN" sz="2400" dirty="0">
                <a:ea typeface="微软雅黑" panose="020B0503020204020204" pitchFamily="34" charset="-122"/>
                <a:cs typeface="+mn-lt"/>
              </a:rPr>
              <a:t>Adapt</a:t>
            </a:r>
            <a:r>
              <a:rPr lang="en-US" altLang="en-US" sz="2400" dirty="0">
                <a:ea typeface="微软雅黑" panose="020B0503020204020204" pitchFamily="34" charset="-122"/>
                <a:cs typeface="+mn-lt"/>
              </a:rPr>
              <a:t>s</a:t>
            </a:r>
            <a:r>
              <a:rPr lang="en-US" altLang="zh-CN" sz="2400" dirty="0">
                <a:ea typeface="微软雅黑" panose="020B0503020204020204" pitchFamily="34" charset="-122"/>
                <a:cs typeface="+mn-lt"/>
              </a:rPr>
              <a:t> and improve</a:t>
            </a:r>
            <a:r>
              <a:rPr lang="en-US" altLang="en-US" sz="2400" dirty="0">
                <a:ea typeface="微软雅黑" panose="020B0503020204020204" pitchFamily="34" charset="-122"/>
                <a:cs typeface="+mn-lt"/>
              </a:rPr>
              <a:t>s</a:t>
            </a:r>
            <a:r>
              <a:rPr lang="en-US" altLang="zh-CN" sz="2400" dirty="0">
                <a:ea typeface="微软雅黑" panose="020B0503020204020204" pitchFamily="34" charset="-122"/>
                <a:cs typeface="+mn-lt"/>
              </a:rPr>
              <a:t> </a:t>
            </a:r>
            <a:endParaRPr lang="en-US" altLang="zh-CN" sz="2400" dirty="0">
              <a:ea typeface="微软雅黑" panose="020B0503020204020204" pitchFamily="34" charset="-122"/>
              <a:cs typeface="+mn-lt"/>
            </a:endParaRPr>
          </a:p>
          <a:p>
            <a:pPr marL="342900" indent="-342900">
              <a:lnSpc>
                <a:spcPct val="150000"/>
              </a:lnSpc>
              <a:buFont typeface="+mj-lt"/>
              <a:buAutoNum type="arabicPeriod"/>
            </a:pPr>
            <a:r>
              <a:rPr lang="en-US" altLang="zh-CN" sz="2400" dirty="0">
                <a:ea typeface="微软雅黑" panose="020B0503020204020204" pitchFamily="34" charset="-122"/>
                <a:cs typeface="+mn-lt"/>
              </a:rPr>
              <a:t>Modif</a:t>
            </a:r>
            <a:r>
              <a:rPr lang="en-US" altLang="en-US" sz="2400" dirty="0">
                <a:ea typeface="微软雅黑" panose="020B0503020204020204" pitchFamily="34" charset="-122"/>
                <a:cs typeface="+mn-lt"/>
              </a:rPr>
              <a:t>ies</a:t>
            </a:r>
            <a:endParaRPr lang="en-US" altLang="zh-CN" sz="2400" dirty="0">
              <a:ea typeface="微软雅黑" panose="020B0503020204020204" pitchFamily="34" charset="-122"/>
              <a:cs typeface="+mn-lt"/>
            </a:endParaRPr>
          </a:p>
          <a:p>
            <a:pPr marL="342900" indent="-342900">
              <a:lnSpc>
                <a:spcPct val="150000"/>
              </a:lnSpc>
              <a:buFont typeface="+mj-lt"/>
              <a:buAutoNum type="arabicPeriod"/>
            </a:pPr>
            <a:r>
              <a:rPr lang="en-US" altLang="zh-CN" sz="2400" dirty="0">
                <a:ea typeface="微软雅黑" panose="020B0503020204020204" pitchFamily="34" charset="-122"/>
                <a:cs typeface="+mn-lt"/>
              </a:rPr>
              <a:t>Create</a:t>
            </a:r>
            <a:r>
              <a:rPr lang="en-US" altLang="en-US" sz="2400" dirty="0">
                <a:ea typeface="微软雅黑" panose="020B0503020204020204" pitchFamily="34" charset="-122"/>
                <a:cs typeface="+mn-lt"/>
              </a:rPr>
              <a:t>s</a:t>
            </a:r>
            <a:r>
              <a:rPr lang="en-US" altLang="zh-CN" sz="2400" dirty="0">
                <a:ea typeface="微软雅黑" panose="020B0503020204020204" pitchFamily="34" charset="-122"/>
                <a:cs typeface="+mn-lt"/>
              </a:rPr>
              <a:t> better versions</a:t>
            </a:r>
            <a:endParaRPr lang="en-US" altLang="zh-CN" sz="2400" dirty="0">
              <a:ea typeface="微软雅黑" panose="020B0503020204020204" pitchFamily="34" charset="-122"/>
              <a:cs typeface="+mn-lt"/>
            </a:endParaRPr>
          </a:p>
        </p:txBody>
      </p:sp>
      <p:sp>
        <p:nvSpPr>
          <p:cNvPr id="28" name="文本框 27"/>
          <p:cNvSpPr txBox="1"/>
          <p:nvPr/>
        </p:nvSpPr>
        <p:spPr>
          <a:xfrm>
            <a:off x="7188835" y="1827530"/>
            <a:ext cx="3293745" cy="460375"/>
          </a:xfrm>
          <a:prstGeom prst="rect">
            <a:avLst/>
          </a:prstGeom>
          <a:noFill/>
        </p:spPr>
        <p:txBody>
          <a:bodyPr wrap="square" rtlCol="0">
            <a:spAutoFit/>
          </a:bodyPr>
          <a:lstStyle/>
          <a:p>
            <a:pPr algn="ctr"/>
            <a:r>
              <a:rPr lang="en-US" altLang="zh-CN" sz="2400" b="1" spc="300" dirty="0">
                <a:latin typeface="+mj-lt"/>
                <a:ea typeface="+mj-ea"/>
                <a:cs typeface="+mj-lt"/>
              </a:rPr>
              <a:t>Disadvantages</a:t>
            </a:r>
            <a:endParaRPr lang="zh-CN" altLang="en-US" sz="2400" b="1" spc="300" dirty="0">
              <a:latin typeface="+mj-lt"/>
              <a:ea typeface="+mj-ea"/>
              <a:cs typeface="+mj-lt"/>
            </a:endParaRPr>
          </a:p>
        </p:txBody>
      </p:sp>
      <p:sp>
        <p:nvSpPr>
          <p:cNvPr id="29" name="文本框 28"/>
          <p:cNvSpPr txBox="1"/>
          <p:nvPr/>
        </p:nvSpPr>
        <p:spPr>
          <a:xfrm>
            <a:off x="6624872" y="2461401"/>
            <a:ext cx="4751547" cy="2306955"/>
          </a:xfrm>
          <a:prstGeom prst="rect">
            <a:avLst/>
          </a:prstGeom>
          <a:noFill/>
        </p:spPr>
        <p:txBody>
          <a:bodyPr wrap="square" rtlCol="0">
            <a:spAutoFit/>
          </a:bodyPr>
          <a:lstStyle/>
          <a:p>
            <a:pPr marL="228600" indent="-228600">
              <a:lnSpc>
                <a:spcPct val="150000"/>
              </a:lnSpc>
              <a:buFont typeface="+mj-lt"/>
              <a:buAutoNum type="arabicPeriod"/>
            </a:pPr>
            <a:r>
              <a:rPr lang="en-US" altLang="zh-CN" sz="2400" dirty="0">
                <a:solidFill>
                  <a:schemeClr val="tx1">
                    <a:lumMod val="85000"/>
                    <a:lumOff val="15000"/>
                  </a:schemeClr>
                </a:solidFill>
                <a:ea typeface="微软雅黑" panose="020B0503020204020204" pitchFamily="34" charset="-122"/>
                <a:cs typeface="+mn-lt"/>
              </a:rPr>
              <a:t>Hard for normal consumers to use</a:t>
            </a:r>
            <a:endParaRPr lang="en-US" altLang="zh-CN" sz="2400" dirty="0">
              <a:solidFill>
                <a:schemeClr val="tx1">
                  <a:lumMod val="85000"/>
                  <a:lumOff val="15000"/>
                </a:schemeClr>
              </a:solidFill>
              <a:ea typeface="微软雅黑" panose="020B0503020204020204" pitchFamily="34" charset="-122"/>
              <a:cs typeface="+mn-lt"/>
            </a:endParaRPr>
          </a:p>
          <a:p>
            <a:pPr marL="228600" indent="-228600">
              <a:lnSpc>
                <a:spcPct val="150000"/>
              </a:lnSpc>
              <a:buFont typeface="+mj-lt"/>
              <a:buAutoNum type="arabicPeriod"/>
            </a:pPr>
            <a:r>
              <a:rPr lang="en-US" altLang="zh-CN" sz="2400" dirty="0">
                <a:solidFill>
                  <a:schemeClr val="tx1">
                    <a:lumMod val="85000"/>
                    <a:lumOff val="15000"/>
                  </a:schemeClr>
                </a:solidFill>
                <a:ea typeface="微软雅黑" panose="020B0503020204020204" pitchFamily="34" charset="-122"/>
                <a:cs typeface="+mn-lt"/>
              </a:rPr>
              <a:t>Too many modified versions </a:t>
            </a:r>
            <a:endParaRPr lang="en-US" altLang="zh-CN" sz="2400" dirty="0">
              <a:solidFill>
                <a:schemeClr val="tx1">
                  <a:lumMod val="85000"/>
                  <a:lumOff val="15000"/>
                </a:schemeClr>
              </a:solidFill>
              <a:ea typeface="微软雅黑" panose="020B0503020204020204" pitchFamily="34" charset="-122"/>
              <a:cs typeface="+mn-lt"/>
            </a:endParaRPr>
          </a:p>
          <a:p>
            <a:pPr marL="228600" indent="-228600">
              <a:lnSpc>
                <a:spcPct val="150000"/>
              </a:lnSpc>
              <a:buFont typeface="+mj-lt"/>
              <a:buAutoNum type="arabicPeriod"/>
            </a:pPr>
            <a:r>
              <a:rPr lang="en-US" altLang="zh-CN" sz="2400" dirty="0">
                <a:solidFill>
                  <a:schemeClr val="tx1">
                    <a:lumMod val="85000"/>
                    <a:lumOff val="15000"/>
                  </a:schemeClr>
                </a:solidFill>
                <a:ea typeface="微软雅黑" panose="020B0503020204020204" pitchFamily="34" charset="-122"/>
                <a:cs typeface="+mn-lt"/>
              </a:rPr>
              <a:t>Lack of standards</a:t>
            </a:r>
            <a:endParaRPr lang="en-US" altLang="zh-CN" sz="2400" dirty="0">
              <a:solidFill>
                <a:schemeClr val="tx1">
                  <a:lumMod val="85000"/>
                  <a:lumOff val="15000"/>
                </a:schemeClr>
              </a:solidFill>
              <a:ea typeface="微软雅黑" panose="020B0503020204020204" pitchFamily="34" charset="-122"/>
              <a:cs typeface="+mn-lt"/>
            </a:endParaRPr>
          </a:p>
          <a:p>
            <a:pPr indent="0">
              <a:lnSpc>
                <a:spcPct val="150000"/>
              </a:lnSpc>
              <a:buFont typeface="+mj-lt"/>
              <a:buNone/>
            </a:pPr>
            <a:endPar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TextBox 9"/>
          <p:cNvSpPr txBox="1"/>
          <p:nvPr/>
        </p:nvSpPr>
        <p:spPr>
          <a:xfrm>
            <a:off x="849086" y="571282"/>
            <a:ext cx="6354147" cy="584775"/>
          </a:xfrm>
          <a:prstGeom prst="rect">
            <a:avLst/>
          </a:prstGeom>
          <a:noFill/>
        </p:spPr>
        <p:txBody>
          <a:bodyPr wrap="square" rtlCol="0">
            <a:spAutoFit/>
          </a:bodyPr>
          <a:lstStyle/>
          <a:p>
            <a:r>
              <a:rPr lang="en-US" sz="3200" dirty="0"/>
              <a:t>Free Software:</a:t>
            </a:r>
            <a:endParaRPr lang="en-US" sz="32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3517265" y="4639310"/>
            <a:ext cx="5427345" cy="583565"/>
          </a:xfrm>
          <a:prstGeom prst="rect">
            <a:avLst/>
          </a:prstGeom>
          <a:noFill/>
        </p:spPr>
        <p:txBody>
          <a:bodyPr wrap="square" rtlCol="0">
            <a:spAutoFit/>
          </a:bodyPr>
          <a:lstStyle/>
          <a:p>
            <a:pPr algn="ctr"/>
            <a:r>
              <a:rPr lang="en-US" altLang="zh-CN" sz="3200" b="1" spc="300" dirty="0">
                <a:latin typeface="+mj-ea"/>
                <a:ea typeface="+mj-ea"/>
              </a:rPr>
              <a:t>Openness Matter</a:t>
            </a:r>
            <a:r>
              <a:rPr lang="en-US" altLang="en-US" sz="3200" b="1" spc="300" dirty="0">
                <a:latin typeface="+mj-ea"/>
                <a:ea typeface="+mj-ea"/>
              </a:rPr>
              <a:t>s</a:t>
            </a:r>
            <a:endParaRPr lang="en-US" altLang="en-US" sz="3200" b="1" spc="300" dirty="0">
              <a:latin typeface="+mj-ea"/>
              <a:ea typeface="+mj-ea"/>
            </a:endParaRPr>
          </a:p>
        </p:txBody>
      </p:sp>
      <p:grpSp>
        <p:nvGrpSpPr>
          <p:cNvPr id="20" name="组合 19"/>
          <p:cNvGrpSpPr/>
          <p:nvPr/>
        </p:nvGrpSpPr>
        <p:grpSpPr>
          <a:xfrm>
            <a:off x="4859141" y="1472092"/>
            <a:ext cx="2827026" cy="2930256"/>
            <a:chOff x="2451990" y="-5964960"/>
            <a:chExt cx="8305800" cy="8609092"/>
          </a:xfrm>
        </p:grpSpPr>
        <p:sp>
          <p:nvSpPr>
            <p:cNvPr id="21" name="椭圆 20"/>
            <p:cNvSpPr/>
            <p:nvPr/>
          </p:nvSpPr>
          <p:spPr>
            <a:xfrm>
              <a:off x="2451990" y="-5964960"/>
              <a:ext cx="8305800" cy="8305800"/>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rot="7200000">
              <a:off x="2451990" y="-5661668"/>
              <a:ext cx="8305800" cy="8305800"/>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57785" y="2369185"/>
            <a:ext cx="5036185" cy="829945"/>
          </a:xfrm>
          <a:prstGeom prst="rect">
            <a:avLst/>
          </a:prstGeom>
          <a:noFill/>
        </p:spPr>
        <p:txBody>
          <a:bodyPr wrap="square" rtlCol="0">
            <a:spAutoFit/>
          </a:bodyPr>
          <a:lstStyle/>
          <a:p>
            <a:pPr algn="ctr"/>
            <a:r>
              <a:rPr lang="en-US" altLang="zh-CN" sz="2400" b="1" spc="300" dirty="0">
                <a:ea typeface="+mj-ea"/>
                <a:cs typeface="+mn-lt"/>
              </a:rPr>
              <a:t>Open source licensing </a:t>
            </a:r>
            <a:r>
              <a:rPr lang="en-US" altLang="en-US" sz="2400" b="1" spc="300" dirty="0">
                <a:ea typeface="+mj-ea"/>
                <a:cs typeface="+mn-lt"/>
              </a:rPr>
              <a:t>a</a:t>
            </a:r>
            <a:r>
              <a:rPr lang="en-US" altLang="zh-CN" sz="2400" b="1" spc="300" dirty="0">
                <a:ea typeface="+mj-ea"/>
                <a:cs typeface="+mn-lt"/>
              </a:rPr>
              <a:t>greement</a:t>
            </a:r>
            <a:endParaRPr lang="zh-CN" altLang="en-US" sz="2400" b="1" spc="300" dirty="0">
              <a:ea typeface="+mj-ea"/>
              <a:cs typeface="+mn-lt"/>
            </a:endParaRPr>
          </a:p>
        </p:txBody>
      </p:sp>
      <p:sp>
        <p:nvSpPr>
          <p:cNvPr id="29" name="文本框 28"/>
          <p:cNvSpPr txBox="1"/>
          <p:nvPr/>
        </p:nvSpPr>
        <p:spPr>
          <a:xfrm>
            <a:off x="7644958" y="2403090"/>
            <a:ext cx="4370009" cy="829945"/>
          </a:xfrm>
          <a:prstGeom prst="rect">
            <a:avLst/>
          </a:prstGeom>
          <a:noFill/>
        </p:spPr>
        <p:txBody>
          <a:bodyPr wrap="square" rtlCol="0">
            <a:spAutoFit/>
          </a:bodyPr>
          <a:lstStyle/>
          <a:p>
            <a:pPr algn="ctr"/>
            <a:r>
              <a:rPr lang="en-US" altLang="zh-CN" sz="2400" b="1" spc="300" dirty="0">
                <a:latin typeface="+mj-lt"/>
                <a:cs typeface="+mj-lt"/>
              </a:rPr>
              <a:t>Protected by legal frameworks</a:t>
            </a:r>
            <a:endParaRPr lang="zh-CN" altLang="en-US" sz="2400" b="1" spc="300" dirty="0">
              <a:latin typeface="+mj-lt"/>
              <a:cs typeface="+mj-lt"/>
            </a:endParaRPr>
          </a:p>
        </p:txBody>
      </p:sp>
      <p:sp>
        <p:nvSpPr>
          <p:cNvPr id="30" name="文本框 29"/>
          <p:cNvSpPr txBox="1"/>
          <p:nvPr/>
        </p:nvSpPr>
        <p:spPr>
          <a:xfrm>
            <a:off x="7766552" y="2507859"/>
            <a:ext cx="4326943" cy="553085"/>
          </a:xfrm>
          <a:prstGeom prst="rect">
            <a:avLst/>
          </a:prstGeom>
          <a:noFill/>
        </p:spPr>
        <p:txBody>
          <a:bodyPr wrap="square" rtlCol="0">
            <a:spAutoFit/>
          </a:bodyPr>
          <a:lstStyle/>
          <a:p>
            <a:pPr>
              <a:lnSpc>
                <a:spcPct val="150000"/>
              </a:lnSpc>
            </a:pPr>
            <a:r>
              <a:rPr lang="en-US" altLang="zh-CN" sz="2000" dirty="0">
                <a:solidFill>
                  <a:schemeClr val="tx1">
                    <a:lumMod val="85000"/>
                    <a:lumOff val="15000"/>
                  </a:schemeClr>
                </a:solidFill>
                <a:ea typeface="微软雅黑" panose="020B0503020204020204" pitchFamily="34" charset="-122"/>
                <a:cs typeface="+mn-lt"/>
              </a:rPr>
              <a:t> </a:t>
            </a:r>
            <a:endParaRPr lang="en-US" altLang="zh-CN" sz="2000" dirty="0">
              <a:solidFill>
                <a:schemeClr val="tx1">
                  <a:lumMod val="85000"/>
                  <a:lumOff val="15000"/>
                </a:schemeClr>
              </a:solidFill>
              <a:ea typeface="微软雅黑" panose="020B0503020204020204" pitchFamily="34" charset="-122"/>
              <a:cs typeface="+mn-lt"/>
            </a:endParaRPr>
          </a:p>
        </p:txBody>
      </p:sp>
      <p:sp>
        <p:nvSpPr>
          <p:cNvPr id="2" name="TextBox 1"/>
          <p:cNvSpPr txBox="1"/>
          <p:nvPr/>
        </p:nvSpPr>
        <p:spPr>
          <a:xfrm>
            <a:off x="345825" y="434211"/>
            <a:ext cx="4308912" cy="583565"/>
          </a:xfrm>
          <a:prstGeom prst="rect">
            <a:avLst/>
          </a:prstGeom>
          <a:noFill/>
        </p:spPr>
        <p:txBody>
          <a:bodyPr wrap="square" rtlCol="0">
            <a:spAutoFit/>
          </a:bodyPr>
          <a:lstStyle/>
          <a:p>
            <a:r>
              <a:rPr lang="en-US" sz="3200" dirty="0">
                <a:latin typeface="+mj-lt"/>
                <a:cs typeface="+mj-lt"/>
              </a:rPr>
              <a:t>Copy Left:</a:t>
            </a:r>
            <a:endParaRPr lang="en-US" sz="3200" dirty="0">
              <a:latin typeface="+mj-lt"/>
              <a:cs typeface="+mj-lt"/>
            </a:endParaRPr>
          </a:p>
        </p:txBody>
      </p:sp>
      <p:pic>
        <p:nvPicPr>
          <p:cNvPr id="9" name="Picture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015091" y="1648807"/>
            <a:ext cx="2431881" cy="2472517"/>
          </a:xfrm>
          <a:prstGeom prst="rect">
            <a:avLst/>
          </a:prstGeom>
        </p:spPr>
      </p:pic>
      <p:sp>
        <p:nvSpPr>
          <p:cNvPr id="3" name="Text Box 2"/>
          <p:cNvSpPr txBox="1"/>
          <p:nvPr/>
        </p:nvSpPr>
        <p:spPr>
          <a:xfrm>
            <a:off x="10288270" y="5761990"/>
            <a:ext cx="2324100" cy="306705"/>
          </a:xfrm>
          <a:prstGeom prst="rect">
            <a:avLst/>
          </a:prstGeom>
          <a:noFill/>
        </p:spPr>
        <p:txBody>
          <a:bodyPr wrap="square" rtlCol="0">
            <a:spAutoFit/>
          </a:bodyPr>
          <a:p>
            <a:r>
              <a:rPr lang="en-US" altLang="en-US" sz="1400"/>
              <a:t>(“Copyleft”,2019)</a:t>
            </a:r>
            <a:endParaRPr lang="en-US" altLang="en-US" sz="1400"/>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302" y="121186"/>
            <a:ext cx="7227065" cy="583565"/>
          </a:xfrm>
          <a:prstGeom prst="rect">
            <a:avLst/>
          </a:prstGeom>
          <a:noFill/>
        </p:spPr>
        <p:txBody>
          <a:bodyPr wrap="square" rtlCol="0">
            <a:spAutoFit/>
          </a:bodyPr>
          <a:lstStyle/>
          <a:p>
            <a:r>
              <a:rPr lang="en-US" altLang="en-US" sz="3200" dirty="0" smtClean="0"/>
              <a:t>Domestic O</a:t>
            </a:r>
            <a:r>
              <a:rPr lang="en-US" sz="3200" dirty="0" smtClean="0"/>
              <a:t>utside Source</a:t>
            </a:r>
            <a:endParaRPr lang="en-US" sz="3200" dirty="0"/>
          </a:p>
        </p:txBody>
      </p:sp>
      <p:pic>
        <p:nvPicPr>
          <p:cNvPr id="3" name="Picture 2"/>
          <p:cNvPicPr>
            <a:picLocks noChangeAspect="1"/>
          </p:cNvPicPr>
          <p:nvPr/>
        </p:nvPicPr>
        <p:blipFill>
          <a:blip r:embed="rId1"/>
          <a:stretch>
            <a:fillRect/>
          </a:stretch>
        </p:blipFill>
        <p:spPr>
          <a:xfrm>
            <a:off x="7664250" y="1372400"/>
            <a:ext cx="4362497" cy="2561701"/>
          </a:xfrm>
          <a:prstGeom prst="rect">
            <a:avLst/>
          </a:prstGeom>
        </p:spPr>
      </p:pic>
      <p:sp>
        <p:nvSpPr>
          <p:cNvPr id="4" name="TextBox 3"/>
          <p:cNvSpPr txBox="1"/>
          <p:nvPr/>
        </p:nvSpPr>
        <p:spPr>
          <a:xfrm>
            <a:off x="694062" y="849180"/>
            <a:ext cx="6499952" cy="523220"/>
          </a:xfrm>
          <a:prstGeom prst="rect">
            <a:avLst/>
          </a:prstGeom>
          <a:noFill/>
        </p:spPr>
        <p:txBody>
          <a:bodyPr wrap="square" rtlCol="0">
            <a:spAutoFit/>
          </a:bodyPr>
          <a:lstStyle/>
          <a:p>
            <a:r>
              <a:rPr lang="en-US" sz="2800" dirty="0" smtClean="0">
                <a:latin typeface="Arial" panose="020B0604020202020204" pitchFamily="34" charset="0"/>
                <a:cs typeface="Arial" panose="020B0604020202020204" pitchFamily="34" charset="0"/>
              </a:rPr>
              <a:t>Linux is much safer than Windows</a:t>
            </a:r>
            <a:endParaRPr lang="en-US" sz="2800" dirty="0">
              <a:latin typeface="Arial" panose="020B0604020202020204" pitchFamily="34" charset="0"/>
              <a:cs typeface="Arial" panose="020B0604020202020204" pitchFamily="34" charset="0"/>
            </a:endParaRPr>
          </a:p>
        </p:txBody>
      </p:sp>
      <p:sp>
        <p:nvSpPr>
          <p:cNvPr id="5" name="TextBox 4"/>
          <p:cNvSpPr txBox="1"/>
          <p:nvPr/>
        </p:nvSpPr>
        <p:spPr>
          <a:xfrm>
            <a:off x="1377109" y="5754990"/>
            <a:ext cx="9871113" cy="414020"/>
          </a:xfrm>
          <a:prstGeom prst="rect">
            <a:avLst/>
          </a:prstGeom>
          <a:noFill/>
        </p:spPr>
        <p:txBody>
          <a:bodyPr wrap="square" rtlCol="0">
            <a:spAutoFit/>
          </a:bodyPr>
          <a:lstStyle/>
          <a:p>
            <a:r>
              <a:rPr lang="en-US" sz="1050" dirty="0" smtClean="0"/>
              <a:t>Source: Why </a:t>
            </a:r>
            <a:r>
              <a:rPr lang="en-US" sz="1050" dirty="0"/>
              <a:t>Linux is More Secure than Windows. (</a:t>
            </a:r>
            <a:r>
              <a:rPr lang="en-US" sz="1050" dirty="0" err="1"/>
              <a:t>n.d.</a:t>
            </a:r>
            <a:r>
              <a:rPr lang="en-US" sz="1050" dirty="0"/>
              <a:t>). Retrieved March 2, 2019, from https://www.cbtnuggets.com/blog/2018/01/why-linux-is-more-secure-than-windows/ </a:t>
            </a:r>
            <a:r>
              <a:rPr lang="en-US" altLang="en-US" sz="1050" i="1">
                <a:sym typeface="+mn-ea"/>
              </a:rPr>
              <a:t>Figue 1.</a:t>
            </a:r>
            <a:r>
              <a:rPr lang="en-US" altLang="en-US" sz="1050">
                <a:sym typeface="+mn-ea"/>
              </a:rPr>
              <a:t> (“Linux solutio”, 2018)</a:t>
            </a:r>
            <a:endParaRPr lang="en-US" altLang="en-US" sz="1050" dirty="0">
              <a:sym typeface="+mn-ea"/>
            </a:endParaRPr>
          </a:p>
        </p:txBody>
      </p:sp>
      <p:sp>
        <p:nvSpPr>
          <p:cNvPr id="6" name="TextBox 5"/>
          <p:cNvSpPr txBox="1"/>
          <p:nvPr/>
        </p:nvSpPr>
        <p:spPr>
          <a:xfrm>
            <a:off x="815248" y="1762699"/>
            <a:ext cx="6235547" cy="2676525"/>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Hacker</a:t>
            </a:r>
            <a:r>
              <a:rPr lang="en-US" altLang="en-US" sz="2800" dirty="0" smtClean="0"/>
              <a:t>s are</a:t>
            </a:r>
            <a:r>
              <a:rPr lang="en-US" sz="2800" dirty="0" smtClean="0"/>
              <a:t> less likely to hack Linux</a:t>
            </a:r>
            <a:endParaRPr lang="en-US" sz="2800" dirty="0" smtClean="0"/>
          </a:p>
          <a:p>
            <a:pPr marL="457200" indent="-457200">
              <a:buFont typeface="Arial" panose="020B0604020202020204" pitchFamily="34" charset="0"/>
              <a:buChar char="•"/>
            </a:pPr>
            <a:r>
              <a:rPr lang="en-US" sz="2800" dirty="0" smtClean="0"/>
              <a:t>Permissions </a:t>
            </a:r>
            <a:r>
              <a:rPr lang="en-US" altLang="en-US" sz="2800" dirty="0" smtClean="0"/>
              <a:t>are required</a:t>
            </a:r>
            <a:r>
              <a:rPr lang="en-US" sz="2800" dirty="0" smtClean="0"/>
              <a:t> before execut</a:t>
            </a:r>
            <a:r>
              <a:rPr lang="en-US" altLang="en-US" sz="2800" dirty="0" smtClean="0"/>
              <a:t>ing tasks</a:t>
            </a:r>
            <a:endParaRPr lang="en-US" sz="2800" dirty="0" smtClean="0"/>
          </a:p>
          <a:p>
            <a:pPr marL="457200" indent="-457200">
              <a:buFont typeface="Arial" panose="020B0604020202020204" pitchFamily="34" charset="0"/>
              <a:buChar char="•"/>
            </a:pPr>
            <a:r>
              <a:rPr lang="en-US" sz="2800" dirty="0" smtClean="0"/>
              <a:t>Larger professional community of developers </a:t>
            </a:r>
            <a:endParaRPr lang="en-US"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rot="5400000">
            <a:off x="-6704949" y="-243210"/>
            <a:ext cx="7763434" cy="7529739"/>
            <a:chOff x="9728384" y="-5201678"/>
            <a:chExt cx="8945998" cy="8676708"/>
          </a:xfrm>
        </p:grpSpPr>
        <p:sp>
          <p:nvSpPr>
            <p:cNvPr id="10" name="椭圆 9"/>
            <p:cNvSpPr/>
            <p:nvPr/>
          </p:nvSpPr>
          <p:spPr>
            <a:xfrm rot="12209326">
              <a:off x="9728384" y="-5116594"/>
              <a:ext cx="8305801" cy="8305801"/>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rot="20560962">
              <a:off x="10368585" y="-5201678"/>
              <a:ext cx="8305797" cy="8305799"/>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rot="7200000">
              <a:off x="10180534" y="-4830770"/>
              <a:ext cx="8305800" cy="8305800"/>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Title 1"/>
          <p:cNvSpPr txBox="1"/>
          <p:nvPr/>
        </p:nvSpPr>
        <p:spPr>
          <a:xfrm>
            <a:off x="5634863" y="1478706"/>
            <a:ext cx="859489" cy="2100073"/>
          </a:xfrm>
          <a:prstGeom prst="rect">
            <a:avLst/>
          </a:prstGeom>
        </p:spPr>
        <p:txBody>
          <a:bodyPr vert="horz" lIns="121917" tIns="60958" rIns="121917" bIns="60958" rtlCol="0" anchor="ct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r>
              <a:rPr lang="en-US" sz="9600" dirty="0">
                <a:solidFill>
                  <a:schemeClr val="tx1">
                    <a:lumMod val="75000"/>
                    <a:lumOff val="25000"/>
                  </a:schemeClr>
                </a:solidFill>
                <a:latin typeface="华文细黑" panose="02010600040101010101" pitchFamily="2" charset="-122"/>
                <a:ea typeface="华文细黑" panose="02010600040101010101" pitchFamily="2" charset="-122"/>
              </a:rPr>
              <a:t>3</a:t>
            </a:r>
            <a:endParaRPr lang="en-US" sz="9600" dirty="0">
              <a:solidFill>
                <a:schemeClr val="tx1">
                  <a:lumMod val="75000"/>
                  <a:lumOff val="25000"/>
                </a:schemeClr>
              </a:solidFill>
              <a:latin typeface="华文细黑" panose="02010600040101010101" pitchFamily="2" charset="-122"/>
              <a:ea typeface="华文细黑" panose="02010600040101010101" pitchFamily="2" charset="-122"/>
            </a:endParaRPr>
          </a:p>
        </p:txBody>
      </p:sp>
      <p:sp>
        <p:nvSpPr>
          <p:cNvPr id="13" name="Title 1"/>
          <p:cNvSpPr txBox="1"/>
          <p:nvPr/>
        </p:nvSpPr>
        <p:spPr>
          <a:xfrm>
            <a:off x="10795" y="3147060"/>
            <a:ext cx="12146915" cy="590550"/>
          </a:xfrm>
          <a:prstGeom prst="rect">
            <a:avLst/>
          </a:prstGeom>
        </p:spPr>
        <p:txBody>
          <a:bodyPr vert="horz" lIns="121917" tIns="60958" rIns="121917" bIns="60958" rtlCol="0" anchor="ct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ctr"/>
            <a:r>
              <a:rPr lang="en-US" altLang="zh-CN" sz="3600" dirty="0">
                <a:latin typeface="Times New Roman" panose="02020603050405020304" pitchFamily="18" charset="0"/>
                <a:ea typeface="华文细黑" panose="02010600040101010101" pitchFamily="2" charset="-122"/>
                <a:cs typeface="Times New Roman" panose="02020603050405020304" pitchFamily="18" charset="0"/>
                <a:sym typeface="+mn-ea"/>
              </a:rPr>
              <a:t>Patents for Software Inventions</a:t>
            </a:r>
            <a:endParaRPr lang="en-US" altLang="zh-CN" sz="3600" b="1" spc="600" dirty="0">
              <a:solidFill>
                <a:schemeClr val="tx1">
                  <a:lumMod val="75000"/>
                  <a:lumOff val="25000"/>
                </a:schemeClr>
              </a:solidFill>
              <a:latin typeface="Times New Roman" panose="02020603050405020304" pitchFamily="18" charset="0"/>
              <a:ea typeface="华文细黑" panose="02010600040101010101" pitchFamily="2" charset="-122"/>
              <a:cs typeface="Times New Roman" panose="02020603050405020304" pitchFamily="18" charset="0"/>
              <a:sym typeface="+mn-ea"/>
            </a:endParaRPr>
          </a:p>
        </p:txBody>
      </p:sp>
      <p:sp>
        <p:nvSpPr>
          <p:cNvPr id="15" name="文本框 14"/>
          <p:cNvSpPr txBox="1"/>
          <p:nvPr/>
        </p:nvSpPr>
        <p:spPr>
          <a:xfrm>
            <a:off x="1358442" y="4293918"/>
            <a:ext cx="6167421" cy="368300"/>
          </a:xfrm>
          <a:prstGeom prst="rect">
            <a:avLst/>
          </a:prstGeom>
          <a:noFill/>
        </p:spPr>
        <p:txBody>
          <a:bodyPr wrap="square" rtlCol="0">
            <a:spAutoFit/>
          </a:bodyPr>
          <a:lstStyle/>
          <a:p>
            <a:pPr>
              <a:lnSpc>
                <a:spcPct val="150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pitchFamily="34" charset="-122"/>
              </a:rPr>
              <a:t> </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7" name="椭圆 16"/>
          <p:cNvSpPr/>
          <p:nvPr/>
        </p:nvSpPr>
        <p:spPr>
          <a:xfrm flipH="1">
            <a:off x="3553967" y="669691"/>
            <a:ext cx="266259" cy="266259"/>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a:spLocks noChangeAspect="1"/>
          </p:cNvSpPr>
          <p:nvPr/>
        </p:nvSpPr>
        <p:spPr>
          <a:xfrm flipV="1">
            <a:off x="743413" y="2894867"/>
            <a:ext cx="252000" cy="252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rot="20740591">
            <a:off x="11348834" y="388229"/>
            <a:ext cx="4144865" cy="4282117"/>
            <a:chOff x="9708826" y="-5523712"/>
            <a:chExt cx="8522977" cy="8805204"/>
          </a:xfrm>
        </p:grpSpPr>
        <p:sp>
          <p:nvSpPr>
            <p:cNvPr id="20" name="椭圆 19"/>
            <p:cNvSpPr/>
            <p:nvPr/>
          </p:nvSpPr>
          <p:spPr>
            <a:xfrm rot="12209326">
              <a:off x="9708826" y="-5523712"/>
              <a:ext cx="8305797" cy="8305803"/>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rot="20560962">
              <a:off x="9926003" y="-5024307"/>
              <a:ext cx="8305800" cy="8305799"/>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rot="7307593">
            <a:off x="11592871" y="1958141"/>
            <a:ext cx="4332837" cy="4151705"/>
            <a:chOff x="9926004" y="-5255548"/>
            <a:chExt cx="8909496" cy="8537041"/>
          </a:xfrm>
        </p:grpSpPr>
        <p:sp>
          <p:nvSpPr>
            <p:cNvPr id="26" name="椭圆 25"/>
            <p:cNvSpPr/>
            <p:nvPr/>
          </p:nvSpPr>
          <p:spPr>
            <a:xfrm rot="12209326">
              <a:off x="10529700" y="-5255548"/>
              <a:ext cx="8305800" cy="8305800"/>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rot="20560962">
              <a:off x="9926004" y="-5024306"/>
              <a:ext cx="8305800" cy="8305799"/>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椭圆 15"/>
          <p:cNvSpPr>
            <a:spLocks noChangeAspect="1"/>
          </p:cNvSpPr>
          <p:nvPr/>
        </p:nvSpPr>
        <p:spPr>
          <a:xfrm>
            <a:off x="11634550" y="3578237"/>
            <a:ext cx="267970" cy="26797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7798228" y="5842000"/>
            <a:ext cx="166406" cy="16640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3" presetClass="entr" presetSubtype="5" fill="hold" grpId="0" nodeType="afterEffect">
                                  <p:stCondLst>
                                    <p:cond delay="0"/>
                                  </p:stCondLst>
                                  <p:iterate type="wd">
                                    <p:tmPct val="10000"/>
                                  </p:iterate>
                                  <p:childTnLst>
                                    <p:set>
                                      <p:cBhvr>
                                        <p:cTn id="10" dur="1" fill="hold">
                                          <p:stCondLst>
                                            <p:cond delay="0"/>
                                          </p:stCondLst>
                                        </p:cTn>
                                        <p:tgtEl>
                                          <p:spTgt spid="15"/>
                                        </p:tgtEl>
                                        <p:attrNameLst>
                                          <p:attrName>style.visibility</p:attrName>
                                        </p:attrNameLst>
                                      </p:cBhvr>
                                      <p:to>
                                        <p:strVal val="visible"/>
                                      </p:to>
                                    </p:set>
                                    <p:animEffect transition="in" filter="blinds(vertical)">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68630" y="280670"/>
            <a:ext cx="6682105" cy="583565"/>
          </a:xfrm>
          <a:prstGeom prst="rect">
            <a:avLst/>
          </a:prstGeom>
          <a:noFill/>
        </p:spPr>
        <p:txBody>
          <a:bodyPr wrap="square" rtlCol="0">
            <a:spAutoFit/>
          </a:bodyPr>
          <a:lstStyle/>
          <a:p>
            <a:r>
              <a:rPr lang="en-US" sz="3200"/>
              <a:t>Patent vs Copy</a:t>
            </a:r>
            <a:r>
              <a:rPr lang="en-US" altLang="en-US" sz="3200"/>
              <a:t>r</a:t>
            </a:r>
            <a:r>
              <a:rPr lang="en-US" sz="3200"/>
              <a:t>ight</a:t>
            </a:r>
            <a:endParaRPr lang="en-US" sz="3200"/>
          </a:p>
        </p:txBody>
      </p:sp>
      <p:sp>
        <p:nvSpPr>
          <p:cNvPr id="3" name="Text Box 2"/>
          <p:cNvSpPr txBox="1"/>
          <p:nvPr/>
        </p:nvSpPr>
        <p:spPr>
          <a:xfrm>
            <a:off x="659765" y="1293495"/>
            <a:ext cx="11316970" cy="2676525"/>
          </a:xfrm>
          <a:prstGeom prst="rect">
            <a:avLst/>
          </a:prstGeom>
          <a:noFill/>
        </p:spPr>
        <p:txBody>
          <a:bodyPr wrap="square" rtlCol="0">
            <a:spAutoFit/>
          </a:bodyPr>
          <a:lstStyle/>
          <a:p>
            <a:r>
              <a:rPr lang="en-US" sz="2400">
                <a:cs typeface="+mn-lt"/>
              </a:rPr>
              <a:t>Copyrights: Protect </a:t>
            </a:r>
            <a:r>
              <a:rPr lang="en-US" sz="2400" b="1">
                <a:cs typeface="+mn-lt"/>
              </a:rPr>
              <a:t>expressions or implementations.</a:t>
            </a:r>
            <a:endParaRPr lang="en-US" sz="2400" b="1">
              <a:cs typeface="+mn-lt"/>
            </a:endParaRPr>
          </a:p>
          <a:p>
            <a:endParaRPr lang="en-US" sz="2400" b="1">
              <a:cs typeface="+mn-lt"/>
            </a:endParaRPr>
          </a:p>
          <a:p>
            <a:r>
              <a:rPr lang="en-US" sz="2400">
                <a:cs typeface="+mn-lt"/>
              </a:rPr>
              <a:t>Patent: </a:t>
            </a:r>
            <a:r>
              <a:rPr lang="en-US" sz="2400" b="1">
                <a:cs typeface="+mn-lt"/>
              </a:rPr>
              <a:t>Protect  inventions and disco</a:t>
            </a:r>
            <a:r>
              <a:rPr lang="en-US" altLang="en-US" sz="2400" b="1">
                <a:cs typeface="+mn-lt"/>
              </a:rPr>
              <a:t>veries</a:t>
            </a:r>
            <a:r>
              <a:rPr lang="en-US" sz="2400" b="1">
                <a:cs typeface="+mn-lt"/>
              </a:rPr>
              <a:t> .</a:t>
            </a:r>
            <a:endParaRPr lang="en-US" sz="2400" b="1">
              <a:cs typeface="+mn-lt"/>
            </a:endParaRPr>
          </a:p>
          <a:p>
            <a:r>
              <a:rPr lang="en-US" sz="2400">
                <a:cs typeface="+mn-lt"/>
              </a:rPr>
              <a:t>	Except: Law</a:t>
            </a:r>
            <a:r>
              <a:rPr lang="en-US" altLang="en-US" sz="2400">
                <a:cs typeface="+mn-lt"/>
              </a:rPr>
              <a:t>s</a:t>
            </a:r>
            <a:r>
              <a:rPr lang="en-US" sz="2400">
                <a:cs typeface="+mn-lt"/>
              </a:rPr>
              <a:t> of nature and mathematical formulas.  </a:t>
            </a:r>
            <a:endParaRPr lang="en-US" sz="2400">
              <a:cs typeface="+mn-lt"/>
            </a:endParaRPr>
          </a:p>
          <a:p>
            <a:endParaRPr lang="en-US" sz="2400">
              <a:cs typeface="+mn-lt"/>
            </a:endParaRPr>
          </a:p>
          <a:p>
            <a:r>
              <a:rPr lang="en-US" sz="2400">
                <a:cs typeface="+mn-lt"/>
              </a:rPr>
              <a:t>The U.S Patent and Trademark Office:</a:t>
            </a:r>
            <a:endParaRPr lang="en-US" sz="2400">
              <a:cs typeface="+mn-lt"/>
            </a:endParaRPr>
          </a:p>
          <a:p>
            <a:r>
              <a:rPr lang="en-US" sz="2400">
                <a:cs typeface="+mn-lt"/>
              </a:rPr>
              <a:t>	Did not issue patents to software until 1981.</a:t>
            </a:r>
            <a:endParaRPr lang="en-US" sz="2400">
              <a:cs typeface="+mn-lt"/>
            </a:endParaRPr>
          </a:p>
        </p:txBody>
      </p:sp>
      <p:pic>
        <p:nvPicPr>
          <p:cNvPr id="4" name="Picture Placeholder 3"/>
          <p:cNvPicPr>
            <a:picLocks noGrp="1" noChangeAspect="1"/>
          </p:cNvPicPr>
          <p:nvPr>
            <p:ph type="pic" sz="quarter" idx="4294967295"/>
          </p:nvPr>
        </p:nvPicPr>
        <p:blipFill>
          <a:blip r:embed="rId1"/>
          <a:stretch>
            <a:fillRect/>
          </a:stretch>
        </p:blipFill>
        <p:spPr>
          <a:xfrm>
            <a:off x="8669655" y="280670"/>
            <a:ext cx="3425825" cy="1966595"/>
          </a:xfrm>
          <a:prstGeom prst="rect">
            <a:avLst/>
          </a:prstGeom>
        </p:spPr>
      </p:pic>
      <p:sp>
        <p:nvSpPr>
          <p:cNvPr id="5" name="Text Box 4"/>
          <p:cNvSpPr txBox="1"/>
          <p:nvPr/>
        </p:nvSpPr>
        <p:spPr>
          <a:xfrm>
            <a:off x="8081645" y="5808980"/>
            <a:ext cx="3907790" cy="275590"/>
          </a:xfrm>
          <a:prstGeom prst="rect">
            <a:avLst/>
          </a:prstGeom>
          <a:noFill/>
        </p:spPr>
        <p:txBody>
          <a:bodyPr wrap="square" rtlCol="0">
            <a:spAutoFit/>
          </a:bodyPr>
          <a:p>
            <a:r>
              <a:rPr lang="en-US" altLang="en-US" sz="1200"/>
              <a:t>(“</a:t>
            </a:r>
            <a:r>
              <a:rPr lang="en-US" sz="1200"/>
              <a:t>Difference Between Patent and Copyright</a:t>
            </a:r>
            <a:r>
              <a:rPr lang="en-US" altLang="en-US" sz="1200"/>
              <a:t>”,2019)</a:t>
            </a:r>
            <a:endParaRPr lang="en-US" altLang="en-US" sz="120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31800" y="307975"/>
            <a:ext cx="10636885" cy="645160"/>
          </a:xfrm>
          <a:prstGeom prst="rect">
            <a:avLst/>
          </a:prstGeom>
          <a:noFill/>
        </p:spPr>
        <p:txBody>
          <a:bodyPr wrap="square" rtlCol="0">
            <a:spAutoFit/>
          </a:bodyPr>
          <a:lstStyle/>
          <a:p>
            <a:r>
              <a:rPr lang="en-US" sz="3600"/>
              <a:t>Problems after 1981:</a:t>
            </a:r>
            <a:endParaRPr lang="en-US" sz="3600"/>
          </a:p>
        </p:txBody>
      </p:sp>
      <p:sp>
        <p:nvSpPr>
          <p:cNvPr id="3" name="Text Box 2"/>
          <p:cNvSpPr txBox="1"/>
          <p:nvPr/>
        </p:nvSpPr>
        <p:spPr>
          <a:xfrm>
            <a:off x="758825" y="1171575"/>
            <a:ext cx="10674985" cy="2953385"/>
          </a:xfrm>
          <a:prstGeom prst="rect">
            <a:avLst/>
          </a:prstGeom>
          <a:noFill/>
        </p:spPr>
        <p:txBody>
          <a:bodyPr wrap="square" rtlCol="0">
            <a:spAutoFit/>
          </a:bodyPr>
          <a:lstStyle/>
          <a:p>
            <a:endParaRPr lang="en-US" sz="2800" dirty="0">
              <a:cs typeface="+mn-lt"/>
            </a:endParaRPr>
          </a:p>
          <a:p>
            <a:r>
              <a:rPr lang="en-US" sz="2800" dirty="0">
                <a:cs typeface="+mn-lt"/>
              </a:rPr>
              <a:t>Patent office issued so many patents ,</a:t>
            </a:r>
            <a:r>
              <a:rPr lang="en-US" altLang="en-US" sz="2800" dirty="0">
                <a:cs typeface="+mn-lt"/>
              </a:rPr>
              <a:t>exceeding </a:t>
            </a:r>
            <a:r>
              <a:rPr lang="en-US" sz="2800" dirty="0">
                <a:cs typeface="+mn-lt"/>
              </a:rPr>
              <a:t>65000 per year and growing</a:t>
            </a:r>
            <a:r>
              <a:rPr lang="en-US" dirty="0">
                <a:cs typeface="+mn-lt"/>
              </a:rPr>
              <a:t>. </a:t>
            </a:r>
            <a:endParaRPr lang="en-US" dirty="0">
              <a:cs typeface="+mn-lt"/>
            </a:endParaRPr>
          </a:p>
          <a:p>
            <a:endParaRPr lang="en-US" dirty="0">
              <a:cs typeface="+mn-lt"/>
            </a:endParaRPr>
          </a:p>
          <a:p>
            <a:r>
              <a:rPr lang="en-US" sz="2800" dirty="0">
                <a:cs typeface="+mn-lt"/>
              </a:rPr>
              <a:t>No</a:t>
            </a:r>
            <a:r>
              <a:rPr lang="en-US" altLang="en-US" sz="2800" dirty="0">
                <a:cs typeface="+mn-lt"/>
              </a:rPr>
              <a:t>t</a:t>
            </a:r>
            <a:r>
              <a:rPr lang="en-US" sz="2800" dirty="0">
                <a:cs typeface="+mn-lt"/>
              </a:rPr>
              <a:t> enough patent attorneys to review patents</a:t>
            </a:r>
            <a:r>
              <a:rPr lang="en-US" altLang="en-US" sz="2800" dirty="0">
                <a:cs typeface="+mn-lt"/>
              </a:rPr>
              <a:t>.</a:t>
            </a:r>
            <a:r>
              <a:rPr lang="en-US" sz="2800" dirty="0">
                <a:cs typeface="+mn-lt"/>
              </a:rPr>
              <a:t> </a:t>
            </a:r>
            <a:endParaRPr lang="en-US" sz="2800" dirty="0">
              <a:cs typeface="+mn-lt"/>
            </a:endParaRPr>
          </a:p>
          <a:p>
            <a:endParaRPr lang="en-US" altLang="en-US" sz="2800" dirty="0">
              <a:cs typeface="+mn-lt"/>
            </a:endParaRPr>
          </a:p>
          <a:p>
            <a:r>
              <a:rPr lang="en-US" altLang="en-US" sz="2800" dirty="0">
                <a:cs typeface="+mn-lt"/>
              </a:rPr>
              <a:t>Difficulties for companies</a:t>
            </a:r>
            <a:endParaRPr lang="en-US" altLang="en-US" sz="2800" dirty="0">
              <a:cs typeface="+mn-lt"/>
            </a:endParaRPr>
          </a:p>
        </p:txBody>
      </p:sp>
      <p:pic>
        <p:nvPicPr>
          <p:cNvPr id="2050" name="Picture 2" descr="Image result for us patent office"/>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87124" y="0"/>
            <a:ext cx="1704876" cy="1704876"/>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3"/>
          <p:cNvSpPr txBox="1"/>
          <p:nvPr/>
        </p:nvSpPr>
        <p:spPr>
          <a:xfrm>
            <a:off x="8959215" y="5666740"/>
            <a:ext cx="3077845" cy="368300"/>
          </a:xfrm>
          <a:prstGeom prst="rect">
            <a:avLst/>
          </a:prstGeom>
          <a:noFill/>
        </p:spPr>
        <p:txBody>
          <a:bodyPr wrap="square" rtlCol="0">
            <a:spAutoFit/>
          </a:bodyPr>
          <a:p>
            <a:endParaRPr lang="en-US"/>
          </a:p>
        </p:txBody>
      </p:sp>
      <p:sp>
        <p:nvSpPr>
          <p:cNvPr id="5" name="Text Box 4"/>
          <p:cNvSpPr txBox="1"/>
          <p:nvPr/>
        </p:nvSpPr>
        <p:spPr>
          <a:xfrm>
            <a:off x="8521065" y="5732145"/>
            <a:ext cx="3587115" cy="245110"/>
          </a:xfrm>
          <a:prstGeom prst="rect">
            <a:avLst/>
          </a:prstGeom>
          <a:noFill/>
        </p:spPr>
        <p:txBody>
          <a:bodyPr wrap="square" rtlCol="0">
            <a:spAutoFit/>
          </a:bodyPr>
          <a:p>
            <a:r>
              <a:rPr lang="en-US" altLang="en-US" sz="1000"/>
              <a:t>(“United States Patent and Trademark Office”,2019)</a:t>
            </a:r>
            <a:endParaRPr lang="en-US" altLang="en-US" sz="100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txBox="1"/>
          <p:nvPr/>
        </p:nvSpPr>
        <p:spPr>
          <a:xfrm>
            <a:off x="3983617" y="160926"/>
            <a:ext cx="4280171" cy="590309"/>
          </a:xfrm>
          <a:prstGeom prst="rect">
            <a:avLst/>
          </a:prstGeom>
        </p:spPr>
        <p:txBody>
          <a:bodyPr vert="horz" lIns="121917" tIns="60958" rIns="121917" bIns="60958" rtlCol="0" anchor="ct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r>
              <a:rPr lang="en-US" sz="4400" b="1" spc="600" dirty="0"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Road M</a:t>
            </a:r>
            <a:r>
              <a:rPr lang="en-US" altLang="en-US" sz="4400" b="1" spc="600" dirty="0"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ap</a:t>
            </a:r>
            <a:endParaRPr lang="en-US" sz="4400" b="1" spc="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9" name="Title 1"/>
          <p:cNvSpPr txBox="1"/>
          <p:nvPr/>
        </p:nvSpPr>
        <p:spPr>
          <a:xfrm>
            <a:off x="101156" y="1301390"/>
            <a:ext cx="782466" cy="590309"/>
          </a:xfrm>
          <a:prstGeom prst="rect">
            <a:avLst/>
          </a:prstGeom>
        </p:spPr>
        <p:txBody>
          <a:bodyPr vert="horz" lIns="121917" tIns="60958" rIns="121917" bIns="60958" rtlCol="0" anchor="ct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r>
              <a:rPr lang="en-US" altLang="zh-CN" sz="7200" dirty="0" smtClean="0">
                <a:solidFill>
                  <a:schemeClr val="tx1">
                    <a:lumMod val="75000"/>
                    <a:lumOff val="25000"/>
                  </a:schemeClr>
                </a:solidFill>
                <a:latin typeface="华文细黑" panose="02010600040101010101" pitchFamily="2" charset="-122"/>
                <a:ea typeface="华文细黑" panose="02010600040101010101" pitchFamily="2" charset="-122"/>
              </a:rPr>
              <a:t>1</a:t>
            </a:r>
            <a:endParaRPr lang="en-US" sz="7200" dirty="0">
              <a:solidFill>
                <a:schemeClr val="tx1">
                  <a:lumMod val="75000"/>
                  <a:lumOff val="25000"/>
                </a:schemeClr>
              </a:solidFill>
              <a:latin typeface="华文细黑" panose="02010600040101010101" pitchFamily="2" charset="-122"/>
              <a:ea typeface="华文细黑" panose="02010600040101010101" pitchFamily="2" charset="-122"/>
            </a:endParaRPr>
          </a:p>
        </p:txBody>
      </p:sp>
      <p:sp>
        <p:nvSpPr>
          <p:cNvPr id="40" name="Title 1"/>
          <p:cNvSpPr txBox="1"/>
          <p:nvPr/>
        </p:nvSpPr>
        <p:spPr>
          <a:xfrm>
            <a:off x="101156" y="3438714"/>
            <a:ext cx="1507129" cy="590309"/>
          </a:xfrm>
          <a:prstGeom prst="rect">
            <a:avLst/>
          </a:prstGeom>
        </p:spPr>
        <p:txBody>
          <a:bodyPr vert="horz" lIns="121917" tIns="60958" rIns="121917" bIns="60958" rtlCol="0" anchor="ct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r>
              <a:rPr lang="en-US" altLang="zh-CN" sz="7200" dirty="0">
                <a:solidFill>
                  <a:schemeClr val="tx1">
                    <a:lumMod val="75000"/>
                    <a:lumOff val="25000"/>
                  </a:schemeClr>
                </a:solidFill>
                <a:latin typeface="华文细黑" panose="02010600040101010101" pitchFamily="2" charset="-122"/>
                <a:ea typeface="华文细黑" panose="02010600040101010101" pitchFamily="2" charset="-122"/>
              </a:rPr>
              <a:t>2</a:t>
            </a:r>
            <a:endParaRPr lang="en-US" sz="7200" dirty="0">
              <a:solidFill>
                <a:schemeClr val="tx1">
                  <a:lumMod val="75000"/>
                  <a:lumOff val="25000"/>
                </a:schemeClr>
              </a:solidFill>
              <a:latin typeface="华文细黑" panose="02010600040101010101" pitchFamily="2" charset="-122"/>
              <a:ea typeface="华文细黑" panose="02010600040101010101" pitchFamily="2" charset="-122"/>
            </a:endParaRPr>
          </a:p>
        </p:txBody>
      </p:sp>
      <p:sp>
        <p:nvSpPr>
          <p:cNvPr id="41" name="Title 1"/>
          <p:cNvSpPr txBox="1"/>
          <p:nvPr/>
        </p:nvSpPr>
        <p:spPr>
          <a:xfrm>
            <a:off x="6356654" y="1301389"/>
            <a:ext cx="1507129" cy="590309"/>
          </a:xfrm>
          <a:prstGeom prst="rect">
            <a:avLst/>
          </a:prstGeom>
        </p:spPr>
        <p:txBody>
          <a:bodyPr vert="horz" lIns="121917" tIns="60958" rIns="121917" bIns="60958" rtlCol="0" anchor="ct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r>
              <a:rPr lang="en-US" altLang="zh-CN" sz="7200" dirty="0">
                <a:solidFill>
                  <a:schemeClr val="tx1">
                    <a:lumMod val="75000"/>
                    <a:lumOff val="25000"/>
                  </a:schemeClr>
                </a:solidFill>
                <a:latin typeface="华文细黑" panose="02010600040101010101" pitchFamily="2" charset="-122"/>
                <a:ea typeface="华文细黑" panose="02010600040101010101" pitchFamily="2" charset="-122"/>
              </a:rPr>
              <a:t>3</a:t>
            </a:r>
            <a:endParaRPr lang="en-US" sz="7200" dirty="0">
              <a:solidFill>
                <a:schemeClr val="tx1">
                  <a:lumMod val="75000"/>
                  <a:lumOff val="25000"/>
                </a:schemeClr>
              </a:solidFill>
              <a:latin typeface="华文细黑" panose="02010600040101010101" pitchFamily="2" charset="-122"/>
              <a:ea typeface="华文细黑" panose="02010600040101010101" pitchFamily="2" charset="-122"/>
            </a:endParaRPr>
          </a:p>
        </p:txBody>
      </p:sp>
      <p:sp>
        <p:nvSpPr>
          <p:cNvPr id="42" name="Title 1"/>
          <p:cNvSpPr txBox="1"/>
          <p:nvPr/>
        </p:nvSpPr>
        <p:spPr>
          <a:xfrm>
            <a:off x="6355285" y="3481168"/>
            <a:ext cx="1507129" cy="590309"/>
          </a:xfrm>
          <a:prstGeom prst="rect">
            <a:avLst/>
          </a:prstGeom>
        </p:spPr>
        <p:txBody>
          <a:bodyPr vert="horz" lIns="121917" tIns="60958" rIns="121917" bIns="60958" rtlCol="0" anchor="ct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r>
              <a:rPr lang="en-US" altLang="zh-CN" sz="7200" dirty="0">
                <a:solidFill>
                  <a:schemeClr val="tx1">
                    <a:lumMod val="75000"/>
                    <a:lumOff val="25000"/>
                  </a:schemeClr>
                </a:solidFill>
                <a:latin typeface="微软雅黑" panose="020B0503020204020204" pitchFamily="34" charset="-122"/>
                <a:ea typeface="微软雅黑" panose="020B0503020204020204" pitchFamily="34" charset="-122"/>
              </a:rPr>
              <a:t>4</a:t>
            </a:r>
            <a:endParaRPr lang="en-US" sz="7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5" name="Title 1"/>
          <p:cNvSpPr txBox="1"/>
          <p:nvPr/>
        </p:nvSpPr>
        <p:spPr>
          <a:xfrm>
            <a:off x="1159242" y="2657807"/>
            <a:ext cx="1722370" cy="590309"/>
          </a:xfrm>
          <a:prstGeom prst="rect">
            <a:avLst/>
          </a:prstGeom>
        </p:spPr>
        <p:txBody>
          <a:bodyPr vert="horz" lIns="121917" tIns="60958" rIns="121917" bIns="60958" rtlCol="0" anchor="ctr">
            <a:norm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endParaRPr 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itle 1"/>
          <p:cNvSpPr txBox="1"/>
          <p:nvPr/>
        </p:nvSpPr>
        <p:spPr>
          <a:xfrm>
            <a:off x="4049233" y="4664103"/>
            <a:ext cx="1722370" cy="590309"/>
          </a:xfrm>
          <a:prstGeom prst="rect">
            <a:avLst/>
          </a:prstGeom>
        </p:spPr>
        <p:txBody>
          <a:bodyPr vert="horz" lIns="121917" tIns="60958" rIns="121917" bIns="60958" rtlCol="0" anchor="ctr">
            <a:norm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endParaRPr 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7" name="Title 1"/>
          <p:cNvSpPr txBox="1"/>
          <p:nvPr/>
        </p:nvSpPr>
        <p:spPr>
          <a:xfrm>
            <a:off x="7138852" y="4664103"/>
            <a:ext cx="1722370" cy="590309"/>
          </a:xfrm>
          <a:prstGeom prst="rect">
            <a:avLst/>
          </a:prstGeom>
        </p:spPr>
        <p:txBody>
          <a:bodyPr vert="horz" lIns="121917" tIns="60958" rIns="121917" bIns="60958" rtlCol="0" anchor="ctr">
            <a:norm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endParaRPr 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 name="Title 1"/>
          <p:cNvSpPr txBox="1"/>
          <p:nvPr/>
        </p:nvSpPr>
        <p:spPr>
          <a:xfrm>
            <a:off x="9693899" y="3637942"/>
            <a:ext cx="2054403" cy="590309"/>
          </a:xfrm>
          <a:prstGeom prst="rect">
            <a:avLst/>
          </a:prstGeom>
        </p:spPr>
        <p:txBody>
          <a:bodyPr vert="horz" lIns="121917" tIns="60958" rIns="121917" bIns="60958" rtlCol="0" anchor="ctr">
            <a:norm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endParaRPr 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765403" y="835993"/>
            <a:ext cx="6060638" cy="1630045"/>
          </a:xfrm>
          <a:prstGeom prst="rect">
            <a:avLst/>
          </a:prstGeom>
          <a:noFill/>
        </p:spPr>
        <p:txBody>
          <a:bodyPr wrap="square" rtlCol="0">
            <a:spAutoFit/>
          </a:bodyPr>
          <a:lstStyle/>
          <a:p>
            <a:r>
              <a:rPr lang="en-US" sz="2800" dirty="0" smtClean="0">
                <a:latin typeface="Arial" panose="020B0604020202020204" pitchFamily="34" charset="0"/>
                <a:cs typeface="Arial" panose="020B0604020202020204" pitchFamily="34" charset="0"/>
              </a:rPr>
              <a:t>Search Engines:</a:t>
            </a:r>
            <a:endParaRPr lang="en-US" sz="28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en-US" sz="2400" dirty="0" smtClean="0">
                <a:latin typeface="Arial" panose="020B0604020202020204" pitchFamily="34" charset="0"/>
                <a:cs typeface="Arial" panose="020B0604020202020204" pitchFamily="34" charset="0"/>
              </a:rPr>
              <a:t>W</a:t>
            </a:r>
            <a:r>
              <a:rPr lang="en-US" sz="2400" dirty="0" smtClean="0">
                <a:latin typeface="Arial" panose="020B0604020202020204" pitchFamily="34" charset="0"/>
                <a:cs typeface="Arial" panose="020B0604020202020204" pitchFamily="34" charset="0"/>
              </a:rPr>
              <a:t>eb pages</a:t>
            </a:r>
            <a:endParaRPr lang="en-US" sz="24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en-US" sz="2400" dirty="0" smtClean="0">
                <a:latin typeface="Arial" panose="020B0604020202020204" pitchFamily="34" charset="0"/>
                <a:cs typeface="Arial" panose="020B0604020202020204" pitchFamily="34" charset="0"/>
              </a:rPr>
              <a:t>N</a:t>
            </a:r>
            <a:r>
              <a:rPr lang="en-US" sz="2400" dirty="0" smtClean="0">
                <a:latin typeface="Arial" panose="020B0604020202020204" pitchFamily="34" charset="0"/>
                <a:cs typeface="Arial" panose="020B0604020202020204" pitchFamily="34" charset="0"/>
              </a:rPr>
              <a:t>ewspapers</a:t>
            </a:r>
            <a:endParaRPr lang="en-US" sz="24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en-US" sz="2400" dirty="0" smtClean="0">
                <a:latin typeface="Arial" panose="020B0604020202020204" pitchFamily="34" charset="0"/>
                <a:cs typeface="Arial" panose="020B0604020202020204" pitchFamily="34" charset="0"/>
              </a:rPr>
              <a:t>B</a:t>
            </a:r>
            <a:r>
              <a:rPr lang="en-US" sz="2400" dirty="0" smtClean="0">
                <a:latin typeface="Arial" panose="020B0604020202020204" pitchFamily="34" charset="0"/>
                <a:cs typeface="Arial" panose="020B0604020202020204" pitchFamily="34" charset="0"/>
              </a:rPr>
              <a:t>ooks</a:t>
            </a:r>
            <a:endParaRPr lang="en-US" sz="2400" dirty="0">
              <a:latin typeface="Arial" panose="020B0604020202020204" pitchFamily="34" charset="0"/>
              <a:cs typeface="Arial" panose="020B0604020202020204" pitchFamily="34" charset="0"/>
            </a:endParaRPr>
          </a:p>
        </p:txBody>
      </p:sp>
      <p:sp>
        <p:nvSpPr>
          <p:cNvPr id="5" name="TextBox 4"/>
          <p:cNvSpPr txBox="1"/>
          <p:nvPr/>
        </p:nvSpPr>
        <p:spPr>
          <a:xfrm>
            <a:off x="824230" y="2897505"/>
            <a:ext cx="5467350" cy="1630045"/>
          </a:xfrm>
          <a:prstGeom prst="rect">
            <a:avLst/>
          </a:prstGeom>
          <a:noFill/>
        </p:spPr>
        <p:txBody>
          <a:bodyPr wrap="square" rtlCol="0">
            <a:spAutoFit/>
          </a:bodyPr>
          <a:lstStyle/>
          <a:p>
            <a:r>
              <a:rPr lang="en-US" sz="2800" dirty="0" smtClean="0"/>
              <a:t>Free Software:</a:t>
            </a:r>
            <a:endParaRPr lang="en-US" sz="2800" dirty="0" smtClean="0"/>
          </a:p>
          <a:p>
            <a:pPr marL="285750" indent="-285750">
              <a:buFont typeface="Arial" panose="020B0604020202020204" pitchFamily="34" charset="0"/>
              <a:buChar char="•"/>
            </a:pPr>
            <a:r>
              <a:rPr lang="en-US" sz="2400" dirty="0" smtClean="0">
                <a:latin typeface="Arial" panose="020B0604020202020204" pitchFamily="34" charset="0"/>
                <a:cs typeface="Arial" panose="020B0604020202020204" pitchFamily="34" charset="0"/>
              </a:rPr>
              <a:t>The Free </a:t>
            </a:r>
            <a:r>
              <a:rPr lang="en-US" sz="2400" dirty="0">
                <a:latin typeface="Arial" panose="020B0604020202020204" pitchFamily="34" charset="0"/>
                <a:cs typeface="Arial" panose="020B0604020202020204" pitchFamily="34" charset="0"/>
              </a:rPr>
              <a:t>S</a:t>
            </a:r>
            <a:r>
              <a:rPr lang="en-US" sz="2400" dirty="0" smtClean="0">
                <a:latin typeface="Arial" panose="020B0604020202020204" pitchFamily="34" charset="0"/>
                <a:cs typeface="Arial" panose="020B0604020202020204" pitchFamily="34" charset="0"/>
              </a:rPr>
              <a:t>oftware Movement</a:t>
            </a:r>
            <a:endParaRPr lang="en-US" sz="24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smtClean="0">
                <a:latin typeface="Arial" panose="020B0604020202020204" pitchFamily="34" charset="0"/>
                <a:cs typeface="Arial" panose="020B0604020202020204" pitchFamily="34" charset="0"/>
              </a:rPr>
              <a:t>Linux </a:t>
            </a:r>
            <a:endParaRPr lang="en-US" sz="24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smtClean="0">
                <a:latin typeface="Arial" panose="020B0604020202020204" pitchFamily="34" charset="0"/>
                <a:cs typeface="Arial" panose="020B0604020202020204" pitchFamily="34" charset="0"/>
              </a:rPr>
              <a:t>Copyleft</a:t>
            </a:r>
            <a:endParaRPr lang="en-US" sz="2400" dirty="0">
              <a:latin typeface="Arial" panose="020B0604020202020204" pitchFamily="34" charset="0"/>
              <a:cs typeface="Arial" panose="020B0604020202020204" pitchFamily="34" charset="0"/>
            </a:endParaRPr>
          </a:p>
        </p:txBody>
      </p:sp>
      <p:sp>
        <p:nvSpPr>
          <p:cNvPr id="6" name="TextBox 5"/>
          <p:cNvSpPr txBox="1"/>
          <p:nvPr/>
        </p:nvSpPr>
        <p:spPr>
          <a:xfrm>
            <a:off x="7048500" y="836295"/>
            <a:ext cx="5430520" cy="2183765"/>
          </a:xfrm>
          <a:prstGeom prst="rect">
            <a:avLst/>
          </a:prstGeom>
          <a:noFill/>
        </p:spPr>
        <p:txBody>
          <a:bodyPr wrap="square" rtlCol="0">
            <a:spAutoFit/>
          </a:bodyPr>
          <a:lstStyle/>
          <a:p>
            <a:r>
              <a:rPr lang="en-US" sz="2800" dirty="0" smtClean="0">
                <a:latin typeface="Arial" panose="020B0604020202020204" pitchFamily="34" charset="0"/>
                <a:cs typeface="Arial" panose="020B0604020202020204" pitchFamily="34" charset="0"/>
              </a:rPr>
              <a:t>Patents for software innovations</a:t>
            </a:r>
            <a:endParaRPr lang="en-US" sz="24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smtClean="0">
                <a:latin typeface="Arial" panose="020B0604020202020204" pitchFamily="34" charset="0"/>
                <a:cs typeface="Arial" panose="020B0604020202020204" pitchFamily="34" charset="0"/>
              </a:rPr>
              <a:t>Patent</a:t>
            </a:r>
            <a:r>
              <a:rPr lang="en-US" altLang="en-US" sz="2400" dirty="0" smtClean="0">
                <a:latin typeface="Arial" panose="020B0604020202020204" pitchFamily="34" charset="0"/>
                <a:cs typeface="Arial" panose="020B0604020202020204" pitchFamily="34" charset="0"/>
              </a:rPr>
              <a:t>s</a:t>
            </a:r>
            <a:r>
              <a:rPr lang="en-US" sz="2400" dirty="0" smtClean="0">
                <a:latin typeface="Arial" panose="020B0604020202020204" pitchFamily="34" charset="0"/>
                <a:cs typeface="Arial" panose="020B0604020202020204" pitchFamily="34" charset="0"/>
              </a:rPr>
              <a:t> vs Copyright</a:t>
            </a:r>
            <a:r>
              <a:rPr lang="en-US" altLang="en-US" sz="2400" dirty="0" smtClean="0">
                <a:latin typeface="Arial" panose="020B0604020202020204" pitchFamily="34" charset="0"/>
                <a:cs typeface="Arial" panose="020B0604020202020204" pitchFamily="34" charset="0"/>
              </a:rPr>
              <a:t>s</a:t>
            </a:r>
            <a:endParaRPr lang="en-US" sz="24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smtClean="0">
                <a:latin typeface="Arial" panose="020B0604020202020204" pitchFamily="34" charset="0"/>
                <a:cs typeface="Arial" panose="020B0604020202020204" pitchFamily="34" charset="0"/>
              </a:rPr>
              <a:t>Issues after 1981</a:t>
            </a:r>
            <a:endParaRPr lang="en-US" sz="24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smtClean="0">
                <a:latin typeface="Arial" panose="020B0604020202020204" pitchFamily="34" charset="0"/>
                <a:cs typeface="Arial" panose="020B0604020202020204" pitchFamily="34" charset="0"/>
              </a:rPr>
              <a:t>Patent compan</a:t>
            </a:r>
            <a:r>
              <a:rPr lang="en-US" altLang="en-US" sz="2400" dirty="0" smtClean="0">
                <a:latin typeface="Arial" panose="020B0604020202020204" pitchFamily="34" charset="0"/>
                <a:cs typeface="Arial" panose="020B0604020202020204" pitchFamily="34" charset="0"/>
              </a:rPr>
              <a:t>ies</a:t>
            </a:r>
            <a:r>
              <a:rPr lang="en-US" sz="2400" dirty="0" smtClean="0">
                <a:latin typeface="Arial" panose="020B0604020202020204" pitchFamily="34" charset="0"/>
                <a:cs typeface="Arial" panose="020B0604020202020204" pitchFamily="34" charset="0"/>
              </a:rPr>
              <a:t> </a:t>
            </a:r>
            <a:endParaRPr lang="en-US" sz="2400" dirty="0" smtClean="0">
              <a:latin typeface="Arial" panose="020B0604020202020204" pitchFamily="34" charset="0"/>
              <a:cs typeface="Arial" panose="020B0604020202020204" pitchFamily="34" charset="0"/>
            </a:endParaRPr>
          </a:p>
          <a:p>
            <a:endParaRPr lang="en-US" dirty="0" smtClean="0"/>
          </a:p>
          <a:p>
            <a:endParaRPr lang="en-US" dirty="0"/>
          </a:p>
        </p:txBody>
      </p:sp>
      <p:sp>
        <p:nvSpPr>
          <p:cNvPr id="7" name="TextBox 6"/>
          <p:cNvSpPr txBox="1"/>
          <p:nvPr/>
        </p:nvSpPr>
        <p:spPr>
          <a:xfrm>
            <a:off x="7048623" y="3058888"/>
            <a:ext cx="4794964" cy="1169551"/>
          </a:xfrm>
          <a:prstGeom prst="rect">
            <a:avLst/>
          </a:prstGeom>
          <a:noFill/>
        </p:spPr>
        <p:txBody>
          <a:bodyPr wrap="square" rtlCol="0">
            <a:spAutoFit/>
          </a:bodyPr>
          <a:lstStyle/>
          <a:p>
            <a:r>
              <a:rPr lang="en-US" sz="2800" dirty="0" smtClean="0">
                <a:latin typeface="Arial" panose="020B0604020202020204" pitchFamily="34" charset="0"/>
                <a:cs typeface="Arial" panose="020B0604020202020204" pitchFamily="34" charset="0"/>
              </a:rPr>
              <a:t>Conclusion:</a:t>
            </a:r>
            <a:endParaRPr lang="en-US"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Ethical Analysis</a:t>
            </a:r>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75310" y="327025"/>
            <a:ext cx="9965055" cy="645160"/>
          </a:xfrm>
          <a:prstGeom prst="rect">
            <a:avLst/>
          </a:prstGeom>
          <a:noFill/>
        </p:spPr>
        <p:txBody>
          <a:bodyPr wrap="square" rtlCol="0">
            <a:spAutoFit/>
          </a:bodyPr>
          <a:lstStyle/>
          <a:p>
            <a:r>
              <a:rPr lang="en-US" altLang="en-US" sz="3600"/>
              <a:t>Patent companies</a:t>
            </a:r>
            <a:r>
              <a:rPr lang="en-US" altLang="en-US" sz="2800"/>
              <a:t>:</a:t>
            </a:r>
            <a:endParaRPr lang="en-US" altLang="en-US" sz="2800"/>
          </a:p>
        </p:txBody>
      </p:sp>
      <p:sp>
        <p:nvSpPr>
          <p:cNvPr id="5" name="Text Box 4"/>
          <p:cNvSpPr txBox="1"/>
          <p:nvPr/>
        </p:nvSpPr>
        <p:spPr>
          <a:xfrm>
            <a:off x="376555" y="647065"/>
            <a:ext cx="10569575" cy="4615815"/>
          </a:xfrm>
          <a:prstGeom prst="rect">
            <a:avLst/>
          </a:prstGeom>
          <a:noFill/>
        </p:spPr>
        <p:txBody>
          <a:bodyPr wrap="square" rtlCol="0">
            <a:spAutoFit/>
          </a:bodyPr>
          <a:lstStyle/>
          <a:p>
            <a:pPr indent="0" fontAlgn="auto">
              <a:lnSpc>
                <a:spcPct val="150000"/>
              </a:lnSpc>
            </a:pPr>
            <a:r>
              <a:rPr lang="en-US" sz="2400" dirty="0" smtClean="0"/>
              <a:t>Normal Patent Compan</a:t>
            </a:r>
            <a:r>
              <a:rPr lang="en-US" altLang="en-US" sz="2400" dirty="0" smtClean="0"/>
              <a:t>ies</a:t>
            </a:r>
            <a:r>
              <a:rPr lang="en-US" sz="2400" dirty="0" smtClean="0"/>
              <a:t>:</a:t>
            </a:r>
            <a:endParaRPr lang="en-US" sz="2400" dirty="0"/>
          </a:p>
          <a:p>
            <a:pPr marL="457200" indent="0" fontAlgn="auto">
              <a:lnSpc>
                <a:spcPct val="150000"/>
              </a:lnSpc>
              <a:buFont typeface="Arial" panose="020B0604020202020204" pitchFamily="34" charset="0"/>
              <a:buChar char="•"/>
            </a:pPr>
            <a:r>
              <a:rPr lang="en-US" sz="2400" dirty="0"/>
              <a:t>Collect</a:t>
            </a:r>
            <a:r>
              <a:rPr lang="en-US" altLang="en-US" sz="2400" dirty="0"/>
              <a:t>s</a:t>
            </a:r>
            <a:r>
              <a:rPr lang="en-US" sz="2400" dirty="0"/>
              <a:t> fees from companies use the</a:t>
            </a:r>
            <a:r>
              <a:rPr lang="en-US" altLang="en-US" sz="2400" dirty="0"/>
              <a:t>ir</a:t>
            </a:r>
            <a:r>
              <a:rPr lang="en-US" sz="2400" dirty="0"/>
              <a:t> patents.</a:t>
            </a:r>
            <a:endParaRPr lang="en-US" sz="2400" dirty="0"/>
          </a:p>
          <a:p>
            <a:pPr marL="457200" indent="0" fontAlgn="auto">
              <a:lnSpc>
                <a:spcPct val="150000"/>
              </a:lnSpc>
              <a:buFont typeface="Arial" panose="020B0604020202020204" pitchFamily="34" charset="0"/>
              <a:buChar char="•"/>
            </a:pPr>
            <a:r>
              <a:rPr lang="en-US" sz="2400" dirty="0"/>
              <a:t>Litigate against </a:t>
            </a:r>
            <a:r>
              <a:rPr lang="en-US" altLang="en-US" sz="2400" dirty="0"/>
              <a:t>those</a:t>
            </a:r>
            <a:r>
              <a:rPr lang="en-US" sz="2400" dirty="0"/>
              <a:t> who </a:t>
            </a:r>
            <a:r>
              <a:rPr lang="en-US" altLang="en-US" sz="2400" dirty="0"/>
              <a:t>are </a:t>
            </a:r>
            <a:r>
              <a:rPr lang="en-US" sz="2400" dirty="0"/>
              <a:t>violating their patents.</a:t>
            </a:r>
            <a:endParaRPr lang="en-US" sz="2400" dirty="0"/>
          </a:p>
          <a:p>
            <a:pPr indent="0" fontAlgn="auto">
              <a:lnSpc>
                <a:spcPct val="150000"/>
              </a:lnSpc>
            </a:pPr>
            <a:r>
              <a:rPr lang="en-US" sz="2800" dirty="0" smtClean="0">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Patent trolls”</a:t>
            </a:r>
            <a:r>
              <a:rPr lang="en-US" sz="2400" dirty="0"/>
              <a:t>:</a:t>
            </a:r>
            <a:endParaRPr lang="en-US" sz="2400" dirty="0"/>
          </a:p>
          <a:p>
            <a:pPr marL="457200" indent="0" fontAlgn="auto">
              <a:lnSpc>
                <a:spcPct val="150000"/>
              </a:lnSpc>
              <a:buFont typeface="Arial" panose="020B0604020202020204" pitchFamily="34" charset="0"/>
              <a:buChar char="•"/>
            </a:pPr>
            <a:r>
              <a:rPr lang="en-US" sz="2400" dirty="0"/>
              <a:t> Buy patents </a:t>
            </a:r>
            <a:r>
              <a:rPr lang="en-US" altLang="en-US" sz="2400" dirty="0"/>
              <a:t>to </a:t>
            </a:r>
            <a:r>
              <a:rPr lang="en-US" sz="2400" dirty="0"/>
              <a:t>bring </a:t>
            </a:r>
            <a:r>
              <a:rPr lang="en-US" sz="2400" dirty="0" smtClean="0"/>
              <a:t>lawsuits </a:t>
            </a:r>
            <a:r>
              <a:rPr lang="en-US" sz="2400" dirty="0"/>
              <a:t>to others</a:t>
            </a:r>
            <a:endParaRPr lang="en-US" sz="2400" dirty="0"/>
          </a:p>
          <a:p>
            <a:pPr marL="457200" indent="0" fontAlgn="auto">
              <a:lnSpc>
                <a:spcPct val="150000"/>
              </a:lnSpc>
              <a:buFont typeface="Arial" panose="020B0604020202020204" pitchFamily="34" charset="0"/>
              <a:buChar char="•"/>
            </a:pPr>
            <a:r>
              <a:rPr lang="en-US" sz="2400" dirty="0"/>
              <a:t> </a:t>
            </a:r>
            <a:r>
              <a:rPr lang="en-US" altLang="en-US" sz="2400" dirty="0"/>
              <a:t>C</a:t>
            </a:r>
            <a:r>
              <a:rPr lang="en-US" sz="2400" dirty="0"/>
              <a:t>an get large settlements from </a:t>
            </a:r>
            <a:r>
              <a:rPr lang="en-US" sz="2400" dirty="0" smtClean="0"/>
              <a:t>lawsuit</a:t>
            </a:r>
            <a:r>
              <a:rPr lang="en-US" altLang="en-US" sz="2400" dirty="0" smtClean="0"/>
              <a:t>s</a:t>
            </a:r>
            <a:endParaRPr lang="en-US" sz="2400" dirty="0"/>
          </a:p>
          <a:p>
            <a:pPr marL="457200" indent="0" fontAlgn="auto">
              <a:lnSpc>
                <a:spcPct val="150000"/>
              </a:lnSpc>
              <a:buFont typeface="Arial" panose="020B0604020202020204" pitchFamily="34" charset="0"/>
              <a:buChar char="•"/>
            </a:pPr>
            <a:r>
              <a:rPr lang="en-US" sz="2400" dirty="0"/>
              <a:t>Generating high legal costs to victims</a:t>
            </a:r>
            <a:endParaRPr lang="en-US" sz="2400" dirty="0"/>
          </a:p>
          <a:p>
            <a:pPr marL="457200" indent="0" fontAlgn="auto">
              <a:lnSpc>
                <a:spcPct val="150000"/>
              </a:lnSpc>
              <a:buFont typeface="Arial" panose="020B0604020202020204" pitchFamily="34" charset="0"/>
              <a:buChar char="•"/>
            </a:pPr>
            <a:r>
              <a:rPr lang="en-US" sz="2400" dirty="0"/>
              <a:t> </a:t>
            </a:r>
            <a:r>
              <a:rPr lang="en-US" sz="2400" dirty="0" smtClean="0"/>
              <a:t>Threatening </a:t>
            </a:r>
            <a:r>
              <a:rPr lang="en-US" sz="2400" dirty="0"/>
              <a:t>and </a:t>
            </a:r>
            <a:r>
              <a:rPr lang="en-US" sz="2400" dirty="0" smtClean="0"/>
              <a:t>discouraging </a:t>
            </a:r>
            <a:r>
              <a:rPr lang="en-US" sz="2400" dirty="0"/>
              <a:t>to </a:t>
            </a:r>
            <a:r>
              <a:rPr lang="en-US" sz="2400" dirty="0" smtClean="0"/>
              <a:t>innovators</a:t>
            </a:r>
            <a:r>
              <a:rPr lang="en-US" altLang="en-US" sz="2400" dirty="0" smtClean="0"/>
              <a:t>-</a:t>
            </a:r>
            <a:r>
              <a:rPr lang="en-US" sz="2400" dirty="0" smtClean="0"/>
              <a:t>High </a:t>
            </a:r>
            <a:r>
              <a:rPr lang="en-US" sz="2400" dirty="0"/>
              <a:t>social cost</a:t>
            </a:r>
            <a:endParaRPr lang="en-US" sz="2400"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38505" y="279400"/>
            <a:ext cx="10147300" cy="4154170"/>
          </a:xfrm>
          <a:prstGeom prst="rect">
            <a:avLst/>
          </a:prstGeom>
          <a:noFill/>
        </p:spPr>
        <p:txBody>
          <a:bodyPr wrap="square" rtlCol="0">
            <a:spAutoFit/>
          </a:bodyPr>
          <a:lstStyle/>
          <a:p>
            <a:r>
              <a:rPr lang="en-US" sz="4000" dirty="0">
                <a:latin typeface="Arial" panose="020B0604020202020204" pitchFamily="34" charset="0"/>
                <a:cs typeface="Arial" panose="020B0604020202020204" pitchFamily="34" charset="0"/>
              </a:rPr>
              <a:t>“Defense Weapons”:</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Large tech companies buy thousands of </a:t>
            </a:r>
            <a:r>
              <a:rPr lang="en-US" altLang="en-US" sz="3200" dirty="0">
                <a:latin typeface="Arial" panose="020B0604020202020204" pitchFamily="34" charset="0"/>
                <a:cs typeface="Arial" panose="020B0604020202020204" pitchFamily="34" charset="0"/>
              </a:rPr>
              <a:t>patents</a:t>
            </a:r>
            <a:endParaRPr lang="en-US" altLang="en-US" sz="32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Sue other companies for </a:t>
            </a:r>
            <a:r>
              <a:rPr lang="en-US" sz="2800" dirty="0" smtClean="0">
                <a:latin typeface="Arial" panose="020B0604020202020204" pitchFamily="34" charset="0"/>
                <a:cs typeface="Arial" panose="020B0604020202020204" pitchFamily="34" charset="0"/>
              </a:rPr>
              <a:t>patent infringement</a:t>
            </a:r>
            <a:endParaRPr lang="en-US"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Protect continu</a:t>
            </a:r>
            <a:r>
              <a:rPr lang="en-US" altLang="en-US" sz="2800" dirty="0">
                <a:latin typeface="Arial" panose="020B0604020202020204" pitchFamily="34" charset="0"/>
                <a:cs typeface="Arial" panose="020B0604020202020204" pitchFamily="34" charset="0"/>
              </a:rPr>
              <a:t>ous</a:t>
            </a:r>
            <a:r>
              <a:rPr lang="en-US" sz="2800" dirty="0">
                <a:latin typeface="Arial" panose="020B0604020202020204" pitchFamily="34" charset="0"/>
                <a:cs typeface="Arial" panose="020B0604020202020204" pitchFamily="34" charset="0"/>
              </a:rPr>
              <a:t> innovations</a:t>
            </a:r>
            <a:endParaRPr lang="en-US"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For </a:t>
            </a:r>
            <a:r>
              <a:rPr lang="en-US" sz="2800" dirty="0" err="1">
                <a:latin typeface="Arial" panose="020B0604020202020204" pitchFamily="34" charset="0"/>
                <a:cs typeface="Arial" panose="020B0604020202020204" pitchFamily="34" charset="0"/>
              </a:rPr>
              <a:t>future</a:t>
            </a:r>
            <a:r>
              <a:rPr lang="en-US" sz="2800" dirty="0">
                <a:latin typeface="Arial" panose="020B0604020202020204" pitchFamily="34" charset="0"/>
                <a:cs typeface="Arial" panose="020B0604020202020204" pitchFamily="34" charset="0"/>
              </a:rPr>
              <a:t> software developments</a:t>
            </a:r>
            <a:endParaRPr lang="en-US" sz="2000"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978535" y="1479550"/>
            <a:ext cx="10560050" cy="3322955"/>
          </a:xfrm>
          <a:prstGeom prst="rect">
            <a:avLst/>
          </a:prstGeom>
          <a:noFill/>
        </p:spPr>
        <p:txBody>
          <a:bodyPr wrap="square" rtlCol="0">
            <a:spAutoFit/>
          </a:bodyPr>
          <a:lstStyle/>
          <a:p>
            <a:r>
              <a:rPr lang="en-US" sz="3200" dirty="0">
                <a:cs typeface="+mn-lt"/>
              </a:rPr>
              <a:t>Supreme court ruling in 2007(SR VS Teleflex)</a:t>
            </a:r>
            <a:endParaRPr lang="en-US" sz="3200" dirty="0">
              <a:cs typeface="+mn-lt"/>
            </a:endParaRPr>
          </a:p>
          <a:p>
            <a:r>
              <a:rPr lang="en-US" altLang="en-US" sz="3200" dirty="0">
                <a:cs typeface="+mn-lt"/>
              </a:rPr>
              <a:t>	D</a:t>
            </a:r>
            <a:r>
              <a:rPr lang="en-US" sz="3200">
                <a:sym typeface="+mn-ea"/>
              </a:rPr>
              <a:t>eclare</a:t>
            </a:r>
            <a:r>
              <a:rPr lang="en-US" altLang="en-US" sz="3200">
                <a:sym typeface="+mn-ea"/>
              </a:rPr>
              <a:t>s</a:t>
            </a:r>
            <a:r>
              <a:rPr lang="en-US" sz="3200">
                <a:sym typeface="+mn-ea"/>
              </a:rPr>
              <a:t> the standar for rejecting patents</a:t>
            </a:r>
            <a:endParaRPr lang="en-US" sz="3200" dirty="0">
              <a:cs typeface="+mn-lt"/>
            </a:endParaRPr>
          </a:p>
          <a:p>
            <a:r>
              <a:rPr lang="en-US" sz="3200" dirty="0">
                <a:cs typeface="+mn-lt"/>
              </a:rPr>
              <a:t>Invents Act of 2011</a:t>
            </a:r>
            <a:endParaRPr lang="en-US" sz="3200" dirty="0">
              <a:cs typeface="+mn-lt"/>
            </a:endParaRPr>
          </a:p>
          <a:p>
            <a:r>
              <a:rPr lang="en-US" altLang="en-US" sz="3200" dirty="0">
                <a:cs typeface="+mn-lt"/>
              </a:rPr>
              <a:t>	Earse patents now becomes easier </a:t>
            </a:r>
            <a:endParaRPr lang="en-US" sz="3200" dirty="0">
              <a:cs typeface="+mn-lt"/>
            </a:endParaRPr>
          </a:p>
          <a:p>
            <a:r>
              <a:rPr lang="en-US" sz="3200" dirty="0">
                <a:cs typeface="+mn-lt"/>
              </a:rPr>
              <a:t>2014 decision</a:t>
            </a:r>
            <a:endParaRPr lang="en-US" sz="3200" dirty="0">
              <a:cs typeface="+mn-lt"/>
            </a:endParaRPr>
          </a:p>
          <a:p>
            <a:r>
              <a:rPr lang="en-US" altLang="en-US" sz="3200" dirty="0">
                <a:cs typeface="+mn-lt"/>
              </a:rPr>
              <a:t>	Supre cout rejects more patents than before</a:t>
            </a:r>
            <a:endParaRPr lang="en-US" dirty="0"/>
          </a:p>
          <a:p>
            <a:endParaRPr lang="en-US" dirty="0"/>
          </a:p>
        </p:txBody>
      </p:sp>
      <p:sp>
        <p:nvSpPr>
          <p:cNvPr id="4" name="Text Box 3"/>
          <p:cNvSpPr txBox="1"/>
          <p:nvPr/>
        </p:nvSpPr>
        <p:spPr>
          <a:xfrm>
            <a:off x="414655" y="232410"/>
            <a:ext cx="8201025" cy="953135"/>
          </a:xfrm>
          <a:prstGeom prst="rect">
            <a:avLst/>
          </a:prstGeom>
          <a:noFill/>
        </p:spPr>
        <p:txBody>
          <a:bodyPr wrap="square" rtlCol="0">
            <a:spAutoFit/>
          </a:bodyPr>
          <a:p>
            <a:r>
              <a:rPr lang="en-US" sz="3600" dirty="0">
                <a:latin typeface="Arial" panose="020B0604020202020204" pitchFamily="34" charset="0"/>
                <a:cs typeface="Arial" panose="020B0604020202020204" pitchFamily="34" charset="0"/>
                <a:sym typeface="+mn-ea"/>
              </a:rPr>
              <a:t>Reactions </a:t>
            </a:r>
            <a:r>
              <a:rPr lang="en-US" altLang="en-US" sz="3600" dirty="0">
                <a:latin typeface="Arial" panose="020B0604020202020204" pitchFamily="34" charset="0"/>
                <a:cs typeface="Arial" panose="020B0604020202020204" pitchFamily="34" charset="0"/>
                <a:sym typeface="+mn-ea"/>
              </a:rPr>
              <a:t>by </a:t>
            </a:r>
            <a:r>
              <a:rPr lang="en-US" sz="3600" dirty="0">
                <a:latin typeface="Arial" panose="020B0604020202020204" pitchFamily="34" charset="0"/>
                <a:cs typeface="Arial" panose="020B0604020202020204" pitchFamily="34" charset="0"/>
                <a:sym typeface="+mn-ea"/>
              </a:rPr>
              <a:t>C</a:t>
            </a:r>
            <a:r>
              <a:rPr lang="en-US" altLang="en-US" sz="3600" dirty="0">
                <a:latin typeface="Arial" panose="020B0604020202020204" pitchFamily="34" charset="0"/>
                <a:cs typeface="Arial" panose="020B0604020202020204" pitchFamily="34" charset="0"/>
                <a:sym typeface="+mn-ea"/>
              </a:rPr>
              <a:t>ongress</a:t>
            </a:r>
            <a:r>
              <a:rPr lang="en-US" sz="3600" dirty="0">
                <a:latin typeface="Arial" panose="020B0604020202020204" pitchFamily="34" charset="0"/>
                <a:cs typeface="Arial" panose="020B0604020202020204" pitchFamily="34" charset="0"/>
                <a:sym typeface="+mn-ea"/>
              </a:rPr>
              <a:t> and </a:t>
            </a:r>
            <a:r>
              <a:rPr lang="en-US" altLang="en-US" sz="3600" dirty="0">
                <a:latin typeface="Arial" panose="020B0604020202020204" pitchFamily="34" charset="0"/>
                <a:cs typeface="Arial" panose="020B0604020202020204" pitchFamily="34" charset="0"/>
                <a:sym typeface="+mn-ea"/>
              </a:rPr>
              <a:t>C</a:t>
            </a:r>
            <a:r>
              <a:rPr lang="en-US" sz="3600" dirty="0" smtClean="0">
                <a:latin typeface="Arial" panose="020B0604020202020204" pitchFamily="34" charset="0"/>
                <a:cs typeface="Arial" panose="020B0604020202020204" pitchFamily="34" charset="0"/>
                <a:sym typeface="+mn-ea"/>
              </a:rPr>
              <a:t>ourts</a:t>
            </a: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4569" y="969484"/>
            <a:ext cx="10168568" cy="3876675"/>
          </a:xfrm>
          <a:prstGeom prst="rect">
            <a:avLst/>
          </a:prstGeom>
          <a:noFill/>
        </p:spPr>
        <p:txBody>
          <a:bodyPr wrap="square" rtlCol="0">
            <a:spAutoFit/>
          </a:bodyPr>
          <a:lstStyle/>
          <a:p>
            <a:r>
              <a:rPr lang="en-US" sz="3200" dirty="0" smtClean="0">
                <a:sym typeface="+mn-ea"/>
              </a:rPr>
              <a:t>Utilitarianism(Mill)</a:t>
            </a:r>
            <a:endParaRPr lang="en-US" sz="3200" dirty="0" smtClean="0"/>
          </a:p>
          <a:p>
            <a:pPr marL="457200" indent="-457200">
              <a:buFont typeface="Arial" panose="020B0604020202020204" pitchFamily="34" charset="0"/>
              <a:buChar char="•"/>
            </a:pPr>
            <a:r>
              <a:rPr lang="en-US" sz="3200" dirty="0" smtClean="0"/>
              <a:t>All software should be free</a:t>
            </a:r>
            <a:endParaRPr lang="en-US" sz="3200" dirty="0" smtClean="0"/>
          </a:p>
          <a:p>
            <a:pPr marL="457200" indent="-457200">
              <a:buFont typeface="Arial" panose="020B0604020202020204" pitchFamily="34" charset="0"/>
              <a:buChar char="•"/>
            </a:pPr>
            <a:r>
              <a:rPr lang="en-US" sz="3200" dirty="0" smtClean="0"/>
              <a:t>Programmer</a:t>
            </a:r>
            <a:r>
              <a:rPr lang="en-US" altLang="en-US" sz="3200" dirty="0" smtClean="0"/>
              <a:t>s</a:t>
            </a:r>
            <a:r>
              <a:rPr lang="en-US" sz="3200" dirty="0" smtClean="0"/>
              <a:t> should work for low pay out</a:t>
            </a:r>
            <a:endParaRPr lang="en-US" sz="3200" dirty="0" smtClean="0"/>
          </a:p>
          <a:p>
            <a:pPr marL="457200" indent="-457200">
              <a:buFont typeface="Arial" panose="020B0604020202020204" pitchFamily="34" charset="0"/>
              <a:buChar char="•"/>
            </a:pPr>
            <a:r>
              <a:rPr lang="en-US" sz="3200" dirty="0" smtClean="0"/>
              <a:t>Share all software for the greater good</a:t>
            </a:r>
            <a:endParaRPr lang="en-US" sz="3200" dirty="0" smtClean="0"/>
          </a:p>
          <a:p>
            <a:endParaRPr lang="en-US" sz="3200" dirty="0" smtClean="0"/>
          </a:p>
          <a:p>
            <a:pPr indent="0">
              <a:buFont typeface="Arial" panose="020B0604020202020204" pitchFamily="34" charset="0"/>
              <a:buNone/>
            </a:pPr>
            <a:endParaRPr lang="en-US" sz="3200" dirty="0" smtClean="0"/>
          </a:p>
          <a:p>
            <a:r>
              <a:rPr lang="en-US" dirty="0" smtClean="0"/>
              <a:t> </a:t>
            </a:r>
            <a:endParaRPr lang="en-US" dirty="0" smtClean="0"/>
          </a:p>
          <a:p>
            <a:endParaRPr lang="en-US" dirty="0" smtClean="0"/>
          </a:p>
          <a:p>
            <a:endParaRPr lang="en-US" dirty="0"/>
          </a:p>
        </p:txBody>
      </p:sp>
      <p:sp>
        <p:nvSpPr>
          <p:cNvPr id="3" name="TextBox 2"/>
          <p:cNvSpPr txBox="1"/>
          <p:nvPr/>
        </p:nvSpPr>
        <p:spPr>
          <a:xfrm>
            <a:off x="347031" y="198303"/>
            <a:ext cx="5761822" cy="523220"/>
          </a:xfrm>
          <a:prstGeom prst="rect">
            <a:avLst/>
          </a:prstGeom>
          <a:noFill/>
        </p:spPr>
        <p:txBody>
          <a:bodyPr wrap="square" rtlCol="0">
            <a:spAutoFit/>
          </a:bodyPr>
          <a:lstStyle/>
          <a:p>
            <a:r>
              <a:rPr lang="en-US" sz="2800" dirty="0" smtClean="0"/>
              <a:t>Ethical Analysis: </a:t>
            </a:r>
            <a:endParaRPr 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7825" y="281940"/>
            <a:ext cx="10756900" cy="583565"/>
          </a:xfrm>
          <a:prstGeom prst="rect">
            <a:avLst/>
          </a:prstGeom>
          <a:noFill/>
        </p:spPr>
        <p:txBody>
          <a:bodyPr wrap="square" rtlCol="0">
            <a:spAutoFit/>
          </a:bodyPr>
          <a:p>
            <a:r>
              <a:rPr lang="en-US" sz="3200">
                <a:latin typeface="Arial" panose="020B0604020202020204" pitchFamily="34" charset="0"/>
                <a:cs typeface="Arial" panose="020B0604020202020204" pitchFamily="34" charset="0"/>
              </a:rPr>
              <a:t>Conclusion:</a:t>
            </a:r>
            <a:endParaRPr lang="en-US" sz="3200">
              <a:latin typeface="Arial" panose="020B0604020202020204" pitchFamily="34" charset="0"/>
              <a:cs typeface="Arial" panose="020B0604020202020204" pitchFamily="34" charset="0"/>
            </a:endParaRPr>
          </a:p>
        </p:txBody>
      </p:sp>
      <p:sp>
        <p:nvSpPr>
          <p:cNvPr id="3" name="Text Box 2"/>
          <p:cNvSpPr txBox="1"/>
          <p:nvPr/>
        </p:nvSpPr>
        <p:spPr>
          <a:xfrm>
            <a:off x="547370" y="1170940"/>
            <a:ext cx="11877040" cy="2306955"/>
          </a:xfrm>
          <a:prstGeom prst="rect">
            <a:avLst/>
          </a:prstGeom>
          <a:noFill/>
        </p:spPr>
        <p:txBody>
          <a:bodyPr wrap="square" rtlCol="0">
            <a:spAutoFit/>
          </a:bodyPr>
          <a:p>
            <a:pPr fontAlgn="auto">
              <a:lnSpc>
                <a:spcPct val="150000"/>
              </a:lnSpc>
            </a:pPr>
            <a:r>
              <a:rPr lang="en-US" sz="2800"/>
              <a:t>Laws maintain and help technologies mov</a:t>
            </a:r>
            <a:r>
              <a:rPr lang="en-US" altLang="en-US" sz="2800"/>
              <a:t>e</a:t>
            </a:r>
            <a:r>
              <a:rPr lang="en-US" sz="2800"/>
              <a:t> forward</a:t>
            </a:r>
            <a:endParaRPr lang="en-US" sz="2800"/>
          </a:p>
          <a:p>
            <a:pPr fontAlgn="auto">
              <a:lnSpc>
                <a:spcPct val="150000"/>
              </a:lnSpc>
            </a:pPr>
            <a:r>
              <a:rPr lang="en-US" altLang="en-US" sz="2800"/>
              <a:t>D</a:t>
            </a:r>
            <a:r>
              <a:rPr lang="en-US" sz="2800"/>
              <a:t>ifferences between free, open source software, and </a:t>
            </a:r>
            <a:r>
              <a:rPr lang="en-US" altLang="en-US" sz="2800"/>
              <a:t>p</a:t>
            </a:r>
            <a:r>
              <a:rPr lang="en-US" sz="2800"/>
              <a:t>atented software </a:t>
            </a:r>
            <a:endParaRPr lang="en-US" sz="2800"/>
          </a:p>
          <a:p>
            <a:pPr fontAlgn="auto">
              <a:lnSpc>
                <a:spcPct val="150000"/>
              </a:lnSpc>
            </a:pPr>
            <a:r>
              <a:rPr lang="en-US" altLang="en-US" sz="2800"/>
              <a:t>K</a:t>
            </a:r>
            <a:r>
              <a:rPr lang="en-US" sz="2800"/>
              <a:t>eep the balance </a:t>
            </a:r>
            <a:r>
              <a:rPr lang="en-US" altLang="en-US" sz="2800"/>
              <a:t>betwen patented software and free software</a:t>
            </a:r>
            <a:endParaRPr lang="en-US"/>
          </a:p>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16918546">
            <a:off x="9251396" y="4401998"/>
            <a:ext cx="5881208" cy="5708918"/>
            <a:chOff x="9167665" y="-5547785"/>
            <a:chExt cx="9203111" cy="8933507"/>
          </a:xfrm>
        </p:grpSpPr>
        <p:sp>
          <p:nvSpPr>
            <p:cNvPr id="20" name="椭圆 19"/>
            <p:cNvSpPr/>
            <p:nvPr/>
          </p:nvSpPr>
          <p:spPr>
            <a:xfrm rot="12209326">
              <a:off x="9167665" y="-5547785"/>
              <a:ext cx="8305799" cy="8305800"/>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rot="20560962">
              <a:off x="10064976" y="-4920078"/>
              <a:ext cx="8305800" cy="8305800"/>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rot="7200000">
              <a:off x="9359066" y="-4966269"/>
              <a:ext cx="8305800" cy="8305801"/>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6332618" y="2715419"/>
            <a:ext cx="184731" cy="1200329"/>
          </a:xfrm>
          <a:prstGeom prst="rect">
            <a:avLst/>
          </a:prstGeom>
          <a:noFill/>
        </p:spPr>
        <p:txBody>
          <a:bodyPr wrap="none" rtlCol="0">
            <a:spAutoFit/>
          </a:bodyPr>
          <a:lstStyle/>
          <a:p>
            <a:endParaRPr lang="en-US" altLang="zh-CN" sz="7200" b="1" dirty="0">
              <a:latin typeface="造字工房悦黑体验版纤细体" pitchFamily="50" charset="-122"/>
              <a:ea typeface="造字工房悦黑体验版纤细体" pitchFamily="50" charset="-122"/>
            </a:endParaRPr>
          </a:p>
        </p:txBody>
      </p:sp>
      <p:sp>
        <p:nvSpPr>
          <p:cNvPr id="2" name="TextBox 1"/>
          <p:cNvSpPr txBox="1"/>
          <p:nvPr/>
        </p:nvSpPr>
        <p:spPr>
          <a:xfrm>
            <a:off x="560770" y="568936"/>
            <a:ext cx="4727326" cy="523220"/>
          </a:xfrm>
          <a:prstGeom prst="rect">
            <a:avLst/>
          </a:prstGeom>
          <a:noFill/>
        </p:spPr>
        <p:txBody>
          <a:bodyPr wrap="square" rtlCol="0">
            <a:spAutoFit/>
          </a:bodyPr>
          <a:lstStyle/>
          <a:p>
            <a:r>
              <a:rPr lang="en-US" sz="2800" dirty="0"/>
              <a:t>References:</a:t>
            </a:r>
            <a:endParaRPr lang="en-US" sz="2800" dirty="0"/>
          </a:p>
        </p:txBody>
      </p:sp>
      <p:sp>
        <p:nvSpPr>
          <p:cNvPr id="3" name="TextBox 2"/>
          <p:cNvSpPr txBox="1"/>
          <p:nvPr/>
        </p:nvSpPr>
        <p:spPr>
          <a:xfrm>
            <a:off x="633508" y="1092156"/>
            <a:ext cx="10951856" cy="4523105"/>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Copyleft. (2019, February 26). Retrieved February 27, 2019, from https://</a:t>
            </a:r>
            <a:r>
              <a:rPr lang="en-US" sz="1400" dirty="0" smtClean="0">
                <a:latin typeface="Arial" panose="020B0604020202020204" pitchFamily="34" charset="0"/>
                <a:cs typeface="Arial" panose="020B0604020202020204" pitchFamily="34" charset="0"/>
              </a:rPr>
              <a:t>en.wikipedia.org/wiki/Copylef</a:t>
            </a:r>
            <a:endParaRPr lang="en-US" sz="1400" dirty="0" smtClean="0">
              <a:latin typeface="Arial" panose="020B0604020202020204" pitchFamily="34" charset="0"/>
              <a:cs typeface="Arial" panose="020B0604020202020204" pitchFamily="34" charset="0"/>
            </a:endParaRPr>
          </a:p>
          <a:p>
            <a:pPr marL="457200" indent="-457200"/>
            <a:r>
              <a:rPr lang="en-US" sz="1400" dirty="0">
                <a:latin typeface="Arial" panose="020B0604020202020204" pitchFamily="34" charset="0"/>
                <a:cs typeface="Arial" panose="020B0604020202020204" pitchFamily="34" charset="0"/>
              </a:rPr>
              <a:t>Dent, A. (</a:t>
            </a:r>
            <a:r>
              <a:rPr lang="en-US" sz="1400" dirty="0" err="1">
                <a:latin typeface="Arial" panose="020B0604020202020204" pitchFamily="34" charset="0"/>
                <a:cs typeface="Arial" panose="020B0604020202020204" pitchFamily="34" charset="0"/>
              </a:rPr>
              <a:t>n.d.</a:t>
            </a:r>
            <a:r>
              <a:rPr lang="en-US" sz="1400" dirty="0">
                <a:latin typeface="Arial" panose="020B0604020202020204" pitchFamily="34" charset="0"/>
                <a:cs typeface="Arial" panose="020B0604020202020204" pitchFamily="34" charset="0"/>
              </a:rPr>
              <a:t>). Google's search overhaul: What does it mean for advertisers? Retrieved March 2, 2019, from https://www.campaignlive.co.uk/article/googles-search-overhaul-does-mean-advertisers/1384575</a:t>
            </a:r>
            <a:endParaRPr lang="en-US" sz="1400" dirty="0">
              <a:latin typeface="Arial" panose="020B0604020202020204" pitchFamily="34" charset="0"/>
              <a:cs typeface="Arial" panose="020B0604020202020204" pitchFamily="34" charset="0"/>
            </a:endParaRPr>
          </a:p>
          <a:p>
            <a:pPr marL="532130" indent="-532130"/>
            <a:r>
              <a:rPr lang="en-US" sz="1400" dirty="0">
                <a:latin typeface="Arial" panose="020B0604020202020204" pitchFamily="34" charset="0"/>
                <a:cs typeface="Arial" panose="020B0604020202020204" pitchFamily="34" charset="0"/>
              </a:rPr>
              <a:t>Free VPN vs Paid VPN- What's the difference? - </a:t>
            </a:r>
            <a:r>
              <a:rPr lang="en-US" sz="1400" dirty="0" err="1">
                <a:latin typeface="Arial" panose="020B0604020202020204" pitchFamily="34" charset="0"/>
                <a:cs typeface="Arial" panose="020B0604020202020204" pitchFamily="34" charset="0"/>
              </a:rPr>
              <a:t>Compsmag</a:t>
            </a:r>
            <a:r>
              <a:rPr lang="en-US" sz="1400" dirty="0">
                <a:latin typeface="Arial" panose="020B0604020202020204" pitchFamily="34" charset="0"/>
                <a:cs typeface="Arial" panose="020B0604020202020204" pitchFamily="34" charset="0"/>
              </a:rPr>
              <a:t>. (2015, September 18). Retrieved February 28, 2019, from https://www.compsmag.com/free-vpn-vs-paid-vpn</a:t>
            </a:r>
            <a:endParaRPr lang="en-US" sz="1400" dirty="0">
              <a:latin typeface="Arial" panose="020B0604020202020204" pitchFamily="34" charset="0"/>
              <a:cs typeface="Arial" panose="020B0604020202020204" pitchFamily="34" charset="0"/>
            </a:endParaRPr>
          </a:p>
          <a:p>
            <a:pPr marL="542925" indent="-542925" defTabSz="542925"/>
            <a:r>
              <a:rPr lang="en-US" sz="1400" dirty="0" err="1">
                <a:latin typeface="Arial" panose="020B0604020202020204" pitchFamily="34" charset="0"/>
                <a:cs typeface="Arial" panose="020B0604020202020204" pitchFamily="34" charset="0"/>
              </a:rPr>
              <a:t>Gadaleta</a:t>
            </a:r>
            <a:r>
              <a:rPr lang="en-US" sz="1400" dirty="0">
                <a:latin typeface="Arial" panose="020B0604020202020204" pitchFamily="34" charset="0"/>
                <a:cs typeface="Arial" panose="020B0604020202020204" pitchFamily="34" charset="0"/>
              </a:rPr>
              <a:t>, F., &amp; </a:t>
            </a:r>
            <a:r>
              <a:rPr lang="en-US" sz="1400" dirty="0" err="1">
                <a:latin typeface="Arial" panose="020B0604020202020204" pitchFamily="34" charset="0"/>
                <a:cs typeface="Arial" panose="020B0604020202020204" pitchFamily="34" charset="0"/>
              </a:rPr>
              <a:t>Gadaleta</a:t>
            </a:r>
            <a:r>
              <a:rPr lang="en-US" sz="1400" dirty="0">
                <a:latin typeface="Arial" panose="020B0604020202020204" pitchFamily="34" charset="0"/>
                <a:cs typeface="Arial" panose="020B0604020202020204" pitchFamily="34" charset="0"/>
              </a:rPr>
              <a:t>, F. (2016, November 28). The End of Stallman's Law – Data Science at Home – Medium. Retrieved February 27, 2019, from https://</a:t>
            </a:r>
            <a:r>
              <a:rPr lang="en-US" sz="1400" dirty="0" smtClean="0">
                <a:latin typeface="Arial" panose="020B0604020202020204" pitchFamily="34" charset="0"/>
                <a:cs typeface="Arial" panose="020B0604020202020204" pitchFamily="34" charset="0"/>
              </a:rPr>
              <a:t>medium.com/data-science-at-home/the-end-of-stallmans-law-f0ad741c88f0</a:t>
            </a:r>
            <a:endParaRPr lang="en-US" sz="1400" dirty="0" smtClean="0">
              <a:latin typeface="Arial" panose="020B0604020202020204" pitchFamily="34" charset="0"/>
              <a:cs typeface="Arial" panose="020B0604020202020204" pitchFamily="34" charset="0"/>
            </a:endParaRPr>
          </a:p>
          <a:p>
            <a:pPr marL="542925" indent="-542925" defTabSz="542925"/>
            <a:r>
              <a:rPr lang="en-US" sz="1400" dirty="0">
                <a:latin typeface="Arial" panose="020B0604020202020204" pitchFamily="34" charset="0"/>
                <a:cs typeface="Arial" panose="020B0604020202020204" pitchFamily="34" charset="0"/>
              </a:rPr>
              <a:t>Google Books. (</a:t>
            </a:r>
            <a:r>
              <a:rPr lang="en-US" sz="1400" dirty="0" err="1">
                <a:latin typeface="Arial" panose="020B0604020202020204" pitchFamily="34" charset="0"/>
                <a:cs typeface="Arial" panose="020B0604020202020204" pitchFamily="34" charset="0"/>
              </a:rPr>
              <a:t>n.d.</a:t>
            </a:r>
            <a:r>
              <a:rPr lang="en-US" sz="1400" dirty="0">
                <a:latin typeface="Arial" panose="020B0604020202020204" pitchFamily="34" charset="0"/>
                <a:cs typeface="Arial" panose="020B0604020202020204" pitchFamily="34" charset="0"/>
              </a:rPr>
              <a:t>). Retrieved from https://books.google.com</a:t>
            </a:r>
            <a:r>
              <a:rPr lang="en-US" sz="1400" dirty="0" smtClean="0">
                <a:latin typeface="Arial" panose="020B0604020202020204" pitchFamily="34" charset="0"/>
                <a:cs typeface="Arial" panose="020B0604020202020204" pitchFamily="34" charset="0"/>
              </a:rPr>
              <a:t>/</a:t>
            </a:r>
            <a:endParaRPr lang="en-US" sz="1400" dirty="0" smtClean="0">
              <a:latin typeface="Arial" panose="020B0604020202020204" pitchFamily="34" charset="0"/>
              <a:cs typeface="Arial" panose="020B0604020202020204" pitchFamily="34" charset="0"/>
            </a:endParaRPr>
          </a:p>
          <a:p>
            <a:pPr marL="542925" indent="-542925" defTabSz="542925"/>
            <a:r>
              <a:rPr lang="en-US" sz="1400" dirty="0" smtClean="0">
                <a:latin typeface="Arial" panose="020B0604020202020204" pitchFamily="34" charset="0"/>
                <a:cs typeface="Arial" panose="020B0604020202020204" pitchFamily="34" charset="0"/>
              </a:rPr>
              <a:t>Kesler, A. (2018, September 19). A Comprehensive List of Search Engines | SEJ. Retrieved March 3, 2019, from https://www.searchenginejournal.com/going-beyond-google-comprehensive-list-search-engines/123880/#close</a:t>
            </a:r>
            <a:endParaRPr lang="en-US" sz="1400" dirty="0" smtClean="0">
              <a:latin typeface="Arial" panose="020B0604020202020204" pitchFamily="34" charset="0"/>
              <a:cs typeface="Arial" panose="020B0604020202020204" pitchFamily="34" charset="0"/>
            </a:endParaRPr>
          </a:p>
          <a:p>
            <a:pPr marL="542925" indent="-542925" defTabSz="542925"/>
            <a:r>
              <a:rPr lang="en-US" sz="1400" dirty="0">
                <a:latin typeface="Arial" panose="020B0604020202020204" pitchFamily="34" charset="0"/>
                <a:cs typeface="Arial" panose="020B0604020202020204" pitchFamily="34" charset="0"/>
              </a:rPr>
              <a:t>Linux Vs Windows Web Hosting Servers. (</a:t>
            </a:r>
            <a:r>
              <a:rPr lang="en-US" sz="1400" dirty="0" err="1">
                <a:latin typeface="Arial" panose="020B0604020202020204" pitchFamily="34" charset="0"/>
                <a:cs typeface="Arial" panose="020B0604020202020204" pitchFamily="34" charset="0"/>
              </a:rPr>
              <a:t>n.d.</a:t>
            </a:r>
            <a:r>
              <a:rPr lang="en-US" sz="1400" dirty="0">
                <a:latin typeface="Arial" panose="020B0604020202020204" pitchFamily="34" charset="0"/>
                <a:cs typeface="Arial" panose="020B0604020202020204" pitchFamily="34" charset="0"/>
              </a:rPr>
              <a:t>). Retrieved March 2, 2019, from https://www.shorelinuxsolutions.com/linux-vs-windows-web-hosting</a:t>
            </a:r>
            <a:endParaRPr lang="en-US" sz="1400" dirty="0">
              <a:latin typeface="Arial" panose="020B0604020202020204" pitchFamily="34" charset="0"/>
              <a:cs typeface="Arial" panose="020B0604020202020204" pitchFamily="34" charset="0"/>
            </a:endParaRPr>
          </a:p>
          <a:p>
            <a:pPr marL="519430" indent="-519430" defTabSz="542925"/>
            <a:r>
              <a:rPr lang="en-US" sz="1400" dirty="0">
                <a:latin typeface="Arial" panose="020B0604020202020204" pitchFamily="34" charset="0"/>
                <a:cs typeface="Arial" panose="020B0604020202020204" pitchFamily="34" charset="0"/>
              </a:rPr>
              <a:t>No Google, how we did it (So can you, if you want). (</a:t>
            </a:r>
            <a:r>
              <a:rPr lang="en-US" sz="1400" dirty="0" err="1">
                <a:latin typeface="Arial" panose="020B0604020202020204" pitchFamily="34" charset="0"/>
                <a:cs typeface="Arial" panose="020B0604020202020204" pitchFamily="34" charset="0"/>
              </a:rPr>
              <a:t>n.d.</a:t>
            </a:r>
            <a:r>
              <a:rPr lang="en-US" sz="1400" dirty="0">
                <a:latin typeface="Arial" panose="020B0604020202020204" pitchFamily="34" charset="0"/>
                <a:cs typeface="Arial" panose="020B0604020202020204" pitchFamily="34" charset="0"/>
              </a:rPr>
              <a:t>). Retrieved March 1, 2019, from https://pivotcloudsolutions.com/blog/?p=168</a:t>
            </a:r>
            <a:endParaRPr lang="en-US" sz="1400" dirty="0">
              <a:latin typeface="Arial" panose="020B0604020202020204" pitchFamily="34" charset="0"/>
              <a:cs typeface="Arial" panose="020B0604020202020204" pitchFamily="34" charset="0"/>
            </a:endParaRPr>
          </a:p>
          <a:p>
            <a:pPr marL="519430" indent="-519430" defTabSz="542925"/>
            <a:r>
              <a:rPr lang="en-US" sz="1400" dirty="0">
                <a:latin typeface="Arial" panose="020B0604020202020204" pitchFamily="34" charset="0"/>
                <a:cs typeface="Arial" panose="020B0604020202020204" pitchFamily="34" charset="0"/>
              </a:rPr>
              <a:t>Too Many Patents. (n.d.). Retrieved March 1, 2019, from https://www.patentprogress.org/systemic-problems/too-many-patents</a:t>
            </a:r>
            <a:r>
              <a:rPr lang="en-US" sz="1400" dirty="0" smtClean="0">
                <a:latin typeface="Arial" panose="020B0604020202020204" pitchFamily="34" charset="0"/>
                <a:cs typeface="Arial" panose="020B0604020202020204" pitchFamily="34" charset="0"/>
              </a:rPr>
              <a:t>/</a:t>
            </a:r>
            <a:endParaRPr lang="en-US" sz="1400" dirty="0" smtClean="0">
              <a:latin typeface="Arial" panose="020B0604020202020204" pitchFamily="34" charset="0"/>
              <a:cs typeface="Arial" panose="020B0604020202020204" pitchFamily="34" charset="0"/>
            </a:endParaRPr>
          </a:p>
          <a:p>
            <a:pPr marL="542925" indent="-542925" defTabSz="542925"/>
            <a:r>
              <a:rPr lang="en-US" sz="1400" dirty="0">
                <a:latin typeface="Arial" panose="020B0604020202020204" pitchFamily="34" charset="0"/>
                <a:cs typeface="Arial" panose="020B0604020202020204" pitchFamily="34" charset="0"/>
              </a:rPr>
              <a:t>United States Patent and Trademark Office. (2019, January 30). Retrieved March 2, 2019, from https://</a:t>
            </a:r>
            <a:r>
              <a:rPr lang="en-US" sz="1400" dirty="0" smtClean="0">
                <a:latin typeface="Arial" panose="020B0604020202020204" pitchFamily="34" charset="0"/>
                <a:cs typeface="Arial" panose="020B0604020202020204" pitchFamily="34" charset="0"/>
              </a:rPr>
              <a:t>en.wikipedia.org/wiki/United_States_Patent_and_Trademark_Office</a:t>
            </a:r>
            <a:endParaRPr lang="en-US" sz="1400" dirty="0" smtClean="0">
              <a:latin typeface="Arial" panose="020B0604020202020204" pitchFamily="34" charset="0"/>
              <a:cs typeface="Arial" panose="020B0604020202020204" pitchFamily="34" charset="0"/>
            </a:endParaRPr>
          </a:p>
          <a:p>
            <a:pPr marL="542925" indent="-542925" defTabSz="542925"/>
            <a:r>
              <a:rPr lang="en-US" sz="1400" dirty="0">
                <a:latin typeface="Arial" panose="020B0604020202020204" pitchFamily="34" charset="0"/>
                <a:cs typeface="Arial" panose="020B0604020202020204" pitchFamily="34" charset="0"/>
              </a:rPr>
              <a:t>Why Linux is More Secure than Windows. (</a:t>
            </a:r>
            <a:r>
              <a:rPr lang="en-US" sz="1400" dirty="0" err="1">
                <a:latin typeface="Arial" panose="020B0604020202020204" pitchFamily="34" charset="0"/>
                <a:cs typeface="Arial" panose="020B0604020202020204" pitchFamily="34" charset="0"/>
              </a:rPr>
              <a:t>n.d.</a:t>
            </a:r>
            <a:r>
              <a:rPr lang="en-US" sz="1400" dirty="0">
                <a:latin typeface="Arial" panose="020B0604020202020204" pitchFamily="34" charset="0"/>
                <a:cs typeface="Arial" panose="020B0604020202020204" pitchFamily="34" charset="0"/>
              </a:rPr>
              <a:t>). Retrieved March 2, 2019, from https://www.cbtnuggets.com/blog/2018/01/why-linux-is-more-secure-than-windows/</a:t>
            </a:r>
            <a:endParaRPr lang="en-US" sz="1400" dirty="0">
              <a:latin typeface="Arial" panose="020B0604020202020204" pitchFamily="34" charset="0"/>
              <a:cs typeface="Arial" panose="020B0604020202020204" pitchFamily="34" charset="0"/>
            </a:endParaRPr>
          </a:p>
          <a:p>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609600" y="1536700"/>
            <a:ext cx="11472545" cy="2430145"/>
          </a:xfrm>
          <a:prstGeom prst="rect">
            <a:avLst/>
          </a:prstGeom>
          <a:noFill/>
        </p:spPr>
        <p:txBody>
          <a:bodyPr wrap="square" rtlCol="0">
            <a:spAutoFit/>
          </a:bodyPr>
          <a:lstStyle/>
          <a:p>
            <a:r>
              <a:rPr lang="en-US" altLang="en-US" sz="3200"/>
              <a:t>Which of the following events</a:t>
            </a:r>
            <a:r>
              <a:rPr lang="en-US" sz="3200"/>
              <a:t> happend during </a:t>
            </a:r>
            <a:r>
              <a:rPr lang="en-US" altLang="en-US" sz="3200"/>
              <a:t>the </a:t>
            </a:r>
            <a:r>
              <a:rPr lang="en-US" sz="3200"/>
              <a:t>1970s</a:t>
            </a:r>
            <a:endParaRPr lang="en-US" sz="2400"/>
          </a:p>
          <a:p>
            <a:r>
              <a:rPr lang="en-US" sz="2400"/>
              <a:t>A: </a:t>
            </a:r>
            <a:r>
              <a:rPr lang="en-US" sz="2400">
                <a:sym typeface="+mn-ea"/>
              </a:rPr>
              <a:t>KSR VS Teleflex</a:t>
            </a:r>
            <a:endParaRPr lang="en-US" sz="2400"/>
          </a:p>
          <a:p>
            <a:r>
              <a:rPr lang="en-US" sz="2400"/>
              <a:t>B: Linux first release</a:t>
            </a:r>
            <a:endParaRPr lang="en-US" sz="2400"/>
          </a:p>
          <a:p>
            <a:r>
              <a:rPr lang="en-US" sz="2400"/>
              <a:t>C: Google's Library Project</a:t>
            </a:r>
            <a:endParaRPr lang="en-US" sz="2400" dirty="0">
              <a:cs typeface="+mn-lt"/>
              <a:sym typeface="+mn-ea"/>
            </a:endParaRPr>
          </a:p>
          <a:p>
            <a:r>
              <a:rPr lang="en-US" sz="2400"/>
              <a:t>D: </a:t>
            </a:r>
            <a:r>
              <a:rPr lang="en-US" sz="2400">
                <a:cs typeface="+mn-lt"/>
                <a:sym typeface="+mn-ea"/>
              </a:rPr>
              <a:t>Patent office issued the first patent to a software</a:t>
            </a:r>
            <a:endParaRPr lang="en-US" sz="2400">
              <a:cs typeface="+mn-lt"/>
              <a:sym typeface="+mn-ea"/>
            </a:endParaRPr>
          </a:p>
          <a:p>
            <a:r>
              <a:rPr lang="en-US" sz="2400"/>
              <a:t>E: None of above</a:t>
            </a:r>
            <a:endParaRPr lang="en-US" sz="2400"/>
          </a:p>
        </p:txBody>
      </p:sp>
      <p:sp>
        <p:nvSpPr>
          <p:cNvPr id="4" name="Text Box 3"/>
          <p:cNvSpPr txBox="1"/>
          <p:nvPr/>
        </p:nvSpPr>
        <p:spPr>
          <a:xfrm>
            <a:off x="462280" y="511175"/>
            <a:ext cx="7726680" cy="706755"/>
          </a:xfrm>
          <a:prstGeom prst="rect">
            <a:avLst/>
          </a:prstGeom>
          <a:noFill/>
        </p:spPr>
        <p:txBody>
          <a:bodyPr wrap="square" rtlCol="0">
            <a:spAutoFit/>
          </a:bodyPr>
          <a:p>
            <a:r>
              <a:rPr lang="en-US" altLang="en-US" sz="4000">
                <a:cs typeface="+mn-lt"/>
              </a:rPr>
              <a:t>Question 1:</a:t>
            </a:r>
            <a:endParaRPr lang="en-US" altLang="en-US" sz="4000">
              <a:cs typeface="+mn-l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Box 2"/>
          <p:cNvSpPr txBox="1"/>
          <p:nvPr/>
        </p:nvSpPr>
        <p:spPr>
          <a:xfrm>
            <a:off x="609600" y="1581150"/>
            <a:ext cx="11666855" cy="2430145"/>
          </a:xfrm>
          <a:prstGeom prst="rect">
            <a:avLst/>
          </a:prstGeom>
          <a:noFill/>
        </p:spPr>
        <p:txBody>
          <a:bodyPr wrap="square" rtlCol="0" anchor="t">
            <a:spAutoFit/>
          </a:bodyPr>
          <a:lstStyle/>
          <a:p>
            <a:r>
              <a:rPr lang="en-US" altLang="en-US" sz="3200" dirty="0">
                <a:sym typeface="+mn-ea"/>
              </a:rPr>
              <a:t>Which of the following events</a:t>
            </a:r>
            <a:r>
              <a:rPr lang="en-US" sz="3200" dirty="0">
                <a:sym typeface="+mn-ea"/>
              </a:rPr>
              <a:t> </a:t>
            </a:r>
            <a:r>
              <a:rPr lang="en-US" sz="3200" dirty="0" smtClean="0">
                <a:sym typeface="+mn-ea"/>
              </a:rPr>
              <a:t>happened </a:t>
            </a:r>
            <a:r>
              <a:rPr lang="en-US" sz="3200" dirty="0">
                <a:sym typeface="+mn-ea"/>
              </a:rPr>
              <a:t>during </a:t>
            </a:r>
            <a:r>
              <a:rPr lang="en-US" altLang="en-US" sz="3200" dirty="0">
                <a:sym typeface="+mn-ea"/>
              </a:rPr>
              <a:t>the </a:t>
            </a:r>
            <a:r>
              <a:rPr lang="en-US" sz="3200" dirty="0">
                <a:sym typeface="+mn-ea"/>
              </a:rPr>
              <a:t>1970s</a:t>
            </a:r>
            <a:endParaRPr lang="en-US" sz="2400" dirty="0"/>
          </a:p>
          <a:p>
            <a:r>
              <a:rPr lang="en-US" sz="2400" dirty="0">
                <a:sym typeface="+mn-ea"/>
              </a:rPr>
              <a:t>A: KSR VS </a:t>
            </a:r>
            <a:r>
              <a:rPr lang="en-US" sz="2400" dirty="0" smtClean="0">
                <a:sym typeface="+mn-ea"/>
              </a:rPr>
              <a:t>Teleflex </a:t>
            </a:r>
            <a:r>
              <a:rPr lang="en-US" sz="2400" b="1" dirty="0" smtClean="0">
                <a:sym typeface="+mn-ea"/>
              </a:rPr>
              <a:t>(2007)</a:t>
            </a:r>
            <a:endParaRPr lang="en-US" sz="2400" b="1" dirty="0"/>
          </a:p>
          <a:p>
            <a:r>
              <a:rPr lang="en-US" sz="2400" dirty="0">
                <a:sym typeface="+mn-ea"/>
              </a:rPr>
              <a:t>B: Linux first </a:t>
            </a:r>
            <a:r>
              <a:rPr lang="en-US" sz="2400" dirty="0" smtClean="0">
                <a:sym typeface="+mn-ea"/>
              </a:rPr>
              <a:t>release </a:t>
            </a:r>
            <a:r>
              <a:rPr lang="en-US" sz="2400" b="1" dirty="0" smtClean="0">
                <a:sym typeface="+mn-ea"/>
              </a:rPr>
              <a:t>(1991)</a:t>
            </a:r>
            <a:endParaRPr lang="en-US" sz="2400" b="1" dirty="0"/>
          </a:p>
          <a:p>
            <a:r>
              <a:rPr lang="en-US" sz="2400" dirty="0">
                <a:sym typeface="+mn-ea"/>
              </a:rPr>
              <a:t>C: Google's Library </a:t>
            </a:r>
            <a:r>
              <a:rPr lang="en-US" sz="2400" dirty="0" smtClean="0">
                <a:sym typeface="+mn-ea"/>
              </a:rPr>
              <a:t>Project </a:t>
            </a:r>
            <a:r>
              <a:rPr lang="en-US" sz="2400" b="1" dirty="0" smtClean="0">
                <a:sym typeface="+mn-ea"/>
              </a:rPr>
              <a:t>(2000s)</a:t>
            </a:r>
            <a:endParaRPr lang="en-US" sz="2400" b="1" dirty="0">
              <a:cs typeface="+mn-lt"/>
              <a:sym typeface="+mn-ea"/>
            </a:endParaRPr>
          </a:p>
          <a:p>
            <a:r>
              <a:rPr lang="en-US" sz="2400" dirty="0">
                <a:sym typeface="+mn-ea"/>
              </a:rPr>
              <a:t>D: </a:t>
            </a:r>
            <a:r>
              <a:rPr lang="en-US" sz="2400" dirty="0">
                <a:cs typeface="+mn-lt"/>
                <a:sym typeface="+mn-ea"/>
              </a:rPr>
              <a:t>Patent office issued the first patent to a </a:t>
            </a:r>
            <a:r>
              <a:rPr lang="en-US" sz="2400" dirty="0" smtClean="0">
                <a:cs typeface="+mn-lt"/>
                <a:sym typeface="+mn-ea"/>
              </a:rPr>
              <a:t>software(</a:t>
            </a:r>
            <a:r>
              <a:rPr lang="en-US" sz="2400" b="1" dirty="0" smtClean="0">
                <a:cs typeface="+mn-lt"/>
                <a:sym typeface="+mn-ea"/>
              </a:rPr>
              <a:t>1981</a:t>
            </a:r>
            <a:r>
              <a:rPr lang="en-US" sz="2400" dirty="0" smtClean="0">
                <a:cs typeface="+mn-lt"/>
                <a:sym typeface="+mn-ea"/>
              </a:rPr>
              <a:t>)</a:t>
            </a:r>
            <a:endParaRPr lang="en-US" sz="2400" dirty="0">
              <a:cs typeface="+mn-lt"/>
              <a:sym typeface="+mn-ea"/>
            </a:endParaRPr>
          </a:p>
          <a:p>
            <a:r>
              <a:rPr lang="en-US" sz="2400" b="1" dirty="0">
                <a:sym typeface="+mn-ea"/>
              </a:rPr>
              <a:t>E: None of above</a:t>
            </a:r>
            <a:endParaRPr lang="en-US" sz="2400" b="1" dirty="0">
              <a:sym typeface="+mn-ea"/>
            </a:endParaRPr>
          </a:p>
        </p:txBody>
      </p:sp>
      <p:sp>
        <p:nvSpPr>
          <p:cNvPr id="4" name="Text Box 3"/>
          <p:cNvSpPr txBox="1"/>
          <p:nvPr/>
        </p:nvSpPr>
        <p:spPr>
          <a:xfrm>
            <a:off x="808672" y="4922520"/>
            <a:ext cx="10575290" cy="461665"/>
          </a:xfrm>
          <a:prstGeom prst="rect">
            <a:avLst/>
          </a:prstGeom>
          <a:noFill/>
        </p:spPr>
        <p:txBody>
          <a:bodyPr wrap="square" rtlCol="0">
            <a:spAutoFit/>
          </a:bodyPr>
          <a:lstStyle/>
          <a:p>
            <a:r>
              <a:rPr lang="en-US" sz="2400" dirty="0"/>
              <a:t>Both the free software </a:t>
            </a:r>
            <a:r>
              <a:rPr lang="en-US" sz="2400" dirty="0" smtClean="0"/>
              <a:t>movement </a:t>
            </a:r>
            <a:r>
              <a:rPr lang="en-US" sz="2400" dirty="0"/>
              <a:t>and t</a:t>
            </a:r>
            <a:r>
              <a:rPr lang="en-US" sz="2400" dirty="0">
                <a:cs typeface="+mn-lt"/>
                <a:sym typeface="+mn-ea"/>
              </a:rPr>
              <a:t>he project Gutenberg happened in 1970s</a:t>
            </a:r>
            <a:r>
              <a:rPr lang="en-US" dirty="0">
                <a:cs typeface="+mn-lt"/>
                <a:sym typeface="+mn-ea"/>
              </a:rPr>
              <a:t>.</a:t>
            </a:r>
            <a:r>
              <a:rPr lang="en-US" dirty="0"/>
              <a:t>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609600" y="1854835"/>
            <a:ext cx="11029950" cy="2953385"/>
          </a:xfrm>
          <a:prstGeom prst="rect">
            <a:avLst/>
          </a:prstGeom>
          <a:noFill/>
        </p:spPr>
        <p:txBody>
          <a:bodyPr wrap="square" rtlCol="0" anchor="t">
            <a:spAutoFit/>
          </a:bodyPr>
          <a:lstStyle/>
          <a:p>
            <a:r>
              <a:rPr lang="en-US" altLang="en-US" sz="2400"/>
              <a:t>Which of</a:t>
            </a:r>
            <a:r>
              <a:rPr lang="en-US" sz="2400"/>
              <a:t> the following options is</a:t>
            </a:r>
            <a:r>
              <a:rPr lang="en-US" sz="2400" b="1"/>
              <a:t> not </a:t>
            </a:r>
            <a:r>
              <a:rPr lang="en-US" sz="2400"/>
              <a:t>a reason </a:t>
            </a:r>
            <a:r>
              <a:rPr lang="en-US" altLang="en-US" sz="2400"/>
              <a:t>to </a:t>
            </a:r>
            <a:r>
              <a:rPr lang="en-US" sz="2400"/>
              <a:t>explain why large companies buy patents as “Weapon</a:t>
            </a:r>
            <a:r>
              <a:rPr lang="en-US" altLang="en-US" sz="2400"/>
              <a:t>s</a:t>
            </a:r>
            <a:r>
              <a:rPr lang="en-US" sz="2400"/>
              <a:t>”</a:t>
            </a:r>
            <a:endParaRPr lang="en-US" sz="2400"/>
          </a:p>
          <a:p>
            <a:r>
              <a:rPr lang="en-US" sz="2400">
                <a:sym typeface="+mn-ea"/>
              </a:rPr>
              <a:t>A: Protect continu</a:t>
            </a:r>
            <a:r>
              <a:rPr lang="en-US" altLang="en-US" sz="2400">
                <a:sym typeface="+mn-ea"/>
              </a:rPr>
              <a:t>ous</a:t>
            </a:r>
            <a:r>
              <a:rPr lang="en-US" sz="2400">
                <a:sym typeface="+mn-ea"/>
              </a:rPr>
              <a:t> innovations</a:t>
            </a:r>
            <a:endParaRPr lang="en-US" sz="2400"/>
          </a:p>
          <a:p>
            <a:r>
              <a:rPr lang="en-US" sz="2400">
                <a:sym typeface="+mn-ea"/>
              </a:rPr>
              <a:t>B: For future software developments</a:t>
            </a:r>
            <a:endParaRPr lang="en-US" sz="2400"/>
          </a:p>
          <a:p>
            <a:r>
              <a:rPr lang="en-US" sz="2400">
                <a:sym typeface="+mn-ea"/>
              </a:rPr>
              <a:t>C: For profit</a:t>
            </a:r>
            <a:endParaRPr lang="en-US" sz="2400" dirty="0">
              <a:cs typeface="+mn-lt"/>
              <a:sym typeface="+mn-ea"/>
            </a:endParaRPr>
          </a:p>
          <a:p>
            <a:r>
              <a:rPr lang="en-US" sz="2400">
                <a:sym typeface="+mn-ea"/>
              </a:rPr>
              <a:t>D: </a:t>
            </a:r>
            <a:r>
              <a:rPr lang="en-US" altLang="en-US" sz="2400">
                <a:sym typeface="+mn-ea"/>
              </a:rPr>
              <a:t>To s</a:t>
            </a:r>
            <a:r>
              <a:rPr lang="en-US" sz="2400">
                <a:sym typeface="+mn-ea"/>
              </a:rPr>
              <a:t>ue other companies for patent infringement when those companies sue them</a:t>
            </a:r>
            <a:endParaRPr lang="en-US">
              <a:cs typeface="+mn-lt"/>
              <a:sym typeface="+mn-ea"/>
            </a:endParaRPr>
          </a:p>
          <a:p>
            <a:endParaRPr lang="en-US"/>
          </a:p>
        </p:txBody>
      </p:sp>
      <p:sp>
        <p:nvSpPr>
          <p:cNvPr id="4" name="Text Box 3"/>
          <p:cNvSpPr txBox="1"/>
          <p:nvPr/>
        </p:nvSpPr>
        <p:spPr>
          <a:xfrm>
            <a:off x="697865" y="730885"/>
            <a:ext cx="2950845" cy="706755"/>
          </a:xfrm>
          <a:prstGeom prst="rect">
            <a:avLst/>
          </a:prstGeom>
          <a:noFill/>
        </p:spPr>
        <p:txBody>
          <a:bodyPr wrap="square" rtlCol="0" anchor="t">
            <a:spAutoFit/>
          </a:bodyPr>
          <a:p>
            <a:r>
              <a:rPr lang="en-US" altLang="en-US" sz="4000">
                <a:cs typeface="+mn-lt"/>
                <a:sym typeface="+mn-ea"/>
              </a:rPr>
              <a:t>Question 2:</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Box 2"/>
          <p:cNvSpPr txBox="1"/>
          <p:nvPr/>
        </p:nvSpPr>
        <p:spPr>
          <a:xfrm>
            <a:off x="681355" y="1763395"/>
            <a:ext cx="10972800" cy="2676525"/>
          </a:xfrm>
          <a:prstGeom prst="rect">
            <a:avLst/>
          </a:prstGeom>
          <a:noFill/>
        </p:spPr>
        <p:txBody>
          <a:bodyPr wrap="square" rtlCol="0" anchor="t">
            <a:spAutoFit/>
          </a:bodyPr>
          <a:lstStyle/>
          <a:p>
            <a:r>
              <a:rPr lang="en-US" altLang="en-US" sz="2400" dirty="0">
                <a:sym typeface="+mn-ea"/>
              </a:rPr>
              <a:t>Which of </a:t>
            </a:r>
            <a:r>
              <a:rPr lang="en-US" sz="2400" dirty="0">
                <a:sym typeface="+mn-ea"/>
              </a:rPr>
              <a:t>the following options is</a:t>
            </a:r>
            <a:r>
              <a:rPr lang="en-US" sz="2400" b="1" dirty="0">
                <a:sym typeface="+mn-ea"/>
              </a:rPr>
              <a:t> not </a:t>
            </a:r>
            <a:r>
              <a:rPr lang="en-US" sz="2400" dirty="0">
                <a:sym typeface="+mn-ea"/>
              </a:rPr>
              <a:t>a primary reason explains why large companies buy patents as “Weapon”</a:t>
            </a:r>
            <a:endParaRPr lang="en-US" sz="2400" dirty="0"/>
          </a:p>
          <a:p>
            <a:r>
              <a:rPr lang="en-US" sz="2400" dirty="0">
                <a:sym typeface="+mn-ea"/>
              </a:rPr>
              <a:t>A: Protect continue innovations</a:t>
            </a:r>
            <a:endParaRPr lang="en-US" sz="2400" dirty="0"/>
          </a:p>
          <a:p>
            <a:r>
              <a:rPr lang="en-US" sz="2400" dirty="0">
                <a:sym typeface="+mn-ea"/>
              </a:rPr>
              <a:t>B: For </a:t>
            </a:r>
            <a:r>
              <a:rPr lang="en-US" sz="2400" dirty="0" smtClean="0">
                <a:sym typeface="+mn-ea"/>
              </a:rPr>
              <a:t>future </a:t>
            </a:r>
            <a:r>
              <a:rPr lang="en-US" sz="2400" dirty="0">
                <a:sym typeface="+mn-ea"/>
              </a:rPr>
              <a:t>software developments</a:t>
            </a:r>
            <a:endParaRPr lang="en-US" sz="2400" dirty="0"/>
          </a:p>
          <a:p>
            <a:r>
              <a:rPr lang="en-US" sz="2400" b="1" dirty="0">
                <a:sym typeface="+mn-ea"/>
              </a:rPr>
              <a:t>C: For </a:t>
            </a:r>
            <a:r>
              <a:rPr lang="en-US" sz="2400" b="1" dirty="0" smtClean="0">
                <a:sym typeface="+mn-ea"/>
              </a:rPr>
              <a:t>profits</a:t>
            </a:r>
            <a:endParaRPr lang="en-US" sz="2400" dirty="0">
              <a:cs typeface="+mn-lt"/>
              <a:sym typeface="+mn-ea"/>
            </a:endParaRPr>
          </a:p>
          <a:p>
            <a:r>
              <a:rPr lang="en-US" sz="2400" dirty="0">
                <a:sym typeface="+mn-ea"/>
              </a:rPr>
              <a:t>D: Sue other companies for patent infringement when those companies sue them.</a:t>
            </a:r>
            <a:endParaRPr lang="en-US" sz="2400" dirty="0">
              <a:sym typeface="+mn-ea"/>
            </a:endParaRPr>
          </a:p>
        </p:txBody>
      </p:sp>
      <p:sp>
        <p:nvSpPr>
          <p:cNvPr id="4" name="Text Box 3"/>
          <p:cNvSpPr txBox="1"/>
          <p:nvPr/>
        </p:nvSpPr>
        <p:spPr>
          <a:xfrm>
            <a:off x="681355" y="4714240"/>
            <a:ext cx="10617200" cy="707886"/>
          </a:xfrm>
          <a:prstGeom prst="rect">
            <a:avLst/>
          </a:prstGeom>
          <a:noFill/>
        </p:spPr>
        <p:txBody>
          <a:bodyPr wrap="square" rtlCol="0">
            <a:spAutoFit/>
          </a:bodyPr>
          <a:lstStyle/>
          <a:p>
            <a:r>
              <a:rPr lang="en-US" sz="2000" dirty="0"/>
              <a:t>Large tech companies spend significant amount of money on </a:t>
            </a:r>
            <a:r>
              <a:rPr lang="en-US" sz="2000" dirty="0" smtClean="0"/>
              <a:t>patents </a:t>
            </a:r>
            <a:r>
              <a:rPr lang="en-US" sz="2000" dirty="0"/>
              <a:t>every year </a:t>
            </a:r>
            <a:r>
              <a:rPr lang="en-US" sz="2000" dirty="0" smtClean="0"/>
              <a:t>mainly </a:t>
            </a:r>
            <a:r>
              <a:rPr lang="en-US" sz="2000" dirty="0"/>
              <a:t>for “Defense”. Only patent companies buy and keep patents for profits. </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9385652" y="2760248"/>
            <a:ext cx="9158945" cy="9486900"/>
            <a:chOff x="-6521219" y="2605506"/>
            <a:chExt cx="9158945" cy="9486900"/>
          </a:xfrm>
        </p:grpSpPr>
        <p:sp>
          <p:nvSpPr>
            <p:cNvPr id="21" name="椭圆 20"/>
            <p:cNvSpPr/>
            <p:nvPr/>
          </p:nvSpPr>
          <p:spPr>
            <a:xfrm>
              <a:off x="-5818271" y="3314109"/>
              <a:ext cx="8305800" cy="8305800"/>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521219" y="3786606"/>
              <a:ext cx="8305800" cy="8305800"/>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rot="7200000">
              <a:off x="-5668074" y="2605506"/>
              <a:ext cx="8305800" cy="8305800"/>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5565880" y="-5835224"/>
            <a:ext cx="8986915" cy="8915829"/>
            <a:chOff x="9689281" y="-5440800"/>
            <a:chExt cx="8986915" cy="8915829"/>
          </a:xfrm>
        </p:grpSpPr>
        <p:sp>
          <p:nvSpPr>
            <p:cNvPr id="10" name="椭圆 9"/>
            <p:cNvSpPr/>
            <p:nvPr/>
          </p:nvSpPr>
          <p:spPr>
            <a:xfrm rot="12209326">
              <a:off x="9689281" y="-5440800"/>
              <a:ext cx="8305800" cy="8305800"/>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rot="20560962">
              <a:off x="10370396" y="-5440800"/>
              <a:ext cx="8305800" cy="8305800"/>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rot="7200000">
              <a:off x="9705340" y="-4830771"/>
              <a:ext cx="8305800" cy="8305800"/>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Title 1"/>
          <p:cNvSpPr txBox="1"/>
          <p:nvPr/>
        </p:nvSpPr>
        <p:spPr>
          <a:xfrm>
            <a:off x="5666255" y="1377186"/>
            <a:ext cx="859489" cy="1895826"/>
          </a:xfrm>
          <a:prstGeom prst="rect">
            <a:avLst/>
          </a:prstGeom>
        </p:spPr>
        <p:txBody>
          <a:bodyPr vert="horz" lIns="121917" tIns="60958" rIns="121917" bIns="60958" rtlCol="0" anchor="ct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r>
              <a:rPr lang="en-US" sz="9600" dirty="0">
                <a:solidFill>
                  <a:schemeClr val="tx1">
                    <a:lumMod val="75000"/>
                    <a:lumOff val="25000"/>
                  </a:schemeClr>
                </a:solidFill>
                <a:latin typeface="华文细黑" panose="02010600040101010101" pitchFamily="2" charset="-122"/>
                <a:ea typeface="华文细黑" panose="02010600040101010101" pitchFamily="2" charset="-122"/>
              </a:rPr>
              <a:t>1</a:t>
            </a:r>
            <a:endParaRPr lang="en-US" sz="9600" dirty="0">
              <a:solidFill>
                <a:schemeClr val="tx1">
                  <a:lumMod val="75000"/>
                  <a:lumOff val="25000"/>
                </a:schemeClr>
              </a:solidFill>
              <a:latin typeface="华文细黑" panose="02010600040101010101" pitchFamily="2" charset="-122"/>
              <a:ea typeface="华文细黑" panose="02010600040101010101" pitchFamily="2" charset="-122"/>
            </a:endParaRPr>
          </a:p>
        </p:txBody>
      </p:sp>
      <p:sp>
        <p:nvSpPr>
          <p:cNvPr id="13" name="Title 1"/>
          <p:cNvSpPr txBox="1"/>
          <p:nvPr/>
        </p:nvSpPr>
        <p:spPr>
          <a:xfrm>
            <a:off x="493853" y="3282536"/>
            <a:ext cx="11204292" cy="944415"/>
          </a:xfrm>
          <a:prstGeom prst="rect">
            <a:avLst/>
          </a:prstGeom>
        </p:spPr>
        <p:txBody>
          <a:bodyPr vert="horz" lIns="121917" tIns="60958" rIns="121917" bIns="60958" rtlCol="0" anchor="ct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r>
              <a:rPr lang="en-US" altLang="zh-CN" sz="3600" b="1" spc="600" dirty="0">
                <a:solidFill>
                  <a:schemeClr val="tx1">
                    <a:lumMod val="75000"/>
                    <a:lumOff val="25000"/>
                  </a:schemeClr>
                </a:solidFill>
                <a:latin typeface="微软雅黑" panose="020B0503020204020204" pitchFamily="34" charset="-122"/>
                <a:ea typeface="微软雅黑" panose="020B0503020204020204" pitchFamily="34" charset="-122"/>
              </a:rPr>
              <a:t>Search Engines and Online Libraries</a:t>
            </a:r>
            <a:endParaRPr lang="en-US" sz="3600" b="1" spc="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610235" y="1829435"/>
            <a:ext cx="10972165" cy="2306955"/>
          </a:xfrm>
          <a:prstGeom prst="rect">
            <a:avLst/>
          </a:prstGeom>
          <a:noFill/>
        </p:spPr>
        <p:txBody>
          <a:bodyPr wrap="square" rtlCol="0" anchor="t">
            <a:spAutoFit/>
          </a:bodyPr>
          <a:lstStyle/>
          <a:p>
            <a:r>
              <a:rPr lang="en-US" altLang="zh-CN" sz="2400">
                <a:sym typeface="+mn-ea"/>
              </a:rPr>
              <a:t>Why d</a:t>
            </a:r>
            <a:r>
              <a:rPr lang="en-US" altLang="en-US" sz="2400">
                <a:sym typeface="+mn-ea"/>
              </a:rPr>
              <a:t>oes</a:t>
            </a:r>
            <a:r>
              <a:rPr lang="en-US" altLang="zh-CN" sz="2400">
                <a:sym typeface="+mn-ea"/>
              </a:rPr>
              <a:t> </a:t>
            </a:r>
            <a:r>
              <a:rPr lang="zh-CN" altLang="en-US" sz="2400">
                <a:sym typeface="+mn-ea"/>
              </a:rPr>
              <a:t>Google</a:t>
            </a:r>
            <a:r>
              <a:rPr lang="en-US" altLang="zh-CN" sz="2400">
                <a:sym typeface="+mn-ea"/>
              </a:rPr>
              <a:t>'s</a:t>
            </a:r>
            <a:r>
              <a:rPr lang="zh-CN" altLang="en-US" sz="2400">
                <a:sym typeface="+mn-ea"/>
              </a:rPr>
              <a:t> Library Project </a:t>
            </a:r>
            <a:r>
              <a:rPr lang="en-US" altLang="zh-CN" sz="2400">
                <a:sym typeface="+mn-ea"/>
              </a:rPr>
              <a:t>not infringe </a:t>
            </a:r>
            <a:r>
              <a:rPr lang="en-US" altLang="en-US" sz="2400">
                <a:sym typeface="+mn-ea"/>
              </a:rPr>
              <a:t>on</a:t>
            </a:r>
            <a:r>
              <a:rPr lang="en-US" altLang="zh-CN" sz="2400">
                <a:sym typeface="+mn-ea"/>
              </a:rPr>
              <a:t> copyright law?</a:t>
            </a:r>
            <a:endParaRPr lang="en-US" sz="2400"/>
          </a:p>
          <a:p>
            <a:pPr indent="0">
              <a:buNone/>
            </a:pPr>
            <a:r>
              <a:rPr lang="en-US" altLang="zh-CN" sz="2400">
                <a:sym typeface="+mn-ea"/>
              </a:rPr>
              <a:t>A:I</a:t>
            </a:r>
            <a:r>
              <a:rPr lang="zh-CN" altLang="en-US" sz="2400">
                <a:sym typeface="+mn-ea"/>
              </a:rPr>
              <a:t>ncreases access to information</a:t>
            </a:r>
            <a:endParaRPr lang="zh-CN" altLang="en-US" sz="2400">
              <a:sym typeface="+mn-ea"/>
            </a:endParaRPr>
          </a:p>
          <a:p>
            <a:pPr indent="0">
              <a:buNone/>
            </a:pPr>
            <a:r>
              <a:rPr lang="en-US" altLang="zh-CN" sz="2400">
                <a:sym typeface="+mn-ea"/>
              </a:rPr>
              <a:t>B:H</a:t>
            </a:r>
            <a:r>
              <a:rPr lang="zh-CN" altLang="en-US" sz="2400">
                <a:sym typeface="+mn-ea"/>
              </a:rPr>
              <a:t>elps researchers and readers find relevant sources.</a:t>
            </a:r>
            <a:endParaRPr lang="zh-CN" altLang="en-US" sz="2400" dirty="0"/>
          </a:p>
          <a:p>
            <a:pPr indent="0">
              <a:buNone/>
            </a:pPr>
            <a:r>
              <a:rPr lang="en-US" altLang="zh-CN" sz="2400">
                <a:sym typeface="+mn-ea"/>
              </a:rPr>
              <a:t>C:E</a:t>
            </a:r>
            <a:r>
              <a:rPr lang="zh-CN" altLang="en-US" sz="2400">
                <a:sym typeface="+mn-ea"/>
              </a:rPr>
              <a:t>nable</a:t>
            </a:r>
            <a:r>
              <a:rPr lang="en-US" altLang="zh-CN" sz="2400">
                <a:sym typeface="+mn-ea"/>
              </a:rPr>
              <a:t>s</a:t>
            </a:r>
            <a:r>
              <a:rPr lang="zh-CN" altLang="en-US" sz="2400">
                <a:sym typeface="+mn-ea"/>
              </a:rPr>
              <a:t> research topic like analyz</a:t>
            </a:r>
            <a:r>
              <a:rPr lang="en-US" altLang="zh-CN" sz="2400">
                <a:sym typeface="+mn-ea"/>
              </a:rPr>
              <a:t>ing</a:t>
            </a:r>
            <a:r>
              <a:rPr lang="zh-CN" altLang="en-US" sz="2400">
                <a:sym typeface="+mn-ea"/>
              </a:rPr>
              <a:t> history by language</a:t>
            </a:r>
            <a:endParaRPr lang="zh-CN" altLang="en-US" sz="2400" dirty="0"/>
          </a:p>
          <a:p>
            <a:pPr indent="0">
              <a:buNone/>
            </a:pPr>
            <a:r>
              <a:rPr lang="en-US" altLang="zh-CN" sz="2400">
                <a:sym typeface="+mn-ea"/>
              </a:rPr>
              <a:t>D:P</a:t>
            </a:r>
            <a:r>
              <a:rPr lang="zh-CN" altLang="en-US" sz="2400">
                <a:sym typeface="+mn-ea"/>
              </a:rPr>
              <a:t>reserve</a:t>
            </a:r>
            <a:r>
              <a:rPr lang="en-US" altLang="zh-CN" sz="2400">
                <a:sym typeface="+mn-ea"/>
              </a:rPr>
              <a:t>s</a:t>
            </a:r>
            <a:r>
              <a:rPr lang="zh-CN" altLang="en-US" sz="2400">
                <a:sym typeface="+mn-ea"/>
              </a:rPr>
              <a:t> old and fragile books</a:t>
            </a:r>
            <a:endParaRPr lang="zh-CN" altLang="en-US" sz="2400">
              <a:sym typeface="+mn-ea"/>
            </a:endParaRPr>
          </a:p>
          <a:p>
            <a:pPr indent="0">
              <a:buNone/>
            </a:pPr>
            <a:r>
              <a:rPr lang="en-US" sz="2400"/>
              <a:t>E:All of above</a:t>
            </a:r>
            <a:endParaRPr lang="en-US" sz="2400"/>
          </a:p>
        </p:txBody>
      </p:sp>
      <p:sp>
        <p:nvSpPr>
          <p:cNvPr id="4" name="Text Box 3"/>
          <p:cNvSpPr txBox="1"/>
          <p:nvPr/>
        </p:nvSpPr>
        <p:spPr>
          <a:xfrm>
            <a:off x="426085" y="542290"/>
            <a:ext cx="3371215" cy="706755"/>
          </a:xfrm>
          <a:prstGeom prst="rect">
            <a:avLst/>
          </a:prstGeom>
          <a:noFill/>
        </p:spPr>
        <p:txBody>
          <a:bodyPr wrap="square" rtlCol="0" anchor="t">
            <a:spAutoFit/>
          </a:bodyPr>
          <a:p>
            <a:r>
              <a:rPr lang="en-US" altLang="en-US" sz="4000">
                <a:cs typeface="+mn-lt"/>
                <a:sym typeface="+mn-ea"/>
              </a:rPr>
              <a:t>Question 3:</a:t>
            </a:r>
            <a:endParaRPr lang="en-US" altLang="en-US" sz="4000">
              <a:cs typeface="+mn-lt"/>
              <a:sym typeface="+mn-ea"/>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Box 2"/>
          <p:cNvSpPr txBox="1"/>
          <p:nvPr/>
        </p:nvSpPr>
        <p:spPr>
          <a:xfrm>
            <a:off x="610235" y="1443990"/>
            <a:ext cx="10971530" cy="2368550"/>
          </a:xfrm>
          <a:prstGeom prst="rect">
            <a:avLst/>
          </a:prstGeom>
          <a:noFill/>
        </p:spPr>
        <p:txBody>
          <a:bodyPr wrap="square" rtlCol="0" anchor="t">
            <a:spAutoFit/>
          </a:bodyPr>
          <a:lstStyle/>
          <a:p>
            <a:r>
              <a:rPr lang="en-US" altLang="zh-CN" sz="2800">
                <a:sym typeface="+mn-ea"/>
              </a:rPr>
              <a:t>Why </a:t>
            </a:r>
            <a:r>
              <a:rPr lang="zh-CN" altLang="en-US" sz="2800">
                <a:sym typeface="+mn-ea"/>
              </a:rPr>
              <a:t>Google</a:t>
            </a:r>
            <a:r>
              <a:rPr lang="en-US" altLang="zh-CN" sz="2800">
                <a:sym typeface="+mn-ea"/>
              </a:rPr>
              <a:t>'s</a:t>
            </a:r>
            <a:r>
              <a:rPr lang="zh-CN" altLang="en-US" sz="2800">
                <a:sym typeface="+mn-ea"/>
              </a:rPr>
              <a:t> Library Project </a:t>
            </a:r>
            <a:r>
              <a:rPr lang="en-US" altLang="zh-CN" sz="2800">
                <a:sym typeface="+mn-ea"/>
              </a:rPr>
              <a:t>did not infringe </a:t>
            </a:r>
            <a:r>
              <a:rPr lang="en-US" altLang="en-US" sz="2800">
                <a:sym typeface="+mn-ea"/>
              </a:rPr>
              <a:t>on</a:t>
            </a:r>
            <a:r>
              <a:rPr lang="en-US" altLang="zh-CN" sz="2800">
                <a:sym typeface="+mn-ea"/>
              </a:rPr>
              <a:t> copy right law?</a:t>
            </a:r>
            <a:endParaRPr lang="en-US"/>
          </a:p>
          <a:p>
            <a:pPr indent="0">
              <a:buNone/>
            </a:pPr>
            <a:r>
              <a:rPr lang="en-US" altLang="zh-CN" sz="2400">
                <a:sym typeface="+mn-ea"/>
              </a:rPr>
              <a:t>A:I</a:t>
            </a:r>
            <a:r>
              <a:rPr lang="zh-CN" altLang="en-US" sz="2400">
                <a:sym typeface="+mn-ea"/>
              </a:rPr>
              <a:t>ncreases access to information</a:t>
            </a:r>
            <a:endParaRPr lang="zh-CN" altLang="en-US" sz="2400">
              <a:sym typeface="+mn-ea"/>
            </a:endParaRPr>
          </a:p>
          <a:p>
            <a:pPr indent="0">
              <a:buNone/>
            </a:pPr>
            <a:r>
              <a:rPr lang="en-US" altLang="zh-CN" sz="2400">
                <a:sym typeface="+mn-ea"/>
              </a:rPr>
              <a:t>B:H</a:t>
            </a:r>
            <a:r>
              <a:rPr lang="zh-CN" altLang="en-US" sz="2400">
                <a:sym typeface="+mn-ea"/>
              </a:rPr>
              <a:t>elps researchers and readers find relevant sources.</a:t>
            </a:r>
            <a:endParaRPr lang="zh-CN" altLang="en-US" sz="2400" dirty="0"/>
          </a:p>
          <a:p>
            <a:pPr indent="0">
              <a:buNone/>
            </a:pPr>
            <a:r>
              <a:rPr lang="en-US" altLang="zh-CN" sz="2400">
                <a:sym typeface="+mn-ea"/>
              </a:rPr>
              <a:t>C:E</a:t>
            </a:r>
            <a:r>
              <a:rPr lang="zh-CN" altLang="en-US" sz="2400">
                <a:sym typeface="+mn-ea"/>
              </a:rPr>
              <a:t>nable research topic like analyze history by language</a:t>
            </a:r>
            <a:endParaRPr lang="zh-CN" altLang="en-US" sz="2400" dirty="0"/>
          </a:p>
          <a:p>
            <a:pPr indent="0">
              <a:buNone/>
            </a:pPr>
            <a:r>
              <a:rPr lang="en-US" altLang="zh-CN" sz="2400">
                <a:sym typeface="+mn-ea"/>
              </a:rPr>
              <a:t>D:P</a:t>
            </a:r>
            <a:r>
              <a:rPr lang="zh-CN" altLang="en-US" sz="2400">
                <a:sym typeface="+mn-ea"/>
              </a:rPr>
              <a:t>reserve old and fragile books</a:t>
            </a:r>
            <a:endParaRPr lang="zh-CN" altLang="en-US" sz="2400">
              <a:sym typeface="+mn-ea"/>
            </a:endParaRPr>
          </a:p>
          <a:p>
            <a:pPr indent="0">
              <a:buNone/>
            </a:pPr>
            <a:r>
              <a:rPr lang="en-US" sz="2400" b="1">
                <a:sym typeface="+mn-ea"/>
              </a:rPr>
              <a:t>E:All of above</a:t>
            </a:r>
            <a:endParaRPr lang="en-US" sz="2400" b="1">
              <a:sym typeface="+mn-ea"/>
            </a:endParaRPr>
          </a:p>
        </p:txBody>
      </p:sp>
      <p:sp>
        <p:nvSpPr>
          <p:cNvPr id="4" name="TextBox 3"/>
          <p:cNvSpPr txBox="1"/>
          <p:nvPr/>
        </p:nvSpPr>
        <p:spPr>
          <a:xfrm>
            <a:off x="792480" y="4602480"/>
            <a:ext cx="10556240" cy="706755"/>
          </a:xfrm>
          <a:prstGeom prst="rect">
            <a:avLst/>
          </a:prstGeom>
          <a:noFill/>
        </p:spPr>
        <p:txBody>
          <a:bodyPr wrap="square" rtlCol="0">
            <a:spAutoFit/>
          </a:bodyPr>
          <a:lstStyle/>
          <a:p>
            <a:r>
              <a:rPr lang="en-US" sz="2000" dirty="0" smtClean="0"/>
              <a:t>Google also prevent users create a entire book base on excepts provided by google.</a:t>
            </a:r>
            <a:endParaRPr lang="en-US" sz="2000" dirty="0" smtClean="0"/>
          </a:p>
          <a:p>
            <a:r>
              <a:rPr lang="en-US" sz="2000" dirty="0" smtClean="0"/>
              <a:t>Google do not advertise on web pages about books it did not have permission to copy</a:t>
            </a:r>
            <a:r>
              <a:rPr lang="en-US" dirty="0" smtClean="0"/>
              <a: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450677" y="-5098044"/>
            <a:ext cx="6324459" cy="5879615"/>
            <a:chOff x="8999021" y="-5237553"/>
            <a:chExt cx="9371755" cy="8712577"/>
          </a:xfrm>
        </p:grpSpPr>
        <p:sp>
          <p:nvSpPr>
            <p:cNvPr id="12" name="椭圆 11"/>
            <p:cNvSpPr/>
            <p:nvPr/>
          </p:nvSpPr>
          <p:spPr>
            <a:xfrm rot="12209326">
              <a:off x="9711864" y="-5237553"/>
              <a:ext cx="8305799" cy="8305801"/>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rot="20560962">
              <a:off x="10064976" y="-4920078"/>
              <a:ext cx="8305800" cy="8305800"/>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rot="7200000">
              <a:off x="8999019" y="-4830773"/>
              <a:ext cx="8305799" cy="8305796"/>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rot="16918546">
            <a:off x="9251396" y="4401998"/>
            <a:ext cx="5881208" cy="5708918"/>
            <a:chOff x="9167665" y="-5547785"/>
            <a:chExt cx="9203111" cy="8933507"/>
          </a:xfrm>
        </p:grpSpPr>
        <p:sp>
          <p:nvSpPr>
            <p:cNvPr id="20" name="椭圆 19"/>
            <p:cNvSpPr/>
            <p:nvPr/>
          </p:nvSpPr>
          <p:spPr>
            <a:xfrm rot="12209326">
              <a:off x="9167665" y="-5547785"/>
              <a:ext cx="8305799" cy="8305800"/>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rot="20560962">
              <a:off x="10064976" y="-4920078"/>
              <a:ext cx="8305800" cy="8305800"/>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rot="7200000">
              <a:off x="9359066" y="-4966269"/>
              <a:ext cx="8305800" cy="8305801"/>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rot="2021781">
            <a:off x="-4103774" y="986256"/>
            <a:ext cx="5137096" cy="5222912"/>
            <a:chOff x="9689281" y="-5440800"/>
            <a:chExt cx="8681497" cy="8826525"/>
          </a:xfrm>
        </p:grpSpPr>
        <p:sp>
          <p:nvSpPr>
            <p:cNvPr id="25" name="椭圆 24"/>
            <p:cNvSpPr/>
            <p:nvPr/>
          </p:nvSpPr>
          <p:spPr>
            <a:xfrm rot="12209326">
              <a:off x="9689281" y="-5440800"/>
              <a:ext cx="8305800" cy="8305800"/>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rot="20560962">
              <a:off x="10064978" y="-4920078"/>
              <a:ext cx="8305800" cy="8305803"/>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椭圆 14"/>
          <p:cNvSpPr/>
          <p:nvPr/>
        </p:nvSpPr>
        <p:spPr>
          <a:xfrm>
            <a:off x="760135" y="3248782"/>
            <a:ext cx="252000" cy="252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p:cNvSpPr txBox="1"/>
          <p:nvPr/>
        </p:nvSpPr>
        <p:spPr>
          <a:xfrm>
            <a:off x="759460" y="1875155"/>
            <a:ext cx="10586085" cy="1861185"/>
          </a:xfrm>
          <a:prstGeom prst="rect">
            <a:avLst/>
          </a:prstGeom>
          <a:noFill/>
        </p:spPr>
        <p:txBody>
          <a:bodyPr wrap="square" rtlCol="0">
            <a:spAutoFit/>
          </a:bodyPr>
          <a:lstStyle/>
          <a:p>
            <a:pPr algn="ctr"/>
            <a:r>
              <a:rPr lang="en-US" altLang="zh-CN" sz="11500" b="1" spc="-300" dirty="0">
                <a:latin typeface="+mj-lt"/>
                <a:ea typeface="方正兰亭超细黑简体" panose="02000000000000000000" pitchFamily="2" charset="-122"/>
                <a:cs typeface="+mj-lt"/>
              </a:rPr>
              <a:t>Thank You</a:t>
            </a:r>
            <a:endParaRPr lang="en-US" altLang="zh-CN" sz="11500" b="1" spc="-300" dirty="0">
              <a:latin typeface="+mj-lt"/>
              <a:ea typeface="方正兰亭超细黑简体" panose="02000000000000000000" pitchFamily="2" charset="-122"/>
              <a:cs typeface="+mj-lt"/>
            </a:endParaRPr>
          </a:p>
        </p:txBody>
      </p:sp>
      <p:sp>
        <p:nvSpPr>
          <p:cNvPr id="5" name="椭圆 4"/>
          <p:cNvSpPr/>
          <p:nvPr/>
        </p:nvSpPr>
        <p:spPr>
          <a:xfrm>
            <a:off x="10363569" y="2025570"/>
            <a:ext cx="325997" cy="3240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H="1">
            <a:off x="5712346" y="610932"/>
            <a:ext cx="252000" cy="252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0297392" y="5193139"/>
            <a:ext cx="229175" cy="229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par>
                                <p:cTn id="11" presetID="8" presetClass="emph" presetSubtype="0" fill="hold" nodeType="withEffect">
                                  <p:stCondLst>
                                    <p:cond delay="0"/>
                                  </p:stCondLst>
                                  <p:childTnLst>
                                    <p:animRot by="-21600000">
                                      <p:cBhvr>
                                        <p:cTn id="12" dur="1750" fill="hold"/>
                                        <p:tgtEl>
                                          <p:spTgt spid="11"/>
                                        </p:tgtEl>
                                        <p:attrNameLst>
                                          <p:attrName>r</p:attrName>
                                        </p:attrNameLst>
                                      </p:cBhvr>
                                    </p:animRot>
                                  </p:childTnLst>
                                </p:cTn>
                              </p:par>
                              <p:par>
                                <p:cTn id="13" presetID="3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p:cTn id="15" dur="1000" fill="hold"/>
                                        <p:tgtEl>
                                          <p:spTgt spid="24"/>
                                        </p:tgtEl>
                                        <p:attrNameLst>
                                          <p:attrName>ppt_w</p:attrName>
                                        </p:attrNameLst>
                                      </p:cBhvr>
                                      <p:tavLst>
                                        <p:tav tm="0">
                                          <p:val>
                                            <p:fltVal val="0"/>
                                          </p:val>
                                        </p:tav>
                                        <p:tav tm="100000">
                                          <p:val>
                                            <p:strVal val="#ppt_w"/>
                                          </p:val>
                                        </p:tav>
                                      </p:tavLst>
                                    </p:anim>
                                    <p:anim calcmode="lin" valueType="num">
                                      <p:cBhvr>
                                        <p:cTn id="16" dur="1000" fill="hold"/>
                                        <p:tgtEl>
                                          <p:spTgt spid="24"/>
                                        </p:tgtEl>
                                        <p:attrNameLst>
                                          <p:attrName>ppt_h</p:attrName>
                                        </p:attrNameLst>
                                      </p:cBhvr>
                                      <p:tavLst>
                                        <p:tav tm="0">
                                          <p:val>
                                            <p:fltVal val="0"/>
                                          </p:val>
                                        </p:tav>
                                        <p:tav tm="100000">
                                          <p:val>
                                            <p:strVal val="#ppt_h"/>
                                          </p:val>
                                        </p:tav>
                                      </p:tavLst>
                                    </p:anim>
                                    <p:anim calcmode="lin" valueType="num">
                                      <p:cBhvr>
                                        <p:cTn id="17" dur="1000" fill="hold"/>
                                        <p:tgtEl>
                                          <p:spTgt spid="24"/>
                                        </p:tgtEl>
                                        <p:attrNameLst>
                                          <p:attrName>style.rotation</p:attrName>
                                        </p:attrNameLst>
                                      </p:cBhvr>
                                      <p:tavLst>
                                        <p:tav tm="0">
                                          <p:val>
                                            <p:fltVal val="90"/>
                                          </p:val>
                                        </p:tav>
                                        <p:tav tm="100000">
                                          <p:val>
                                            <p:fltVal val="0"/>
                                          </p:val>
                                        </p:tav>
                                      </p:tavLst>
                                    </p:anim>
                                    <p:animEffect transition="in" filter="fade">
                                      <p:cBhvr>
                                        <p:cTn id="18" dur="1000"/>
                                        <p:tgtEl>
                                          <p:spTgt spid="24"/>
                                        </p:tgtEl>
                                      </p:cBhvr>
                                    </p:animEffect>
                                  </p:childTnLst>
                                </p:cTn>
                              </p:par>
                              <p:par>
                                <p:cTn id="19" presetID="8" presetClass="emph" presetSubtype="0" fill="hold" nodeType="withEffect">
                                  <p:stCondLst>
                                    <p:cond delay="0"/>
                                  </p:stCondLst>
                                  <p:childTnLst>
                                    <p:animRot by="-21600000">
                                      <p:cBhvr>
                                        <p:cTn id="20" dur="1750" fill="hold"/>
                                        <p:tgtEl>
                                          <p:spTgt spid="24"/>
                                        </p:tgtEl>
                                        <p:attrNameLst>
                                          <p:attrName>r</p:attrName>
                                        </p:attrNameLst>
                                      </p:cBhvr>
                                    </p:animRot>
                                  </p:childTnLst>
                                </p:cTn>
                              </p:par>
                              <p:par>
                                <p:cTn id="21" presetID="3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p:cTn id="23" dur="1000" fill="hold"/>
                                        <p:tgtEl>
                                          <p:spTgt spid="18"/>
                                        </p:tgtEl>
                                        <p:attrNameLst>
                                          <p:attrName>ppt_w</p:attrName>
                                        </p:attrNameLst>
                                      </p:cBhvr>
                                      <p:tavLst>
                                        <p:tav tm="0">
                                          <p:val>
                                            <p:fltVal val="0"/>
                                          </p:val>
                                        </p:tav>
                                        <p:tav tm="100000">
                                          <p:val>
                                            <p:strVal val="#ppt_w"/>
                                          </p:val>
                                        </p:tav>
                                      </p:tavLst>
                                    </p:anim>
                                    <p:anim calcmode="lin" valueType="num">
                                      <p:cBhvr>
                                        <p:cTn id="24" dur="1000" fill="hold"/>
                                        <p:tgtEl>
                                          <p:spTgt spid="18"/>
                                        </p:tgtEl>
                                        <p:attrNameLst>
                                          <p:attrName>ppt_h</p:attrName>
                                        </p:attrNameLst>
                                      </p:cBhvr>
                                      <p:tavLst>
                                        <p:tav tm="0">
                                          <p:val>
                                            <p:fltVal val="0"/>
                                          </p:val>
                                        </p:tav>
                                        <p:tav tm="100000">
                                          <p:val>
                                            <p:strVal val="#ppt_h"/>
                                          </p:val>
                                        </p:tav>
                                      </p:tavLst>
                                    </p:anim>
                                    <p:anim calcmode="lin" valueType="num">
                                      <p:cBhvr>
                                        <p:cTn id="25" dur="1000" fill="hold"/>
                                        <p:tgtEl>
                                          <p:spTgt spid="18"/>
                                        </p:tgtEl>
                                        <p:attrNameLst>
                                          <p:attrName>style.rotation</p:attrName>
                                        </p:attrNameLst>
                                      </p:cBhvr>
                                      <p:tavLst>
                                        <p:tav tm="0">
                                          <p:val>
                                            <p:fltVal val="90"/>
                                          </p:val>
                                        </p:tav>
                                        <p:tav tm="100000">
                                          <p:val>
                                            <p:fltVal val="0"/>
                                          </p:val>
                                        </p:tav>
                                      </p:tavLst>
                                    </p:anim>
                                    <p:animEffect transition="in" filter="fade">
                                      <p:cBhvr>
                                        <p:cTn id="26" dur="1000"/>
                                        <p:tgtEl>
                                          <p:spTgt spid="18"/>
                                        </p:tgtEl>
                                      </p:cBhvr>
                                    </p:animEffect>
                                  </p:childTnLst>
                                </p:cTn>
                              </p:par>
                              <p:par>
                                <p:cTn id="27" presetID="8" presetClass="emph" presetSubtype="0" fill="hold" nodeType="withEffect">
                                  <p:stCondLst>
                                    <p:cond delay="0"/>
                                  </p:stCondLst>
                                  <p:childTnLst>
                                    <p:animRot by="-21600000">
                                      <p:cBhvr>
                                        <p:cTn id="28" dur="1750" fill="hold"/>
                                        <p:tgtEl>
                                          <p:spTgt spid="18"/>
                                        </p:tgtEl>
                                        <p:attrNameLst>
                                          <p:attrName>r</p:attrName>
                                        </p:attrNameLst>
                                      </p:cBhvr>
                                    </p:animRot>
                                  </p:childTnLst>
                                </p:cTn>
                              </p:par>
                            </p:childTnLst>
                          </p:cTn>
                        </p:par>
                        <p:par>
                          <p:cTn id="29" fill="hold">
                            <p:stCondLst>
                              <p:cond delay="1000"/>
                            </p:stCondLst>
                            <p:childTnLst>
                              <p:par>
                                <p:cTn id="30" presetID="63" presetClass="path" presetSubtype="0" accel="50000" decel="50000" fill="hold" grpId="1" nodeType="afterEffect">
                                  <p:stCondLst>
                                    <p:cond delay="0"/>
                                  </p:stCondLst>
                                  <p:childTnLst>
                                    <p:animMotion origin="layout" path="M 3.95833E-6 2.59259E-6 L 0.04218 0.48009 " pathEditMode="relative" rAng="0" ptsTypes="AA">
                                      <p:cBhvr>
                                        <p:cTn id="31" dur="1250" fill="hold"/>
                                        <p:tgtEl>
                                          <p:spTgt spid="9"/>
                                        </p:tgtEl>
                                        <p:attrNameLst>
                                          <p:attrName>ppt_x</p:attrName>
                                          <p:attrName>ppt_y</p:attrName>
                                        </p:attrNameLst>
                                      </p:cBhvr>
                                      <p:rCtr x="2109" y="24005"/>
                                    </p:animMotion>
                                  </p:childTnLst>
                                </p:cTn>
                              </p:par>
                              <p:par>
                                <p:cTn id="32" presetID="6" presetClass="emph" presetSubtype="0" accel="50000" decel="50000" fill="hold" grpId="2" nodeType="withEffect">
                                  <p:stCondLst>
                                    <p:cond delay="0"/>
                                  </p:stCondLst>
                                  <p:childTnLst>
                                    <p:animScale>
                                      <p:cBhvr>
                                        <p:cTn id="33" dur="1250" fill="hold"/>
                                        <p:tgtEl>
                                          <p:spTgt spid="9"/>
                                        </p:tgtEl>
                                      </p:cBhvr>
                                      <p:by x="25000" y="25000"/>
                                      <p:from x="48008" y="48008"/>
                                    </p:animScale>
                                  </p:childTnLst>
                                </p:cTn>
                              </p:par>
                              <p:par>
                                <p:cTn id="34" presetID="63" presetClass="path" presetSubtype="0" accel="50000" decel="50000" fill="hold" grpId="1" nodeType="withEffect">
                                  <p:stCondLst>
                                    <p:cond delay="0"/>
                                  </p:stCondLst>
                                  <p:childTnLst>
                                    <p:animMotion origin="layout" path="M -1.45833E-6 -1.48148E-6 L -0.34245 0.26829 " pathEditMode="relative" rAng="0" ptsTypes="AA">
                                      <p:cBhvr>
                                        <p:cTn id="35" dur="1250" fill="hold"/>
                                        <p:tgtEl>
                                          <p:spTgt spid="5"/>
                                        </p:tgtEl>
                                        <p:attrNameLst>
                                          <p:attrName>ppt_x</p:attrName>
                                          <p:attrName>ppt_y</p:attrName>
                                        </p:attrNameLst>
                                      </p:cBhvr>
                                      <p:rCtr x="-17122" y="13403"/>
                                    </p:animMotion>
                                  </p:childTnLst>
                                </p:cTn>
                              </p:par>
                              <p:par>
                                <p:cTn id="36" presetID="6" presetClass="emph" presetSubtype="0" accel="50000" decel="50000" fill="hold" grpId="2" nodeType="withEffect">
                                  <p:stCondLst>
                                    <p:cond delay="0"/>
                                  </p:stCondLst>
                                  <p:childTnLst>
                                    <p:animScale>
                                      <p:cBhvr>
                                        <p:cTn id="37" dur="1250" fill="hold"/>
                                        <p:tgtEl>
                                          <p:spTgt spid="5"/>
                                        </p:tgtEl>
                                      </p:cBhvr>
                                      <p:by x="25000" y="25000"/>
                                      <p:from x="48008" y="48008"/>
                                    </p:animScale>
                                  </p:childTnLst>
                                </p:cTn>
                              </p:par>
                              <p:par>
                                <p:cTn id="38" presetID="63" presetClass="path" presetSubtype="0" accel="50000" decel="50000" fill="hold" grpId="1" nodeType="withEffect">
                                  <p:stCondLst>
                                    <p:cond delay="0"/>
                                  </p:stCondLst>
                                  <p:childTnLst>
                                    <p:animMotion origin="layout" path="M 3.54167E-6 -2.59259E-6 L -0.33464 -0.18449 " pathEditMode="relative" rAng="0" ptsTypes="AA">
                                      <p:cBhvr>
                                        <p:cTn id="39" dur="1250" fill="hold"/>
                                        <p:tgtEl>
                                          <p:spTgt spid="13"/>
                                        </p:tgtEl>
                                        <p:attrNameLst>
                                          <p:attrName>ppt_x</p:attrName>
                                          <p:attrName>ppt_y</p:attrName>
                                        </p:attrNameLst>
                                      </p:cBhvr>
                                      <p:rCtr x="-16732" y="-9236"/>
                                    </p:animMotion>
                                  </p:childTnLst>
                                </p:cTn>
                              </p:par>
                              <p:par>
                                <p:cTn id="40" presetID="6" presetClass="emph" presetSubtype="0" accel="50000" decel="50000" fill="hold" grpId="2" nodeType="withEffect">
                                  <p:stCondLst>
                                    <p:cond delay="0"/>
                                  </p:stCondLst>
                                  <p:childTnLst>
                                    <p:animScale>
                                      <p:cBhvr>
                                        <p:cTn id="41" dur="1250" fill="hold"/>
                                        <p:tgtEl>
                                          <p:spTgt spid="13"/>
                                        </p:tgtEl>
                                      </p:cBhvr>
                                      <p:by x="25000" y="25000"/>
                                      <p:from x="48008" y="48008"/>
                                    </p:animScale>
                                  </p:childTnLst>
                                </p:cTn>
                              </p:par>
                              <p:par>
                                <p:cTn id="42" presetID="63" presetClass="path" presetSubtype="0" accel="50000" decel="50000" fill="hold" grpId="1" nodeType="withEffect">
                                  <p:stCondLst>
                                    <p:cond delay="0"/>
                                  </p:stCondLst>
                                  <p:childTnLst>
                                    <p:animMotion origin="layout" path="M 3.75E-6 1.85185E-6 L 0.45013 0.09537 " pathEditMode="relative" rAng="0" ptsTypes="AA">
                                      <p:cBhvr>
                                        <p:cTn id="43" dur="1250" fill="hold"/>
                                        <p:tgtEl>
                                          <p:spTgt spid="15"/>
                                        </p:tgtEl>
                                        <p:attrNameLst>
                                          <p:attrName>ppt_x</p:attrName>
                                          <p:attrName>ppt_y</p:attrName>
                                        </p:attrNameLst>
                                      </p:cBhvr>
                                      <p:rCtr x="22500" y="4769"/>
                                    </p:animMotion>
                                  </p:childTnLst>
                                </p:cTn>
                              </p:par>
                              <p:par>
                                <p:cTn id="44" presetID="6" presetClass="emph" presetSubtype="0" accel="50000" decel="50000" fill="hold" grpId="2" nodeType="withEffect">
                                  <p:stCondLst>
                                    <p:cond delay="0"/>
                                  </p:stCondLst>
                                  <p:childTnLst>
                                    <p:animScale>
                                      <p:cBhvr>
                                        <p:cTn id="45" dur="1250" fill="hold"/>
                                        <p:tgtEl>
                                          <p:spTgt spid="15"/>
                                        </p:tgtEl>
                                      </p:cBhvr>
                                      <p:by x="25000" y="25000"/>
                                      <p:from x="48008" y="48008"/>
                                    </p:animScale>
                                  </p:childTnLst>
                                </p:cTn>
                              </p:par>
                              <p:par>
                                <p:cTn id="46" presetID="10" presetClass="exit" presetSubtype="0" fill="hold" grpId="3" nodeType="withEffect">
                                  <p:stCondLst>
                                    <p:cond delay="750"/>
                                  </p:stCondLst>
                                  <p:childTnLst>
                                    <p:animEffect transition="out" filter="fade">
                                      <p:cBhvr>
                                        <p:cTn id="47" dur="500"/>
                                        <p:tgtEl>
                                          <p:spTgt spid="15"/>
                                        </p:tgtEl>
                                      </p:cBhvr>
                                    </p:animEffect>
                                    <p:set>
                                      <p:cBhvr>
                                        <p:cTn id="48" dur="1" fill="hold">
                                          <p:stCondLst>
                                            <p:cond delay="499"/>
                                          </p:stCondLst>
                                        </p:cTn>
                                        <p:tgtEl>
                                          <p:spTgt spid="15"/>
                                        </p:tgtEl>
                                        <p:attrNameLst>
                                          <p:attrName>style.visibility</p:attrName>
                                        </p:attrNameLst>
                                      </p:cBhvr>
                                      <p:to>
                                        <p:strVal val="hidden"/>
                                      </p:to>
                                    </p:set>
                                  </p:childTnLst>
                                </p:cTn>
                              </p:par>
                              <p:par>
                                <p:cTn id="49" presetID="10" presetClass="exit" presetSubtype="0" fill="hold" grpId="3" nodeType="withEffect">
                                  <p:stCondLst>
                                    <p:cond delay="750"/>
                                  </p:stCondLst>
                                  <p:childTnLst>
                                    <p:animEffect transition="out" filter="fade">
                                      <p:cBhvr>
                                        <p:cTn id="50" dur="500"/>
                                        <p:tgtEl>
                                          <p:spTgt spid="9"/>
                                        </p:tgtEl>
                                      </p:cBhvr>
                                    </p:animEffect>
                                    <p:set>
                                      <p:cBhvr>
                                        <p:cTn id="51" dur="1" fill="hold">
                                          <p:stCondLst>
                                            <p:cond delay="499"/>
                                          </p:stCondLst>
                                        </p:cTn>
                                        <p:tgtEl>
                                          <p:spTgt spid="9"/>
                                        </p:tgtEl>
                                        <p:attrNameLst>
                                          <p:attrName>style.visibility</p:attrName>
                                        </p:attrNameLst>
                                      </p:cBhvr>
                                      <p:to>
                                        <p:strVal val="hidden"/>
                                      </p:to>
                                    </p:set>
                                  </p:childTnLst>
                                </p:cTn>
                              </p:par>
                              <p:par>
                                <p:cTn id="52" presetID="10" presetClass="exit" presetSubtype="0" fill="hold" grpId="3" nodeType="withEffect">
                                  <p:stCondLst>
                                    <p:cond delay="750"/>
                                  </p:stCondLst>
                                  <p:childTnLst>
                                    <p:animEffect transition="out" filter="fade">
                                      <p:cBhvr>
                                        <p:cTn id="53" dur="500"/>
                                        <p:tgtEl>
                                          <p:spTgt spid="5"/>
                                        </p:tgtEl>
                                      </p:cBhvr>
                                    </p:animEffect>
                                    <p:set>
                                      <p:cBhvr>
                                        <p:cTn id="54" dur="1" fill="hold">
                                          <p:stCondLst>
                                            <p:cond delay="499"/>
                                          </p:stCondLst>
                                        </p:cTn>
                                        <p:tgtEl>
                                          <p:spTgt spid="5"/>
                                        </p:tgtEl>
                                        <p:attrNameLst>
                                          <p:attrName>style.visibility</p:attrName>
                                        </p:attrNameLst>
                                      </p:cBhvr>
                                      <p:to>
                                        <p:strVal val="hidden"/>
                                      </p:to>
                                    </p:set>
                                  </p:childTnLst>
                                </p:cTn>
                              </p:par>
                              <p:par>
                                <p:cTn id="55" presetID="10" presetClass="exit" presetSubtype="0" fill="hold" grpId="3" nodeType="withEffect">
                                  <p:stCondLst>
                                    <p:cond delay="750"/>
                                  </p:stCondLst>
                                  <p:childTnLst>
                                    <p:animEffect transition="out" filter="fade">
                                      <p:cBhvr>
                                        <p:cTn id="56" dur="500"/>
                                        <p:tgtEl>
                                          <p:spTgt spid="13"/>
                                        </p:tgtEl>
                                      </p:cBhvr>
                                    </p:animEffect>
                                    <p:set>
                                      <p:cBhvr>
                                        <p:cTn id="57" dur="1" fill="hold">
                                          <p:stCondLst>
                                            <p:cond delay="499"/>
                                          </p:stCondLst>
                                        </p:cTn>
                                        <p:tgtEl>
                                          <p:spTgt spid="13"/>
                                        </p:tgtEl>
                                        <p:attrNameLst>
                                          <p:attrName>style.visibility</p:attrName>
                                        </p:attrNameLst>
                                      </p:cBhvr>
                                      <p:to>
                                        <p:strVal val="hidden"/>
                                      </p:to>
                                    </p:set>
                                  </p:childTnLst>
                                </p:cTn>
                              </p:par>
                            </p:childTnLst>
                          </p:cTn>
                        </p:par>
                        <p:par>
                          <p:cTn id="58" fill="hold">
                            <p:stCondLst>
                              <p:cond delay="2500"/>
                            </p:stCondLst>
                            <p:childTnLst>
                              <p:par>
                                <p:cTn id="59" presetID="41" presetClass="entr" presetSubtype="0" fill="hold" grpId="0" nodeType="afterEffect">
                                  <p:stCondLst>
                                    <p:cond delay="0"/>
                                  </p:stCondLst>
                                  <p:iterate type="lt">
                                    <p:tmPct val="10000"/>
                                  </p:iterate>
                                  <p:childTnLst>
                                    <p:set>
                                      <p:cBhvr>
                                        <p:cTn id="60" dur="1" fill="hold">
                                          <p:stCondLst>
                                            <p:cond delay="0"/>
                                          </p:stCondLst>
                                        </p:cTn>
                                        <p:tgtEl>
                                          <p:spTgt spid="19"/>
                                        </p:tgtEl>
                                        <p:attrNameLst>
                                          <p:attrName>style.visibility</p:attrName>
                                        </p:attrNameLst>
                                      </p:cBhvr>
                                      <p:to>
                                        <p:strVal val="visible"/>
                                      </p:to>
                                    </p:set>
                                    <p:anim calcmode="lin" valueType="num">
                                      <p:cBhvr>
                                        <p:cTn id="61"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19"/>
                                        </p:tgtEl>
                                        <p:attrNameLst>
                                          <p:attrName>ppt_y</p:attrName>
                                        </p:attrNameLst>
                                      </p:cBhvr>
                                      <p:tavLst>
                                        <p:tav tm="0">
                                          <p:val>
                                            <p:strVal val="#ppt_y"/>
                                          </p:val>
                                        </p:tav>
                                        <p:tav tm="100000">
                                          <p:val>
                                            <p:strVal val="#ppt_y"/>
                                          </p:val>
                                        </p:tav>
                                      </p:tavLst>
                                    </p:anim>
                                    <p:anim calcmode="lin" valueType="num">
                                      <p:cBhvr>
                                        <p:cTn id="63"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65"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animBg="1"/>
      <p:bldP spid="15" grpId="2" animBg="1"/>
      <p:bldP spid="15" grpId="3" animBg="1"/>
      <p:bldP spid="19" grpId="0"/>
      <p:bldP spid="5" grpId="1" animBg="1"/>
      <p:bldP spid="5" grpId="2" animBg="1"/>
      <p:bldP spid="5" grpId="3" animBg="1"/>
      <p:bldP spid="9" grpId="1" animBg="1"/>
      <p:bldP spid="9" grpId="2" animBg="1"/>
      <p:bldP spid="9" grpId="3" animBg="1"/>
      <p:bldP spid="13" grpId="1" animBg="1"/>
      <p:bldP spid="13" grpId="2" animBg="1"/>
      <p:bldP spid="13" grpId="3"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0825" y="281940"/>
            <a:ext cx="6055360" cy="583565"/>
          </a:xfrm>
          <a:prstGeom prst="rect">
            <a:avLst/>
          </a:prstGeom>
          <a:noFill/>
        </p:spPr>
        <p:txBody>
          <a:bodyPr wrap="square" rtlCol="0">
            <a:spAutoFit/>
          </a:bodyPr>
          <a:lstStyle/>
          <a:p>
            <a:r>
              <a:rPr lang="en-US" altLang="en-US" sz="3200" dirty="0">
                <a:latin typeface="Times New Roman" panose="02020603050405020304" pitchFamily="18" charset="0"/>
                <a:cs typeface="Times New Roman" panose="02020603050405020304" pitchFamily="18" charset="0"/>
              </a:rPr>
              <a:t>About</a:t>
            </a:r>
            <a:r>
              <a:rPr lang="en-US" altLang="zh-CN" sz="3200" dirty="0">
                <a:latin typeface="Times New Roman" panose="02020603050405020304" pitchFamily="18" charset="0"/>
                <a:cs typeface="Times New Roman" panose="02020603050405020304" pitchFamily="18" charset="0"/>
              </a:rPr>
              <a:t> </a:t>
            </a:r>
            <a:r>
              <a:rPr lang="en-US" altLang="en-US" sz="3200" dirty="0">
                <a:latin typeface="Times New Roman" panose="02020603050405020304" pitchFamily="18" charset="0"/>
                <a:cs typeface="Times New Roman" panose="02020603050405020304" pitchFamily="18" charset="0"/>
              </a:rPr>
              <a:t>S</a:t>
            </a:r>
            <a:r>
              <a:rPr lang="en-US" altLang="zh-CN" sz="3200" dirty="0">
                <a:latin typeface="Times New Roman" panose="02020603050405020304" pitchFamily="18" charset="0"/>
                <a:cs typeface="Times New Roman" panose="02020603050405020304" pitchFamily="18" charset="0"/>
              </a:rPr>
              <a:t>earch </a:t>
            </a:r>
            <a:r>
              <a:rPr lang="en-US" altLang="en-US" sz="3200" dirty="0">
                <a:latin typeface="Times New Roman" panose="02020603050405020304" pitchFamily="18" charset="0"/>
                <a:cs typeface="Times New Roman" panose="02020603050405020304" pitchFamily="18" charset="0"/>
              </a:rPr>
              <a:t>E</a:t>
            </a:r>
            <a:r>
              <a:rPr lang="en-US" altLang="zh-CN" sz="3200" dirty="0">
                <a:latin typeface="Times New Roman" panose="02020603050405020304" pitchFamily="18" charset="0"/>
                <a:cs typeface="Times New Roman" panose="02020603050405020304" pitchFamily="18" charset="0"/>
              </a:rPr>
              <a:t>ngines</a:t>
            </a:r>
            <a:endParaRPr lang="en-US" sz="32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50825" y="1078865"/>
            <a:ext cx="11582400" cy="4799965"/>
          </a:xfrm>
          <a:prstGeom prst="rect">
            <a:avLst/>
          </a:prstGeom>
          <a:noFill/>
        </p:spPr>
        <p:txBody>
          <a:bodyPr wrap="square" rtlCol="0" anchor="t">
            <a:spAutoFit/>
          </a:bodyPr>
          <a:lstStyle/>
          <a:p>
            <a:r>
              <a:rPr lang="en-US" sz="3200" dirty="0">
                <a:cs typeface="+mn-lt"/>
              </a:rPr>
              <a:t>In response to search queries:</a:t>
            </a:r>
            <a:endParaRPr lang="en-US" sz="3200" dirty="0">
              <a:cs typeface="+mn-lt"/>
            </a:endParaRPr>
          </a:p>
          <a:p>
            <a:pPr marL="285750" indent="-285750">
              <a:buFont typeface="Arial" panose="020B0604020202020204" pitchFamily="34" charset="0"/>
              <a:buChar char="•"/>
            </a:pPr>
            <a:r>
              <a:rPr lang="en-US" sz="2400" dirty="0">
                <a:cs typeface="+mn-lt"/>
              </a:rPr>
              <a:t>Cache: fetch storing data from website</a:t>
            </a:r>
            <a:endParaRPr lang="en-US" sz="2400" dirty="0">
              <a:cs typeface="+mn-lt"/>
            </a:endParaRPr>
          </a:p>
          <a:p>
            <a:pPr marL="285750" indent="-285750">
              <a:buFont typeface="Arial" panose="020B0604020202020204" pitchFamily="34" charset="0"/>
              <a:buChar char="•"/>
            </a:pPr>
            <a:r>
              <a:rPr lang="en-US" sz="2400" dirty="0">
                <a:cs typeface="+mn-lt"/>
              </a:rPr>
              <a:t>Copy: </a:t>
            </a:r>
            <a:r>
              <a:rPr lang="en-US" altLang="zh-CN" sz="2400" dirty="0">
                <a:cs typeface="+mn-lt"/>
              </a:rPr>
              <a:t>entire books, articles and newspapers</a:t>
            </a:r>
            <a:endParaRPr lang="en-US" altLang="zh-CN" sz="2000" dirty="0"/>
          </a:p>
          <a:p>
            <a:endParaRPr lang="en-US" altLang="zh-CN" sz="3200" dirty="0"/>
          </a:p>
          <a:p>
            <a:r>
              <a:rPr lang="en-US" altLang="zh-CN" sz="3200" dirty="0">
                <a:cs typeface="+mn-lt"/>
              </a:rPr>
              <a:t>Google:</a:t>
            </a:r>
            <a:endParaRPr lang="en-US" altLang="zh-CN" sz="3200" dirty="0">
              <a:cs typeface="+mn-lt"/>
            </a:endParaRPr>
          </a:p>
          <a:p>
            <a:pPr marL="342900" indent="-342900">
              <a:buFont typeface="Arial" panose="020B0604020202020204" pitchFamily="34" charset="0"/>
              <a:buChar char="•"/>
            </a:pPr>
            <a:r>
              <a:rPr lang="en-US" altLang="zh-CN" sz="2400" dirty="0">
                <a:cs typeface="+mn-lt"/>
              </a:rPr>
              <a:t>Often sued by individuals</a:t>
            </a:r>
            <a:r>
              <a:rPr lang="en-US" altLang="zh-CN" sz="2400" dirty="0" smtClean="0">
                <a:cs typeface="+mn-lt"/>
              </a:rPr>
              <a:t>.</a:t>
            </a:r>
            <a:endParaRPr lang="en-US" altLang="zh-CN" sz="2400" dirty="0" smtClean="0">
              <a:cs typeface="+mn-lt"/>
            </a:endParaRPr>
          </a:p>
          <a:p>
            <a:pPr marL="342900" indent="-342900">
              <a:buFont typeface="Arial" panose="020B0604020202020204" pitchFamily="34" charset="0"/>
              <a:buChar char="•"/>
            </a:pPr>
            <a:r>
              <a:rPr lang="en-US" sz="2400" dirty="0">
                <a:cs typeface="+mn-lt"/>
              </a:rPr>
              <a:t>P</a:t>
            </a:r>
            <a:r>
              <a:rPr lang="en-US" altLang="zh-CN" sz="2400" dirty="0">
                <a:cs typeface="+mn-lt"/>
              </a:rPr>
              <a:t>rovide links to websites that violate </a:t>
            </a:r>
            <a:r>
              <a:rPr lang="en-US" altLang="zh-CN" sz="2400" dirty="0" smtClean="0">
                <a:cs typeface="+mn-lt"/>
              </a:rPr>
              <a:t>copyright</a:t>
            </a:r>
            <a:endParaRPr lang="en-US" altLang="zh-CN" sz="2400" dirty="0" smtClean="0">
              <a:cs typeface="+mn-lt"/>
            </a:endParaRPr>
          </a:p>
          <a:p>
            <a:pPr marL="342900" indent="-342900">
              <a:buFont typeface="Arial" panose="020B0604020202020204" pitchFamily="34" charset="0"/>
              <a:buChar char="•"/>
            </a:pPr>
            <a:r>
              <a:rPr lang="en-US" altLang="en-US" sz="2400" dirty="0">
                <a:cs typeface="+mn-lt"/>
              </a:rPr>
              <a:t>C</a:t>
            </a:r>
            <a:r>
              <a:rPr lang="en-US" altLang="zh-CN" sz="2400" dirty="0">
                <a:cs typeface="+mn-lt"/>
              </a:rPr>
              <a:t>op</a:t>
            </a:r>
            <a:r>
              <a:rPr lang="en-US" altLang="en-US" sz="2400" dirty="0">
                <a:cs typeface="+mn-lt"/>
              </a:rPr>
              <a:t>ies</a:t>
            </a:r>
            <a:r>
              <a:rPr lang="en-US" altLang="zh-CN" sz="2400" dirty="0">
                <a:cs typeface="+mn-lt"/>
              </a:rPr>
              <a:t> everything (Web text, news, books, images, video)  </a:t>
            </a:r>
            <a:endParaRPr lang="en-US" altLang="zh-CN" sz="2400" dirty="0">
              <a:cs typeface="+mn-lt"/>
            </a:endParaRPr>
          </a:p>
          <a:p>
            <a:pPr marL="285750" indent="-285750">
              <a:buFont typeface="Arial" panose="020B0604020202020204" pitchFamily="34" charset="0"/>
              <a:buChar char="•"/>
            </a:pPr>
            <a:endParaRPr lang="en-US" altLang="zh-CN" sz="2400" dirty="0">
              <a:cs typeface="+mn-lt"/>
            </a:endParaRPr>
          </a:p>
          <a:p>
            <a:pPr marL="285750" indent="-285750">
              <a:buFont typeface="Arial" panose="020B0604020202020204" pitchFamily="34" charset="0"/>
              <a:buChar char="•"/>
            </a:pPr>
            <a:endParaRPr lang="en-US" altLang="zh-CN" sz="2400" dirty="0"/>
          </a:p>
          <a:p>
            <a:r>
              <a:rPr lang="en-US" altLang="zh-CN" sz="2400" dirty="0"/>
              <a:t> </a:t>
            </a:r>
            <a:endParaRPr lang="en-US" sz="2400" dirty="0"/>
          </a:p>
          <a:p>
            <a:endParaRPr lang="en-US" dirty="0"/>
          </a:p>
        </p:txBody>
      </p:sp>
      <p:grpSp>
        <p:nvGrpSpPr>
          <p:cNvPr id="6" name="组合 5"/>
          <p:cNvGrpSpPr/>
          <p:nvPr/>
        </p:nvGrpSpPr>
        <p:grpSpPr>
          <a:xfrm>
            <a:off x="7702700" y="-5186823"/>
            <a:ext cx="8986915" cy="8915829"/>
            <a:chOff x="9689281" y="-5440800"/>
            <a:chExt cx="8986915" cy="8915829"/>
          </a:xfrm>
        </p:grpSpPr>
        <p:sp>
          <p:nvSpPr>
            <p:cNvPr id="8" name="椭圆 7"/>
            <p:cNvSpPr/>
            <p:nvPr/>
          </p:nvSpPr>
          <p:spPr>
            <a:xfrm rot="12209326">
              <a:off x="9689281" y="-5440800"/>
              <a:ext cx="8305800" cy="8305800"/>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20560962">
              <a:off x="10370396" y="-5440800"/>
              <a:ext cx="8305800" cy="8305800"/>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7200000">
              <a:off x="9705340" y="-4830771"/>
              <a:ext cx="8305800" cy="8305800"/>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Picture 3"/>
          <p:cNvPicPr>
            <a:picLocks noChangeAspect="1"/>
          </p:cNvPicPr>
          <p:nvPr/>
        </p:nvPicPr>
        <p:blipFill>
          <a:blip r:embed="rId1"/>
          <a:stretch>
            <a:fillRect/>
          </a:stretch>
        </p:blipFill>
        <p:spPr>
          <a:xfrm>
            <a:off x="8086090" y="391160"/>
            <a:ext cx="3835400" cy="2560320"/>
          </a:xfrm>
          <a:prstGeom prst="rect">
            <a:avLst/>
          </a:prstGeom>
        </p:spPr>
      </p:pic>
      <p:sp>
        <p:nvSpPr>
          <p:cNvPr id="5" name="Text Box 4"/>
          <p:cNvSpPr txBox="1"/>
          <p:nvPr/>
        </p:nvSpPr>
        <p:spPr>
          <a:xfrm>
            <a:off x="6391910" y="5801995"/>
            <a:ext cx="5786755" cy="306705"/>
          </a:xfrm>
          <a:prstGeom prst="rect">
            <a:avLst/>
          </a:prstGeom>
          <a:noFill/>
        </p:spPr>
        <p:txBody>
          <a:bodyPr wrap="square" rtlCol="0">
            <a:spAutoFit/>
          </a:bodyPr>
          <a:p>
            <a:r>
              <a:rPr lang="en-US" altLang="en-US" sz="1400"/>
              <a:t>(“Google's search overhaul: what does it mean for advertisers”,2016)</a:t>
            </a:r>
            <a:endParaRPr lang="en-US" altLang="en-US" sz="140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1490" y="431165"/>
            <a:ext cx="9601200" cy="583565"/>
          </a:xfrm>
          <a:prstGeom prst="rect">
            <a:avLst/>
          </a:prstGeom>
          <a:noFill/>
        </p:spPr>
        <p:txBody>
          <a:bodyPr wrap="square" rtlCol="0">
            <a:spAutoFit/>
          </a:bodyPr>
          <a:lstStyle/>
          <a:p>
            <a:r>
              <a:rPr lang="en-US" sz="3200" dirty="0" smtClean="0">
                <a:latin typeface="+mj-lt"/>
                <a:cs typeface="+mj-lt"/>
              </a:rPr>
              <a:t>Search </a:t>
            </a:r>
            <a:r>
              <a:rPr lang="en-US" altLang="en-US" sz="3200" dirty="0" smtClean="0">
                <a:latin typeface="+mj-lt"/>
                <a:cs typeface="+mj-lt"/>
              </a:rPr>
              <a:t>E</a:t>
            </a:r>
            <a:r>
              <a:rPr lang="en-US" sz="3200" dirty="0" smtClean="0">
                <a:latin typeface="+mj-lt"/>
                <a:cs typeface="+mj-lt"/>
              </a:rPr>
              <a:t>ngines </a:t>
            </a:r>
            <a:r>
              <a:rPr lang="en-US" altLang="en-US" sz="3200" dirty="0" smtClean="0">
                <a:latin typeface="+mj-lt"/>
                <a:cs typeface="+mj-lt"/>
              </a:rPr>
              <a:t>I</a:t>
            </a:r>
            <a:r>
              <a:rPr lang="en-US" sz="3200" dirty="0" smtClean="0">
                <a:latin typeface="+mj-lt"/>
                <a:cs typeface="+mj-lt"/>
              </a:rPr>
              <a:t>ssues</a:t>
            </a:r>
            <a:endParaRPr lang="en-US" sz="3200" dirty="0">
              <a:latin typeface="+mj-lt"/>
              <a:cs typeface="+mj-lt"/>
            </a:endParaRPr>
          </a:p>
        </p:txBody>
      </p:sp>
      <p:sp>
        <p:nvSpPr>
          <p:cNvPr id="9" name="TextBox 8"/>
          <p:cNvSpPr txBox="1"/>
          <p:nvPr/>
        </p:nvSpPr>
        <p:spPr>
          <a:xfrm>
            <a:off x="595005" y="1100676"/>
            <a:ext cx="11784665" cy="4523105"/>
          </a:xfrm>
          <a:prstGeom prst="rect">
            <a:avLst/>
          </a:prstGeom>
          <a:noFill/>
        </p:spPr>
        <p:txBody>
          <a:bodyPr wrap="square" rtlCol="0" anchor="t">
            <a:spAutoFit/>
          </a:bodyPr>
          <a:lstStyle/>
          <a:p>
            <a:pPr>
              <a:lnSpc>
                <a:spcPct val="150000"/>
              </a:lnSpc>
            </a:pPr>
            <a:r>
              <a:rPr lang="en-US" sz="3200" dirty="0">
                <a:latin typeface="+mj-lt"/>
                <a:cs typeface="+mj-lt"/>
              </a:rPr>
              <a:t>Kelly vs Arriba Soft</a:t>
            </a:r>
            <a:endParaRPr lang="zh-CN" altLang="en-US" dirty="0">
              <a:latin typeface="+mj-lt"/>
              <a:cs typeface="+mj-lt"/>
            </a:endParaRPr>
          </a:p>
          <a:p>
            <a:pPr marL="342900" indent="-342900">
              <a:lnSpc>
                <a:spcPct val="150000"/>
              </a:lnSpc>
              <a:buFont typeface="Arial" panose="020B0604020202020204" pitchFamily="34" charset="0"/>
              <a:buChar char="•"/>
            </a:pPr>
            <a:r>
              <a:rPr lang="en-US" sz="3200" dirty="0">
                <a:latin typeface="+mj-lt"/>
                <a:cs typeface="+mj-lt"/>
              </a:rPr>
              <a:t>Copying and converting </a:t>
            </a:r>
            <a:r>
              <a:rPr lang="en-US" sz="3200" dirty="0">
                <a:latin typeface="+mj-lt"/>
                <a:cs typeface="+mj-lt"/>
                <a:sym typeface="+mn-ea"/>
              </a:rPr>
              <a:t>images</a:t>
            </a:r>
            <a:r>
              <a:rPr lang="en-US" sz="3200" dirty="0">
                <a:latin typeface="+mj-lt"/>
                <a:cs typeface="+mj-lt"/>
              </a:rPr>
              <a:t> into small, low-resolution copies is legal</a:t>
            </a:r>
            <a:endParaRPr lang="en-US" sz="3200" dirty="0">
              <a:latin typeface="+mj-lt"/>
              <a:cs typeface="+mj-lt"/>
            </a:endParaRPr>
          </a:p>
          <a:p>
            <a:pPr>
              <a:lnSpc>
                <a:spcPct val="150000"/>
              </a:lnSpc>
            </a:pPr>
            <a:endParaRPr lang="en-US" sz="3200" dirty="0">
              <a:latin typeface="+mj-lt"/>
              <a:cs typeface="+mj-lt"/>
            </a:endParaRPr>
          </a:p>
          <a:p>
            <a:pPr>
              <a:lnSpc>
                <a:spcPct val="150000"/>
              </a:lnSpc>
            </a:pPr>
            <a:r>
              <a:rPr lang="en-US" sz="3200" dirty="0">
                <a:latin typeface="+mj-lt"/>
                <a:cs typeface="+mj-lt"/>
              </a:rPr>
              <a:t>Field vs Google</a:t>
            </a:r>
            <a:endParaRPr lang="en-US" sz="3200" dirty="0">
              <a:latin typeface="+mj-lt"/>
              <a:cs typeface="+mj-lt"/>
            </a:endParaRPr>
          </a:p>
          <a:p>
            <a:pPr marL="342900" indent="-342900">
              <a:lnSpc>
                <a:spcPct val="150000"/>
              </a:lnSpc>
              <a:buFont typeface="Arial" panose="020B0604020202020204" pitchFamily="34" charset="0"/>
              <a:buChar char="•"/>
            </a:pPr>
            <a:r>
              <a:rPr lang="en-US" sz="3200" dirty="0">
                <a:latin typeface="+mj-lt"/>
                <a:cs typeface="+mj-lt"/>
              </a:rPr>
              <a:t>Copying and caching posts on websites is </a:t>
            </a:r>
            <a:r>
              <a:rPr lang="en-US" altLang="en-US" sz="3200" dirty="0">
                <a:latin typeface="+mj-lt"/>
                <a:cs typeface="+mj-lt"/>
              </a:rPr>
              <a:t>legal.</a:t>
            </a:r>
            <a:endParaRPr lang="en-US" altLang="en-US" sz="3200" dirty="0">
              <a:latin typeface="+mj-lt"/>
              <a:cs typeface="+mj-lt"/>
            </a:endParaRPr>
          </a:p>
        </p:txBody>
      </p:sp>
      <p:grpSp>
        <p:nvGrpSpPr>
          <p:cNvPr id="3" name="组合 2"/>
          <p:cNvGrpSpPr/>
          <p:nvPr/>
        </p:nvGrpSpPr>
        <p:grpSpPr>
          <a:xfrm>
            <a:off x="9768388" y="2193271"/>
            <a:ext cx="8986915" cy="8915829"/>
            <a:chOff x="9689281" y="-5440800"/>
            <a:chExt cx="8986915" cy="8915829"/>
          </a:xfrm>
        </p:grpSpPr>
        <p:sp>
          <p:nvSpPr>
            <p:cNvPr id="5" name="椭圆 4"/>
            <p:cNvSpPr/>
            <p:nvPr/>
          </p:nvSpPr>
          <p:spPr>
            <a:xfrm rot="12209326">
              <a:off x="9689281" y="-5440800"/>
              <a:ext cx="8305800" cy="8305800"/>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20560962">
              <a:off x="10370396" y="-5440800"/>
              <a:ext cx="8305800" cy="8305800"/>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7200000">
              <a:off x="9705340" y="-4830771"/>
              <a:ext cx="8305800" cy="8305800"/>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8000" y="426720"/>
            <a:ext cx="11176000" cy="3599815"/>
          </a:xfrm>
          <a:prstGeom prst="rect">
            <a:avLst/>
          </a:prstGeom>
          <a:noFill/>
        </p:spPr>
        <p:txBody>
          <a:bodyPr wrap="square" rtlCol="0">
            <a:spAutoFit/>
          </a:bodyPr>
          <a:lstStyle/>
          <a:p>
            <a:r>
              <a:rPr lang="en-US" altLang="en-US" sz="3200" dirty="0">
                <a:latin typeface="+mj-lt"/>
                <a:cs typeface="+mj-lt"/>
              </a:rPr>
              <a:t>Arguments A</a:t>
            </a:r>
            <a:r>
              <a:rPr lang="en-US" sz="3200" dirty="0">
                <a:latin typeface="+mj-lt"/>
                <a:cs typeface="+mj-lt"/>
              </a:rPr>
              <a:t>gainst </a:t>
            </a:r>
            <a:r>
              <a:rPr lang="en-US" altLang="en-US" sz="3200" dirty="0">
                <a:latin typeface="+mj-lt"/>
                <a:cs typeface="+mj-lt"/>
              </a:rPr>
              <a:t>S</a:t>
            </a:r>
            <a:r>
              <a:rPr lang="en-US" sz="3200" dirty="0">
                <a:latin typeface="+mj-lt"/>
                <a:cs typeface="+mj-lt"/>
              </a:rPr>
              <a:t>earch </a:t>
            </a:r>
            <a:r>
              <a:rPr lang="en-US" altLang="en-US" sz="3200" dirty="0">
                <a:latin typeface="+mj-lt"/>
                <a:cs typeface="+mj-lt"/>
              </a:rPr>
              <a:t>E</a:t>
            </a:r>
            <a:r>
              <a:rPr lang="en-US" sz="3200" dirty="0">
                <a:latin typeface="+mj-lt"/>
                <a:cs typeface="+mj-lt"/>
              </a:rPr>
              <a:t>ngines</a:t>
            </a:r>
            <a:endParaRPr lang="en-US" sz="3200" dirty="0">
              <a:latin typeface="+mj-lt"/>
              <a:cs typeface="+mj-lt"/>
            </a:endParaRPr>
          </a:p>
          <a:p>
            <a:endParaRPr lang="en-US" sz="2800" dirty="0">
              <a:latin typeface="+mj-lt"/>
              <a:cs typeface="+mj-lt"/>
            </a:endParaRPr>
          </a:p>
          <a:p>
            <a:pPr marL="457200" indent="-457200">
              <a:lnSpc>
                <a:spcPct val="150000"/>
              </a:lnSpc>
              <a:buFont typeface="Arial" panose="020B0604020202020204" pitchFamily="34" charset="0"/>
              <a:buChar char="•"/>
            </a:pPr>
            <a:r>
              <a:rPr lang="en-US" sz="2800" dirty="0">
                <a:latin typeface="+mj-lt"/>
                <a:cs typeface="+mj-lt"/>
              </a:rPr>
              <a:t>Copying for commercial p</a:t>
            </a:r>
            <a:r>
              <a:rPr lang="en-US" altLang="en-US" sz="2800" dirty="0">
                <a:latin typeface="+mj-lt"/>
                <a:cs typeface="+mj-lt"/>
              </a:rPr>
              <a:t>urposes</a:t>
            </a:r>
            <a:endParaRPr lang="en-US" sz="2800" dirty="0">
              <a:latin typeface="+mj-lt"/>
              <a:cs typeface="+mj-lt"/>
            </a:endParaRPr>
          </a:p>
          <a:p>
            <a:pPr marL="457200" indent="-457200">
              <a:lnSpc>
                <a:spcPct val="150000"/>
              </a:lnSpc>
              <a:buFont typeface="Arial" panose="020B0604020202020204" pitchFamily="34" charset="0"/>
              <a:buChar char="•"/>
            </a:pPr>
            <a:r>
              <a:rPr lang="en-US" sz="2800" dirty="0" smtClean="0">
                <a:latin typeface="+mj-lt"/>
                <a:cs typeface="+mj-lt"/>
              </a:rPr>
              <a:t>Display </a:t>
            </a:r>
            <a:r>
              <a:rPr lang="en-US" sz="2800" dirty="0">
                <a:latin typeface="+mj-lt"/>
                <a:cs typeface="+mj-lt"/>
              </a:rPr>
              <a:t>excerpts </a:t>
            </a:r>
            <a:r>
              <a:rPr lang="en-US" altLang="en-US" sz="2800" dirty="0">
                <a:latin typeface="+mj-lt"/>
                <a:cs typeface="+mj-lt"/>
              </a:rPr>
              <a:t>may </a:t>
            </a:r>
            <a:r>
              <a:rPr lang="en-US" sz="2800" dirty="0">
                <a:latin typeface="+mj-lt"/>
                <a:cs typeface="+mj-lt"/>
              </a:rPr>
              <a:t>reduce income to authors or copyright holders</a:t>
            </a:r>
            <a:endParaRPr lang="en-US" sz="2800" dirty="0">
              <a:latin typeface="+mj-lt"/>
              <a:cs typeface="+mj-lt"/>
            </a:endParaRPr>
          </a:p>
          <a:p>
            <a:pPr lvl="1" indent="0">
              <a:lnSpc>
                <a:spcPct val="150000"/>
              </a:lnSpc>
              <a:buFont typeface="Arial" panose="020B0604020202020204" pitchFamily="34" charset="0"/>
              <a:buNone/>
            </a:pPr>
            <a:r>
              <a:rPr lang="en-US" sz="2800" dirty="0">
                <a:latin typeface="+mj-lt"/>
                <a:cs typeface="+mj-lt"/>
              </a:rPr>
              <a:t>  New</a:t>
            </a:r>
            <a:r>
              <a:rPr lang="en-US" altLang="en-US" sz="2800" dirty="0">
                <a:latin typeface="+mj-lt"/>
                <a:cs typeface="+mj-lt"/>
              </a:rPr>
              <a:t>spapers</a:t>
            </a:r>
            <a:endParaRPr lang="en-US" altLang="en-US" sz="2800" dirty="0">
              <a:latin typeface="+mj-lt"/>
              <a:cs typeface="+mj-lt"/>
            </a:endParaRPr>
          </a:p>
        </p:txBody>
      </p:sp>
      <p:pic>
        <p:nvPicPr>
          <p:cNvPr id="3" name="Picture 2"/>
          <p:cNvPicPr>
            <a:picLocks noChangeAspect="1"/>
          </p:cNvPicPr>
          <p:nvPr/>
        </p:nvPicPr>
        <p:blipFill>
          <a:blip r:embed="rId1"/>
          <a:stretch>
            <a:fillRect/>
          </a:stretch>
        </p:blipFill>
        <p:spPr>
          <a:xfrm>
            <a:off x="8700135" y="2740025"/>
            <a:ext cx="3340735" cy="3084830"/>
          </a:xfrm>
          <a:prstGeom prst="rect">
            <a:avLst/>
          </a:prstGeom>
        </p:spPr>
      </p:pic>
      <p:grpSp>
        <p:nvGrpSpPr>
          <p:cNvPr id="8" name="组合 7"/>
          <p:cNvGrpSpPr/>
          <p:nvPr/>
        </p:nvGrpSpPr>
        <p:grpSpPr>
          <a:xfrm>
            <a:off x="-114045" y="4534261"/>
            <a:ext cx="8986915" cy="8915829"/>
            <a:chOff x="9689281" y="-5440800"/>
            <a:chExt cx="8986915" cy="8915829"/>
          </a:xfrm>
        </p:grpSpPr>
        <p:sp>
          <p:nvSpPr>
            <p:cNvPr id="5" name="椭圆 4"/>
            <p:cNvSpPr/>
            <p:nvPr/>
          </p:nvSpPr>
          <p:spPr>
            <a:xfrm rot="12209326">
              <a:off x="9689281" y="-5440800"/>
              <a:ext cx="8305800" cy="8305800"/>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20560962">
              <a:off x="10370396" y="-5440800"/>
              <a:ext cx="8305800" cy="8305800"/>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7200000">
              <a:off x="9705340" y="-4830771"/>
              <a:ext cx="8305800" cy="8305800"/>
            </a:xfrm>
            <a:prstGeom prst="ellipse">
              <a:avLst/>
            </a:prstGeom>
            <a:noFill/>
            <a:ln w="12700">
              <a:gradFill>
                <a:gsLst>
                  <a:gs pos="39000">
                    <a:schemeClr val="accent1">
                      <a:lumMod val="5000"/>
                      <a:lumOff val="95000"/>
                    </a:schemeClr>
                  </a:gs>
                  <a:gs pos="0">
                    <a:schemeClr val="tx1">
                      <a:lumMod val="75000"/>
                      <a:lumOff val="25000"/>
                    </a:schemeClr>
                  </a:gs>
                  <a:gs pos="83000">
                    <a:schemeClr val="tx1">
                      <a:lumMod val="50000"/>
                      <a:lumOff val="50000"/>
                    </a:schemeClr>
                  </a:gs>
                  <a:gs pos="100000">
                    <a:schemeClr val="tx1">
                      <a:lumMod val="75000"/>
                      <a:lumOff val="2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Text Box 3"/>
          <p:cNvSpPr txBox="1"/>
          <p:nvPr/>
        </p:nvSpPr>
        <p:spPr>
          <a:xfrm>
            <a:off x="8460740" y="5923280"/>
            <a:ext cx="3368040" cy="368300"/>
          </a:xfrm>
          <a:prstGeom prst="rect">
            <a:avLst/>
          </a:prstGeom>
          <a:noFill/>
        </p:spPr>
        <p:txBody>
          <a:bodyPr wrap="square" rtlCol="0">
            <a:spAutoFit/>
          </a:bodyPr>
          <a:p>
            <a:r>
              <a:rPr lang="en-US" altLang="en-US" sz="1200"/>
              <a:t>(Pivot Cloud Solution 2018</a:t>
            </a:r>
            <a:r>
              <a:rPr lang="en-US" altLang="en-US"/>
              <a:t>)</a:t>
            </a:r>
            <a:endParaRPr lang="en-US"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40005" y="1385570"/>
            <a:ext cx="4465320" cy="521970"/>
          </a:xfrm>
          <a:prstGeom prst="rect">
            <a:avLst/>
          </a:prstGeom>
          <a:noFill/>
        </p:spPr>
        <p:txBody>
          <a:bodyPr wrap="square" rtlCol="0">
            <a:spAutoFit/>
          </a:bodyPr>
          <a:lstStyle/>
          <a:p>
            <a:pPr algn="ctr"/>
            <a:r>
              <a:rPr lang="en-US" altLang="zh-CN" sz="2800" b="1" spc="300" dirty="0">
                <a:latin typeface="+mj-lt"/>
                <a:ea typeface="+mj-ea"/>
                <a:cs typeface="+mj-lt"/>
              </a:rPr>
              <a:t>Belgian Newspapers</a:t>
            </a:r>
            <a:endParaRPr lang="zh-CN" altLang="en-US" sz="2800" b="1" spc="300" dirty="0">
              <a:latin typeface="+mj-lt"/>
              <a:ea typeface="+mj-ea"/>
              <a:cs typeface="+mj-lt"/>
            </a:endParaRPr>
          </a:p>
        </p:txBody>
      </p:sp>
      <p:sp>
        <p:nvSpPr>
          <p:cNvPr id="28" name="文本框 27"/>
          <p:cNvSpPr txBox="1"/>
          <p:nvPr/>
        </p:nvSpPr>
        <p:spPr>
          <a:xfrm>
            <a:off x="4505100" y="1325622"/>
            <a:ext cx="3088408" cy="521970"/>
          </a:xfrm>
          <a:prstGeom prst="rect">
            <a:avLst/>
          </a:prstGeom>
          <a:noFill/>
        </p:spPr>
        <p:txBody>
          <a:bodyPr wrap="square" rtlCol="0">
            <a:spAutoFit/>
          </a:bodyPr>
          <a:lstStyle/>
          <a:p>
            <a:pPr algn="ctr"/>
            <a:r>
              <a:rPr lang="en-US" altLang="zh-CN" sz="2400" b="1" spc="300" dirty="0">
                <a:latin typeface="Times New Roman" panose="02020603050405020304" pitchFamily="18" charset="0"/>
                <a:ea typeface="+mj-ea"/>
                <a:cs typeface="Times New Roman" panose="02020603050405020304" pitchFamily="18" charset="0"/>
              </a:rPr>
              <a:t>  </a:t>
            </a:r>
            <a:r>
              <a:rPr lang="en-US" altLang="zh-CN" sz="2800" b="1" spc="300" dirty="0">
                <a:latin typeface="+mj-lt"/>
                <a:ea typeface="+mj-ea"/>
                <a:cs typeface="+mj-lt"/>
              </a:rPr>
              <a:t>Germany</a:t>
            </a:r>
            <a:endParaRPr lang="zh-CN" altLang="en-US" sz="2800" b="1" spc="300" dirty="0">
              <a:latin typeface="+mj-lt"/>
              <a:ea typeface="+mj-ea"/>
              <a:cs typeface="+mj-lt"/>
            </a:endParaRPr>
          </a:p>
        </p:txBody>
      </p:sp>
      <p:sp>
        <p:nvSpPr>
          <p:cNvPr id="29" name="文本框 28"/>
          <p:cNvSpPr txBox="1"/>
          <p:nvPr/>
        </p:nvSpPr>
        <p:spPr>
          <a:xfrm>
            <a:off x="4275455" y="1992630"/>
            <a:ext cx="3848100" cy="2306955"/>
          </a:xfrm>
          <a:prstGeom prst="rect">
            <a:avLst/>
          </a:prstGeom>
          <a:noFill/>
        </p:spPr>
        <p:txBody>
          <a:bodyPr wrap="square" rtlCol="0">
            <a:spAutoFit/>
          </a:bodyPr>
          <a:lstStyle/>
          <a:p>
            <a:pPr>
              <a:lnSpc>
                <a:spcPct val="150000"/>
              </a:lnSpc>
            </a:pPr>
            <a:r>
              <a:rPr lang="en-US" altLang="en-US" sz="2400" dirty="0">
                <a:solidFill>
                  <a:schemeClr val="tx1">
                    <a:lumMod val="85000"/>
                    <a:lumOff val="15000"/>
                  </a:schemeClr>
                </a:solidFill>
                <a:ea typeface="微软雅黑" panose="020B0503020204020204" pitchFamily="34" charset="-122"/>
                <a:cs typeface="+mn-lt"/>
              </a:rPr>
              <a:t>S</a:t>
            </a:r>
            <a:r>
              <a:rPr lang="en-US" altLang="zh-CN" sz="2400" dirty="0">
                <a:solidFill>
                  <a:schemeClr val="tx1">
                    <a:lumMod val="85000"/>
                    <a:lumOff val="15000"/>
                  </a:schemeClr>
                </a:solidFill>
                <a:ea typeface="微软雅黑" panose="020B0503020204020204" pitchFamily="34" charset="-122"/>
                <a:cs typeface="+mn-lt"/>
              </a:rPr>
              <a:t>earch engines </a:t>
            </a:r>
            <a:r>
              <a:rPr lang="en-US" altLang="en-US" sz="2400" dirty="0">
                <a:solidFill>
                  <a:schemeClr val="tx1">
                    <a:lumMod val="85000"/>
                    <a:lumOff val="15000"/>
                  </a:schemeClr>
                </a:solidFill>
                <a:ea typeface="微软雅黑" panose="020B0503020204020204" pitchFamily="34" charset="-122"/>
                <a:cs typeface="+mn-lt"/>
              </a:rPr>
              <a:t>should </a:t>
            </a:r>
            <a:r>
              <a:rPr lang="en-US" altLang="zh-CN" sz="2400" dirty="0">
                <a:solidFill>
                  <a:schemeClr val="tx1">
                    <a:lumMod val="85000"/>
                    <a:lumOff val="15000"/>
                  </a:schemeClr>
                </a:solidFill>
                <a:ea typeface="微软雅黑" panose="020B0503020204020204" pitchFamily="34" charset="-122"/>
                <a:cs typeface="+mn-lt"/>
              </a:rPr>
              <a:t> get permission from newspapers for displaying exce</a:t>
            </a:r>
            <a:r>
              <a:rPr lang="en-US" altLang="en-US" sz="2400" dirty="0">
                <a:solidFill>
                  <a:schemeClr val="tx1">
                    <a:lumMod val="85000"/>
                    <a:lumOff val="15000"/>
                  </a:schemeClr>
                </a:solidFill>
                <a:ea typeface="微软雅黑" panose="020B0503020204020204" pitchFamily="34" charset="-122"/>
                <a:cs typeface="+mn-lt"/>
              </a:rPr>
              <a:t>rpts.</a:t>
            </a:r>
            <a:r>
              <a:rPr lang="en-US" altLang="zh-CN"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TextBox 9"/>
          <p:cNvSpPr txBox="1"/>
          <p:nvPr/>
        </p:nvSpPr>
        <p:spPr>
          <a:xfrm>
            <a:off x="395949" y="147367"/>
            <a:ext cx="6354147" cy="583565"/>
          </a:xfrm>
          <a:prstGeom prst="rect">
            <a:avLst/>
          </a:prstGeom>
          <a:noFill/>
        </p:spPr>
        <p:txBody>
          <a:bodyPr wrap="square" rtlCol="0">
            <a:spAutoFit/>
          </a:bodyPr>
          <a:lstStyle/>
          <a:p>
            <a:r>
              <a:rPr lang="en-US" sz="3200" dirty="0"/>
              <a:t>European </a:t>
            </a:r>
            <a:r>
              <a:rPr lang="en-US" altLang="en-US" sz="3200" dirty="0"/>
              <a:t>L</a:t>
            </a:r>
            <a:r>
              <a:rPr lang="en-US" sz="3200" dirty="0"/>
              <a:t>aws </a:t>
            </a:r>
            <a:endParaRPr lang="en-US" sz="3200" dirty="0"/>
          </a:p>
        </p:txBody>
      </p:sp>
      <p:sp>
        <p:nvSpPr>
          <p:cNvPr id="2" name="TextBox 1"/>
          <p:cNvSpPr txBox="1"/>
          <p:nvPr/>
        </p:nvSpPr>
        <p:spPr>
          <a:xfrm>
            <a:off x="282575" y="1992630"/>
            <a:ext cx="3756660" cy="1198880"/>
          </a:xfrm>
          <a:prstGeom prst="rect">
            <a:avLst/>
          </a:prstGeom>
          <a:noFill/>
        </p:spPr>
        <p:txBody>
          <a:bodyPr wrap="square" rtlCol="0">
            <a:spAutoFit/>
          </a:bodyPr>
          <a:lstStyle/>
          <a:p>
            <a:pPr>
              <a:lnSpc>
                <a:spcPct val="150000"/>
              </a:lnSpc>
            </a:pPr>
            <a:r>
              <a:rPr lang="en-US" sz="2400" dirty="0" smtClean="0">
                <a:latin typeface="+mj-lt"/>
                <a:cs typeface="+mj-lt"/>
              </a:rPr>
              <a:t>Lost </a:t>
            </a:r>
            <a:r>
              <a:rPr lang="en-US" sz="2400" dirty="0">
                <a:latin typeface="+mj-lt"/>
                <a:cs typeface="+mj-lt"/>
              </a:rPr>
              <a:t>revenue </a:t>
            </a:r>
            <a:endParaRPr lang="en-US" sz="2400" dirty="0" smtClean="0">
              <a:latin typeface="+mj-lt"/>
              <a:cs typeface="+mj-lt"/>
            </a:endParaRPr>
          </a:p>
          <a:p>
            <a:pPr>
              <a:lnSpc>
                <a:spcPct val="150000"/>
              </a:lnSpc>
            </a:pPr>
            <a:r>
              <a:rPr lang="en-US" sz="2400" dirty="0" smtClean="0">
                <a:latin typeface="+mj-lt"/>
                <a:cs typeface="+mj-lt"/>
              </a:rPr>
              <a:t>Sued </a:t>
            </a:r>
            <a:r>
              <a:rPr lang="en-US" sz="2400" dirty="0">
                <a:latin typeface="+mj-lt"/>
                <a:cs typeface="+mj-lt"/>
              </a:rPr>
              <a:t>Google and won</a:t>
            </a:r>
            <a:endParaRPr lang="en-US" sz="2400" dirty="0">
              <a:latin typeface="+mj-lt"/>
              <a:cs typeface="+mj-lt"/>
            </a:endParaRPr>
          </a:p>
        </p:txBody>
      </p:sp>
      <p:sp>
        <p:nvSpPr>
          <p:cNvPr id="3" name="TextBox 2"/>
          <p:cNvSpPr txBox="1"/>
          <p:nvPr/>
        </p:nvSpPr>
        <p:spPr>
          <a:xfrm>
            <a:off x="8282305" y="1325880"/>
            <a:ext cx="4053205" cy="359981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            </a:t>
            </a:r>
            <a:r>
              <a:rPr lang="en-US" sz="2800" b="1" dirty="0">
                <a:latin typeface="+mj-lt"/>
                <a:cs typeface="+mj-lt"/>
              </a:rPr>
              <a:t>Spain</a:t>
            </a:r>
            <a:endParaRPr lang="en-US" sz="2800" b="1"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a:lnSpc>
                <a:spcPct val="150000"/>
              </a:lnSpc>
            </a:pPr>
            <a:r>
              <a:rPr lang="en-US" sz="2400" dirty="0">
                <a:cs typeface="+mn-lt"/>
              </a:rPr>
              <a:t>Search </a:t>
            </a:r>
            <a:r>
              <a:rPr lang="en-US" altLang="en-US" sz="2400" dirty="0">
                <a:cs typeface="+mn-lt"/>
              </a:rPr>
              <a:t>e</a:t>
            </a:r>
            <a:r>
              <a:rPr lang="en-US" sz="2400" dirty="0">
                <a:cs typeface="+mn-lt"/>
              </a:rPr>
              <a:t>ngines pay  service fee</a:t>
            </a:r>
            <a:r>
              <a:rPr lang="en-US" altLang="en-US" sz="2400" dirty="0">
                <a:cs typeface="+mn-lt"/>
              </a:rPr>
              <a:t>s</a:t>
            </a:r>
            <a:r>
              <a:rPr lang="en-US" sz="2400" dirty="0">
                <a:cs typeface="+mn-lt"/>
              </a:rPr>
              <a:t> to industry organization</a:t>
            </a:r>
            <a:r>
              <a:rPr lang="en-US" altLang="en-US" sz="2400" dirty="0">
                <a:cs typeface="+mn-lt"/>
              </a:rPr>
              <a:t>s</a:t>
            </a:r>
            <a:endParaRPr lang="en-US" sz="2400" dirty="0">
              <a:cs typeface="+mn-lt"/>
            </a:endParaRPr>
          </a:p>
          <a:p>
            <a:pPr>
              <a:lnSpc>
                <a:spcPct val="150000"/>
              </a:lnSpc>
            </a:pPr>
            <a:r>
              <a:rPr lang="en-US" altLang="en-US" sz="2400" dirty="0">
                <a:cs typeface="+mn-lt"/>
              </a:rPr>
              <a:t>Companies</a:t>
            </a:r>
            <a:r>
              <a:rPr lang="en-US" sz="2400" dirty="0">
                <a:cs typeface="+mn-lt"/>
              </a:rPr>
              <a:t> ca</a:t>
            </a:r>
            <a:r>
              <a:rPr lang="en-US" altLang="en-US" sz="2400" dirty="0">
                <a:cs typeface="+mn-lt"/>
              </a:rPr>
              <a:t>n' </a:t>
            </a:r>
            <a:r>
              <a:rPr lang="en-US" sz="2400" dirty="0">
                <a:cs typeface="+mn-lt"/>
              </a:rPr>
              <a:t>t waive the fee.</a:t>
            </a:r>
            <a:endParaRPr lang="en-US" sz="2400" dirty="0">
              <a:cs typeface="+mn-lt"/>
            </a:endParaRPr>
          </a:p>
        </p:txBody>
      </p:sp>
      <p:sp>
        <p:nvSpPr>
          <p:cNvPr id="4" name="TextBox 3"/>
          <p:cNvSpPr txBox="1"/>
          <p:nvPr/>
        </p:nvSpPr>
        <p:spPr>
          <a:xfrm>
            <a:off x="3141018" y="5325443"/>
            <a:ext cx="6810378" cy="923330"/>
          </a:xfrm>
          <a:prstGeom prst="rect">
            <a:avLst/>
          </a:prstGeom>
          <a:noFill/>
        </p:spPr>
        <p:txBody>
          <a:bodyPr wrap="square" rtlCol="0">
            <a:spAutoFit/>
          </a:bodyPr>
          <a:lstStyle/>
          <a:p>
            <a:r>
              <a:rPr lang="en-US" sz="5400" dirty="0"/>
              <a:t>Google: No! I’m out!</a:t>
            </a:r>
            <a:endParaRPr lang="en-US" sz="54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8764" y="343655"/>
            <a:ext cx="7684851" cy="645160"/>
          </a:xfrm>
          <a:prstGeom prst="rect">
            <a:avLst/>
          </a:prstGeom>
          <a:noFill/>
        </p:spPr>
        <p:txBody>
          <a:bodyPr wrap="square" rtlCol="0">
            <a:spAutoFit/>
          </a:bodyPr>
          <a:lstStyle/>
          <a:p>
            <a:r>
              <a:rPr lang="en-US" sz="3600" dirty="0"/>
              <a:t>Books Online:</a:t>
            </a:r>
            <a:endParaRPr lang="en-US" dirty="0"/>
          </a:p>
        </p:txBody>
      </p:sp>
      <p:sp>
        <p:nvSpPr>
          <p:cNvPr id="3" name="TextBox 2"/>
          <p:cNvSpPr txBox="1"/>
          <p:nvPr/>
        </p:nvSpPr>
        <p:spPr>
          <a:xfrm>
            <a:off x="710117" y="989986"/>
            <a:ext cx="7729895" cy="2306955"/>
          </a:xfrm>
          <a:prstGeom prst="rect">
            <a:avLst/>
          </a:prstGeom>
          <a:noFill/>
        </p:spPr>
        <p:txBody>
          <a:bodyPr wrap="square" rtlCol="0" anchor="t">
            <a:spAutoFit/>
          </a:bodyPr>
          <a:lstStyle/>
          <a:p>
            <a:pPr marL="342900" indent="-342900">
              <a:lnSpc>
                <a:spcPct val="150000"/>
              </a:lnSpc>
              <a:buFont typeface="Arial" panose="020B0604020202020204"/>
              <a:buChar char="•"/>
            </a:pPr>
            <a:r>
              <a:rPr lang="en-US" sz="2400" dirty="0">
                <a:cs typeface="+mn-lt"/>
              </a:rPr>
              <a:t>The project Gutenberg</a:t>
            </a:r>
            <a:r>
              <a:rPr lang="en-US" altLang="en-US" sz="2400" dirty="0">
                <a:cs typeface="+mn-lt"/>
              </a:rPr>
              <a:t>:</a:t>
            </a:r>
            <a:endParaRPr lang="en-US" altLang="en-US" sz="2400" dirty="0">
              <a:cs typeface="+mn-lt"/>
            </a:endParaRPr>
          </a:p>
          <a:p>
            <a:pPr lvl="1" indent="0">
              <a:lnSpc>
                <a:spcPct val="150000"/>
              </a:lnSpc>
              <a:buFont typeface="Arial" panose="020B0604020202020204"/>
              <a:buNone/>
            </a:pPr>
            <a:r>
              <a:rPr lang="en-US" altLang="en-US" sz="2400" dirty="0">
                <a:cs typeface="+mn-lt"/>
              </a:rPr>
              <a:t>C</a:t>
            </a:r>
            <a:r>
              <a:rPr lang="en-US" sz="2400" dirty="0">
                <a:cs typeface="+mn-lt"/>
              </a:rPr>
              <a:t>onverting books into digital versions in the 1970s.</a:t>
            </a:r>
            <a:endParaRPr lang="zh-CN" altLang="en-US" dirty="0">
              <a:cs typeface="+mn-lt"/>
            </a:endParaRPr>
          </a:p>
          <a:p>
            <a:pPr marL="342900" indent="-342900">
              <a:lnSpc>
                <a:spcPct val="150000"/>
              </a:lnSpc>
              <a:buFont typeface="Arial" panose="020B0604020202020204"/>
              <a:buChar char="•"/>
            </a:pPr>
            <a:r>
              <a:rPr lang="en-US" sz="2400" dirty="0">
                <a:cs typeface="+mn-lt"/>
              </a:rPr>
              <a:t>Google and Microsof</a:t>
            </a:r>
            <a:r>
              <a:rPr lang="en-US" altLang="en-US" sz="2400" dirty="0">
                <a:cs typeface="+mn-lt"/>
              </a:rPr>
              <a:t>t:</a:t>
            </a:r>
            <a:endParaRPr lang="en-US" sz="2400" dirty="0">
              <a:cs typeface="+mn-lt"/>
            </a:endParaRPr>
          </a:p>
          <a:p>
            <a:pPr lvl="1" indent="0">
              <a:lnSpc>
                <a:spcPct val="150000"/>
              </a:lnSpc>
              <a:buFont typeface="Arial" panose="020B0604020202020204"/>
              <a:buNone/>
            </a:pPr>
            <a:r>
              <a:rPr lang="en-US" altLang="en-US" sz="2400" dirty="0">
                <a:cs typeface="+mn-lt"/>
              </a:rPr>
              <a:t>S</a:t>
            </a:r>
            <a:r>
              <a:rPr lang="en-US" sz="2400" dirty="0">
                <a:cs typeface="+mn-lt"/>
              </a:rPr>
              <a:t>tarted their Library Project in the early 2000s. </a:t>
            </a:r>
            <a:endParaRPr lang="en-US" sz="2400" dirty="0">
              <a:cs typeface="+mn-lt"/>
            </a:endParaRPr>
          </a:p>
        </p:txBody>
      </p:sp>
      <p:sp>
        <p:nvSpPr>
          <p:cNvPr id="8" name="文本框 7"/>
          <p:cNvSpPr txBox="1"/>
          <p:nvPr/>
        </p:nvSpPr>
        <p:spPr>
          <a:xfrm>
            <a:off x="1686240" y="3296342"/>
            <a:ext cx="10148528" cy="1845310"/>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nSpc>
                <a:spcPct val="150000"/>
              </a:lnSpc>
            </a:pPr>
            <a:r>
              <a:rPr lang="zh-CN" altLang="en-US" sz="2400" b="1"/>
              <a:t>Microsoft</a:t>
            </a:r>
            <a:r>
              <a:rPr lang="zh-CN" altLang="en-US" sz="2400"/>
              <a:t>：Scanned books only in the public dom</a:t>
            </a:r>
            <a:r>
              <a:rPr lang="en-US" altLang="zh-CN" sz="2400"/>
              <a:t>a</a:t>
            </a:r>
            <a:r>
              <a:rPr lang="zh-CN" altLang="en-US" sz="2400"/>
              <a:t>in.</a:t>
            </a:r>
            <a:endParaRPr lang="zh-CN"/>
          </a:p>
          <a:p>
            <a:pPr>
              <a:lnSpc>
                <a:spcPct val="150000"/>
              </a:lnSpc>
            </a:pPr>
            <a:r>
              <a:rPr lang="zh-CN" altLang="en-US" sz="2400" b="1"/>
              <a:t>Google</a:t>
            </a:r>
            <a:r>
              <a:rPr lang="zh-CN" altLang="en-US" sz="2400"/>
              <a:t>: Scanned </a:t>
            </a:r>
            <a:r>
              <a:rPr lang="zh-CN" altLang="en-US" sz="2400">
                <a:sym typeface="+mn-ea"/>
              </a:rPr>
              <a:t>copyright</a:t>
            </a:r>
            <a:r>
              <a:rPr lang="en-US" altLang="zh-CN" sz="2400">
                <a:sym typeface="+mn-ea"/>
              </a:rPr>
              <a:t>ed </a:t>
            </a:r>
            <a:r>
              <a:rPr lang="zh-CN" altLang="en-US" sz="2400"/>
              <a:t>books and display excerpts.</a:t>
            </a:r>
            <a:endParaRPr lang="zh-CN" altLang="en-US" sz="2400"/>
          </a:p>
          <a:p>
            <a:pPr>
              <a:lnSpc>
                <a:spcPct val="150000"/>
              </a:lnSpc>
            </a:pPr>
            <a:r>
              <a:rPr lang="zh-CN" altLang="en-US" sz="2800" b="1"/>
              <a:t>All without permission of the copyright holders!</a:t>
            </a:r>
            <a:endParaRPr lang="zh-CN" altLang="en-US" sz="2800" b="1"/>
          </a:p>
        </p:txBody>
      </p:sp>
      <p:pic>
        <p:nvPicPr>
          <p:cNvPr id="5" name="Picture 4"/>
          <p:cNvPicPr>
            <a:picLocks noChangeAspect="1"/>
          </p:cNvPicPr>
          <p:nvPr/>
        </p:nvPicPr>
        <p:blipFill>
          <a:blip r:embed="rId1"/>
          <a:stretch>
            <a:fillRect/>
          </a:stretch>
        </p:blipFill>
        <p:spPr>
          <a:xfrm>
            <a:off x="8394968" y="429658"/>
            <a:ext cx="3631434" cy="1388125"/>
          </a:xfrm>
          <a:prstGeom prst="rect">
            <a:avLst/>
          </a:prstGeom>
        </p:spPr>
      </p:pic>
      <p:sp>
        <p:nvSpPr>
          <p:cNvPr id="4" name="Text Box 3"/>
          <p:cNvSpPr txBox="1"/>
          <p:nvPr/>
        </p:nvSpPr>
        <p:spPr>
          <a:xfrm>
            <a:off x="9671050" y="5728970"/>
            <a:ext cx="2502535" cy="368300"/>
          </a:xfrm>
          <a:prstGeom prst="rect">
            <a:avLst/>
          </a:prstGeom>
          <a:noFill/>
        </p:spPr>
        <p:txBody>
          <a:bodyPr wrap="square" rtlCol="0">
            <a:spAutoFit/>
          </a:bodyPr>
          <a:p>
            <a:r>
              <a:rPr lang="en-US" altLang="en-US"/>
              <a:t>(“</a:t>
            </a:r>
            <a:r>
              <a:rPr lang="en-US" altLang="en-US" sz="1400"/>
              <a:t>Google Book”,2019</a:t>
            </a:r>
            <a:r>
              <a:rPr lang="en-US" altLang="en-US"/>
              <a:t>)</a:t>
            </a:r>
            <a:endParaRPr lang="en-US" alt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0854" y="372359"/>
            <a:ext cx="10568111" cy="646331"/>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3600">
                <a:latin typeface="Times New Roman" panose="02020603050405020304"/>
                <a:cs typeface="Times New Roman" panose="02020603050405020304"/>
              </a:rPr>
              <a:t>The Authors Guild et al. Vs Google, Inc.</a:t>
            </a:r>
            <a:r>
              <a:rPr lang="zh-CN" altLang="en-US" sz="2800">
                <a:latin typeface="Times New Roman" panose="02020603050405020304"/>
                <a:cs typeface="Times New Roman" panose="02020603050405020304"/>
              </a:rPr>
              <a:t>(2005-2016)</a:t>
            </a:r>
            <a:endParaRPr lang="zh-CN" altLang="en-US" sz="2800">
              <a:latin typeface="Times New Roman" panose="02020603050405020304"/>
              <a:cs typeface="Times New Roman" panose="02020603050405020304"/>
            </a:endParaRPr>
          </a:p>
        </p:txBody>
      </p:sp>
      <p:sp>
        <p:nvSpPr>
          <p:cNvPr id="3" name="文本框 2"/>
          <p:cNvSpPr txBox="1"/>
          <p:nvPr/>
        </p:nvSpPr>
        <p:spPr>
          <a:xfrm>
            <a:off x="963295" y="1520190"/>
            <a:ext cx="11427460" cy="3107690"/>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800" dirty="0"/>
              <a:t>Judge Denny Chin</a:t>
            </a:r>
            <a:r>
              <a:rPr lang="en-US" altLang="zh-CN" sz="2800" dirty="0"/>
              <a:t>:</a:t>
            </a:r>
            <a:r>
              <a:rPr lang="zh-CN" altLang="en-US" sz="2800" dirty="0"/>
              <a:t>Google</a:t>
            </a:r>
            <a:r>
              <a:rPr lang="en-US" altLang="zh-CN" sz="2800" dirty="0"/>
              <a:t>'s</a:t>
            </a:r>
            <a:r>
              <a:rPr lang="zh-CN" altLang="en-US" sz="2800" dirty="0"/>
              <a:t> Library Project </a:t>
            </a:r>
            <a:r>
              <a:rPr lang="en-US" altLang="zh-CN" sz="2800" dirty="0"/>
              <a:t>is fair</a:t>
            </a:r>
            <a:endParaRPr lang="en-US" altLang="zh-CN" sz="2800" dirty="0"/>
          </a:p>
          <a:p>
            <a:endParaRPr lang="zh-CN" altLang="en-US" sz="2800" dirty="0"/>
          </a:p>
          <a:p>
            <a:pPr marL="514350" indent="-514350">
              <a:buAutoNum type="arabicPeriod"/>
            </a:pPr>
            <a:r>
              <a:rPr lang="en-US" altLang="zh-CN" sz="2800" dirty="0"/>
              <a:t>I</a:t>
            </a:r>
            <a:r>
              <a:rPr lang="zh-CN" altLang="en-US" sz="2800" dirty="0"/>
              <a:t>ncreases accessibility</a:t>
            </a:r>
            <a:r>
              <a:rPr lang="zh-CN" altLang="en-US" sz="2800" dirty="0" smtClean="0"/>
              <a:t> </a:t>
            </a:r>
            <a:r>
              <a:rPr lang="en-US" altLang="zh-CN" sz="2800" dirty="0" smtClean="0"/>
              <a:t>of</a:t>
            </a:r>
            <a:r>
              <a:rPr lang="zh-CN" altLang="en-US" sz="2800" dirty="0"/>
              <a:t> information</a:t>
            </a:r>
            <a:endParaRPr lang="zh-CN" altLang="en-US" sz="2800" dirty="0"/>
          </a:p>
          <a:p>
            <a:pPr marL="514350" indent="-514350">
              <a:buAutoNum type="arabicPeriod"/>
            </a:pPr>
            <a:r>
              <a:rPr lang="en-US" altLang="zh-CN" sz="2800" dirty="0"/>
              <a:t>H</a:t>
            </a:r>
            <a:r>
              <a:rPr lang="zh-CN" altLang="en-US" sz="2800" dirty="0"/>
              <a:t>elps researchers and readers find relevant source</a:t>
            </a:r>
            <a:r>
              <a:rPr lang="zh-CN" altLang="en-US" sz="2800" dirty="0" smtClean="0"/>
              <a:t>s</a:t>
            </a:r>
            <a:endParaRPr lang="zh-CN" altLang="en-US" sz="2800" dirty="0"/>
          </a:p>
          <a:p>
            <a:pPr marL="514350" indent="-514350">
              <a:buAutoNum type="arabicPeriod"/>
            </a:pPr>
            <a:r>
              <a:rPr lang="en-US" altLang="zh-CN" sz="2800" dirty="0"/>
              <a:t>E</a:t>
            </a:r>
            <a:r>
              <a:rPr lang="zh-CN" altLang="en-US" sz="2800" dirty="0"/>
              <a:t>nable</a:t>
            </a:r>
            <a:r>
              <a:rPr lang="en-US" altLang="zh-CN" sz="2800" dirty="0"/>
              <a:t>s</a:t>
            </a:r>
            <a:r>
              <a:rPr lang="zh-CN" altLang="en-US" sz="2800" dirty="0"/>
              <a:t> research topics</a:t>
            </a:r>
            <a:r>
              <a:rPr lang="zh-CN" altLang="en-US" sz="2800" dirty="0" smtClean="0"/>
              <a:t> </a:t>
            </a:r>
            <a:r>
              <a:rPr lang="en-US" altLang="zh-CN" sz="2800" dirty="0" smtClean="0"/>
              <a:t>such as</a:t>
            </a:r>
            <a:r>
              <a:rPr lang="zh-CN" altLang="en-US" sz="2800" dirty="0"/>
              <a:t> analy</a:t>
            </a:r>
            <a:r>
              <a:rPr lang="en-US" altLang="zh-CN" sz="2800" dirty="0"/>
              <a:t>sis of</a:t>
            </a:r>
            <a:r>
              <a:rPr lang="zh-CN" altLang="en-US" sz="2800" dirty="0"/>
              <a:t> history by language</a:t>
            </a:r>
            <a:endParaRPr lang="zh-CN" altLang="en-US" sz="2800" dirty="0"/>
          </a:p>
          <a:p>
            <a:pPr marL="514350" indent="-514350">
              <a:buAutoNum type="arabicPeriod"/>
            </a:pPr>
            <a:r>
              <a:rPr lang="en-US" altLang="zh-CN" sz="2800" dirty="0"/>
              <a:t>P</a:t>
            </a:r>
            <a:r>
              <a:rPr lang="zh-CN" altLang="en-US" sz="2800" dirty="0"/>
              <a:t>reserve</a:t>
            </a:r>
            <a:r>
              <a:rPr lang="en-US" altLang="zh-CN" sz="2800" dirty="0"/>
              <a:t>s</a:t>
            </a:r>
            <a:r>
              <a:rPr lang="zh-CN" altLang="en-US" sz="2800" dirty="0"/>
              <a:t> old and fragile books</a:t>
            </a:r>
            <a:endParaRPr lang="zh-CN" altLang="en-US" sz="2800" dirty="0"/>
          </a:p>
          <a:p>
            <a:endParaRPr lang="zh-CN" altLang="en-US" sz="2800" dirty="0"/>
          </a:p>
        </p:txBody>
      </p:sp>
    </p:spTree>
  </p:cSld>
  <p:clrMapOvr>
    <a:masterClrMapping/>
  </p:clrMapOvr>
  <p:transition/>
  <p:timing>
    <p:tnLst>
      <p:par>
        <p:cTn id="1" dur="indefinite" restart="never" nodeType="tmRoot"/>
      </p:par>
    </p:tnLst>
  </p:timing>
</p:sld>
</file>

<file path=ppt/tags/tag1.xml><?xml version="1.0" encoding="utf-8"?>
<p:tagLst xmlns:p="http://schemas.openxmlformats.org/presentationml/2006/main">
  <p:tag name="MH" val="20160401161922"/>
  <p:tag name="MH_LIBRARY" val="GRAPHIC"/>
  <p:tag name="MH_TYPE" val="Text"/>
  <p:tag name="MH_ORDER" val="3"/>
</p:tagLst>
</file>

<file path=ppt/tags/tag2.xml><?xml version="1.0" encoding="utf-8"?>
<p:tagLst xmlns:p="http://schemas.openxmlformats.org/presentationml/2006/main">
  <p:tag name="MH" val="20160401161922"/>
  <p:tag name="MH_LIBRARY" val="GRAPHIC"/>
  <p:tag name="MH_TYPE" val="Text"/>
  <p:tag name="MH_ORDER" val="3"/>
</p:tagLst>
</file>

<file path=ppt/tags/tag3.xml><?xml version="1.0" encoding="utf-8"?>
<p:tagLst xmlns:p="http://schemas.openxmlformats.org/presentationml/2006/main">
  <p:tag name="MH" val="20160401161922"/>
  <p:tag name="MH_LIBRARY" val="GRAPHIC"/>
  <p:tag name="MH_TYPE" val="Text"/>
  <p:tag name="MH_ORDER" val="3"/>
</p:tagLst>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0</TotalTime>
  <Words>8384</Words>
  <Application>WPS Presentation</Application>
  <PresentationFormat>Widescreen</PresentationFormat>
  <Paragraphs>339</Paragraphs>
  <Slides>32</Slides>
  <Notes>21</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32</vt:i4>
      </vt:variant>
    </vt:vector>
  </HeadingPairs>
  <TitlesOfParts>
    <vt:vector size="54" baseType="lpstr">
      <vt:lpstr>Arial</vt:lpstr>
      <vt:lpstr>SimSun</vt:lpstr>
      <vt:lpstr>Wingdings</vt:lpstr>
      <vt:lpstr>华文细黑</vt:lpstr>
      <vt:lpstr>Arial Unicode MS</vt:lpstr>
      <vt:lpstr>微软雅黑</vt:lpstr>
      <vt:lpstr>Times New Roman</vt:lpstr>
      <vt:lpstr>Arial</vt:lpstr>
      <vt:lpstr>Calibri</vt:lpstr>
      <vt:lpstr>等线</vt:lpstr>
      <vt:lpstr>Times New Roman</vt:lpstr>
      <vt:lpstr>Calibri</vt:lpstr>
      <vt:lpstr>Arial Unicode MS</vt:lpstr>
      <vt:lpstr>造字工房悦黑体验版纤细体</vt:lpstr>
      <vt:lpstr>方正兰亭超细黑简体</vt:lpstr>
      <vt:lpstr>Gill Sans MT</vt:lpstr>
      <vt:lpstr>Gubbi</vt:lpstr>
      <vt:lpstr>Droid Sans Fallback</vt:lpstr>
      <vt:lpstr>Arial Unicode MS</vt:lpstr>
      <vt:lpstr>Noto Serif CJK JP</vt:lpstr>
      <vt:lpstr>等线 Light</vt:lpstr>
      <vt:lpstr>Gallery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dc:creator>
  <cp:lastModifiedBy>yuqing</cp:lastModifiedBy>
  <cp:revision>558</cp:revision>
  <dcterms:created xsi:type="dcterms:W3CDTF">2019-03-07T17:07:19Z</dcterms:created>
  <dcterms:modified xsi:type="dcterms:W3CDTF">2019-03-07T17:07:19Z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