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Source Code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22" Type="http://schemas.openxmlformats.org/officeDocument/2006/relationships/slide" Target="slides/slide18.xml"/><Relationship Id="rId44" Type="http://schemas.openxmlformats.org/officeDocument/2006/relationships/font" Target="fonts/Roboto-italic.fntdata"/><Relationship Id="rId21" Type="http://schemas.openxmlformats.org/officeDocument/2006/relationships/slide" Target="slides/slide17.xml"/><Relationship Id="rId43" Type="http://schemas.openxmlformats.org/officeDocument/2006/relationships/font" Target="fonts/Roboto-bold.fntdata"/><Relationship Id="rId24" Type="http://schemas.openxmlformats.org/officeDocument/2006/relationships/slide" Target="slides/slide20.xml"/><Relationship Id="rId46" Type="http://schemas.openxmlformats.org/officeDocument/2006/relationships/font" Target="fonts/SourceCodePro-regular.fntdata"/><Relationship Id="rId23" Type="http://schemas.openxmlformats.org/officeDocument/2006/relationships/slide" Target="slides/slide19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SourceCodePro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c831b28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c831b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c831b28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c831b2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ec831b28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ec831b2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c831b28_0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c831b2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5d8784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5d87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e871f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e871f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e871f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e871f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e871f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e871f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46019607_2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46019607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837360e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e83736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fab6df7f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fab6df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06a19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06a1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46019607_23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46019607_2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a0cc4b9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a0cc4b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06a197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06a1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46019607_23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46019607_2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e837360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e837360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e9c4bc76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e9c4bc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46019607_23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46019607_2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f06a197e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f06a19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63999b8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63999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ab6df7f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ab6df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a0cc4b9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a0cc4b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46019607_23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46019607_2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6019607_23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6019607_2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f06a197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f06a19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f23dbab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f23db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f06a197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f06a19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9c4bc7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e9c4bc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c831b28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c831b2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ec831b28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ec831b2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ec831b28_0_2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ec831b2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c831b28_0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ec831b2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c831b28_0_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c831b2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Char char="○"/>
              <a:defRPr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 i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visualgo.net/sorting.html#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XaqR3G_NVo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XaqR3G_NVoo" TargetMode="External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youtu.be/ywWBy6J5gz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ywWBy6J5gz8" TargetMode="External"/><Relationship Id="rId4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uFill>
                  <a:noFill/>
                </a:uFill>
                <a:hlinkClick r:id="rId3"/>
              </a:rPr>
              <a:t>Sorting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CS240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Selection Sort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case: O(n</a:t>
            </a:r>
            <a:r>
              <a:rPr baseline="30000" lang="en"/>
              <a:t> 2 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Worst case:O(n</a:t>
            </a:r>
            <a:r>
              <a:rPr baseline="30000" lang="en"/>
              <a:t> 2 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Case: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on hardware where swapping is an expensive operation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no more than </a:t>
            </a:r>
            <a:r>
              <a:rPr i="1" lang="en"/>
              <a:t>n </a:t>
            </a:r>
            <a:r>
              <a:rPr lang="en"/>
              <a:t>swaps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practice, the slowest sort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Insertion Sort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98775"/>
            <a:ext cx="85092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for (i = 1:n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for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= i;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&gt;0 and a[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]&lt;a[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-1];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--) 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swap a[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-1]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Insertion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Insertion sort works by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taking an element from the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inserting the element in their correct position into a new sorted list.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Insertion Sort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case: n</a:t>
            </a:r>
            <a:r>
              <a:rPr baseline="30000" lang="en"/>
              <a:t> 2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Worst case: n</a:t>
            </a:r>
            <a:r>
              <a:rPr baseline="30000" lang="en"/>
              <a:t> 2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Stable Sort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Element order stays the same for equal elements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Case: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Insertion sort is also called natural sort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lang="en"/>
              <a:t>Mimics natural sorting of cards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lang="en"/>
              <a:t>Generally the fastest of the Quadratic sorts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depending on implementation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efficient on nearly sorted, like bubble sort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need the swapped flag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Logarithmic Sorts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nlogn sorts use top down sorting techniques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Also known as a divide and conquer sort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Generally, 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difficult to code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fast for large data sets, slow for small datasets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5"/>
            <a:ext cx="525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Sort a list by building it into a heap, then deleting the root node and placing it  1 past the last heap index until the heap is empty.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an in place sort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Doesn’t require an additional list to hold the sorted value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675" y="1489825"/>
            <a:ext cx="3242175" cy="26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/>
              <a:t>void HeapSort(int* list, int size) {</a:t>
            </a:r>
            <a:br>
              <a:rPr lang="en" sz="1800"/>
            </a:br>
            <a:r>
              <a:rPr lang="en" sz="1800"/>
              <a:t>	MinHeap toSort(list, size); </a:t>
            </a:r>
            <a:br>
              <a:rPr lang="en" sz="1800"/>
            </a:br>
            <a:r>
              <a:rPr lang="en" sz="1800"/>
              <a:t>	toSort.buildHeap();</a:t>
            </a:r>
            <a:br>
              <a:rPr lang="en" sz="1800"/>
            </a:br>
            <a:r>
              <a:rPr lang="en" sz="1800"/>
              <a:t>	for(int i = size - 1; !toSort.empty(); i--){</a:t>
            </a:r>
            <a:br>
              <a:rPr lang="en" sz="1800"/>
            </a:br>
            <a:r>
              <a:rPr lang="en" sz="1800"/>
              <a:t>		list[i] = toSort.removeRoot();</a:t>
            </a:r>
            <a:br>
              <a:rPr lang="en" sz="1800"/>
            </a:br>
            <a:r>
              <a:rPr lang="en" sz="1800"/>
              <a:t>	}</a:t>
            </a:r>
            <a:br>
              <a:rPr lang="en" sz="1800"/>
            </a:br>
            <a:r>
              <a:rPr lang="en" sz="1800"/>
              <a:t>}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Heapsort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Complexity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Total Comparisons: NlogN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Total Swaps:  NlogN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Heap Sort is T(n) = c(NlogN)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Unstable 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What do you notice?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57200" y="1200150"/>
            <a:ext cx="14250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arr2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arr3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arr4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2544150" y="1200150"/>
            <a:ext cx="896400" cy="5586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2544150" y="2204050"/>
            <a:ext cx="896400" cy="5586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544150" y="3207950"/>
            <a:ext cx="896400" cy="5586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2544150" y="4211850"/>
            <a:ext cx="896400" cy="5586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cxnSp>
        <p:nvCxnSpPr>
          <p:cNvPr id="172" name="Google Shape;172;p30"/>
          <p:cNvCxnSpPr/>
          <p:nvPr/>
        </p:nvCxnSpPr>
        <p:spPr>
          <a:xfrm>
            <a:off x="1661650" y="1489275"/>
            <a:ext cx="65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1661650" y="2571750"/>
            <a:ext cx="65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1661650" y="3487250"/>
            <a:ext cx="65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1661650" y="4491150"/>
            <a:ext cx="65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0"/>
          <p:cNvSpPr txBox="1"/>
          <p:nvPr/>
        </p:nvSpPr>
        <p:spPr>
          <a:xfrm>
            <a:off x="4454025" y="1200150"/>
            <a:ext cx="35301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What can you say about arrays of 1?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They are sorted arrays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How long would it take to merge arr1 and arr2?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Take arr1.length + arr2.length time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4407750" y="2335500"/>
            <a:ext cx="3449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Each of these is a sorted array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1"/>
                </a:solidFill>
                <a:hlinkClick r:id="rId3"/>
              </a:rPr>
              <a:t>MergeSort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properties of lists allow mergesort to sort quickly: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list containing 1 item is a sorted list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Merging 2 sorted lists into a new sorted list is an linear operation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Splitting a list into two lists is a logn operation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800"/>
              </a:spcAft>
              <a:buSzPts val="1800"/>
              <a:buChar char="○"/>
            </a:pPr>
            <a:r>
              <a:rPr lang="en"/>
              <a:t>Think of binary 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began the semester with bogosort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sorting, time isn’t the only concern: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Extra memory requirements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Internal vs. external sorting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Stable vs. unstable sorts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Runtime complexity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 vs. Nlog</a:t>
            </a:r>
            <a:r>
              <a:rPr baseline="-25000" lang="en"/>
              <a:t>2</a:t>
            </a:r>
            <a:r>
              <a:rPr lang="en"/>
              <a:t>N performance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worst case vs. average case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MergeSort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87900" y="1489825"/>
            <a:ext cx="4272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case: nlogn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Worst case: nlogn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Stable Sort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Mergesort has two parts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Divide list into two lists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800"/>
              </a:spcAft>
              <a:buSzPts val="1800"/>
              <a:buChar char="○"/>
            </a:pPr>
            <a:r>
              <a:rPr lang="en"/>
              <a:t>Merge two sorted lists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00" y="2174700"/>
            <a:ext cx="4272900" cy="170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d at Sapientia University, Tirgu Mures (Marosvásárhely), Romania. &#10;Directed by Kátai Zoltán and Tóth László. &#10;In cooperation with &quot;Maros Művészegyüttes&quot;, Tirgu Mures (Marosvásárhely), Romania. &#10;Choreographer: Füzesi Albert. &#10;Video: Lőrinc Lajos, Körmöcki Zoltán. &#10;Supported by &quot;Szülőföld Alap&quot;, MITIS (NGO) and evoline company." id="195" name="Google Shape;195;p33" title="Merge-sort with Transylvanian-saxon (German) folk da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138" y="210850"/>
            <a:ext cx="6295726" cy="4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2 sorted arrays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 the pseudocode on the right, how many times are we going to loop?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more than left-&gt;size + right-&gt;size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Merging 2 sorted arrays is a linear operation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O(m+n)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where m,n are the size of the 2 arrays</a:t>
            </a:r>
            <a:endParaRPr sz="1400"/>
          </a:p>
        </p:txBody>
      </p:sp>
      <p:sp>
        <p:nvSpPr>
          <p:cNvPr id="202" name="Google Shape;202;p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merge( left, right )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new sorted_array[ left-&gt;size + right-&gt;size ]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i, j, k = 0;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while ( i != left-&gt;size() and j != right-&gt;size() )</a:t>
            </a:r>
            <a:endParaRPr sz="1200">
              <a:solidFill>
                <a:schemeClr val="accent6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if(left[i] &gt; right[j] )</a:t>
            </a:r>
            <a:endParaRPr sz="1200">
              <a:solidFill>
                <a:schemeClr val="accent6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sorted_array[k] = right[j]) 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			increment j and k</a:t>
            </a:r>
            <a:endParaRPr sz="1200">
              <a:solidFill>
                <a:schemeClr val="accent6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else</a:t>
            </a:r>
            <a:endParaRPr sz="1200">
              <a:solidFill>
                <a:schemeClr val="accent6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sorted_array[k] = left[i]) 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			increment i and k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while ( left or right has elements 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		sorted_array[i] = remaining_elements;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		increment i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return sorted_array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Classwork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208" name="Google Shape;208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mergesort( array a  )</a:t>
            </a:r>
            <a:endParaRPr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if ( a-&gt;size == 1 ) return a</a:t>
            </a:r>
            <a:endParaRPr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array_left = {a[0] ... a[n/2]}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     	array_right = {a[n/2+1] ... a[n]}</a:t>
            </a:r>
            <a:endParaRPr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array_left = mergesort(array_left)</a:t>
            </a:r>
            <a:endParaRPr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array_right = mergesort(array_right)</a:t>
            </a:r>
            <a:endParaRPr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sorted_array = merge( array_left, array_right)</a:t>
            </a:r>
            <a:endParaRPr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return sorted_array;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What do you notice?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6240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12894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19548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39510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32856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26202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630825" y="2532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4415425" y="2532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1296225" y="2532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2627025" y="2532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5080825" y="2532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1961625" y="2532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4616475" y="1376900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3521225" y="2532225"/>
            <a:ext cx="665400" cy="66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2627025" y="38888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6280125" y="39137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630825" y="39137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1628925" y="3913725"/>
            <a:ext cx="665400" cy="66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6945525" y="39137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3289125" y="38888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5385925" y="3913725"/>
            <a:ext cx="665400" cy="66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36" name="Google Shape;236;p36"/>
          <p:cNvCxnSpPr/>
          <p:nvPr/>
        </p:nvCxnSpPr>
        <p:spPr>
          <a:xfrm>
            <a:off x="4630525" y="3743250"/>
            <a:ext cx="0" cy="1019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6"/>
          <p:cNvSpPr txBox="1"/>
          <p:nvPr/>
        </p:nvSpPr>
        <p:spPr>
          <a:xfrm>
            <a:off x="572650" y="2075913"/>
            <a:ext cx="395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 is in its sorted position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36"/>
          <p:cNvCxnSpPr>
            <a:stCxn id="216" idx="2"/>
          </p:cNvCxnSpPr>
          <p:nvPr/>
        </p:nvCxnSpPr>
        <p:spPr>
          <a:xfrm>
            <a:off x="1622175" y="2042300"/>
            <a:ext cx="3015600" cy="624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6"/>
          <p:cNvCxnSpPr>
            <a:stCxn id="219" idx="2"/>
          </p:cNvCxnSpPr>
          <p:nvPr/>
        </p:nvCxnSpPr>
        <p:spPr>
          <a:xfrm>
            <a:off x="3618375" y="2042300"/>
            <a:ext cx="1767900" cy="60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6"/>
          <p:cNvCxnSpPr>
            <a:stCxn id="226" idx="2"/>
          </p:cNvCxnSpPr>
          <p:nvPr/>
        </p:nvCxnSpPr>
        <p:spPr>
          <a:xfrm>
            <a:off x="2294325" y="3197625"/>
            <a:ext cx="1317300" cy="670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6"/>
          <p:cNvCxnSpPr>
            <a:stCxn id="221" idx="2"/>
          </p:cNvCxnSpPr>
          <p:nvPr/>
        </p:nvCxnSpPr>
        <p:spPr>
          <a:xfrm>
            <a:off x="963525" y="3197625"/>
            <a:ext cx="1954800" cy="670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6"/>
          <p:cNvSpPr txBox="1"/>
          <p:nvPr/>
        </p:nvSpPr>
        <p:spPr>
          <a:xfrm>
            <a:off x="630825" y="3379875"/>
            <a:ext cx="395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 is in its sorted 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5718975" y="1144125"/>
            <a:ext cx="3260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hoose a ‘pivot’, which can be any index in an array, and move all values ‘greater than’ to one side, and all values, ‘less than’ to the other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uFill>
                  <a:noFill/>
                </a:uFill>
                <a:hlinkClick r:id="rId3"/>
              </a:rPr>
              <a:t>Quicksort</a:t>
            </a:r>
            <a:endParaRPr b="1" sz="4000">
              <a:solidFill>
                <a:srgbClr val="FFFF00"/>
              </a:solidFill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Quicksort is a divide and conquer algorithm 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relies on </a:t>
            </a:r>
            <a:r>
              <a:rPr b="1" lang="en" sz="2400"/>
              <a:t>partitioning</a:t>
            </a:r>
            <a:endParaRPr b="1"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Using a pivot, all elements smaller than the pivot are moved before it and all greater elements are moved after it. 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lesser and greater sublists are then recursively sorted. 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Quicksort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quicksort(array, low, high):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if low &lt; high: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sorted = partition(array, low, high)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quicksort(array, low, </a:t>
            </a:r>
            <a:r>
              <a:rPr lang="en"/>
              <a:t>sorted</a:t>
            </a:r>
            <a:r>
              <a:rPr lang="en"/>
              <a:t> - 1)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quicksort(array, </a:t>
            </a:r>
            <a:r>
              <a:rPr lang="en"/>
              <a:t>sorted</a:t>
            </a:r>
            <a:r>
              <a:rPr lang="en"/>
              <a:t> + 1, high)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d at Sapientia University, Tirgu Mures (Marosvásárhely), Romania. &#10;Directed by Kátai Zoltán and Tóth László. &#10;In cooperation with &quot;Maros Művészegyüttes&quot;, Tirgu Mures (Marosvásárhely), Romania. &#10;Choreographer: Füzesi Albert. &#10;Video: Lőrinc Lajos, Körmöcki Zoltán. &#10;Supported by &quot;Szülőföld Alap&quot;, MITIS (NGO) and evoline company." id="260" name="Google Shape;260;p39" title="Quick-sort with Hungarian (Küküllőmenti legényes) folk da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738" y="164050"/>
            <a:ext cx="6420524" cy="48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Implementing a </a:t>
            </a:r>
            <a:r>
              <a:rPr b="1" lang="en" sz="4000">
                <a:solidFill>
                  <a:schemeClr val="accent1"/>
                </a:solidFill>
              </a:rPr>
              <a:t>Partition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4727925" y="1382900"/>
            <a:ext cx="39588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partition(array, low, high)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pivot = choosePivot(low, high)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swap array[pivot, high] 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marker = low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for i = low to (high−1)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    if array[i] &lt; array[high]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        swap array[i, marker]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        marker = marker + 1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swap array[marker, high] 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     return </a:t>
            </a:r>
            <a:r>
              <a:rPr lang="en" sz="1800">
                <a:solidFill>
                  <a:schemeClr val="accent6"/>
                </a:solidFill>
              </a:rPr>
              <a:t>marker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900" y="1498775"/>
            <a:ext cx="40881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Dividing the array along a pivot is called partitioning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‘high’ and ‘low’ are the indexes you are working within the array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Remember, quicksort is in place, so we divide up the existing array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comparison is with the pivot, the swap is with the marker and the current index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Algorithm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several different algorithms you can use to partition on a pivot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with pros and cons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video uses a pivot swap where you keep swapping the pivot until it is the correct position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partition pseudocode swaps values lesser and greater than the pivot, then puts the pivot into place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Memory Requirements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In-Place Sort vs Out-of-Place Sort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your algorithm need additional memory to sort?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you need all the data to sort?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Internal sorting algorithm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entire data to be sorted can be held in the computer's main memory.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External sorting algorithm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the data cannot be stored in memory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a very large transaction file which is stored over the network or on disc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79" name="Google Shape;279;p42"/>
          <p:cNvSpPr txBox="1"/>
          <p:nvPr>
            <p:ph idx="2" type="body"/>
          </p:nvPr>
        </p:nvSpPr>
        <p:spPr>
          <a:xfrm>
            <a:off x="4939500" y="517850"/>
            <a:ext cx="38370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pivotA(low, high):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return low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int pivotB(low, high):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//findMedian() loops through to find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// the median value in the array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return findMedian(low,high)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int pivotC(low, high):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	return random(low, high)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What do you notice?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5894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12548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19202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39164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32510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25856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589425" y="251977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3251013" y="251977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1254825" y="251977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2585625" y="251977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6" name="Google Shape;296;p43"/>
          <p:cNvSpPr/>
          <p:nvPr/>
        </p:nvSpPr>
        <p:spPr>
          <a:xfrm>
            <a:off x="3916400" y="251977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7" name="Google Shape;297;p43"/>
          <p:cNvSpPr/>
          <p:nvPr/>
        </p:nvSpPr>
        <p:spPr>
          <a:xfrm>
            <a:off x="1920225" y="251977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8" name="Google Shape;298;p43"/>
          <p:cNvSpPr/>
          <p:nvPr/>
        </p:nvSpPr>
        <p:spPr>
          <a:xfrm>
            <a:off x="4581825" y="14662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9" name="Google Shape;299;p43"/>
          <p:cNvSpPr/>
          <p:nvPr/>
        </p:nvSpPr>
        <p:spPr>
          <a:xfrm>
            <a:off x="5448525" y="2532225"/>
            <a:ext cx="665400" cy="66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00" name="Google Shape;300;p43"/>
          <p:cNvCxnSpPr>
            <a:stCxn id="298" idx="2"/>
            <a:endCxn id="299" idx="0"/>
          </p:cNvCxnSpPr>
          <p:nvPr/>
        </p:nvCxnSpPr>
        <p:spPr>
          <a:xfrm>
            <a:off x="4914525" y="2131625"/>
            <a:ext cx="866700" cy="40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3"/>
          <p:cNvSpPr/>
          <p:nvPr/>
        </p:nvSpPr>
        <p:spPr>
          <a:xfrm>
            <a:off x="630825" y="35733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3292413" y="35733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1296225" y="35733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2627025" y="35733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>
            <a:off x="4824525" y="3585775"/>
            <a:ext cx="665400" cy="66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1961625" y="3573325"/>
            <a:ext cx="665400" cy="665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5489925" y="3585775"/>
            <a:ext cx="665400" cy="66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08" name="Google Shape;308;p43"/>
          <p:cNvCxnSpPr>
            <a:endCxn id="305" idx="0"/>
          </p:cNvCxnSpPr>
          <p:nvPr/>
        </p:nvCxnSpPr>
        <p:spPr>
          <a:xfrm>
            <a:off x="4387425" y="3185275"/>
            <a:ext cx="769800" cy="40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3"/>
          <p:cNvSpPr txBox="1"/>
          <p:nvPr/>
        </p:nvSpPr>
        <p:spPr>
          <a:xfrm>
            <a:off x="3472900" y="4526550"/>
            <a:ext cx="4159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Must compare every element against every other element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Choosing a bad Pivot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consistently poor choices of pivots can result in </a:t>
            </a:r>
            <a:r>
              <a:rPr lang="en"/>
              <a:t>dramatically</a:t>
            </a:r>
            <a:r>
              <a:rPr lang="en"/>
              <a:t> slower O(n²)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Pivot on first/last element on already sorted or nearly sorted lists?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800"/>
              </a:spcAft>
              <a:buSzPts val="1800"/>
              <a:buChar char="○"/>
            </a:pPr>
            <a:r>
              <a:rPr lang="en"/>
              <a:t>Always choosing the lowest or highest value?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Choosing a pivot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Options for choosing a good pivot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Finding the median, use as the pivot O(n log n). 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Finding the median however, is an O(n) operation, therefore O(n2)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Select the center, 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1/n chance for worst case complexity 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Randomly select the pivot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drastically reduce worst case possibility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choosePivot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choosePivot(</a:t>
            </a:r>
            <a:r>
              <a:rPr lang="en" sz="1800">
                <a:solidFill>
                  <a:srgbClr val="00FF00"/>
                </a:solidFill>
              </a:rPr>
              <a:t>low</a:t>
            </a:r>
            <a:r>
              <a:rPr lang="en" sz="1800"/>
              <a:t>, </a:t>
            </a:r>
            <a:r>
              <a:rPr lang="en" sz="1800">
                <a:solidFill>
                  <a:srgbClr val="FFFF00"/>
                </a:solidFill>
              </a:rPr>
              <a:t>high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int </a:t>
            </a:r>
            <a:r>
              <a:rPr lang="en" sz="1800">
                <a:solidFill>
                  <a:srgbClr val="00FFFF"/>
                </a:solidFill>
              </a:rPr>
              <a:t>pivot</a:t>
            </a:r>
            <a:r>
              <a:rPr lang="en" sz="1800"/>
              <a:t> = </a:t>
            </a:r>
            <a:r>
              <a:rPr lang="en" sz="1800">
                <a:solidFill>
                  <a:srgbClr val="00FF00"/>
                </a:solidFill>
              </a:rPr>
              <a:t>low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+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random</a:t>
            </a:r>
            <a:r>
              <a:rPr lang="en" sz="1800">
                <a:solidFill>
                  <a:srgbClr val="EFEFEF"/>
                </a:solidFill>
              </a:rPr>
              <a:t>()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% (</a:t>
            </a:r>
            <a:r>
              <a:rPr lang="en" sz="1800">
                <a:solidFill>
                  <a:srgbClr val="FFFF00"/>
                </a:solidFill>
              </a:rPr>
              <a:t>high</a:t>
            </a:r>
            <a:r>
              <a:rPr lang="en" sz="1800">
                <a:solidFill>
                  <a:srgbClr val="FFFFFF"/>
                </a:solidFill>
              </a:rPr>
              <a:t> - </a:t>
            </a:r>
            <a:r>
              <a:rPr lang="en" sz="1800">
                <a:solidFill>
                  <a:srgbClr val="00FF00"/>
                </a:solidFill>
              </a:rPr>
              <a:t>low</a:t>
            </a:r>
            <a:r>
              <a:rPr lang="en" sz="1800">
                <a:solidFill>
                  <a:srgbClr val="FFFFFF"/>
                </a:solidFill>
              </a:rPr>
              <a:t>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return </a:t>
            </a:r>
            <a:r>
              <a:rPr lang="en" sz="1800">
                <a:solidFill>
                  <a:srgbClr val="00FFFF"/>
                </a:solidFill>
              </a:rPr>
              <a:t>pivot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QuickSort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case: O(nlogn</a:t>
            </a:r>
            <a:r>
              <a:rPr baseline="30000" lang="en"/>
              <a:t> 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Worst case:O(n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Unstable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fastest sort algorithm in practice.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Case: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Any large, unsorted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place sort, Unlike mergesort, n space usage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Stable Sort vs Unstable Sort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algorithm is said to be stable if for any items in the unsorted list that are equivalent, their original order is maintained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sorting only numbers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Stable: [ 3, 2a, 2b, 1] =&gt; [1, 2a, 2b, 3]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Unstable: [ 3, 2a, 2b, 1] =&gt; [1, 2b, 2a, 3]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Sorting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any sort algorithm, the resulting dataset must be a permutation of the original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not add or subtract any elements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- Quadratic Sorts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Run through every element of an unsorted array and compare it (possibly swap) with every other element in the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Generally slow for large data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would you use slower sort?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easy and fast to code, performs better on certain kinds of datasets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Bubblesort starts at the beginning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first element is greater than the second element,  it swaps them.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continues doing this for each pair of adjacent elements to the end of the data set.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then starts again with the first two elements, repeating until no swaps have occurred on the last pass.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Visualizing Bubble Sort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https://visualgo.net/sorting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Bubblesort Pseudocode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538375" y="1200150"/>
            <a:ext cx="71484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while(swapped)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swapped = false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for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=&gt; n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if a[j] &lt; a[j-1] 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    swap a[j,j-1]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    swapped = true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BubbleSort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case: O(n</a:t>
            </a:r>
            <a:r>
              <a:rPr baseline="30000" lang="en"/>
              <a:t> 2 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Worst case: O(n</a:t>
            </a:r>
            <a:r>
              <a:rPr baseline="30000" lang="en"/>
              <a:t> 2 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Case: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on a list that is already sorted except for a very small number of elements.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if only one element is not in order, bubble sort will take only 2n time.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That’s linear sort!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Selection Sort Pseudocode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846050" y="1200150"/>
            <a:ext cx="6840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for i = 0:n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= i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for j = i+1:n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a[j] &lt; a[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= j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swap a[i,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