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Source Sans Pr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A3D542-3DEA-43F8-8F0C-7FF2C45DEFE4}">
  <a:tblStyle styleId="{E1A3D542-3DEA-43F8-8F0C-7FF2C45DE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SansPro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64" Type="http://schemas.openxmlformats.org/officeDocument/2006/relationships/font" Target="fonts/SourceSansPro-italic.fntdata"/><Relationship Id="rId63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bold.fntdata"/><Relationship Id="rId14" Type="http://schemas.openxmlformats.org/officeDocument/2006/relationships/slide" Target="slides/slide9.xml"/><Relationship Id="rId58" Type="http://schemas.openxmlformats.org/officeDocument/2006/relationships/font" Target="fonts/Ralewa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e789ecb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e789ec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e789ecb_0_7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ce789ec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e789ecb_0_7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e789ecb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e789ecb_0_7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e789ec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e789ecb_0_7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ce789ec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def33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def33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def338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def338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e789ecb_0_7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ce789ec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ce789ecb_0_7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ce789ecb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ce789ecb_0_7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ce789ecb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ce789ecb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ce789ecb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ce789ecb_0_7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ce789ecb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e789ecb_0_7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ce789ec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ce789ecb_0_7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ce789ec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e789ecb_0_7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e789ecb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time best case is property of heap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e789ecb_0_8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e789ec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e789ecb_0_8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e789ec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d3fe43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d3fe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e789ecb_0_8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e789ecb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ce789ecb_0_8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ce789ecb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e789ecb_0_8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ce789ecb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e789ecb_0_6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ce789ec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ce789ecb_0_8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ce789ecb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e789ecb_0_8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e789ecb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ce789ecb_0_8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ce789ec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ce789ecb_0_8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ce789ec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ce789ecb_0_8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ce789ec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ce789ecb_0_8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ce789ecb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ce789ecb_0_8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ce789ecb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ce789ecb_0_8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ce789ecb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d3fe43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d3fe4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1859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1859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ce789ecb_0_6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ce789ecb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ce789ecb_0_8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ce789ecb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ce789ecb_0_8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ce789ecb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ce789ecb_0_8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ce789ecb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ce789ecb_0_9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ce789ecb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ce789ecb_0_9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ce789ec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dd3fe43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dd3fe4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e789ecb_0_9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e789ecb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ce789ecb_0_9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ce789ecb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ce789ecb_0_9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ce789ecb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dd3fe4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dd3fe4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eb4e7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eb4e7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eb4e75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eb4e75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28baeb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28baeb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28baeb8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28baeb8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e789ecb_0_6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e789ec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ce789ecb_0_6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ce789ec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e789ecb_0_6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e789ec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e789ecb_0_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ce789ec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i="1">
                <a:solidFill>
                  <a:schemeClr val="accent4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>
                <a:solidFill>
                  <a:srgbClr val="9900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i="1" sz="1200">
                <a:solidFill>
                  <a:schemeClr val="accent4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>
                <a:solidFill>
                  <a:schemeClr val="accent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>
                <a:solidFill>
                  <a:srgbClr val="9900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i="1" sz="1200">
                <a:solidFill>
                  <a:schemeClr val="accent4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>
                <a:solidFill>
                  <a:schemeClr val="accent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240 Spring 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460500"/>
            <a:ext cx="51345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tree’s depth is the number of ‘steps’ to get to a leaf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Only count branches, not nodes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is the depth of A? H?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tree’s height is based on its maximum depth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is the tree’s height?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025" y="2240650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00" y="1752600"/>
            <a:ext cx="5980550" cy="26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Binary Search tree is one of many different kinds of Tree Data Structures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node has two branches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Branches may point to another node, or NULL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data in every node of the left subtree are less than the data in the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data in every node of the right subtree are greater than the data in the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data in a BST is unique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can use an array to implement your tree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left child index = 2*(</a:t>
            </a:r>
            <a:r>
              <a:rPr i="1" lang="en"/>
              <a:t>Parent Index</a:t>
            </a:r>
            <a:r>
              <a:rPr lang="en"/>
              <a:t>)+1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right child index = 2*(</a:t>
            </a:r>
            <a:r>
              <a:rPr i="1" lang="en"/>
              <a:t>Parent Index</a:t>
            </a:r>
            <a:r>
              <a:rPr lang="en"/>
              <a:t>)+2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parent index = (</a:t>
            </a:r>
            <a:r>
              <a:rPr i="1" lang="en"/>
              <a:t>Child Index</a:t>
            </a:r>
            <a:r>
              <a:rPr lang="en"/>
              <a:t>-1)/2 (truncate)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Constant time Access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Complexity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Array Max Size must be known</a:t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linked list using structs and pointers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data field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left child field with a pointer to a node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right child field with a pointer to a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parent field with a pointer to the parent node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Dynamic Memory size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Complexity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Linked Traversal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BST ADT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up of two structs: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root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left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right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*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parent </a:t>
            </a:r>
            <a:r>
              <a:rPr i="1" lang="en">
                <a:solidFill>
                  <a:schemeClr val="accent6"/>
                </a:solidFill>
              </a:rPr>
              <a:t>(optional, but recommended) </a:t>
            </a:r>
            <a:endParaRPr i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Classes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nested class is declared inside another enclosing class.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nested class is a member object and has the same access rights as any other member.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Member objects of an enclosing class don’t have any special access to member object of a nested class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the usual access rules (public, private) are enforced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Class Example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1312425" y="1152475"/>
            <a:ext cx="7520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class Enclosing {       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   private:    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       	int x; 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class Nested { 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      int y;    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      void nestedFun(Enclosing *e) { 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        	std::cout&lt;&lt;e-&gt;x; </a:t>
            </a:r>
            <a:r>
              <a:rPr lang="en" sz="1400"/>
              <a:t> </a:t>
            </a:r>
            <a:r>
              <a:rPr lang="en" sz="1400">
                <a:solidFill>
                  <a:schemeClr val="accent4"/>
                </a:solidFill>
              </a:rPr>
              <a:t>// works fine: nested class can access  </a:t>
            </a:r>
            <a:endParaRPr sz="1400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</a:t>
            </a:r>
            <a:r>
              <a:rPr lang="en" sz="1400">
                <a:solidFill>
                  <a:schemeClr val="accent2"/>
                </a:solidFill>
              </a:rPr>
              <a:t>}       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   	};</a:t>
            </a:r>
            <a:r>
              <a:rPr lang="en" sz="1400"/>
              <a:t> </a:t>
            </a:r>
            <a:r>
              <a:rPr lang="en" sz="1400">
                <a:solidFill>
                  <a:schemeClr val="accent4"/>
                </a:solidFill>
              </a:rPr>
              <a:t>// declaration Nested class ends here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};</a:t>
            </a:r>
            <a:r>
              <a:rPr lang="en" sz="1400"/>
              <a:t> </a:t>
            </a:r>
            <a:r>
              <a:rPr lang="en" sz="1400">
                <a:solidFill>
                  <a:schemeClr val="accent4"/>
                </a:solidFill>
              </a:rPr>
              <a:t>// declaration Enclosing class ends here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BST’s use recursion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is the process of a function calling itself to perform iteration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Basically, using the stack as your loop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use recursion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Simplifies code greatly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not use recursion?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more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very slow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has two parts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requires two parts within the recursive function: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base case that defines an atomic object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end to the recursion.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recursive step that defines how objects can be modified, reduced, or combined to produce another object closer to the atomic object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Rules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recursive method must have a base case -- a condition under which no recursive call is made -- to prevent infinite recursion.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recursive method must make progress toward the base case to prevent infinite recursions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57200" y="1460500"/>
            <a:ext cx="8229600" cy="35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Traversal, whether for insertion, deletion, or read, is much simpler with recursion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method is recursive if it can call itself directly or indirectly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A function, foo(), is indirectly recursive if it calls, bar() which in turn calls foo()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00" y="1716775"/>
            <a:ext cx="3630725" cy="2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Insert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57200" y="1460500"/>
            <a:ext cx="49725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insert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if value is greater than or less than the value in the current node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greater, go right,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less, go left,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null, add a leaf to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equal, NOOP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node into an existing tree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recursion to traverse through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 node as a leaf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information do you need?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inserted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current node visited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access to child nodes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(pseudocode)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insert(node, data){</a:t>
            </a:r>
            <a:endParaRPr i="1" sz="1400">
              <a:solidFill>
                <a:srgbClr val="07376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 (data &lt;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if(node.left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addLeaf(node, data);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41B47"/>
                </a:solidFill>
              </a:rPr>
              <a:t>insert(node.left, data)</a:t>
            </a:r>
            <a:endParaRPr b="1" sz="14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 if (data &gt;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if(node.right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addLeaf(node, data);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</a:rPr>
              <a:t>insert (node.right, data)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4"/>
                </a:solidFill>
              </a:rPr>
              <a:t>*must handle special case where tree is empty</a:t>
            </a:r>
            <a:endParaRPr i="1" sz="1800">
              <a:solidFill>
                <a:schemeClr val="accent4"/>
              </a:solidFill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00" y="1716775"/>
            <a:ext cx="3630725" cy="27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choose the root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happens if you choose a bad root node?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Becomes a linked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Insertion (with a well chosen root)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Best Case?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Worst Case?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O(logn)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Read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57200" y="1460500"/>
            <a:ext cx="83751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Almost identical to insert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a return statement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Reference or pointer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if value is greater than or less than the value in the current node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greater, go right,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less, go left, check again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equal, return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null, error message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(pseudocode)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read(node, data){</a:t>
            </a:r>
            <a:endParaRPr i="1" sz="1400">
              <a:solidFill>
                <a:srgbClr val="07376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if(data == node.data)</a:t>
            </a:r>
            <a:br>
              <a:rPr lang="en" sz="1400"/>
            </a:br>
            <a:r>
              <a:rPr lang="en" sz="1400"/>
              <a:t>		</a:t>
            </a:r>
            <a:r>
              <a:rPr b="1" lang="en" sz="1400">
                <a:solidFill>
                  <a:srgbClr val="980000"/>
                </a:solidFill>
              </a:rPr>
              <a:t>return node.data</a:t>
            </a:r>
            <a:endParaRPr b="1" sz="1400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else if (data &lt;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if(node.left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print(“value not found”);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41B47"/>
                </a:solidFill>
              </a:rPr>
              <a:t>return  read(node.left, data)</a:t>
            </a:r>
            <a:endParaRPr b="1" sz="14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 if (data &gt; node.data)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if(node.right == NULL)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print(“value not found”);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else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</a:rPr>
              <a:t>return read (node.right, data)</a:t>
            </a:r>
            <a:endParaRPr b="1" sz="1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4"/>
                </a:solidFill>
              </a:rPr>
              <a:t>*must handle special case where tree is empty</a:t>
            </a:r>
            <a:endParaRPr b="1" sz="1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913" y="1507263"/>
            <a:ext cx="31718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25" name="Google Shape;225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782" y="724201"/>
            <a:ext cx="4356444" cy="11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/>
          <p:nvPr/>
        </p:nvSpPr>
        <p:spPr>
          <a:xfrm>
            <a:off x="4646024" y="3824925"/>
            <a:ext cx="9852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find(Node[5],7) </a:t>
            </a:r>
            <a:endParaRPr sz="900"/>
          </a:p>
        </p:txBody>
      </p:sp>
      <p:sp>
        <p:nvSpPr>
          <p:cNvPr id="228" name="Google Shape;228;p38"/>
          <p:cNvSpPr/>
          <p:nvPr/>
        </p:nvSpPr>
        <p:spPr>
          <a:xfrm>
            <a:off x="5819813" y="3824925"/>
            <a:ext cx="9057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find(Node[5],7) </a:t>
            </a:r>
            <a:endParaRPr sz="800"/>
          </a:p>
        </p:txBody>
      </p:sp>
      <p:sp>
        <p:nvSpPr>
          <p:cNvPr id="229" name="Google Shape;229;p38"/>
          <p:cNvSpPr/>
          <p:nvPr/>
        </p:nvSpPr>
        <p:spPr>
          <a:xfrm>
            <a:off x="5819813" y="3472961"/>
            <a:ext cx="9057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find(Node[8],7) </a:t>
            </a:r>
            <a:endParaRPr sz="800"/>
          </a:p>
        </p:txBody>
      </p:sp>
      <p:sp>
        <p:nvSpPr>
          <p:cNvPr id="230" name="Google Shape;230;p38"/>
          <p:cNvSpPr/>
          <p:nvPr/>
        </p:nvSpPr>
        <p:spPr>
          <a:xfrm>
            <a:off x="6947030" y="3824908"/>
            <a:ext cx="9282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find(Node[5],7) </a:t>
            </a:r>
            <a:endParaRPr sz="800"/>
          </a:p>
        </p:txBody>
      </p:sp>
      <p:sp>
        <p:nvSpPr>
          <p:cNvPr id="231" name="Google Shape;231;p38"/>
          <p:cNvSpPr/>
          <p:nvPr/>
        </p:nvSpPr>
        <p:spPr>
          <a:xfrm>
            <a:off x="6947030" y="3472927"/>
            <a:ext cx="9282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find(Node[8],7) </a:t>
            </a:r>
            <a:endParaRPr sz="800"/>
          </a:p>
        </p:txBody>
      </p:sp>
      <p:sp>
        <p:nvSpPr>
          <p:cNvPr id="232" name="Google Shape;232;p38"/>
          <p:cNvSpPr/>
          <p:nvPr/>
        </p:nvSpPr>
        <p:spPr>
          <a:xfrm>
            <a:off x="6947030" y="3120946"/>
            <a:ext cx="9282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find(Node[6],7) </a:t>
            </a:r>
            <a:endParaRPr sz="800"/>
          </a:p>
        </p:txBody>
      </p:sp>
      <p:sp>
        <p:nvSpPr>
          <p:cNvPr id="233" name="Google Shape;233;p38"/>
          <p:cNvSpPr/>
          <p:nvPr/>
        </p:nvSpPr>
        <p:spPr>
          <a:xfrm>
            <a:off x="8096775" y="3824925"/>
            <a:ext cx="9057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find(Node[5],7) </a:t>
            </a:r>
            <a:endParaRPr sz="800"/>
          </a:p>
        </p:txBody>
      </p:sp>
      <p:sp>
        <p:nvSpPr>
          <p:cNvPr id="234" name="Google Shape;234;p38"/>
          <p:cNvSpPr/>
          <p:nvPr/>
        </p:nvSpPr>
        <p:spPr>
          <a:xfrm>
            <a:off x="8096775" y="3472961"/>
            <a:ext cx="9057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find(Node[8],7) </a:t>
            </a:r>
            <a:endParaRPr sz="800"/>
          </a:p>
        </p:txBody>
      </p:sp>
      <p:sp>
        <p:nvSpPr>
          <p:cNvPr id="235" name="Google Shape;235;p38"/>
          <p:cNvSpPr/>
          <p:nvPr/>
        </p:nvSpPr>
        <p:spPr>
          <a:xfrm>
            <a:off x="8096775" y="3120963"/>
            <a:ext cx="9057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find(Node[6],7) </a:t>
            </a:r>
            <a:endParaRPr sz="800"/>
          </a:p>
        </p:txBody>
      </p:sp>
      <p:sp>
        <p:nvSpPr>
          <p:cNvPr id="236" name="Google Shape;236;p38"/>
          <p:cNvSpPr/>
          <p:nvPr/>
        </p:nvSpPr>
        <p:spPr>
          <a:xfrm>
            <a:off x="8096775" y="2768999"/>
            <a:ext cx="905700" cy="351900"/>
          </a:xfrm>
          <a:prstGeom prst="rect">
            <a:avLst/>
          </a:prstGeom>
          <a:solidFill>
            <a:srgbClr val="F8E71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find(Node[7],7) </a:t>
            </a:r>
            <a:endParaRPr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Basic Deletion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 the pointer(s) to the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Non-leaf nodes will need to update their children’s parent pointers as well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node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Operations required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Tree Traversal to find the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always keep track of the parent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where maintaining a parent pointer in the node is helpful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- 3 Scenarios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 primary cases for deleting a node?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a leaf node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parent node pointer to null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delete node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a 1 branch parent node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Can’t just delete the node, because then our tree would "fall apart." 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a 2 branch parent node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800"/>
              </a:spcAft>
              <a:buSzPts val="1400"/>
              <a:buChar char="■"/>
            </a:pPr>
            <a:r>
              <a:rPr lang="en"/>
              <a:t>We must promote one of the children to become the new parent.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Algorithm</a:t>
            </a:r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227400" y="1471475"/>
            <a:ext cx="67689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= findNode(data);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 </a:t>
            </a:r>
            <a:r>
              <a:rPr lang="en">
                <a:solidFill>
                  <a:srgbClr val="FF0000"/>
                </a:solidFill>
              </a:rPr>
              <a:t>node not in BST 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return;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 ( </a:t>
            </a:r>
            <a:r>
              <a:rPr lang="en">
                <a:solidFill>
                  <a:srgbClr val="FF0000"/>
                </a:solidFill>
              </a:rPr>
              <a:t>node has no subtrees</a:t>
            </a:r>
            <a:r>
              <a:rPr lang="en"/>
              <a:t> ){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deleteLeaf(node);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 if ( </a:t>
            </a:r>
            <a:r>
              <a:rPr lang="en">
                <a:solidFill>
                  <a:srgbClr val="FF0000"/>
                </a:solidFill>
              </a:rPr>
              <a:t>node has 1 tree</a:t>
            </a:r>
            <a:r>
              <a:rPr lang="en"/>
              <a:t> 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shortCircuit(node);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 if(</a:t>
            </a:r>
            <a:r>
              <a:rPr lang="en">
                <a:solidFill>
                  <a:srgbClr val="FF0000"/>
                </a:solidFill>
              </a:rPr>
              <a:t>node has 2 subtrees</a:t>
            </a:r>
            <a:r>
              <a:rPr lang="en"/>
              <a:t>){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promotion(node);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00" y="1523550"/>
            <a:ext cx="2582801" cy="10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00" y="2633850"/>
            <a:ext cx="2340975" cy="10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975" y="3817550"/>
            <a:ext cx="2651301" cy="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1"/>
          <p:cNvCxnSpPr/>
          <p:nvPr/>
        </p:nvCxnSpPr>
        <p:spPr>
          <a:xfrm flipH="1" rot="10800000">
            <a:off x="2280800" y="2200325"/>
            <a:ext cx="3330900" cy="18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1"/>
          <p:cNvCxnSpPr/>
          <p:nvPr/>
        </p:nvCxnSpPr>
        <p:spPr>
          <a:xfrm>
            <a:off x="2294175" y="2829250"/>
            <a:ext cx="3605100" cy="9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1"/>
          <p:cNvCxnSpPr/>
          <p:nvPr/>
        </p:nvCxnSpPr>
        <p:spPr>
          <a:xfrm>
            <a:off x="2568400" y="3257325"/>
            <a:ext cx="3819300" cy="715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Sequences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some limitations of sequences?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searching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O(n):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length of the list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best case: n logn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Deleting Leaf Nodes</a:t>
            </a:r>
            <a:endParaRPr sz="3600"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150" y="2207313"/>
            <a:ext cx="5343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DeleteLeaf Pseudocode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void removeLeaf(Node * leaf)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if leaf-&gt;parent-&gt;right == leaf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leaf-&gt;parent-&gt;right = NULL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leaf-&gt;parent-&gt;left = NULL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delete leaf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What if the leaf is the root?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	</a:t>
            </a:r>
            <a:r>
              <a:rPr lang="en" sz="1800">
                <a:solidFill>
                  <a:schemeClr val="accent5"/>
                </a:solidFill>
              </a:rPr>
              <a:t>Delete root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accent5"/>
                </a:solidFill>
              </a:rPr>
              <a:t>Set root to null to signify an empty tree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Algorithm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Short Circuit Algorithm sets the child node’s child to be the child of the parent, then deletes the extra leaf node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deleting a parent node in a BST, you must ensure that the new parent is:</a:t>
            </a:r>
            <a:endParaRPr/>
          </a:p>
          <a:p>
            <a:pPr indent="-342900" lvl="1" marL="13716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i="1" lang="en">
                <a:solidFill>
                  <a:srgbClr val="38761D"/>
                </a:solidFill>
              </a:rPr>
              <a:t>bigger than all the other children in the left tree</a:t>
            </a:r>
            <a:endParaRPr i="1">
              <a:solidFill>
                <a:srgbClr val="38761D"/>
              </a:solidFill>
            </a:endParaRPr>
          </a:p>
          <a:p>
            <a:pPr indent="-342900" lvl="1" marL="13716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i="1" lang="en">
                <a:solidFill>
                  <a:srgbClr val="38761D"/>
                </a:solidFill>
              </a:rPr>
              <a:t>smaller than all the other children in the right tree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You must maintain the BST structure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Deleting Single Branch Nodes</a:t>
            </a:r>
            <a:endParaRPr sz="3600"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2011825"/>
            <a:ext cx="3076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00" y="2011825"/>
            <a:ext cx="3076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500" y="2011825"/>
            <a:ext cx="28956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5"/>
          <p:cNvSpPr txBox="1"/>
          <p:nvPr/>
        </p:nvSpPr>
        <p:spPr>
          <a:xfrm>
            <a:off x="3302550" y="1562425"/>
            <a:ext cx="185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Method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Pseudocode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void shortCircuit(Node * node)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if( node-&gt;parent-&gt;right == node)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node-&gt;right == NULL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parent-&gt;right = node-&gt;left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node-&gt;left-&gt;parent = node-&gt;parent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parent-&gt;right = node-&gt;right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node-&gt;right-&gt;parent = node-&gt;parent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...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delete node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What if the node to be delete is the root?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</a:rPr>
              <a:t>	</a:t>
            </a:r>
            <a:r>
              <a:rPr lang="en" sz="1800">
                <a:solidFill>
                  <a:schemeClr val="accent5"/>
                </a:solidFill>
              </a:rPr>
              <a:t>We have to promote the child node to become the root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2 Child Nodes</a:t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63" y="1767075"/>
            <a:ext cx="5418425" cy="2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must promote a node to a higher space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at most two possible candidates: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rightmost child of the left subtree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left once, then right as far as possible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leftmost child of the right subtree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right once, then left as far as possible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doesn't matter which one we pick,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both choices will maintain the BST structure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Successor node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node in the right subtree that is min value -or-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node in the left subtree that is max value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 Successor</a:t>
            </a:r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4150"/>
            <a:ext cx="3677850" cy="2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159" y="2263775"/>
            <a:ext cx="3752566" cy="20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2200" y="2185025"/>
            <a:ext cx="4041324" cy="22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6320" y="2185025"/>
            <a:ext cx="4041305" cy="2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9"/>
          <p:cNvSpPr txBox="1"/>
          <p:nvPr/>
        </p:nvSpPr>
        <p:spPr>
          <a:xfrm>
            <a:off x="46825" y="1735625"/>
            <a:ext cx="2394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Find node to delete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2441425" y="1735625"/>
            <a:ext cx="218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Find successor</a:t>
            </a:r>
            <a:endParaRPr/>
          </a:p>
        </p:txBody>
      </p:sp>
      <p:sp>
        <p:nvSpPr>
          <p:cNvPr id="317" name="Google Shape;317;p49"/>
          <p:cNvSpPr txBox="1"/>
          <p:nvPr/>
        </p:nvSpPr>
        <p:spPr>
          <a:xfrm>
            <a:off x="4466375" y="1735625"/>
            <a:ext cx="218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Replace value</a:t>
            </a:r>
            <a:endParaRPr/>
          </a:p>
        </p:txBody>
      </p:sp>
      <p:sp>
        <p:nvSpPr>
          <p:cNvPr id="318" name="Google Shape;318;p49"/>
          <p:cNvSpPr txBox="1"/>
          <p:nvPr/>
        </p:nvSpPr>
        <p:spPr>
          <a:xfrm>
            <a:off x="6611975" y="1735625"/>
            <a:ext cx="218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Delete Successor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Selection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functions needed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getMaxNode(Node * node)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 * getMinNode(Node * node)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What if the min or max is not a leaf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call our short circuit algorithm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min value has right subtree?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 single subtree (short-circuit)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the delete node is the root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Special case: must promote leftmost max or rightmost min to root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"/>
          <p:cNvSpPr txBox="1"/>
          <p:nvPr/>
        </p:nvSpPr>
        <p:spPr>
          <a:xfrm>
            <a:off x="1357775" y="4624750"/>
            <a:ext cx="6775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Algorithm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 promotion(Node * n){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d_node</a:t>
            </a:r>
            <a:r>
              <a:rPr lang="en" sz="1400"/>
              <a:t> = searchMin(n-&gt;right);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n-&gt;data = </a:t>
            </a:r>
            <a:r>
              <a:rPr lang="en" sz="1400"/>
              <a:t>d_node</a:t>
            </a:r>
            <a:r>
              <a:rPr lang="en" sz="1400"/>
              <a:t>-&gt;data;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//Leaf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if(</a:t>
            </a:r>
            <a:r>
              <a:rPr lang="en" sz="1400"/>
              <a:t>d_node</a:t>
            </a:r>
            <a:r>
              <a:rPr lang="en" sz="1400"/>
              <a:t>&gt;left==NULL &amp;&amp; </a:t>
            </a:r>
            <a:r>
              <a:rPr lang="en" sz="1400"/>
              <a:t>d_node</a:t>
            </a:r>
            <a:r>
              <a:rPr lang="en" sz="1400"/>
              <a:t>-&gt;right==NULL){	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removeLeaf(</a:t>
            </a:r>
            <a:r>
              <a:rPr lang="en" sz="1400"/>
              <a:t>d_node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//one branch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}else{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shortCircuit(</a:t>
            </a:r>
            <a:r>
              <a:rPr lang="en" sz="1400"/>
              <a:t>d_node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ADT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Vectors make working with arrays easier, but no real performance improvements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Linked list improves the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nodes gives us memory flexibility, but sacrifices random access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can we improve?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we add additional node pointers to each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can divide the problem in half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 Tree</a:t>
            </a:r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888150"/>
            <a:ext cx="5181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Traverse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travels down the tree structure to find a value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Algorithm: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at the root node, 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down the left until finding a leaf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traverse back up until finding a right branch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800"/>
              </a:spcAft>
              <a:buSzPts val="1400"/>
              <a:buChar char="■"/>
            </a:pPr>
            <a:r>
              <a:rPr lang="en"/>
              <a:t>repeat until no right branch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</a:t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 each node as you reach it in traversal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preorderTraversal(node):</a:t>
            </a:r>
            <a:br>
              <a:rPr lang="en"/>
            </a:br>
            <a:r>
              <a:rPr lang="en"/>
              <a:t>	process(node)</a:t>
            </a:r>
            <a:br>
              <a:rPr lang="en"/>
            </a:br>
            <a:r>
              <a:rPr lang="en"/>
              <a:t>	preorderTraversal(node-&gt;left)</a:t>
            </a:r>
            <a:br>
              <a:rPr lang="en"/>
            </a:br>
            <a:r>
              <a:rPr lang="en"/>
              <a:t>	preorderTraversal(node-&gt;right)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975" y="2325800"/>
            <a:ext cx="2603825" cy="222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Visit each node in ascending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inorderTraversal(node):</a:t>
            </a:r>
            <a:br>
              <a:rPr lang="en"/>
            </a:br>
            <a:r>
              <a:rPr lang="en"/>
              <a:t>	inorderTraversal(node-&gt;left)</a:t>
            </a:r>
            <a:br>
              <a:rPr lang="en"/>
            </a:br>
            <a:r>
              <a:rPr lang="en"/>
              <a:t>	process(node)</a:t>
            </a:r>
            <a:br>
              <a:rPr lang="en"/>
            </a:br>
            <a:r>
              <a:rPr lang="en"/>
              <a:t>	inorderTraversal(node-&gt;right)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600" y="2577900"/>
            <a:ext cx="2615975" cy="22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PostOrder</a:t>
            </a:r>
            <a:endParaRPr/>
          </a:p>
        </p:txBody>
      </p:sp>
      <p:sp>
        <p:nvSpPr>
          <p:cNvPr id="363" name="Google Shape;36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Visit each node as you reach it in final traversal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postorderTraversal(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):</a:t>
            </a:r>
            <a:br>
              <a:rPr lang="en"/>
            </a:br>
            <a:r>
              <a:rPr lang="en"/>
              <a:t>	postorderTraversal(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-&gt;</a:t>
            </a:r>
            <a:r>
              <a:rPr lang="en">
                <a:solidFill>
                  <a:srgbClr val="FF9900"/>
                </a:solidFill>
              </a:rPr>
              <a:t>left</a:t>
            </a:r>
            <a:r>
              <a:rPr lang="en"/>
              <a:t>)</a:t>
            </a:r>
            <a:br>
              <a:rPr lang="en"/>
            </a:br>
            <a:r>
              <a:rPr lang="en"/>
              <a:t>	postorderTraversal(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-&gt;</a:t>
            </a:r>
            <a:r>
              <a:rPr lang="en">
                <a:solidFill>
                  <a:srgbClr val="38761D"/>
                </a:solidFill>
              </a:rPr>
              <a:t>right</a:t>
            </a:r>
            <a:r>
              <a:rPr lang="en"/>
              <a:t>)</a:t>
            </a:r>
            <a:br>
              <a:rPr lang="en"/>
            </a:br>
            <a:r>
              <a:rPr lang="en"/>
              <a:t>	process(</a:t>
            </a:r>
            <a:r>
              <a:rPr lang="en">
                <a:solidFill>
                  <a:srgbClr val="0000FF"/>
                </a:solidFill>
              </a:rPr>
              <a:t>node</a:t>
            </a:r>
            <a:r>
              <a:rPr lang="en"/>
              <a:t>)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625" y="2287475"/>
            <a:ext cx="2670725" cy="22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490250" y="526350"/>
            <a:ext cx="6663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required Tree 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Deep Copy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Sorted Print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Search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Traverse as far as possible down a single path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use case for each DFS Operation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PreOrder:</a:t>
            </a:r>
            <a:r>
              <a:rPr lang="en"/>
              <a:t> copy of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InOrder:</a:t>
            </a:r>
            <a:r>
              <a:rPr lang="en"/>
              <a:t> gives nodes in non-decreasing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PostOrder</a:t>
            </a:r>
            <a:r>
              <a:rPr lang="en"/>
              <a:t>: used to delete the tree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far we have looked at depth first search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traverse deep into the tree along a single path until we cannot go farther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is we want to traverse by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Breadth First Traversal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called Level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Visit every node on a particular level before going to the next level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Helper ADT</a:t>
            </a:r>
            <a:endParaRPr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311700" y="1152475"/>
            <a:ext cx="51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Implement?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really a recursive algorithm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still implement recursively, but not traditionally done with recursion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a helper Data Structure to store the next level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Which data structure would work best?</a:t>
            </a:r>
            <a:endParaRPr i="1" sz="14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Queue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Enforces first in first out</a:t>
            </a:r>
            <a:endParaRPr/>
          </a:p>
        </p:txBody>
      </p:sp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975" y="1646575"/>
            <a:ext cx="3315225" cy="18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Algorithm</a:t>
            </a:r>
            <a:endParaRPr/>
          </a:p>
        </p:txBody>
      </p:sp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a tree where each node has an unknown number of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breadthFirstSearch(){</a:t>
            </a:r>
            <a:br>
              <a:rPr lang="en" sz="1400"/>
            </a:br>
            <a:r>
              <a:rPr lang="en" sz="1400"/>
              <a:t>	Queue q;</a:t>
            </a:r>
            <a:br>
              <a:rPr lang="en" sz="1400"/>
            </a:br>
            <a:r>
              <a:rPr lang="en" sz="1400"/>
              <a:t>	q.enqueue(root);</a:t>
            </a:r>
            <a:br>
              <a:rPr lang="en" sz="1400"/>
            </a:br>
            <a:r>
              <a:rPr lang="en" sz="1400"/>
              <a:t>	while(!q.empty()){</a:t>
            </a:r>
            <a:br>
              <a:rPr lang="en" sz="1400"/>
            </a:br>
            <a:r>
              <a:rPr lang="en" sz="1400"/>
              <a:t>		node = q.dequeue();</a:t>
            </a:r>
            <a:br>
              <a:rPr lang="en" sz="1400"/>
            </a:br>
            <a:r>
              <a:rPr lang="en" sz="1400"/>
              <a:t>		processNode(node);</a:t>
            </a:r>
            <a:br>
              <a:rPr lang="en" sz="1400"/>
            </a:br>
            <a:r>
              <a:rPr lang="en" sz="1400"/>
              <a:t>		for(auto child : node.children) </a:t>
            </a:r>
            <a:r>
              <a:rPr lang="en" sz="1400">
                <a:solidFill>
                  <a:schemeClr val="accent5"/>
                </a:solidFill>
              </a:rPr>
              <a:t>//where children is a vector of nodes</a:t>
            </a:r>
            <a:br>
              <a:rPr lang="en" sz="1400"/>
            </a:br>
            <a:r>
              <a:rPr lang="en" sz="1400"/>
              <a:t>			q.enqueue(child);</a:t>
            </a:r>
            <a:br>
              <a:rPr lang="en" sz="1400"/>
            </a:br>
            <a:r>
              <a:rPr lang="en" sz="1400"/>
              <a:t>	}</a:t>
            </a:r>
            <a:br>
              <a:rPr lang="en" sz="1400"/>
            </a:b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Tree is a Linked List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7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we add 1 </a:t>
            </a:r>
            <a:r>
              <a:rPr lang="en"/>
              <a:t>additional ‘next’</a:t>
            </a:r>
            <a:r>
              <a:rPr lang="en"/>
              <a:t> pointer, we have a logarithmic traversal time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CRUD is much faster, but the data structure is more complex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>
                <a:solidFill>
                  <a:srgbClr val="FF0000"/>
                </a:solidFill>
              </a:rPr>
              <a:t>Problem: </a:t>
            </a:r>
            <a:r>
              <a:rPr i="1" lang="en">
                <a:solidFill>
                  <a:srgbClr val="FF0000"/>
                </a:solidFill>
              </a:rPr>
              <a:t>w</a:t>
            </a:r>
            <a:r>
              <a:rPr i="1" lang="en">
                <a:solidFill>
                  <a:srgbClr val="FF0000"/>
                </a:solidFill>
              </a:rPr>
              <a:t>e now need to know what </a:t>
            </a:r>
            <a:r>
              <a:rPr b="1" i="1" lang="en">
                <a:solidFill>
                  <a:srgbClr val="FF0000"/>
                </a:solidFill>
              </a:rPr>
              <a:t>‘path’</a:t>
            </a:r>
            <a:r>
              <a:rPr i="1" lang="en">
                <a:solidFill>
                  <a:srgbClr val="FF0000"/>
                </a:solidFill>
              </a:rPr>
              <a:t> to take</a:t>
            </a:r>
            <a:endParaRPr i="1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800"/>
              </a:spcAft>
              <a:buSzPts val="1800"/>
              <a:buChar char="○"/>
            </a:pPr>
            <a:r>
              <a:rPr lang="en"/>
              <a:t>Different kinds of trees are all solving this problem of what ‘path’ to take to find your data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54489" y="1613014"/>
            <a:ext cx="3273925" cy="2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a BST</a:t>
            </a:r>
            <a:endParaRPr/>
          </a:p>
        </p:txBody>
      </p:sp>
      <p:sp>
        <p:nvSpPr>
          <p:cNvPr id="400" name="Google Shape;40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Binary Search Trees use </a:t>
            </a:r>
            <a:r>
              <a:rPr b="1" lang="en"/>
              <a:t>strict ordering</a:t>
            </a:r>
            <a:endParaRPr b="1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is only one place an inserted value can go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order to balance the tree, we will have to restructure it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many different variations of BST that ensures a balanced tree (AVL, Red/Black, Splay, etc)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We are going to look at the simplest method of keeping a BST balanced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Balanced BST</a:t>
            </a:r>
            <a:endParaRPr/>
          </a:p>
        </p:txBody>
      </p:sp>
      <p:sp>
        <p:nvSpPr>
          <p:cNvPr id="406" name="Google Shape;40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first need to pull everything out of our tree so we can rebuild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inorder traversal to sort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in an array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Divide our sorted array to insert in the optimal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 the middle element of the array and insert into a new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Divide remaining array into two parts, left and right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Repeat on both left and right array until the array is empty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the new tree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Balanced BST</a:t>
            </a:r>
            <a:endParaRPr/>
          </a:p>
        </p:txBody>
      </p:sp>
      <p:graphicFrame>
        <p:nvGraphicFramePr>
          <p:cNvPr id="412" name="Google Shape;412;p64"/>
          <p:cNvGraphicFramePr/>
          <p:nvPr/>
        </p:nvGraphicFramePr>
        <p:xfrm>
          <a:off x="2046800" y="16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{E1A3D542-3DEA-43F8-8F0C-7FF2C45DEFE4}</a:tableStyleId>
              </a:tblPr>
              <a:tblGrid>
                <a:gridCol w="562250"/>
                <a:gridCol w="562250"/>
                <a:gridCol w="562250"/>
                <a:gridCol w="562250"/>
                <a:gridCol w="562250"/>
                <a:gridCol w="562250"/>
                <a:gridCol w="56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3" name="Google Shape;413;p64"/>
          <p:cNvSpPr/>
          <p:nvPr/>
        </p:nvSpPr>
        <p:spPr>
          <a:xfrm>
            <a:off x="1299275" y="1507788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42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64"/>
          <p:cNvSpPr/>
          <p:nvPr/>
        </p:nvSpPr>
        <p:spPr>
          <a:xfrm>
            <a:off x="995450" y="2138025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35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64"/>
          <p:cNvSpPr/>
          <p:nvPr/>
        </p:nvSpPr>
        <p:spPr>
          <a:xfrm>
            <a:off x="1299275" y="2796525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37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6" name="Google Shape;416;p64"/>
          <p:cNvSpPr/>
          <p:nvPr/>
        </p:nvSpPr>
        <p:spPr>
          <a:xfrm>
            <a:off x="708125" y="2783175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64"/>
          <p:cNvSpPr/>
          <p:nvPr/>
        </p:nvSpPr>
        <p:spPr>
          <a:xfrm>
            <a:off x="434900" y="3451513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64"/>
          <p:cNvSpPr/>
          <p:nvPr/>
        </p:nvSpPr>
        <p:spPr>
          <a:xfrm>
            <a:off x="995450" y="3455025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p64"/>
          <p:cNvSpPr/>
          <p:nvPr/>
        </p:nvSpPr>
        <p:spPr>
          <a:xfrm>
            <a:off x="195575" y="4119900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0" name="Google Shape;420;p64"/>
          <p:cNvCxnSpPr>
            <a:stCxn id="413" idx="3"/>
            <a:endCxn id="414" idx="0"/>
          </p:cNvCxnSpPr>
          <p:nvPr/>
        </p:nvCxnSpPr>
        <p:spPr>
          <a:xfrm flipH="1">
            <a:off x="1207842" y="1878571"/>
            <a:ext cx="1536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64"/>
          <p:cNvCxnSpPr>
            <a:stCxn id="414" idx="3"/>
            <a:endCxn id="416" idx="0"/>
          </p:cNvCxnSpPr>
          <p:nvPr/>
        </p:nvCxnSpPr>
        <p:spPr>
          <a:xfrm flipH="1">
            <a:off x="920517" y="2508809"/>
            <a:ext cx="1371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64"/>
          <p:cNvCxnSpPr>
            <a:stCxn id="416" idx="3"/>
            <a:endCxn id="417" idx="0"/>
          </p:cNvCxnSpPr>
          <p:nvPr/>
        </p:nvCxnSpPr>
        <p:spPr>
          <a:xfrm flipH="1">
            <a:off x="647292" y="3153959"/>
            <a:ext cx="1230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64"/>
          <p:cNvCxnSpPr>
            <a:stCxn id="416" idx="5"/>
            <a:endCxn id="418" idx="0"/>
          </p:cNvCxnSpPr>
          <p:nvPr/>
        </p:nvCxnSpPr>
        <p:spPr>
          <a:xfrm>
            <a:off x="1070458" y="3153959"/>
            <a:ext cx="1371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64"/>
          <p:cNvCxnSpPr>
            <a:stCxn id="414" idx="5"/>
            <a:endCxn id="415" idx="0"/>
          </p:cNvCxnSpPr>
          <p:nvPr/>
        </p:nvCxnSpPr>
        <p:spPr>
          <a:xfrm>
            <a:off x="1357783" y="2508809"/>
            <a:ext cx="1536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4"/>
          <p:cNvCxnSpPr>
            <a:stCxn id="417" idx="3"/>
            <a:endCxn id="419" idx="0"/>
          </p:cNvCxnSpPr>
          <p:nvPr/>
        </p:nvCxnSpPr>
        <p:spPr>
          <a:xfrm flipH="1">
            <a:off x="407967" y="3822296"/>
            <a:ext cx="89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26" name="Google Shape;426;p64"/>
          <p:cNvGraphicFramePr/>
          <p:nvPr/>
        </p:nvGraphicFramePr>
        <p:xfrm>
          <a:off x="2046800" y="22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{E1A3D542-3DEA-43F8-8F0C-7FF2C45DEFE4}</a:tableStyleId>
              </a:tblPr>
              <a:tblGrid>
                <a:gridCol w="562250"/>
                <a:gridCol w="562250"/>
                <a:gridCol w="562250"/>
                <a:gridCol w="562250"/>
                <a:gridCol w="562250"/>
                <a:gridCol w="562250"/>
                <a:gridCol w="562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7" name="Google Shape;427;p64"/>
          <p:cNvGraphicFramePr/>
          <p:nvPr/>
        </p:nvGraphicFramePr>
        <p:xfrm>
          <a:off x="2046800" y="28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{E1A3D542-3DEA-43F8-8F0C-7FF2C45DEFE4}</a:tableStyleId>
              </a:tblPr>
              <a:tblGrid>
                <a:gridCol w="562250"/>
                <a:gridCol w="562250"/>
                <a:gridCol w="562250"/>
                <a:gridCol w="562250"/>
                <a:gridCol w="562250"/>
                <a:gridCol w="562250"/>
                <a:gridCol w="562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" name="Google Shape;428;p64"/>
          <p:cNvSpPr/>
          <p:nvPr/>
        </p:nvSpPr>
        <p:spPr>
          <a:xfrm>
            <a:off x="8730950" y="2836438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42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64"/>
          <p:cNvSpPr/>
          <p:nvPr/>
        </p:nvSpPr>
        <p:spPr>
          <a:xfrm>
            <a:off x="7881950" y="2836450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35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64"/>
          <p:cNvSpPr/>
          <p:nvPr/>
        </p:nvSpPr>
        <p:spPr>
          <a:xfrm>
            <a:off x="8306450" y="2235525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37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64"/>
          <p:cNvSpPr/>
          <p:nvPr/>
        </p:nvSpPr>
        <p:spPr>
          <a:xfrm>
            <a:off x="7205175" y="2836450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64"/>
          <p:cNvSpPr/>
          <p:nvPr/>
        </p:nvSpPr>
        <p:spPr>
          <a:xfrm>
            <a:off x="6780675" y="2235513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64"/>
          <p:cNvSpPr/>
          <p:nvPr/>
        </p:nvSpPr>
        <p:spPr>
          <a:xfrm>
            <a:off x="7562125" y="1636488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64"/>
          <p:cNvSpPr/>
          <p:nvPr/>
        </p:nvSpPr>
        <p:spPr>
          <a:xfrm>
            <a:off x="6356175" y="2836450"/>
            <a:ext cx="424500" cy="434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5" name="Google Shape;435;p64"/>
          <p:cNvCxnSpPr>
            <a:stCxn id="433" idx="3"/>
            <a:endCxn id="432" idx="0"/>
          </p:cNvCxnSpPr>
          <p:nvPr/>
        </p:nvCxnSpPr>
        <p:spPr>
          <a:xfrm flipH="1">
            <a:off x="6992792" y="2007271"/>
            <a:ext cx="6315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64"/>
          <p:cNvCxnSpPr>
            <a:stCxn id="433" idx="5"/>
            <a:endCxn id="430" idx="1"/>
          </p:cNvCxnSpPr>
          <p:nvPr/>
        </p:nvCxnSpPr>
        <p:spPr>
          <a:xfrm>
            <a:off x="7924458" y="2007271"/>
            <a:ext cx="4443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64"/>
          <p:cNvCxnSpPr>
            <a:stCxn id="432" idx="3"/>
            <a:endCxn id="434" idx="0"/>
          </p:cNvCxnSpPr>
          <p:nvPr/>
        </p:nvCxnSpPr>
        <p:spPr>
          <a:xfrm flipH="1">
            <a:off x="6568342" y="2606296"/>
            <a:ext cx="2745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64"/>
          <p:cNvCxnSpPr>
            <a:stCxn id="432" idx="5"/>
            <a:endCxn id="431" idx="0"/>
          </p:cNvCxnSpPr>
          <p:nvPr/>
        </p:nvCxnSpPr>
        <p:spPr>
          <a:xfrm>
            <a:off x="7143008" y="2606296"/>
            <a:ext cx="2745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64"/>
          <p:cNvCxnSpPr>
            <a:stCxn id="430" idx="3"/>
            <a:endCxn id="429" idx="0"/>
          </p:cNvCxnSpPr>
          <p:nvPr/>
        </p:nvCxnSpPr>
        <p:spPr>
          <a:xfrm flipH="1">
            <a:off x="8094117" y="2606309"/>
            <a:ext cx="2745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64"/>
          <p:cNvCxnSpPr>
            <a:stCxn id="430" idx="5"/>
            <a:endCxn id="428" idx="0"/>
          </p:cNvCxnSpPr>
          <p:nvPr/>
        </p:nvCxnSpPr>
        <p:spPr>
          <a:xfrm>
            <a:off x="8668783" y="2606309"/>
            <a:ext cx="2745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64"/>
          <p:cNvSpPr txBox="1"/>
          <p:nvPr/>
        </p:nvSpPr>
        <p:spPr>
          <a:xfrm>
            <a:off x="1419950" y="411990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Tree ADT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finite set of nodes such that one node is designated as the root. All other nodes are partitioned into sets, each of which is a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63" y="2725288"/>
            <a:ext cx="3019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Root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‘top’-most node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Branch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connection to a child node that may or may not contain a subtree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subnode that contains subnodes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Tree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56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 # of leaves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nodes that do not have branches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 # of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nodes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Height for a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path depth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number of branches between the current node and the farthest leaf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max depth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number of branches between the root node and and the farthest leaf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20"/>
          <p:cNvGrpSpPr/>
          <p:nvPr/>
        </p:nvGrpSpPr>
        <p:grpSpPr>
          <a:xfrm>
            <a:off x="6180250" y="2642000"/>
            <a:ext cx="2247300" cy="1611900"/>
            <a:chOff x="6140100" y="1765800"/>
            <a:chExt cx="2247300" cy="1611900"/>
          </a:xfrm>
        </p:grpSpPr>
        <p:sp>
          <p:nvSpPr>
            <p:cNvPr id="104" name="Google Shape;104;p20"/>
            <p:cNvSpPr/>
            <p:nvPr/>
          </p:nvSpPr>
          <p:spPr>
            <a:xfrm>
              <a:off x="6140100" y="1765800"/>
              <a:ext cx="2247300" cy="1611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6140100" y="2555100"/>
              <a:ext cx="1143900" cy="822600"/>
            </a:xfrm>
            <a:prstGeom prst="round1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left node pointer</a:t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 flipH="1">
              <a:off x="7284000" y="2555100"/>
              <a:ext cx="1103400" cy="822600"/>
            </a:xfrm>
            <a:prstGeom prst="round1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right node pointer</a:t>
              </a:r>
              <a:endParaRPr/>
            </a:p>
          </p:txBody>
        </p:sp>
      </p:grpSp>
      <p:sp>
        <p:nvSpPr>
          <p:cNvPr id="107" name="Google Shape;107;p20"/>
          <p:cNvSpPr txBox="1"/>
          <p:nvPr/>
        </p:nvSpPr>
        <p:spPr>
          <a:xfrm>
            <a:off x="6614950" y="2026625"/>
            <a:ext cx="1377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Node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and Children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460500"/>
            <a:ext cx="4044300" cy="3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Parent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immediate predecessor node in the tree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Child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immediate following node in the tree structure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275" y="2072000"/>
            <a:ext cx="24003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1"/>
          <p:cNvCxnSpPr/>
          <p:nvPr/>
        </p:nvCxnSpPr>
        <p:spPr>
          <a:xfrm flipH="1" rot="10800000">
            <a:off x="5798975" y="2802575"/>
            <a:ext cx="729000" cy="7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4227275" y="2655350"/>
            <a:ext cx="181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Parent Node to A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 flipH="1" rot="10800000">
            <a:off x="7235675" y="3912125"/>
            <a:ext cx="613800" cy="30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1"/>
          <p:cNvSpPr txBox="1"/>
          <p:nvPr/>
        </p:nvSpPr>
        <p:spPr>
          <a:xfrm>
            <a:off x="5798975" y="4011675"/>
            <a:ext cx="181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Child Node to I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