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Source Code Pro"/>
      <p:regular r:id="rId72"/>
      <p:bold r:id="rId73"/>
    </p:embeddedFont>
    <p:embeddedFont>
      <p:font typeface="Old Standard TT"/>
      <p:regular r:id="rId74"/>
      <p:bold r:id="rId75"/>
      <p: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86E011-6C7A-49AC-91C9-83FA86A28A48}">
  <a:tblStyle styleId="{0D86E011-6C7A-49AC-91C9-83FA86A28A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CodePro-bold.fntdata"/><Relationship Id="rId72" Type="http://schemas.openxmlformats.org/officeDocument/2006/relationships/font" Target="fonts/SourceCodePro-regular.fntdata"/><Relationship Id="rId31" Type="http://schemas.openxmlformats.org/officeDocument/2006/relationships/slide" Target="slides/slide26.xml"/><Relationship Id="rId75" Type="http://schemas.openxmlformats.org/officeDocument/2006/relationships/font" Target="fonts/OldStandardTT-bold.fntdata"/><Relationship Id="rId30" Type="http://schemas.openxmlformats.org/officeDocument/2006/relationships/slide" Target="slides/slide25.xml"/><Relationship Id="rId74" Type="http://schemas.openxmlformats.org/officeDocument/2006/relationships/font" Target="fonts/OldStandardTT-regular.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ldStandardTT-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10babd38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0babd38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10babd38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0babd38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ddbb36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dbb36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ddbb36b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dbb36b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10babd38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0babd38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265448d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65448d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265448d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5448d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25e57ae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5e57a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265448d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65448d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1113b566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b566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10babd3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0babd3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424242"/>
              </a:buClr>
              <a:buSzPts val="1200"/>
              <a:buFont typeface="Source Code Pro"/>
              <a:buChar char="●"/>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12f383e9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f383e9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1113b566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13b566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113b566c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13b566c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265448d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65448d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265448d6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5448d6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265448d6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65448d6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8835952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8835952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8835952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8835952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8835952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8835952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88359524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88359524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d90c40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90c40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265448d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65448d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8835952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8835952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8835952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8835952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8835952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8835952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1265448d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65448d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1265448d6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65448d6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n.edge(w) gets the edge weight between the two vertices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2156c4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156c4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265448d6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65448d6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1265448d6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65448d6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265448d61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0" name="Google Shape;340;g1265448d61_0_1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41" name="Google Shape;341;g1265448d61_0_19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 sz="1200">
                <a:solidFill>
                  <a:schemeClr val="dk1"/>
                </a:solidFill>
                <a:latin typeface="Times New Roman"/>
                <a:ea typeface="Times New Roman"/>
                <a:cs typeface="Times New Roman"/>
                <a:sym typeface="Times New Roman"/>
              </a:rPr>
              <a:t>‹#›</a:t>
            </a:fld>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10babd3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0babd3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1265448d61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8" name="Google Shape;348;g1265448d61_0_2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49" name="Google Shape;349;g1265448d61_0_20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 sz="1200">
                <a:solidFill>
                  <a:schemeClr val="dk1"/>
                </a:solidFill>
                <a:latin typeface="Times New Roman"/>
                <a:ea typeface="Times New Roman"/>
                <a:cs typeface="Times New Roman"/>
                <a:sym typeface="Times New Roman"/>
              </a:rPr>
              <a:t>‹#›</a:t>
            </a:fld>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1265448d61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6" name="Google Shape;356;g1265448d61_0_2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357" name="Google Shape;357;g1265448d61_0_20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 sz="1200">
                <a:solidFill>
                  <a:schemeClr val="dk1"/>
                </a:solidFill>
                <a:latin typeface="Times New Roman"/>
                <a:ea typeface="Times New Roman"/>
                <a:cs typeface="Times New Roman"/>
                <a:sym typeface="Times New Roman"/>
              </a:rPr>
              <a:t>‹#›</a:t>
            </a:fld>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113b566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13b566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1265448d6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65448d6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1265448d61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65448d6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113b566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13b566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1113b566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13b566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1118986f1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18986f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118986f1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18986f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118986f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18986f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10babd38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babd38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12f383e9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f383e9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118986f1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18986f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118986f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18986f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111b6ce7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1b6ce7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111b6ce7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1b6ce7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11b6ce7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1b6ce7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11b6ce7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1b6ce7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118986f1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118986f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111b6ce7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1b6ce7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91aa44f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91aa44f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10babd38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babd38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118986f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118986f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1113b566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13b566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118986f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118986f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113b566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13b566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118986f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118986f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118986f1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118986f1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1f2b9bfd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f2b9bfd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10babd38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0babd38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110babd38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0babd38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265448d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5448d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Clr>
                <a:schemeClr val="accent1"/>
              </a:buClr>
              <a:buSzPts val="2400"/>
              <a:buChar char="●"/>
              <a:defRPr>
                <a:solidFill>
                  <a:schemeClr val="accent1"/>
                </a:solidFill>
              </a:defRPr>
            </a:lvl1pPr>
            <a:lvl2pPr indent="-342900" lvl="1" marL="914400">
              <a:spcBef>
                <a:spcPts val="0"/>
              </a:spcBef>
              <a:spcAft>
                <a:spcPts val="0"/>
              </a:spcAft>
              <a:buClr>
                <a:schemeClr val="accent1"/>
              </a:buClr>
              <a:buSzPts val="18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2900" lvl="1" marL="914400">
              <a:lnSpc>
                <a:spcPct val="115000"/>
              </a:lnSpc>
              <a:spcBef>
                <a:spcPts val="0"/>
              </a:spcBef>
              <a:spcAft>
                <a:spcPts val="0"/>
              </a:spcAft>
              <a:buClr>
                <a:schemeClr val="accent5"/>
              </a:buClr>
              <a:buSzPts val="1800"/>
              <a:buFont typeface="Old Standard TT"/>
              <a:buChar char="○"/>
              <a:defRPr sz="1800">
                <a:solidFill>
                  <a:schemeClr val="accent5"/>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2"/>
              </a:buClr>
              <a:buSzPts val="1400"/>
              <a:buFont typeface="Old Standard TT"/>
              <a:buChar char="■"/>
              <a:defRPr i="1">
                <a:solidFill>
                  <a:schemeClr val="dk2"/>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accent3"/>
              </a:buClr>
              <a:buSzPts val="1400"/>
              <a:buFont typeface="Old Standard TT"/>
              <a:buChar char="●"/>
              <a:defRPr>
                <a:solidFill>
                  <a:schemeClr val="accent3"/>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6.png"/><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 Id="rId3"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CS240 - 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ADT Graph Operations</a:t>
            </a:r>
            <a:endParaRPr/>
          </a:p>
        </p:txBody>
      </p:sp>
      <p:sp>
        <p:nvSpPr>
          <p:cNvPr id="119" name="Google Shape;119;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are some operations we need to perform on graphs?</a:t>
            </a:r>
            <a:endParaRPr sz="1800"/>
          </a:p>
          <a:p>
            <a:pPr indent="-342900" lvl="1" marL="914400" rtl="0" algn="l">
              <a:spcBef>
                <a:spcPts val="0"/>
              </a:spcBef>
              <a:spcAft>
                <a:spcPts val="0"/>
              </a:spcAft>
              <a:buSzPts val="1800"/>
              <a:buChar char="○"/>
            </a:pPr>
            <a:r>
              <a:rPr lang="en" sz="1800"/>
              <a:t>Test whether graph is empty.</a:t>
            </a:r>
            <a:endParaRPr sz="1800"/>
          </a:p>
          <a:p>
            <a:pPr indent="-342900" lvl="1" marL="914400" rtl="0" algn="l">
              <a:spcBef>
                <a:spcPts val="0"/>
              </a:spcBef>
              <a:spcAft>
                <a:spcPts val="0"/>
              </a:spcAft>
              <a:buSzPts val="1800"/>
              <a:buChar char="○"/>
            </a:pPr>
            <a:r>
              <a:rPr lang="en" sz="1800"/>
              <a:t>Get number of vertices in a graph.</a:t>
            </a:r>
            <a:endParaRPr sz="1800"/>
          </a:p>
          <a:p>
            <a:pPr indent="-342900" lvl="1" marL="914400" rtl="0" algn="l">
              <a:spcBef>
                <a:spcPts val="0"/>
              </a:spcBef>
              <a:spcAft>
                <a:spcPts val="0"/>
              </a:spcAft>
              <a:buSzPts val="1800"/>
              <a:buChar char="○"/>
            </a:pPr>
            <a:r>
              <a:rPr lang="en" sz="1800"/>
              <a:t>Get number of edges in a graph.</a:t>
            </a:r>
            <a:endParaRPr sz="1800"/>
          </a:p>
          <a:p>
            <a:pPr indent="-342900" lvl="1" marL="914400" rtl="0" algn="l">
              <a:spcBef>
                <a:spcPts val="0"/>
              </a:spcBef>
              <a:spcAft>
                <a:spcPts val="0"/>
              </a:spcAft>
              <a:buSzPts val="1800"/>
              <a:buChar char="○"/>
            </a:pPr>
            <a:r>
              <a:rPr lang="en" sz="1800"/>
              <a:t>Determine if an edge exists between two given vertices.</a:t>
            </a:r>
            <a:endParaRPr sz="1800"/>
          </a:p>
          <a:p>
            <a:pPr indent="-342900" lvl="1" marL="914400" rtl="0" algn="l">
              <a:spcBef>
                <a:spcPts val="0"/>
              </a:spcBef>
              <a:spcAft>
                <a:spcPts val="0"/>
              </a:spcAft>
              <a:buSzPts val="1800"/>
              <a:buChar char="○"/>
            </a:pPr>
            <a:r>
              <a:rPr lang="en" sz="1800"/>
              <a:t>Insert</a:t>
            </a:r>
            <a:endParaRPr sz="1800"/>
          </a:p>
          <a:p>
            <a:pPr indent="-317500" lvl="2" marL="1371600" rtl="0" algn="l">
              <a:spcBef>
                <a:spcPts val="0"/>
              </a:spcBef>
              <a:spcAft>
                <a:spcPts val="0"/>
              </a:spcAft>
              <a:buSzPts val="1400"/>
              <a:buChar char="■"/>
            </a:pPr>
            <a:r>
              <a:rPr lang="en" sz="1400"/>
              <a:t>Insert a new distinct vertex in graph</a:t>
            </a:r>
            <a:endParaRPr sz="1800"/>
          </a:p>
          <a:p>
            <a:pPr indent="-317500" lvl="2" marL="1371600" rtl="0" algn="l">
              <a:spcBef>
                <a:spcPts val="0"/>
              </a:spcBef>
              <a:spcAft>
                <a:spcPts val="0"/>
              </a:spcAft>
              <a:buSzPts val="1400"/>
              <a:buChar char="■"/>
            </a:pPr>
            <a:r>
              <a:rPr lang="en" sz="1400"/>
              <a:t>Insert edge between two given vertices in graph.</a:t>
            </a:r>
            <a:endParaRPr sz="1400"/>
          </a:p>
          <a:p>
            <a:pPr indent="-342900" lvl="1" marL="914400" rtl="0" algn="l">
              <a:spcBef>
                <a:spcPts val="0"/>
              </a:spcBef>
              <a:spcAft>
                <a:spcPts val="0"/>
              </a:spcAft>
              <a:buSzPts val="1800"/>
              <a:buChar char="○"/>
            </a:pPr>
            <a:r>
              <a:rPr lang="en" sz="1800"/>
              <a:t>Remove</a:t>
            </a:r>
            <a:endParaRPr sz="1800"/>
          </a:p>
          <a:p>
            <a:pPr indent="-317500" lvl="2" marL="1371600" rtl="0" algn="l">
              <a:spcBef>
                <a:spcPts val="0"/>
              </a:spcBef>
              <a:spcAft>
                <a:spcPts val="0"/>
              </a:spcAft>
              <a:buSzPts val="1400"/>
              <a:buChar char="■"/>
            </a:pPr>
            <a:r>
              <a:rPr lang="en" sz="1400"/>
              <a:t>Remove specified vertex from graph and any edges between the vertex and other vertices.</a:t>
            </a:r>
            <a:endParaRPr sz="1400"/>
          </a:p>
          <a:p>
            <a:pPr indent="-317500" lvl="2" marL="1371600" rtl="0" algn="l">
              <a:spcBef>
                <a:spcPts val="0"/>
              </a:spcBef>
              <a:spcAft>
                <a:spcPts val="0"/>
              </a:spcAft>
              <a:buSzPts val="1400"/>
              <a:buChar char="■"/>
            </a:pPr>
            <a:r>
              <a:rPr lang="en" sz="1400"/>
              <a:t>Remove edge between two vertices in graph. </a:t>
            </a:r>
            <a:endParaRPr sz="1400"/>
          </a:p>
          <a:p>
            <a:pPr indent="-342900" lvl="1" marL="914400" rtl="0" algn="l">
              <a:spcBef>
                <a:spcPts val="0"/>
              </a:spcBef>
              <a:spcAft>
                <a:spcPts val="0"/>
              </a:spcAft>
              <a:buSzPts val="1800"/>
              <a:buChar char="○"/>
            </a:pPr>
            <a:r>
              <a:rPr lang="en" sz="1800"/>
              <a:t>Search</a:t>
            </a:r>
            <a:r>
              <a:rPr lang="en" sz="1800"/>
              <a:t> for a vertex that contains given value.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implement a graph?</a:t>
            </a:r>
            <a:endParaRPr/>
          </a:p>
        </p:txBody>
      </p:sp>
      <p:sp>
        <p:nvSpPr>
          <p:cNvPr id="125" name="Google Shape;125;p23"/>
          <p:cNvSpPr txBox="1"/>
          <p:nvPr>
            <p:ph idx="1" type="body"/>
          </p:nvPr>
        </p:nvSpPr>
        <p:spPr>
          <a:xfrm>
            <a:off x="311700" y="1171600"/>
            <a:ext cx="83028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information will need to be stored for each vertex?</a:t>
            </a:r>
            <a:endParaRPr/>
          </a:p>
          <a:p>
            <a:pPr indent="-342900" lvl="1" marL="914400" rtl="0" algn="l">
              <a:spcBef>
                <a:spcPts val="0"/>
              </a:spcBef>
              <a:spcAft>
                <a:spcPts val="0"/>
              </a:spcAft>
              <a:buSzPts val="1800"/>
              <a:buChar char="○"/>
            </a:pPr>
            <a:r>
              <a:rPr lang="en"/>
              <a:t>Adjacent vertices</a:t>
            </a:r>
            <a:endParaRPr/>
          </a:p>
          <a:p>
            <a:pPr indent="-381000" lvl="0" marL="457200" rtl="0" algn="l">
              <a:spcBef>
                <a:spcPts val="0"/>
              </a:spcBef>
              <a:spcAft>
                <a:spcPts val="0"/>
              </a:spcAft>
              <a:buSzPts val="2400"/>
              <a:buChar char="●"/>
            </a:pPr>
            <a:r>
              <a:rPr lang="en"/>
              <a:t>What information do we need to store for each edge?</a:t>
            </a:r>
            <a:endParaRPr/>
          </a:p>
          <a:p>
            <a:pPr indent="-342900" lvl="1" marL="914400" rtl="0" algn="l">
              <a:spcBef>
                <a:spcPts val="0"/>
              </a:spcBef>
              <a:spcAft>
                <a:spcPts val="0"/>
              </a:spcAft>
              <a:buSzPts val="1800"/>
              <a:buChar char="○"/>
            </a:pPr>
            <a:r>
              <a:rPr lang="en"/>
              <a:t>Weight (if directed)</a:t>
            </a:r>
            <a:endParaRPr/>
          </a:p>
          <a:p>
            <a:pPr indent="-342900" lvl="1" marL="914400" rtl="0" algn="l">
              <a:spcBef>
                <a:spcPts val="0"/>
              </a:spcBef>
              <a:spcAft>
                <a:spcPts val="0"/>
              </a:spcAft>
              <a:buSzPts val="1800"/>
              <a:buChar char="○"/>
            </a:pPr>
            <a:r>
              <a:rPr lang="en"/>
              <a:t>What vertices it is connecting</a:t>
            </a:r>
            <a:endParaRPr/>
          </a:p>
          <a:p>
            <a:pPr indent="-381000" lvl="0" marL="457200" rtl="0" algn="l">
              <a:spcBef>
                <a:spcPts val="0"/>
              </a:spcBef>
              <a:spcAft>
                <a:spcPts val="0"/>
              </a:spcAft>
              <a:buSzPts val="2400"/>
              <a:buChar char="●"/>
            </a:pPr>
            <a:r>
              <a:rPr lang="en"/>
              <a:t>What data structure are we going to use to store the graph itself?</a:t>
            </a:r>
            <a:endParaRPr/>
          </a:p>
          <a:p>
            <a:pPr indent="-342900" lvl="1" marL="914400" rtl="0" algn="l">
              <a:spcBef>
                <a:spcPts val="0"/>
              </a:spcBef>
              <a:spcAft>
                <a:spcPts val="0"/>
              </a:spcAft>
              <a:buSzPts val="1800"/>
              <a:buChar char="○"/>
            </a:pPr>
            <a:r>
              <a:rPr lang="en"/>
              <a:t>array or list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Graphs in Memory</a:t>
            </a:r>
            <a:endParaRPr/>
          </a:p>
        </p:txBody>
      </p:sp>
      <p:sp>
        <p:nvSpPr>
          <p:cNvPr id="131" name="Google Shape;131;p24"/>
          <p:cNvSpPr txBox="1"/>
          <p:nvPr>
            <p:ph idx="1" type="body"/>
          </p:nvPr>
        </p:nvSpPr>
        <p:spPr>
          <a:xfrm>
            <a:off x="311700" y="1171600"/>
            <a:ext cx="83028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Adjacency Matrix</a:t>
            </a:r>
            <a:endParaRPr/>
          </a:p>
          <a:p>
            <a:pPr indent="-342900" lvl="1" marL="914400" rtl="0" algn="l">
              <a:spcBef>
                <a:spcPts val="0"/>
              </a:spcBef>
              <a:spcAft>
                <a:spcPts val="0"/>
              </a:spcAft>
              <a:buSzPts val="1800"/>
              <a:buChar char="○"/>
            </a:pPr>
            <a:r>
              <a:rPr lang="en"/>
              <a:t>2 dimensional array contains entries for Vertex v</a:t>
            </a:r>
            <a:r>
              <a:rPr baseline="-25000" lang="en"/>
              <a:t>i</a:t>
            </a:r>
            <a:r>
              <a:rPr lang="en"/>
              <a:t>. </a:t>
            </a:r>
            <a:endParaRPr/>
          </a:p>
          <a:p>
            <a:pPr indent="-317500" lvl="2" marL="1371600" rtl="0" algn="l">
              <a:spcBef>
                <a:spcPts val="0"/>
              </a:spcBef>
              <a:spcAft>
                <a:spcPts val="0"/>
              </a:spcAft>
              <a:buSzPts val="1400"/>
              <a:buChar char="■"/>
            </a:pPr>
            <a:r>
              <a:rPr lang="en"/>
              <a:t>Column j in row i is marked with weight if there is an edge from v</a:t>
            </a:r>
            <a:r>
              <a:rPr baseline="-25000" lang="en"/>
              <a:t>i</a:t>
            </a:r>
            <a:r>
              <a:rPr lang="en"/>
              <a:t> to v</a:t>
            </a:r>
            <a:r>
              <a:rPr baseline="-25000" lang="en"/>
              <a:t>j</a:t>
            </a:r>
            <a:r>
              <a:rPr lang="en"/>
              <a:t>. </a:t>
            </a:r>
            <a:endParaRPr/>
          </a:p>
          <a:p>
            <a:pPr indent="-342900" lvl="1" marL="914400" rtl="0" algn="l">
              <a:spcBef>
                <a:spcPts val="0"/>
              </a:spcBef>
              <a:spcAft>
                <a:spcPts val="0"/>
              </a:spcAft>
              <a:buSzPts val="1800"/>
              <a:buChar char="○"/>
            </a:pPr>
            <a:r>
              <a:rPr lang="en"/>
              <a:t>Space requirements for the adjacency matrix are V</a:t>
            </a:r>
            <a:r>
              <a:rPr baseline="30000" lang="en"/>
              <a:t>2</a:t>
            </a:r>
            <a:r>
              <a:rPr lang="en"/>
              <a:t>.</a:t>
            </a:r>
            <a:endParaRPr/>
          </a:p>
          <a:p>
            <a:pPr indent="-381000" lvl="0" marL="457200" rtl="0" algn="l">
              <a:spcBef>
                <a:spcPts val="0"/>
              </a:spcBef>
              <a:spcAft>
                <a:spcPts val="0"/>
              </a:spcAft>
              <a:buSzPts val="2400"/>
              <a:buChar char="●"/>
            </a:pPr>
            <a:r>
              <a:rPr lang="en"/>
              <a:t>Adjacency List</a:t>
            </a:r>
            <a:endParaRPr/>
          </a:p>
          <a:p>
            <a:pPr indent="-342900" lvl="1" marL="914400" rtl="0" algn="l">
              <a:spcBef>
                <a:spcPts val="0"/>
              </a:spcBef>
              <a:spcAft>
                <a:spcPts val="0"/>
              </a:spcAft>
              <a:buSzPts val="1800"/>
              <a:buChar char="○"/>
            </a:pPr>
            <a:r>
              <a:rPr lang="en"/>
              <a:t>Array of linked lists. The array is |V| items long, with position i storing a pointer to the linked list of edges for Vertex v</a:t>
            </a:r>
            <a:r>
              <a:rPr baseline="-25000" lang="en"/>
              <a:t>i</a:t>
            </a:r>
            <a:r>
              <a:rPr lang="en"/>
              <a:t>. </a:t>
            </a:r>
            <a:endParaRPr/>
          </a:p>
        </p:txBody>
      </p:sp>
      <p:pic>
        <p:nvPicPr>
          <p:cNvPr id="132" name="Google Shape;132;p24"/>
          <p:cNvPicPr preferRelativeResize="0"/>
          <p:nvPr/>
        </p:nvPicPr>
        <p:blipFill>
          <a:blip r:embed="rId3">
            <a:alphaModFix/>
          </a:blip>
          <a:stretch>
            <a:fillRect/>
          </a:stretch>
        </p:blipFill>
        <p:spPr>
          <a:xfrm>
            <a:off x="1723600" y="3612350"/>
            <a:ext cx="4993601" cy="143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as Matrix and List</a:t>
            </a:r>
            <a:endParaRPr/>
          </a:p>
        </p:txBody>
      </p:sp>
      <p:sp>
        <p:nvSpPr>
          <p:cNvPr id="138" name="Google Shape;138;p25"/>
          <p:cNvSpPr/>
          <p:nvPr/>
        </p:nvSpPr>
        <p:spPr>
          <a:xfrm>
            <a:off x="759325" y="2798838"/>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9" name="Google Shape;139;p25"/>
          <p:cNvSpPr/>
          <p:nvPr/>
        </p:nvSpPr>
        <p:spPr>
          <a:xfrm>
            <a:off x="759325" y="3660438"/>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0" name="Google Shape;140;p25"/>
          <p:cNvSpPr/>
          <p:nvPr/>
        </p:nvSpPr>
        <p:spPr>
          <a:xfrm>
            <a:off x="1753800" y="2798838"/>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1" name="Google Shape;141;p25"/>
          <p:cNvSpPr/>
          <p:nvPr/>
        </p:nvSpPr>
        <p:spPr>
          <a:xfrm>
            <a:off x="1243250" y="3235988"/>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42" name="Google Shape;142;p25"/>
          <p:cNvSpPr/>
          <p:nvPr/>
        </p:nvSpPr>
        <p:spPr>
          <a:xfrm>
            <a:off x="1753800" y="3660438"/>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43" name="Google Shape;143;p25"/>
          <p:cNvCxnSpPr>
            <a:stCxn id="138" idx="5"/>
            <a:endCxn id="141" idx="1"/>
          </p:cNvCxnSpPr>
          <p:nvPr/>
        </p:nvCxnSpPr>
        <p:spPr>
          <a:xfrm>
            <a:off x="1089394" y="3129163"/>
            <a:ext cx="210600" cy="16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5"/>
          <p:cNvCxnSpPr>
            <a:stCxn id="138" idx="4"/>
            <a:endCxn id="139" idx="0"/>
          </p:cNvCxnSpPr>
          <p:nvPr/>
        </p:nvCxnSpPr>
        <p:spPr>
          <a:xfrm>
            <a:off x="952675" y="3185838"/>
            <a:ext cx="0" cy="4746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5"/>
          <p:cNvCxnSpPr>
            <a:stCxn id="140" idx="4"/>
            <a:endCxn id="142" idx="0"/>
          </p:cNvCxnSpPr>
          <p:nvPr/>
        </p:nvCxnSpPr>
        <p:spPr>
          <a:xfrm>
            <a:off x="1947150" y="3185838"/>
            <a:ext cx="0" cy="4746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5"/>
          <p:cNvCxnSpPr>
            <a:stCxn id="139" idx="6"/>
            <a:endCxn id="142" idx="2"/>
          </p:cNvCxnSpPr>
          <p:nvPr/>
        </p:nvCxnSpPr>
        <p:spPr>
          <a:xfrm>
            <a:off x="1146025" y="3853938"/>
            <a:ext cx="60780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5"/>
          <p:cNvCxnSpPr>
            <a:stCxn id="140" idx="3"/>
            <a:endCxn id="141" idx="7"/>
          </p:cNvCxnSpPr>
          <p:nvPr/>
        </p:nvCxnSpPr>
        <p:spPr>
          <a:xfrm flipH="1">
            <a:off x="1573431" y="3129163"/>
            <a:ext cx="237000" cy="16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5"/>
          <p:cNvCxnSpPr>
            <a:stCxn id="141" idx="3"/>
            <a:endCxn id="139" idx="7"/>
          </p:cNvCxnSpPr>
          <p:nvPr/>
        </p:nvCxnSpPr>
        <p:spPr>
          <a:xfrm flipH="1">
            <a:off x="1089281" y="3566313"/>
            <a:ext cx="210600" cy="1509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5"/>
          <p:cNvSpPr txBox="1"/>
          <p:nvPr/>
        </p:nvSpPr>
        <p:spPr>
          <a:xfrm>
            <a:off x="532975" y="2100313"/>
            <a:ext cx="1833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Undirected Graph</a:t>
            </a:r>
            <a:endParaRPr/>
          </a:p>
        </p:txBody>
      </p:sp>
      <p:sp>
        <p:nvSpPr>
          <p:cNvPr id="150" name="Google Shape;150;p25"/>
          <p:cNvSpPr/>
          <p:nvPr/>
        </p:nvSpPr>
        <p:spPr>
          <a:xfrm>
            <a:off x="3569150" y="2798850"/>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51" name="Google Shape;151;p25"/>
          <p:cNvSpPr/>
          <p:nvPr/>
        </p:nvSpPr>
        <p:spPr>
          <a:xfrm>
            <a:off x="3569150" y="3660450"/>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52" name="Google Shape;152;p25"/>
          <p:cNvSpPr/>
          <p:nvPr/>
        </p:nvSpPr>
        <p:spPr>
          <a:xfrm>
            <a:off x="4563625" y="2798850"/>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53" name="Google Shape;153;p25"/>
          <p:cNvSpPr/>
          <p:nvPr/>
        </p:nvSpPr>
        <p:spPr>
          <a:xfrm>
            <a:off x="4053075" y="3236000"/>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54" name="Google Shape;154;p25"/>
          <p:cNvSpPr/>
          <p:nvPr/>
        </p:nvSpPr>
        <p:spPr>
          <a:xfrm>
            <a:off x="4563625" y="3660450"/>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55" name="Google Shape;155;p25"/>
          <p:cNvCxnSpPr>
            <a:stCxn id="150" idx="5"/>
            <a:endCxn id="153" idx="1"/>
          </p:cNvCxnSpPr>
          <p:nvPr/>
        </p:nvCxnSpPr>
        <p:spPr>
          <a:xfrm>
            <a:off x="3899219" y="3129175"/>
            <a:ext cx="210600" cy="163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5"/>
          <p:cNvCxnSpPr>
            <a:stCxn id="150" idx="4"/>
            <a:endCxn id="151" idx="0"/>
          </p:cNvCxnSpPr>
          <p:nvPr/>
        </p:nvCxnSpPr>
        <p:spPr>
          <a:xfrm>
            <a:off x="3762500" y="3185850"/>
            <a:ext cx="0" cy="474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5"/>
          <p:cNvCxnSpPr>
            <a:stCxn id="152" idx="4"/>
            <a:endCxn id="154" idx="0"/>
          </p:cNvCxnSpPr>
          <p:nvPr/>
        </p:nvCxnSpPr>
        <p:spPr>
          <a:xfrm>
            <a:off x="4756975" y="3185850"/>
            <a:ext cx="0" cy="4746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5"/>
          <p:cNvCxnSpPr>
            <a:stCxn id="151" idx="6"/>
            <a:endCxn id="154" idx="2"/>
          </p:cNvCxnSpPr>
          <p:nvPr/>
        </p:nvCxnSpPr>
        <p:spPr>
          <a:xfrm>
            <a:off x="3955850" y="3853950"/>
            <a:ext cx="6078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25"/>
          <p:cNvCxnSpPr>
            <a:stCxn id="152" idx="3"/>
            <a:endCxn id="153" idx="7"/>
          </p:cNvCxnSpPr>
          <p:nvPr/>
        </p:nvCxnSpPr>
        <p:spPr>
          <a:xfrm flipH="1">
            <a:off x="4383256" y="3129175"/>
            <a:ext cx="237000" cy="1635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5"/>
          <p:cNvCxnSpPr>
            <a:stCxn id="153" idx="3"/>
            <a:endCxn id="151" idx="7"/>
          </p:cNvCxnSpPr>
          <p:nvPr/>
        </p:nvCxnSpPr>
        <p:spPr>
          <a:xfrm flipH="1">
            <a:off x="3899106" y="3566325"/>
            <a:ext cx="210600" cy="150900"/>
          </a:xfrm>
          <a:prstGeom prst="straightConnector1">
            <a:avLst/>
          </a:prstGeom>
          <a:noFill/>
          <a:ln cap="flat" cmpd="sng" w="9525">
            <a:solidFill>
              <a:schemeClr val="dk2"/>
            </a:solidFill>
            <a:prstDash val="solid"/>
            <a:round/>
            <a:headEnd len="med" w="med" type="none"/>
            <a:tailEnd len="med" w="med" type="none"/>
          </a:ln>
        </p:spPr>
      </p:cxnSp>
      <p:sp>
        <p:nvSpPr>
          <p:cNvPr id="161" name="Google Shape;161;p25"/>
          <p:cNvSpPr txBox="1"/>
          <p:nvPr/>
        </p:nvSpPr>
        <p:spPr>
          <a:xfrm>
            <a:off x="3342800" y="2100325"/>
            <a:ext cx="1833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Und</a:t>
            </a:r>
            <a:r>
              <a:rPr lang="en"/>
              <a:t>irected Weighted Graph</a:t>
            </a:r>
            <a:endParaRPr/>
          </a:p>
        </p:txBody>
      </p:sp>
      <p:sp>
        <p:nvSpPr>
          <p:cNvPr id="162" name="Google Shape;162;p25"/>
          <p:cNvSpPr txBox="1"/>
          <p:nvPr/>
        </p:nvSpPr>
        <p:spPr>
          <a:xfrm>
            <a:off x="6198625" y="2100313"/>
            <a:ext cx="18339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irected Weighted Graph</a:t>
            </a:r>
            <a:endParaRPr/>
          </a:p>
        </p:txBody>
      </p:sp>
      <p:sp>
        <p:nvSpPr>
          <p:cNvPr id="163" name="Google Shape;163;p25"/>
          <p:cNvSpPr txBox="1"/>
          <p:nvPr/>
        </p:nvSpPr>
        <p:spPr>
          <a:xfrm>
            <a:off x="3495850" y="3305850"/>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164" name="Google Shape;164;p25"/>
          <p:cNvSpPr txBox="1"/>
          <p:nvPr/>
        </p:nvSpPr>
        <p:spPr>
          <a:xfrm>
            <a:off x="4154425" y="3750075"/>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165" name="Google Shape;165;p25"/>
          <p:cNvSpPr txBox="1"/>
          <p:nvPr/>
        </p:nvSpPr>
        <p:spPr>
          <a:xfrm>
            <a:off x="4674675" y="3331725"/>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166" name="Google Shape;166;p25"/>
          <p:cNvSpPr txBox="1"/>
          <p:nvPr/>
        </p:nvSpPr>
        <p:spPr>
          <a:xfrm>
            <a:off x="4328100" y="3001400"/>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3</a:t>
            </a:r>
            <a:endParaRPr sz="800"/>
          </a:p>
        </p:txBody>
      </p:sp>
      <p:sp>
        <p:nvSpPr>
          <p:cNvPr id="167" name="Google Shape;167;p25"/>
          <p:cNvSpPr txBox="1"/>
          <p:nvPr/>
        </p:nvSpPr>
        <p:spPr>
          <a:xfrm>
            <a:off x="3940000" y="3001388"/>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3</a:t>
            </a:r>
            <a:endParaRPr sz="800"/>
          </a:p>
        </p:txBody>
      </p:sp>
      <p:sp>
        <p:nvSpPr>
          <p:cNvPr id="168" name="Google Shape;168;p25"/>
          <p:cNvSpPr txBox="1"/>
          <p:nvPr/>
        </p:nvSpPr>
        <p:spPr>
          <a:xfrm>
            <a:off x="3853800" y="3456013"/>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169" name="Google Shape;169;p25"/>
          <p:cNvSpPr/>
          <p:nvPr/>
        </p:nvSpPr>
        <p:spPr>
          <a:xfrm>
            <a:off x="6452300" y="2824725"/>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70" name="Google Shape;170;p25"/>
          <p:cNvSpPr/>
          <p:nvPr/>
        </p:nvSpPr>
        <p:spPr>
          <a:xfrm>
            <a:off x="6452300" y="3686325"/>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1" name="Google Shape;171;p25"/>
          <p:cNvSpPr/>
          <p:nvPr/>
        </p:nvSpPr>
        <p:spPr>
          <a:xfrm>
            <a:off x="7446775" y="2824725"/>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2" name="Google Shape;172;p25"/>
          <p:cNvSpPr/>
          <p:nvPr/>
        </p:nvSpPr>
        <p:spPr>
          <a:xfrm>
            <a:off x="6936225" y="3261875"/>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3" name="Google Shape;173;p25"/>
          <p:cNvSpPr/>
          <p:nvPr/>
        </p:nvSpPr>
        <p:spPr>
          <a:xfrm>
            <a:off x="7446775" y="3686325"/>
            <a:ext cx="386700" cy="38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74" name="Google Shape;174;p25"/>
          <p:cNvCxnSpPr>
            <a:stCxn id="169" idx="5"/>
            <a:endCxn id="172" idx="1"/>
          </p:cNvCxnSpPr>
          <p:nvPr/>
        </p:nvCxnSpPr>
        <p:spPr>
          <a:xfrm>
            <a:off x="6782369" y="3155050"/>
            <a:ext cx="210600" cy="163500"/>
          </a:xfrm>
          <a:prstGeom prst="straightConnector1">
            <a:avLst/>
          </a:prstGeom>
          <a:noFill/>
          <a:ln cap="flat" cmpd="sng" w="9525">
            <a:solidFill>
              <a:schemeClr val="dk2"/>
            </a:solidFill>
            <a:prstDash val="solid"/>
            <a:round/>
            <a:headEnd len="med" w="med" type="triangle"/>
            <a:tailEnd len="med" w="med" type="none"/>
          </a:ln>
        </p:spPr>
      </p:cxnSp>
      <p:cxnSp>
        <p:nvCxnSpPr>
          <p:cNvPr id="175" name="Google Shape;175;p25"/>
          <p:cNvCxnSpPr>
            <a:stCxn id="169" idx="4"/>
            <a:endCxn id="170" idx="0"/>
          </p:cNvCxnSpPr>
          <p:nvPr/>
        </p:nvCxnSpPr>
        <p:spPr>
          <a:xfrm>
            <a:off x="6645650" y="3211725"/>
            <a:ext cx="0" cy="4746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5"/>
          <p:cNvCxnSpPr>
            <a:stCxn id="171" idx="4"/>
            <a:endCxn id="173" idx="0"/>
          </p:cNvCxnSpPr>
          <p:nvPr/>
        </p:nvCxnSpPr>
        <p:spPr>
          <a:xfrm>
            <a:off x="7640125" y="3211725"/>
            <a:ext cx="0" cy="4746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5"/>
          <p:cNvCxnSpPr>
            <a:stCxn id="170" idx="6"/>
            <a:endCxn id="173" idx="2"/>
          </p:cNvCxnSpPr>
          <p:nvPr/>
        </p:nvCxnSpPr>
        <p:spPr>
          <a:xfrm>
            <a:off x="6839000" y="3879825"/>
            <a:ext cx="607800" cy="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5"/>
          <p:cNvCxnSpPr>
            <a:stCxn id="171" idx="3"/>
            <a:endCxn id="172" idx="7"/>
          </p:cNvCxnSpPr>
          <p:nvPr/>
        </p:nvCxnSpPr>
        <p:spPr>
          <a:xfrm flipH="1">
            <a:off x="7266406" y="3155050"/>
            <a:ext cx="237000" cy="1635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5"/>
          <p:cNvCxnSpPr>
            <a:stCxn id="172" idx="3"/>
            <a:endCxn id="170" idx="7"/>
          </p:cNvCxnSpPr>
          <p:nvPr/>
        </p:nvCxnSpPr>
        <p:spPr>
          <a:xfrm flipH="1">
            <a:off x="6782256" y="3592200"/>
            <a:ext cx="210600" cy="1509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5"/>
          <p:cNvSpPr txBox="1"/>
          <p:nvPr/>
        </p:nvSpPr>
        <p:spPr>
          <a:xfrm>
            <a:off x="6379000" y="3331725"/>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181" name="Google Shape;181;p25"/>
          <p:cNvSpPr txBox="1"/>
          <p:nvPr/>
        </p:nvSpPr>
        <p:spPr>
          <a:xfrm>
            <a:off x="7037575" y="3775950"/>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182" name="Google Shape;182;p25"/>
          <p:cNvSpPr txBox="1"/>
          <p:nvPr/>
        </p:nvSpPr>
        <p:spPr>
          <a:xfrm>
            <a:off x="7557825" y="3357600"/>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183" name="Google Shape;183;p25"/>
          <p:cNvSpPr txBox="1"/>
          <p:nvPr/>
        </p:nvSpPr>
        <p:spPr>
          <a:xfrm>
            <a:off x="7211250" y="3027275"/>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3</a:t>
            </a:r>
            <a:endParaRPr sz="800"/>
          </a:p>
        </p:txBody>
      </p:sp>
      <p:sp>
        <p:nvSpPr>
          <p:cNvPr id="184" name="Google Shape;184;p25"/>
          <p:cNvSpPr txBox="1"/>
          <p:nvPr/>
        </p:nvSpPr>
        <p:spPr>
          <a:xfrm>
            <a:off x="6823150" y="3027263"/>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3</a:t>
            </a:r>
            <a:endParaRPr sz="800"/>
          </a:p>
        </p:txBody>
      </p:sp>
      <p:sp>
        <p:nvSpPr>
          <p:cNvPr id="185" name="Google Shape;185;p25"/>
          <p:cNvSpPr txBox="1"/>
          <p:nvPr/>
        </p:nvSpPr>
        <p:spPr>
          <a:xfrm>
            <a:off x="6736950" y="3481888"/>
            <a:ext cx="2106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1</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191" name="Google Shape;191;p2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Implementing Graphs</a:t>
            </a:r>
            <a:endParaRPr/>
          </a:p>
        </p:txBody>
      </p:sp>
      <p:sp>
        <p:nvSpPr>
          <p:cNvPr id="192" name="Google Shape;192;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Adjacency Matrix: 50 bytes</a:t>
            </a:r>
            <a:endParaRPr sz="1400"/>
          </a:p>
          <a:p>
            <a:pPr indent="-317500" lvl="1" marL="914400" rtl="0" algn="l">
              <a:spcBef>
                <a:spcPts val="0"/>
              </a:spcBef>
              <a:spcAft>
                <a:spcPts val="0"/>
              </a:spcAft>
              <a:buSzPts val="1400"/>
              <a:buChar char="○"/>
            </a:pPr>
            <a:r>
              <a:rPr lang="en" sz="1400"/>
              <a:t>50 for edges</a:t>
            </a:r>
            <a:endParaRPr sz="1400"/>
          </a:p>
          <a:p>
            <a:pPr indent="-317500" lvl="2" marL="1371600" rtl="0" algn="l">
              <a:spcBef>
                <a:spcPts val="0"/>
              </a:spcBef>
              <a:spcAft>
                <a:spcPts val="0"/>
              </a:spcAft>
              <a:buSzPts val="1400"/>
              <a:buChar char="■"/>
            </a:pPr>
            <a:r>
              <a:rPr lang="en"/>
              <a:t>5</a:t>
            </a:r>
            <a:r>
              <a:rPr baseline="30000" lang="en"/>
              <a:t>2</a:t>
            </a:r>
            <a:r>
              <a:rPr lang="en"/>
              <a:t>* 2 bytes</a:t>
            </a:r>
            <a:endParaRPr sz="1400"/>
          </a:p>
          <a:p>
            <a:pPr indent="-317500" lvl="0" marL="457200" rtl="0" algn="l">
              <a:spcBef>
                <a:spcPts val="0"/>
              </a:spcBef>
              <a:spcAft>
                <a:spcPts val="0"/>
              </a:spcAft>
              <a:buSzPts val="1400"/>
              <a:buChar char="●"/>
            </a:pPr>
            <a:r>
              <a:rPr lang="en" sz="1400"/>
              <a:t>Adjacency List : 120 bytes</a:t>
            </a:r>
            <a:endParaRPr sz="1400"/>
          </a:p>
          <a:p>
            <a:pPr indent="-317500" lvl="1" marL="914400" rtl="0" algn="l">
              <a:spcBef>
                <a:spcPts val="0"/>
              </a:spcBef>
              <a:spcAft>
                <a:spcPts val="0"/>
              </a:spcAft>
              <a:buSzPts val="1400"/>
              <a:buChar char="○"/>
            </a:pPr>
            <a:r>
              <a:rPr lang="en" sz="1400"/>
              <a:t>80 bytes for pointers</a:t>
            </a:r>
            <a:endParaRPr sz="1400"/>
          </a:p>
          <a:p>
            <a:pPr indent="-317500" lvl="2" marL="1371600" rtl="0" algn="l">
              <a:spcBef>
                <a:spcPts val="0"/>
              </a:spcBef>
              <a:spcAft>
                <a:spcPts val="0"/>
              </a:spcAft>
              <a:buSzPts val="1400"/>
              <a:buChar char="■"/>
            </a:pPr>
            <a:r>
              <a:rPr lang="en"/>
              <a:t>4 bytes * 4 pointers * 5 nodes</a:t>
            </a:r>
            <a:endParaRPr sz="1400"/>
          </a:p>
          <a:p>
            <a:pPr indent="-317500" lvl="1" marL="914400" rtl="0" algn="l">
              <a:spcBef>
                <a:spcPts val="0"/>
              </a:spcBef>
              <a:spcAft>
                <a:spcPts val="0"/>
              </a:spcAft>
              <a:buSzPts val="1400"/>
              <a:buChar char="○"/>
            </a:pPr>
            <a:r>
              <a:rPr lang="en" sz="1400"/>
              <a:t>40 bytes for edge weights</a:t>
            </a:r>
            <a:endParaRPr sz="1400"/>
          </a:p>
          <a:p>
            <a:pPr indent="-317500" lvl="0" marL="457200" rtl="0" algn="l">
              <a:spcBef>
                <a:spcPts val="0"/>
              </a:spcBef>
              <a:spcAft>
                <a:spcPts val="0"/>
              </a:spcAft>
              <a:buSzPts val="1400"/>
              <a:buChar char="●"/>
            </a:pPr>
            <a:r>
              <a:rPr lang="en" sz="1400"/>
              <a:t>Adjacency Matrix is good for a full graph,</a:t>
            </a:r>
            <a:endParaRPr sz="1400"/>
          </a:p>
          <a:p>
            <a:pPr indent="-317500" lvl="0" marL="457200" rtl="0" algn="l">
              <a:spcBef>
                <a:spcPts val="0"/>
              </a:spcBef>
              <a:spcAft>
                <a:spcPts val="0"/>
              </a:spcAft>
              <a:buSzPts val="1400"/>
              <a:buChar char="●"/>
            </a:pPr>
            <a:r>
              <a:rPr lang="en" sz="1400"/>
              <a:t>Adjacency List is good for sparse graph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Adjacency List</a:t>
            </a:r>
            <a:endParaRPr/>
          </a:p>
        </p:txBody>
      </p:sp>
      <p:sp>
        <p:nvSpPr>
          <p:cNvPr id="198" name="Google Shape;198;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Advantages:</a:t>
            </a:r>
            <a:endParaRPr/>
          </a:p>
          <a:p>
            <a:pPr indent="-342900" lvl="1" marL="914400" rtl="0" algn="l">
              <a:spcBef>
                <a:spcPts val="0"/>
              </a:spcBef>
              <a:spcAft>
                <a:spcPts val="0"/>
              </a:spcAft>
              <a:buSzPts val="1800"/>
              <a:buChar char="○"/>
            </a:pPr>
            <a:r>
              <a:rPr lang="en"/>
              <a:t>Saves space for sparse graphs. In practice, most graphs are sparse.</a:t>
            </a:r>
            <a:endParaRPr/>
          </a:p>
          <a:p>
            <a:pPr indent="-342900" lvl="1" marL="914400" rtl="0" algn="l">
              <a:spcBef>
                <a:spcPts val="0"/>
              </a:spcBef>
              <a:spcAft>
                <a:spcPts val="0"/>
              </a:spcAft>
              <a:buSzPts val="1800"/>
              <a:buChar char="○"/>
            </a:pPr>
            <a:r>
              <a:rPr lang="en"/>
              <a:t>“Visit” edges that start at v</a:t>
            </a:r>
            <a:endParaRPr/>
          </a:p>
          <a:p>
            <a:pPr indent="-317500" lvl="2" marL="1371600" rtl="0" algn="l">
              <a:spcBef>
                <a:spcPts val="0"/>
              </a:spcBef>
              <a:spcAft>
                <a:spcPts val="0"/>
              </a:spcAft>
              <a:buSzPts val="1400"/>
              <a:buChar char="■"/>
            </a:pPr>
            <a:r>
              <a:rPr lang="en"/>
              <a:t>Only need to traverse linked list of v </a:t>
            </a:r>
            <a:endParaRPr/>
          </a:p>
          <a:p>
            <a:pPr indent="-317500" lvl="2" marL="1371600" rtl="0" algn="l">
              <a:spcBef>
                <a:spcPts val="0"/>
              </a:spcBef>
              <a:spcAft>
                <a:spcPts val="0"/>
              </a:spcAft>
              <a:buSzPts val="1400"/>
              <a:buChar char="■"/>
            </a:pPr>
            <a:r>
              <a:rPr lang="en"/>
              <a:t>Size of linked list of v is degree(v)</a:t>
            </a:r>
            <a:endParaRPr/>
          </a:p>
          <a:p>
            <a:pPr indent="-381000" lvl="0" marL="457200" rtl="0" algn="l">
              <a:spcBef>
                <a:spcPts val="0"/>
              </a:spcBef>
              <a:spcAft>
                <a:spcPts val="0"/>
              </a:spcAft>
              <a:buSzPts val="2400"/>
              <a:buChar char="●"/>
            </a:pPr>
            <a:r>
              <a:rPr lang="en"/>
              <a:t>Disadvantages:</a:t>
            </a:r>
            <a:endParaRPr/>
          </a:p>
          <a:p>
            <a:pPr indent="-342900" lvl="1" marL="914400" rtl="0" algn="l">
              <a:spcBef>
                <a:spcPts val="0"/>
              </a:spcBef>
              <a:spcAft>
                <a:spcPts val="0"/>
              </a:spcAft>
              <a:buSzPts val="1800"/>
              <a:buChar char="○"/>
            </a:pPr>
            <a:r>
              <a:rPr lang="en"/>
              <a:t>Check for existence of an edge (v, u)</a:t>
            </a:r>
            <a:endParaRPr/>
          </a:p>
          <a:p>
            <a:pPr indent="-317500" lvl="2" marL="1371600" rtl="0" algn="l">
              <a:spcBef>
                <a:spcPts val="0"/>
              </a:spcBef>
              <a:spcAft>
                <a:spcPts val="0"/>
              </a:spcAft>
              <a:buSzPts val="1400"/>
              <a:buChar char="■"/>
            </a:pPr>
            <a:r>
              <a:rPr lang="en"/>
              <a:t>Must traverse linked list of v</a:t>
            </a:r>
            <a:endParaRPr/>
          </a:p>
          <a:p>
            <a:pPr indent="-317500" lvl="2" marL="1371600" rtl="0" algn="l">
              <a:spcBef>
                <a:spcPts val="0"/>
              </a:spcBef>
              <a:spcAft>
                <a:spcPts val="0"/>
              </a:spcAft>
              <a:buSzPts val="1400"/>
              <a:buChar char="■"/>
            </a:pPr>
            <a:r>
              <a:rPr lang="en"/>
              <a:t>Size of linked list of v is degree(v)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Adjacency Matrix</a:t>
            </a:r>
            <a:endParaRPr/>
          </a:p>
        </p:txBody>
      </p:sp>
      <p:sp>
        <p:nvSpPr>
          <p:cNvPr id="204" name="Google Shape;20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Advantage:</a:t>
            </a:r>
            <a:endParaRPr/>
          </a:p>
          <a:p>
            <a:pPr indent="-342900" lvl="1" marL="914400" rtl="0" algn="l">
              <a:spcBef>
                <a:spcPts val="0"/>
              </a:spcBef>
              <a:spcAft>
                <a:spcPts val="0"/>
              </a:spcAft>
              <a:buSzPts val="1800"/>
              <a:buChar char="○"/>
            </a:pPr>
            <a:r>
              <a:rPr lang="en"/>
              <a:t>Save space on pointers and overhead for dense graphs.</a:t>
            </a:r>
            <a:endParaRPr/>
          </a:p>
          <a:p>
            <a:pPr indent="-342900" lvl="1" marL="914400" rtl="0" algn="l">
              <a:spcBef>
                <a:spcPts val="0"/>
              </a:spcBef>
              <a:spcAft>
                <a:spcPts val="0"/>
              </a:spcAft>
              <a:buSzPts val="1800"/>
              <a:buChar char="○"/>
            </a:pPr>
            <a:r>
              <a:rPr lang="en"/>
              <a:t>Check for existence of an edge (i, j)</a:t>
            </a:r>
            <a:endParaRPr/>
          </a:p>
          <a:p>
            <a:pPr indent="-317500" lvl="2" marL="1371600" rtl="0" algn="l">
              <a:spcBef>
                <a:spcPts val="0"/>
              </a:spcBef>
              <a:spcAft>
                <a:spcPts val="0"/>
              </a:spcAft>
              <a:buSzPts val="1400"/>
              <a:buChar char="■"/>
            </a:pPr>
            <a:r>
              <a:rPr lang="en"/>
              <a:t>Just check if A[i, j] = 1? </a:t>
            </a:r>
            <a:endParaRPr/>
          </a:p>
          <a:p>
            <a:pPr indent="-317500" lvl="3" marL="1828800" rtl="0" algn="l">
              <a:spcBef>
                <a:spcPts val="0"/>
              </a:spcBef>
              <a:spcAft>
                <a:spcPts val="0"/>
              </a:spcAft>
              <a:buSzPts val="1400"/>
              <a:buChar char="●"/>
            </a:pPr>
            <a:r>
              <a:rPr lang="en"/>
              <a:t>So constant time complexity</a:t>
            </a:r>
            <a:endParaRPr/>
          </a:p>
          <a:p>
            <a:pPr indent="-381000" lvl="0" marL="457200" rtl="0" algn="l">
              <a:spcBef>
                <a:spcPts val="0"/>
              </a:spcBef>
              <a:spcAft>
                <a:spcPts val="0"/>
              </a:spcAft>
              <a:buSzPts val="2400"/>
              <a:buChar char="●"/>
            </a:pPr>
            <a:r>
              <a:rPr lang="en"/>
              <a:t>Disadvantage:</a:t>
            </a:r>
            <a:endParaRPr/>
          </a:p>
          <a:p>
            <a:pPr indent="-342900" lvl="1" marL="914400" rtl="0" algn="l">
              <a:spcBef>
                <a:spcPts val="0"/>
              </a:spcBef>
              <a:spcAft>
                <a:spcPts val="0"/>
              </a:spcAft>
              <a:buSzPts val="1800"/>
              <a:buChar char="○"/>
            </a:pPr>
            <a:r>
              <a:rPr lang="en"/>
              <a:t>“Visit” all the edges that start at v</a:t>
            </a:r>
            <a:endParaRPr/>
          </a:p>
          <a:p>
            <a:pPr indent="-317500" lvl="2" marL="1371600" rtl="0" algn="l">
              <a:spcBef>
                <a:spcPts val="0"/>
              </a:spcBef>
              <a:spcAft>
                <a:spcPts val="0"/>
              </a:spcAft>
              <a:buSzPts val="1400"/>
              <a:buChar char="■"/>
            </a:pPr>
            <a:r>
              <a:rPr lang="en"/>
              <a:t>Entire row v of the matrix must be traversed.</a:t>
            </a:r>
            <a:endParaRPr/>
          </a:p>
          <a:p>
            <a:pPr indent="-317500" lvl="3" marL="1828800" rtl="0" algn="l">
              <a:spcBef>
                <a:spcPts val="0"/>
              </a:spcBef>
              <a:spcAft>
                <a:spcPts val="0"/>
              </a:spcAft>
              <a:buSzPts val="1400"/>
              <a:buChar char="●"/>
            </a:pPr>
            <a:r>
              <a:rPr lang="en"/>
              <a:t>So O(n)</a:t>
            </a:r>
            <a:r>
              <a:rPr lang="en"/>
              <a:t> is best case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 Traversal</a:t>
            </a:r>
            <a:endParaRPr/>
          </a:p>
        </p:txBody>
      </p:sp>
      <p:sp>
        <p:nvSpPr>
          <p:cNvPr id="210" name="Google Shape;210;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Breadth First Traversal</a:t>
            </a:r>
            <a:endParaRPr/>
          </a:p>
          <a:p>
            <a:pPr indent="-381000" lvl="0" marL="457200" rtl="0" algn="l">
              <a:spcBef>
                <a:spcPts val="0"/>
              </a:spcBef>
              <a:spcAft>
                <a:spcPts val="0"/>
              </a:spcAft>
              <a:buSzPts val="2400"/>
              <a:buChar char="●"/>
            </a:pPr>
            <a:r>
              <a:rPr lang="en"/>
              <a:t>Depth First Traversal</a:t>
            </a:r>
            <a:endParaRPr/>
          </a:p>
          <a:p>
            <a:pPr indent="-381000" lvl="0" marL="457200" rtl="0" algn="l">
              <a:spcBef>
                <a:spcPts val="0"/>
              </a:spcBef>
              <a:spcAft>
                <a:spcPts val="0"/>
              </a:spcAft>
              <a:buSzPts val="2400"/>
              <a:buChar char="●"/>
            </a:pPr>
            <a:r>
              <a:rPr lang="en"/>
              <a:t>Shortest Path</a:t>
            </a:r>
            <a:endParaRPr/>
          </a:p>
          <a:p>
            <a:pPr indent="-381000" lvl="0" marL="457200" rtl="0" algn="l">
              <a:spcBef>
                <a:spcPts val="0"/>
              </a:spcBef>
              <a:spcAft>
                <a:spcPts val="0"/>
              </a:spcAft>
              <a:buSzPts val="2400"/>
              <a:buChar char="●"/>
            </a:pPr>
            <a:r>
              <a:rPr lang="en"/>
              <a:t>Minimum Spanning Tree</a:t>
            </a:r>
            <a:endParaRPr/>
          </a:p>
          <a:p>
            <a:pPr indent="-342900" lvl="1" marL="914400" rtl="0" algn="l">
              <a:spcBef>
                <a:spcPts val="0"/>
              </a:spcBef>
              <a:spcAft>
                <a:spcPts val="0"/>
              </a:spcAft>
              <a:buSzPts val="1800"/>
              <a:buChar char="○"/>
            </a:pPr>
            <a:r>
              <a:rPr lang="en"/>
              <a:t>Kruskal</a:t>
            </a:r>
            <a:endParaRPr/>
          </a:p>
          <a:p>
            <a:pPr indent="-342900" lvl="1" marL="914400" rtl="0" algn="l">
              <a:spcBef>
                <a:spcPts val="0"/>
              </a:spcBef>
              <a:spcAft>
                <a:spcPts val="0"/>
              </a:spcAft>
              <a:buSzPts val="1800"/>
              <a:buChar char="○"/>
            </a:pPr>
            <a:r>
              <a:rPr lang="en"/>
              <a:t>Prim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 Connectivity</a:t>
            </a:r>
            <a:endParaRPr/>
          </a:p>
        </p:txBody>
      </p:sp>
      <p:sp>
        <p:nvSpPr>
          <p:cNvPr id="216" name="Google Shape;216;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2 algorithmic questions</a:t>
            </a:r>
            <a:endParaRPr/>
          </a:p>
          <a:p>
            <a:pPr indent="-342900" lvl="1" marL="914400" rtl="0" algn="l">
              <a:spcBef>
                <a:spcPts val="0"/>
              </a:spcBef>
              <a:spcAft>
                <a:spcPts val="0"/>
              </a:spcAft>
              <a:buSzPts val="1800"/>
              <a:buChar char="○"/>
            </a:pPr>
            <a:r>
              <a:rPr lang="en"/>
              <a:t>Given two nodes s and t, is there a path between s and t?</a:t>
            </a:r>
            <a:endParaRPr/>
          </a:p>
          <a:p>
            <a:pPr indent="-317500" lvl="2" marL="1371600" rtl="0" algn="l">
              <a:spcBef>
                <a:spcPts val="0"/>
              </a:spcBef>
              <a:spcAft>
                <a:spcPts val="0"/>
              </a:spcAft>
              <a:buSzPts val="1400"/>
              <a:buChar char="■"/>
            </a:pPr>
            <a:r>
              <a:rPr lang="en"/>
              <a:t>Called the s-t connectivity problem</a:t>
            </a:r>
            <a:endParaRPr/>
          </a:p>
          <a:p>
            <a:pPr indent="-317500" lvl="2" marL="1371600" rtl="0" algn="l">
              <a:spcBef>
                <a:spcPts val="0"/>
              </a:spcBef>
              <a:spcAft>
                <a:spcPts val="0"/>
              </a:spcAft>
              <a:buSzPts val="1400"/>
              <a:buChar char="■"/>
            </a:pPr>
            <a:r>
              <a:rPr lang="en"/>
              <a:t>Can be modified to ask: is there a path between all nodes?</a:t>
            </a:r>
            <a:endParaRPr/>
          </a:p>
          <a:p>
            <a:pPr indent="-342900" lvl="1" marL="914400" rtl="0" algn="l">
              <a:spcBef>
                <a:spcPts val="0"/>
              </a:spcBef>
              <a:spcAft>
                <a:spcPts val="0"/>
              </a:spcAft>
              <a:buSzPts val="1800"/>
              <a:buChar char="○"/>
            </a:pPr>
            <a:r>
              <a:rPr lang="en"/>
              <a:t>Given two nodes s and t, what is the length of the shortest path between s and t?</a:t>
            </a:r>
            <a:endParaRPr/>
          </a:p>
          <a:p>
            <a:pPr indent="-317500" lvl="2" marL="1371600" rtl="0" algn="l">
              <a:spcBef>
                <a:spcPts val="0"/>
              </a:spcBef>
              <a:spcAft>
                <a:spcPts val="0"/>
              </a:spcAft>
              <a:buSzPts val="1400"/>
              <a:buChar char="■"/>
            </a:pPr>
            <a:r>
              <a:rPr lang="en"/>
              <a:t>Called the s-t shortest path problem</a:t>
            </a:r>
            <a:endParaRPr/>
          </a:p>
          <a:p>
            <a:pPr indent="-317500" lvl="2" marL="1371600" rtl="0" algn="l">
              <a:spcBef>
                <a:spcPts val="0"/>
              </a:spcBef>
              <a:spcAft>
                <a:spcPts val="0"/>
              </a:spcAft>
              <a:buSzPts val="1400"/>
              <a:buChar char="■"/>
            </a:pPr>
            <a:r>
              <a:rPr lang="en"/>
              <a:t>Can be modified to ask: what is the shortest path between one node and all other nodes?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ADT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Trees represent a hierarchy of data. What if we have relational data, similar to a tree, but no hierarchy. </a:t>
            </a:r>
            <a:endParaRPr/>
          </a:p>
          <a:p>
            <a:pPr indent="-342900" lvl="1" marL="914400" rtl="0" algn="l">
              <a:spcBef>
                <a:spcPts val="0"/>
              </a:spcBef>
              <a:spcAft>
                <a:spcPts val="0"/>
              </a:spcAft>
              <a:buSzPts val="1800"/>
              <a:buChar char="○"/>
            </a:pPr>
            <a:r>
              <a:rPr lang="en"/>
              <a:t>For example, we go the RenFair, and there’s lots of equally great stuff to do (tomato toss, turkey leg, jousting)</a:t>
            </a:r>
            <a:endParaRPr/>
          </a:p>
          <a:p>
            <a:pPr indent="-381000" lvl="0" marL="457200" rtl="0" algn="l">
              <a:spcBef>
                <a:spcPts val="0"/>
              </a:spcBef>
              <a:spcAft>
                <a:spcPts val="0"/>
              </a:spcAft>
              <a:buSzPts val="2400"/>
              <a:buChar char="●"/>
            </a:pPr>
            <a:r>
              <a:rPr lang="en"/>
              <a:t>Let’s say our RenFair has paved paths that we are not allowed to leave. As good Computer Scientists, we want to come up with an algorithm for planning our day. What information do we need?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227" name="Google Shape;227;p3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Searching Graphs</a:t>
            </a:r>
            <a:endParaRPr/>
          </a:p>
        </p:txBody>
      </p:sp>
      <p:sp>
        <p:nvSpPr>
          <p:cNvPr id="228" name="Google Shape;228;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BFS:</a:t>
            </a:r>
            <a:endParaRPr sz="1200"/>
          </a:p>
          <a:p>
            <a:pPr indent="-304800" lvl="1" marL="914400" rtl="0" algn="l">
              <a:spcBef>
                <a:spcPts val="0"/>
              </a:spcBef>
              <a:spcAft>
                <a:spcPts val="0"/>
              </a:spcAft>
              <a:buSzPts val="1200"/>
              <a:buChar char="○"/>
            </a:pPr>
            <a:r>
              <a:rPr lang="en" sz="1200"/>
              <a:t>If you know a solution is not far from the root of the tree, a breadth first search (BFS) might be better. </a:t>
            </a:r>
            <a:endParaRPr sz="1200"/>
          </a:p>
          <a:p>
            <a:pPr indent="-304800" lvl="1" marL="914400" rtl="0" algn="l">
              <a:spcBef>
                <a:spcPts val="0"/>
              </a:spcBef>
              <a:spcAft>
                <a:spcPts val="0"/>
              </a:spcAft>
              <a:buSzPts val="1200"/>
              <a:buChar char="○"/>
            </a:pPr>
            <a:r>
              <a:rPr lang="en" sz="1200"/>
              <a:t>finite number of children, but the height of the tree is infinite, DFS might never find the node you're looking for</a:t>
            </a:r>
            <a:endParaRPr sz="1200"/>
          </a:p>
          <a:p>
            <a:pPr indent="-304800" lvl="2" marL="1371600" rtl="0" algn="l">
              <a:spcBef>
                <a:spcPts val="0"/>
              </a:spcBef>
              <a:spcAft>
                <a:spcPts val="0"/>
              </a:spcAft>
              <a:buSzPts val="1200"/>
              <a:buChar char="■"/>
            </a:pPr>
            <a:r>
              <a:rPr lang="en" sz="1200"/>
              <a:t>set of possible player moves in a game can be (effectively) infinite.</a:t>
            </a:r>
            <a:endParaRPr sz="1200"/>
          </a:p>
          <a:p>
            <a:pPr indent="-304800" lvl="0" marL="457200" rtl="0" algn="l">
              <a:spcBef>
                <a:spcPts val="0"/>
              </a:spcBef>
              <a:spcAft>
                <a:spcPts val="0"/>
              </a:spcAft>
              <a:buSzPts val="1200"/>
              <a:buChar char="●"/>
            </a:pPr>
            <a:r>
              <a:rPr lang="en" sz="1200"/>
              <a:t>DFS:</a:t>
            </a:r>
            <a:endParaRPr sz="1200"/>
          </a:p>
          <a:p>
            <a:pPr indent="-304800" lvl="1" marL="914400" rtl="0" algn="l">
              <a:spcBef>
                <a:spcPts val="0"/>
              </a:spcBef>
              <a:spcAft>
                <a:spcPts val="0"/>
              </a:spcAft>
              <a:buSzPts val="1200"/>
              <a:buChar char="○"/>
            </a:pPr>
            <a:r>
              <a:rPr lang="en" sz="1200"/>
              <a:t>If the tree is very deep and solutions are rare, depth first search (DFS) is likely to use less memory, and be faster in the average case.</a:t>
            </a:r>
            <a:endParaRPr sz="1200"/>
          </a:p>
          <a:p>
            <a:pPr indent="-304800" lvl="1" marL="914400" rtl="0" algn="l">
              <a:spcBef>
                <a:spcPts val="0"/>
              </a:spcBef>
              <a:spcAft>
                <a:spcPts val="0"/>
              </a:spcAft>
              <a:buSzPts val="1200"/>
              <a:buChar char="○"/>
            </a:pPr>
            <a:r>
              <a:rPr lang="en" sz="1200"/>
              <a:t>If the tree is very wide, a BFS might need too much memory, so it might be completely impractical.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Traversing a Graph</a:t>
            </a:r>
            <a:endParaRPr/>
          </a:p>
        </p:txBody>
      </p:sp>
      <p:sp>
        <p:nvSpPr>
          <p:cNvPr id="234" name="Google Shape;234;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 graph G = (V, E) and a source vertex, s, how can we systematically traverse the edges of G to “discover” (visit) vertices of G reachable from 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Frontiers</a:t>
            </a:r>
            <a:endParaRPr/>
          </a:p>
        </p:txBody>
      </p:sp>
      <p:sp>
        <p:nvSpPr>
          <p:cNvPr id="240" name="Google Shape;240;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Discover all vertices ‘</a:t>
            </a:r>
            <a:r>
              <a:rPr i="1" lang="en"/>
              <a:t>k</a:t>
            </a:r>
            <a:r>
              <a:rPr lang="en"/>
              <a:t>’ vertices away from </a:t>
            </a:r>
            <a:r>
              <a:rPr i="1" lang="en"/>
              <a:t>s</a:t>
            </a:r>
            <a:r>
              <a:rPr lang="en"/>
              <a:t> before discovering any vertices </a:t>
            </a:r>
            <a:r>
              <a:rPr i="1" lang="en"/>
              <a:t>k</a:t>
            </a:r>
            <a:r>
              <a:rPr lang="en"/>
              <a:t> + 1 vertices from </a:t>
            </a:r>
            <a:r>
              <a:rPr i="1" lang="en"/>
              <a:t>s</a:t>
            </a:r>
            <a:endParaRPr i="1"/>
          </a:p>
          <a:p>
            <a:pPr indent="-342900" lvl="1" marL="914400" rtl="0" algn="l">
              <a:spcBef>
                <a:spcPts val="0"/>
              </a:spcBef>
              <a:spcAft>
                <a:spcPts val="0"/>
              </a:spcAft>
              <a:buSzPts val="1800"/>
              <a:buChar char="○"/>
            </a:pPr>
            <a:r>
              <a:rPr lang="en"/>
              <a:t>We expand the frontier between already discovered and undiscovered vertices one step at a time.</a:t>
            </a:r>
            <a:endParaRPr/>
          </a:p>
          <a:p>
            <a:pPr indent="-381000" lvl="0" marL="457200" rtl="0" algn="l">
              <a:spcBef>
                <a:spcPts val="0"/>
              </a:spcBef>
              <a:spcAft>
                <a:spcPts val="0"/>
              </a:spcAft>
              <a:buSzPts val="2400"/>
              <a:buChar char="●"/>
            </a:pPr>
            <a:r>
              <a:rPr lang="en"/>
              <a:t>Works similar to breadth first search of a tree</a:t>
            </a:r>
            <a:endParaRPr/>
          </a:p>
          <a:p>
            <a:pPr indent="-342900" lvl="1" marL="914400" rtl="0" algn="l">
              <a:spcBef>
                <a:spcPts val="0"/>
              </a:spcBef>
              <a:spcAft>
                <a:spcPts val="0"/>
              </a:spcAft>
              <a:buSzPts val="1800"/>
              <a:buChar char="○"/>
            </a:pPr>
            <a:r>
              <a:rPr lang="en"/>
              <a:t>Use a First-In-First-Out (FIFO) queue to implement the Frontier.</a:t>
            </a:r>
            <a:endParaRPr/>
          </a:p>
          <a:p>
            <a:pPr indent="-317500" lvl="2" marL="1371600" rtl="0" algn="l">
              <a:spcBef>
                <a:spcPts val="0"/>
              </a:spcBef>
              <a:spcAft>
                <a:spcPts val="0"/>
              </a:spcAft>
              <a:buSzPts val="1400"/>
              <a:buChar char="■"/>
            </a:pPr>
            <a:r>
              <a:rPr lang="en"/>
              <a:t>Need O(1) time to update</a:t>
            </a:r>
            <a:endParaRPr/>
          </a:p>
          <a:p>
            <a:pPr indent="-381000" lvl="0" marL="457200" rtl="0" algn="l">
              <a:spcBef>
                <a:spcPts val="0"/>
              </a:spcBef>
              <a:spcAft>
                <a:spcPts val="0"/>
              </a:spcAft>
              <a:buSzPts val="2400"/>
              <a:buChar char="●"/>
            </a:pPr>
            <a:r>
              <a:rPr lang="en"/>
              <a:t>Produces a tree </a:t>
            </a:r>
            <a:r>
              <a:rPr lang="en"/>
              <a:t>that contains all the reachable vertices from </a:t>
            </a:r>
            <a:r>
              <a:rPr i="1" lang="en"/>
              <a:t>s </a:t>
            </a:r>
            <a:r>
              <a:rPr lang="en"/>
              <a:t>with </a:t>
            </a:r>
            <a:r>
              <a:rPr i="1" lang="en"/>
              <a:t>s</a:t>
            </a:r>
            <a:r>
              <a:rPr lang="en"/>
              <a:t> as a root.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a:t>
            </a:r>
            <a:endParaRPr/>
          </a:p>
        </p:txBody>
      </p:sp>
      <p:sp>
        <p:nvSpPr>
          <p:cNvPr id="246" name="Google Shape;246;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On an </a:t>
            </a:r>
            <a:r>
              <a:rPr b="1" lang="en"/>
              <a:t>unweighted</a:t>
            </a:r>
            <a:r>
              <a:rPr lang="en"/>
              <a:t> graph, the algorithm also computes the shortest distance (dist) from </a:t>
            </a:r>
            <a:r>
              <a:rPr i="1" lang="en"/>
              <a:t>s</a:t>
            </a:r>
            <a:r>
              <a:rPr lang="en"/>
              <a:t> to any reachable node.</a:t>
            </a:r>
            <a:endParaRPr/>
          </a:p>
          <a:p>
            <a:pPr indent="-342900" lvl="1" marL="914400" rtl="0" algn="l">
              <a:spcBef>
                <a:spcPts val="0"/>
              </a:spcBef>
              <a:spcAft>
                <a:spcPts val="0"/>
              </a:spcAft>
              <a:buSzPts val="1800"/>
              <a:buChar char="○"/>
            </a:pPr>
            <a:r>
              <a:rPr lang="en"/>
              <a:t>We are solving both the s-t connectivity problem and shortest path problem for unweighted graphs</a:t>
            </a:r>
            <a:endParaRPr/>
          </a:p>
          <a:p>
            <a:pPr indent="-381000" lvl="0" marL="457200" rtl="0" algn="l">
              <a:spcBef>
                <a:spcPts val="0"/>
              </a:spcBef>
              <a:spcAft>
                <a:spcPts val="0"/>
              </a:spcAft>
              <a:buSzPts val="2400"/>
              <a:buChar char="●"/>
            </a:pPr>
            <a:r>
              <a:rPr lang="en"/>
              <a:t>To get O(|V| + |E|), we must use an adjacency list.</a:t>
            </a:r>
            <a:endParaRPr/>
          </a:p>
          <a:p>
            <a:pPr indent="-342900" lvl="1" marL="914400" rtl="0" algn="l">
              <a:spcBef>
                <a:spcPts val="0"/>
              </a:spcBef>
              <a:spcAft>
                <a:spcPts val="0"/>
              </a:spcAft>
              <a:buSzPts val="1800"/>
              <a:buChar char="○"/>
            </a:pPr>
            <a:r>
              <a:rPr lang="en"/>
              <a:t>If we used an adjacency matrix, the running time would be O(|V|</a:t>
            </a:r>
            <a:r>
              <a:rPr baseline="30000" lang="en"/>
              <a:t>2</a:t>
            </a:r>
            <a:r>
              <a:rPr lang="en"/>
              <a:t>). Why?</a:t>
            </a:r>
            <a:endParaRPr/>
          </a:p>
          <a:p>
            <a:pPr indent="-317500" lvl="2" marL="1371600" rtl="0" algn="l">
              <a:spcBef>
                <a:spcPts val="0"/>
              </a:spcBef>
              <a:spcAft>
                <a:spcPts val="0"/>
              </a:spcAft>
              <a:buSzPts val="1400"/>
              <a:buChar char="■"/>
            </a:pPr>
            <a:r>
              <a:rPr lang="en"/>
              <a:t>For each node, we have to ‘check’ every other node to see if there is a connection</a:t>
            </a:r>
            <a:endParaRPr/>
          </a:p>
          <a:p>
            <a:pPr indent="-381000" lvl="0" marL="457200" rtl="0" algn="l">
              <a:spcBef>
                <a:spcPts val="0"/>
              </a:spcBef>
              <a:spcAft>
                <a:spcPts val="0"/>
              </a:spcAft>
              <a:buClr>
                <a:schemeClr val="accent5"/>
              </a:buClr>
              <a:buSzPts val="2400"/>
              <a:buChar char="●"/>
            </a:pPr>
            <a:r>
              <a:rPr b="1" lang="en">
                <a:solidFill>
                  <a:schemeClr val="accent5"/>
                </a:solidFill>
              </a:rPr>
              <a:t>All single source traversal methods may fail to reach all nodes for directed or unconnected graphs.</a:t>
            </a:r>
            <a:endParaRPr b="1">
              <a:solidFill>
                <a:schemeClr val="accent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in Cycles</a:t>
            </a:r>
            <a:endParaRPr/>
          </a:p>
        </p:txBody>
      </p:sp>
      <p:sp>
        <p:nvSpPr>
          <p:cNvPr id="252" name="Google Shape;252;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How can we ensure we don’t go over the same path we already visited?</a:t>
            </a:r>
            <a:endParaRPr/>
          </a:p>
          <a:p>
            <a:pPr indent="-342900" lvl="1" marL="914400" rtl="0" algn="l">
              <a:spcBef>
                <a:spcPts val="0"/>
              </a:spcBef>
              <a:spcAft>
                <a:spcPts val="0"/>
              </a:spcAft>
              <a:buSzPts val="1800"/>
              <a:buChar char="○"/>
            </a:pPr>
            <a:r>
              <a:rPr lang="en"/>
              <a:t>We tag the nodes to keep track of where we are in the process</a:t>
            </a:r>
            <a:endParaRPr/>
          </a:p>
          <a:p>
            <a:pPr indent="-381000" lvl="0" marL="457200" rtl="0" algn="l">
              <a:spcBef>
                <a:spcPts val="0"/>
              </a:spcBef>
              <a:spcAft>
                <a:spcPts val="0"/>
              </a:spcAft>
              <a:buSzPts val="2400"/>
              <a:buChar char="●"/>
            </a:pPr>
            <a:r>
              <a:rPr lang="en"/>
              <a:t>We can use colors to tag nodes</a:t>
            </a:r>
            <a:endParaRPr/>
          </a:p>
          <a:p>
            <a:pPr indent="-342900" lvl="1" marL="914400" rtl="0" algn="l">
              <a:spcBef>
                <a:spcPts val="0"/>
              </a:spcBef>
              <a:spcAft>
                <a:spcPts val="0"/>
              </a:spcAft>
              <a:buSzPts val="1800"/>
              <a:buChar char="○"/>
            </a:pPr>
            <a:r>
              <a:rPr lang="en"/>
              <a:t>Nodes change color in order: White -&gt; Gray -&gt; Red</a:t>
            </a:r>
            <a:endParaRPr/>
          </a:p>
          <a:p>
            <a:pPr indent="-317500" lvl="2" marL="1371600" rtl="0" algn="l">
              <a:spcBef>
                <a:spcPts val="0"/>
              </a:spcBef>
              <a:spcAft>
                <a:spcPts val="0"/>
              </a:spcAft>
              <a:buSzPts val="1400"/>
              <a:buChar char="■"/>
            </a:pPr>
            <a:r>
              <a:rPr lang="en"/>
              <a:t>White are undiscovered nodes</a:t>
            </a:r>
            <a:endParaRPr/>
          </a:p>
          <a:p>
            <a:pPr indent="-317500" lvl="2" marL="1371600" rtl="0" algn="l">
              <a:spcBef>
                <a:spcPts val="0"/>
              </a:spcBef>
              <a:spcAft>
                <a:spcPts val="0"/>
              </a:spcAft>
              <a:buSzPts val="1400"/>
              <a:buChar char="■"/>
            </a:pPr>
            <a:r>
              <a:rPr lang="en"/>
              <a:t>Grey are ‘frontier’ nodes</a:t>
            </a:r>
            <a:endParaRPr/>
          </a:p>
          <a:p>
            <a:pPr indent="-317500" lvl="2" marL="1371600" rtl="0" algn="l">
              <a:spcBef>
                <a:spcPts val="0"/>
              </a:spcBef>
              <a:spcAft>
                <a:spcPts val="0"/>
              </a:spcAft>
              <a:buSzPts val="1400"/>
              <a:buChar char="■"/>
            </a:pPr>
            <a:r>
              <a:rPr b="1" lang="en"/>
              <a:t>Red</a:t>
            </a:r>
            <a:r>
              <a:rPr lang="en"/>
              <a:t> are fully explored nodes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a:t>
            </a:r>
            <a:endParaRPr/>
          </a:p>
        </p:txBody>
      </p:sp>
      <p:pic>
        <p:nvPicPr>
          <p:cNvPr id="258" name="Google Shape;258;p37"/>
          <p:cNvPicPr preferRelativeResize="0"/>
          <p:nvPr/>
        </p:nvPicPr>
        <p:blipFill rotWithShape="1">
          <a:blip r:embed="rId3">
            <a:alphaModFix/>
          </a:blip>
          <a:srcRect b="49677" l="0" r="57397" t="0"/>
          <a:stretch/>
        </p:blipFill>
        <p:spPr>
          <a:xfrm>
            <a:off x="311700" y="1058225"/>
            <a:ext cx="8520599" cy="378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a:t>
            </a:r>
            <a:endParaRPr/>
          </a:p>
        </p:txBody>
      </p:sp>
      <p:pic>
        <p:nvPicPr>
          <p:cNvPr id="264" name="Google Shape;264;p38"/>
          <p:cNvPicPr preferRelativeResize="0"/>
          <p:nvPr/>
        </p:nvPicPr>
        <p:blipFill rotWithShape="1">
          <a:blip r:embed="rId3">
            <a:alphaModFix/>
          </a:blip>
          <a:srcRect b="48948" l="49127" r="0" t="0"/>
          <a:stretch/>
        </p:blipFill>
        <p:spPr>
          <a:xfrm>
            <a:off x="311700" y="1058225"/>
            <a:ext cx="8520599" cy="34762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a:t>
            </a:r>
            <a:endParaRPr/>
          </a:p>
        </p:txBody>
      </p:sp>
      <p:pic>
        <p:nvPicPr>
          <p:cNvPr id="270" name="Google Shape;270;p39"/>
          <p:cNvPicPr preferRelativeResize="0"/>
          <p:nvPr/>
        </p:nvPicPr>
        <p:blipFill rotWithShape="1">
          <a:blip r:embed="rId3">
            <a:alphaModFix/>
          </a:blip>
          <a:srcRect b="0" l="0" r="50575" t="48498"/>
          <a:stretch/>
        </p:blipFill>
        <p:spPr>
          <a:xfrm>
            <a:off x="890238" y="1283700"/>
            <a:ext cx="7363524" cy="3119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a:t>
            </a:r>
            <a:endParaRPr/>
          </a:p>
        </p:txBody>
      </p:sp>
      <p:pic>
        <p:nvPicPr>
          <p:cNvPr id="276" name="Google Shape;276;p40"/>
          <p:cNvPicPr preferRelativeResize="0"/>
          <p:nvPr/>
        </p:nvPicPr>
        <p:blipFill rotWithShape="1">
          <a:blip r:embed="rId3">
            <a:alphaModFix/>
          </a:blip>
          <a:srcRect b="0" l="49571" r="0" t="48498"/>
          <a:stretch/>
        </p:blipFill>
        <p:spPr>
          <a:xfrm>
            <a:off x="627621" y="1364540"/>
            <a:ext cx="7888776" cy="32754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 (continued)</a:t>
            </a:r>
            <a:endParaRPr/>
          </a:p>
        </p:txBody>
      </p:sp>
      <p:pic>
        <p:nvPicPr>
          <p:cNvPr id="282" name="Google Shape;282;p41"/>
          <p:cNvPicPr preferRelativeResize="0"/>
          <p:nvPr/>
        </p:nvPicPr>
        <p:blipFill rotWithShape="1">
          <a:blip r:embed="rId3">
            <a:alphaModFix/>
          </a:blip>
          <a:srcRect b="66464" l="0" r="50134" t="0"/>
          <a:stretch/>
        </p:blipFill>
        <p:spPr>
          <a:xfrm>
            <a:off x="765725" y="1533425"/>
            <a:ext cx="7717650" cy="277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RenFair Paths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Let’s call each activity a </a:t>
            </a:r>
            <a:r>
              <a:rPr b="1" lang="en"/>
              <a:t>vertex</a:t>
            </a:r>
            <a:r>
              <a:rPr lang="en"/>
              <a:t>, and the paths between each activity an </a:t>
            </a:r>
            <a:r>
              <a:rPr b="1" lang="en"/>
              <a:t>edge</a:t>
            </a:r>
            <a:r>
              <a:rPr lang="en"/>
              <a:t>. What information do we need to determine about our data set before we can form a plan?</a:t>
            </a:r>
            <a:endParaRPr/>
          </a:p>
          <a:p>
            <a:pPr indent="-342900" lvl="0" marL="914400" rtl="0" algn="l">
              <a:spcBef>
                <a:spcPts val="0"/>
              </a:spcBef>
              <a:spcAft>
                <a:spcPts val="0"/>
              </a:spcAft>
              <a:buClr>
                <a:schemeClr val="accent5"/>
              </a:buClr>
              <a:buSzPts val="1800"/>
              <a:buChar char="●"/>
            </a:pPr>
            <a:r>
              <a:rPr lang="en" sz="1800">
                <a:solidFill>
                  <a:schemeClr val="accent5"/>
                </a:solidFill>
              </a:rPr>
              <a:t>Are all vertices connected to every other vertices </a:t>
            </a:r>
            <a:r>
              <a:rPr i="1" lang="en" sz="1800">
                <a:solidFill>
                  <a:schemeClr val="accent5"/>
                </a:solidFill>
              </a:rPr>
              <a:t>or</a:t>
            </a:r>
            <a:r>
              <a:rPr lang="en" sz="1800">
                <a:solidFill>
                  <a:schemeClr val="accent5"/>
                </a:solidFill>
              </a:rPr>
              <a:t> are there gaps?</a:t>
            </a:r>
            <a:endParaRPr sz="1800">
              <a:solidFill>
                <a:schemeClr val="accent5"/>
              </a:solidFill>
            </a:endParaRPr>
          </a:p>
          <a:p>
            <a:pPr indent="-342900" lvl="0" marL="914400" rtl="0" algn="l">
              <a:spcBef>
                <a:spcPts val="0"/>
              </a:spcBef>
              <a:spcAft>
                <a:spcPts val="0"/>
              </a:spcAft>
              <a:buClr>
                <a:schemeClr val="accent5"/>
              </a:buClr>
              <a:buSzPts val="1800"/>
              <a:buChar char="●"/>
            </a:pPr>
            <a:r>
              <a:rPr lang="en" sz="1800">
                <a:solidFill>
                  <a:schemeClr val="accent5"/>
                </a:solidFill>
              </a:rPr>
              <a:t>Are all connected vertices the same distance from each other, </a:t>
            </a:r>
            <a:r>
              <a:rPr i="1" lang="en" sz="1800">
                <a:solidFill>
                  <a:schemeClr val="accent5"/>
                </a:solidFill>
              </a:rPr>
              <a:t>or</a:t>
            </a:r>
            <a:r>
              <a:rPr lang="en" sz="1800">
                <a:solidFill>
                  <a:schemeClr val="accent5"/>
                </a:solidFill>
              </a:rPr>
              <a:t> do the edges have </a:t>
            </a:r>
            <a:r>
              <a:rPr b="1" lang="en" sz="1800">
                <a:solidFill>
                  <a:schemeClr val="accent5"/>
                </a:solidFill>
              </a:rPr>
              <a:t>weight</a:t>
            </a:r>
            <a:r>
              <a:rPr lang="en" sz="1800">
                <a:solidFill>
                  <a:schemeClr val="accent5"/>
                </a:solidFill>
              </a:rPr>
              <a:t> (distance)?</a:t>
            </a:r>
            <a:endParaRPr sz="1800">
              <a:solidFill>
                <a:schemeClr val="accent5"/>
              </a:solidFill>
            </a:endParaRPr>
          </a:p>
          <a:p>
            <a:pPr indent="-342900" lvl="0" marL="914400" rtl="0" algn="l">
              <a:spcBef>
                <a:spcPts val="0"/>
              </a:spcBef>
              <a:spcAft>
                <a:spcPts val="0"/>
              </a:spcAft>
              <a:buClr>
                <a:schemeClr val="accent5"/>
              </a:buClr>
              <a:buSzPts val="1800"/>
              <a:buChar char="●"/>
            </a:pPr>
            <a:r>
              <a:rPr lang="en" sz="1800">
                <a:solidFill>
                  <a:schemeClr val="accent5"/>
                </a:solidFill>
              </a:rPr>
              <a:t>Are the edges directional?</a:t>
            </a:r>
            <a:endParaRPr sz="1800">
              <a:solidFill>
                <a:schemeClr val="accent5"/>
              </a:solidFill>
            </a:endParaRPr>
          </a:p>
          <a:p>
            <a:pPr indent="-342900" lvl="0" marL="914400" rtl="0" algn="l">
              <a:spcBef>
                <a:spcPts val="0"/>
              </a:spcBef>
              <a:spcAft>
                <a:spcPts val="0"/>
              </a:spcAft>
              <a:buClr>
                <a:schemeClr val="accent5"/>
              </a:buClr>
              <a:buSzPts val="1800"/>
              <a:buChar char="●"/>
            </a:pPr>
            <a:r>
              <a:rPr lang="en" sz="1800">
                <a:solidFill>
                  <a:schemeClr val="accent5"/>
                </a:solidFill>
              </a:rPr>
              <a:t>How many vertices are 1 stop away from any particular vertices?</a:t>
            </a:r>
            <a:endParaRPr sz="1800">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 (continued)</a:t>
            </a:r>
            <a:endParaRPr/>
          </a:p>
        </p:txBody>
      </p:sp>
      <p:pic>
        <p:nvPicPr>
          <p:cNvPr id="288" name="Google Shape;288;p42"/>
          <p:cNvPicPr preferRelativeResize="0"/>
          <p:nvPr/>
        </p:nvPicPr>
        <p:blipFill rotWithShape="1">
          <a:blip r:embed="rId3">
            <a:alphaModFix/>
          </a:blip>
          <a:srcRect b="65340" l="50166" r="0" t="0"/>
          <a:stretch/>
        </p:blipFill>
        <p:spPr>
          <a:xfrm>
            <a:off x="739224" y="1705600"/>
            <a:ext cx="7665551" cy="284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 (continued)</a:t>
            </a:r>
            <a:endParaRPr/>
          </a:p>
        </p:txBody>
      </p:sp>
      <p:pic>
        <p:nvPicPr>
          <p:cNvPr id="294" name="Google Shape;294;p43"/>
          <p:cNvPicPr preferRelativeResize="0"/>
          <p:nvPr/>
        </p:nvPicPr>
        <p:blipFill rotWithShape="1">
          <a:blip r:embed="rId3">
            <a:alphaModFix/>
          </a:blip>
          <a:srcRect b="34468" l="0" r="49683" t="29608"/>
          <a:stretch/>
        </p:blipFill>
        <p:spPr>
          <a:xfrm>
            <a:off x="450013" y="1549500"/>
            <a:ext cx="8243974" cy="31420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 (continued)</a:t>
            </a:r>
            <a:endParaRPr/>
          </a:p>
        </p:txBody>
      </p:sp>
      <p:pic>
        <p:nvPicPr>
          <p:cNvPr id="300" name="Google Shape;300;p44"/>
          <p:cNvPicPr preferRelativeResize="0"/>
          <p:nvPr/>
        </p:nvPicPr>
        <p:blipFill rotWithShape="1">
          <a:blip r:embed="rId3">
            <a:alphaModFix/>
          </a:blip>
          <a:srcRect b="31102" l="50166" r="0" t="32694"/>
          <a:stretch/>
        </p:blipFill>
        <p:spPr>
          <a:xfrm>
            <a:off x="646300" y="1463425"/>
            <a:ext cx="7851376" cy="30450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Example (continued)</a:t>
            </a:r>
            <a:endParaRPr/>
          </a:p>
        </p:txBody>
      </p:sp>
      <p:pic>
        <p:nvPicPr>
          <p:cNvPr id="306" name="Google Shape;306;p45"/>
          <p:cNvPicPr preferRelativeResize="0"/>
          <p:nvPr/>
        </p:nvPicPr>
        <p:blipFill rotWithShape="1">
          <a:blip r:embed="rId3">
            <a:alphaModFix/>
          </a:blip>
          <a:srcRect b="0" l="0" r="7002" t="63846"/>
          <a:stretch/>
        </p:blipFill>
        <p:spPr>
          <a:xfrm>
            <a:off x="311700" y="2259700"/>
            <a:ext cx="8520601" cy="17683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 BFS</a:t>
            </a:r>
            <a:endParaRPr/>
          </a:p>
        </p:txBody>
      </p:sp>
      <p:sp>
        <p:nvSpPr>
          <p:cNvPr id="312" name="Google Shape;312;p4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Source Code Pro"/>
                <a:ea typeface="Source Code Pro"/>
                <a:cs typeface="Source Code Pro"/>
                <a:sym typeface="Source Code Pro"/>
              </a:rPr>
              <a:t>BFS(G, root) //start the search from node s in graph G </a:t>
            </a:r>
            <a:endParaRPr sz="1800">
              <a:latin typeface="Source Code Pro"/>
              <a:ea typeface="Source Code Pro"/>
              <a:cs typeface="Source Code Pro"/>
              <a:sym typeface="Source Code Pro"/>
            </a:endParaRPr>
          </a:p>
          <a:p>
            <a:pPr indent="457200" lvl="0" marL="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for each vertex u in G.V</a:t>
            </a:r>
            <a:endParaRPr sz="1800">
              <a:latin typeface="Source Code Pro"/>
              <a:ea typeface="Source Code Pro"/>
              <a:cs typeface="Source Code Pro"/>
              <a:sym typeface="Source Code Pro"/>
            </a:endParaRPr>
          </a:p>
          <a:p>
            <a:pPr indent="457200" lvl="0" marL="45720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u.color = white</a:t>
            </a:r>
            <a:endParaRPr sz="1800">
              <a:latin typeface="Source Code Pro"/>
              <a:ea typeface="Source Code Pro"/>
              <a:cs typeface="Source Code Pro"/>
              <a:sym typeface="Source Code Pro"/>
            </a:endParaRPr>
          </a:p>
          <a:p>
            <a:pPr indent="457200" lvl="0" marL="45720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u.distance = infinity // holds distance from s to u</a:t>
            </a:r>
            <a:endParaRPr sz="1800">
              <a:latin typeface="Source Code Pro"/>
              <a:ea typeface="Source Code Pro"/>
              <a:cs typeface="Source Code Pro"/>
              <a:sym typeface="Source Code Pro"/>
            </a:endParaRPr>
          </a:p>
          <a:p>
            <a:pPr indent="457200" lvl="0" marL="45720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u.pre = NIL // u.pre denotes the predecessor of u root.color = gray</a:t>
            </a:r>
            <a:endParaRPr sz="1800">
              <a:latin typeface="Source Code Pro"/>
              <a:ea typeface="Source Code Pro"/>
              <a:cs typeface="Source Code Pro"/>
              <a:sym typeface="Source Code Pro"/>
            </a:endParaRPr>
          </a:p>
          <a:p>
            <a:pPr indent="457200" lvl="0" marL="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root.distance = 0 // distance to itself is 0</a:t>
            </a:r>
            <a:endParaRPr sz="1800">
              <a:latin typeface="Source Code Pro"/>
              <a:ea typeface="Source Code Pro"/>
              <a:cs typeface="Source Code Pro"/>
              <a:sym typeface="Source Code Pro"/>
            </a:endParaRPr>
          </a:p>
          <a:p>
            <a:pPr indent="457200" lvl="0" marL="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root.pre = NIL</a:t>
            </a:r>
            <a:endParaRPr sz="1800">
              <a:latin typeface="Source Code Pro"/>
              <a:ea typeface="Source Code Pro"/>
              <a:cs typeface="Source Code Pro"/>
              <a:sym typeface="Source Code Pro"/>
            </a:endParaRPr>
          </a:p>
          <a:p>
            <a:pPr indent="0" lvl="0" marL="457200" rtl="0" algn="l">
              <a:lnSpc>
                <a:spcPct val="100000"/>
              </a:lnSpc>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Q = // Q is an FIFO queue and it is initially empty</a:t>
            </a:r>
            <a:br>
              <a:rPr lang="en" sz="1800">
                <a:latin typeface="Source Code Pro"/>
                <a:ea typeface="Source Code Pro"/>
                <a:cs typeface="Source Code Pro"/>
                <a:sym typeface="Source Code Pro"/>
              </a:rPr>
            </a:br>
            <a:r>
              <a:rPr lang="en" sz="1800">
                <a:latin typeface="Source Code Pro"/>
                <a:ea typeface="Source Code Pro"/>
                <a:cs typeface="Source Code Pro"/>
                <a:sym typeface="Source Code Pro"/>
              </a:rPr>
              <a:t>Q.enqueue(root)</a:t>
            </a:r>
            <a:endParaRPr sz="1800">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800">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 BFS - Part 2</a:t>
            </a:r>
            <a:endParaRPr/>
          </a:p>
        </p:txBody>
      </p:sp>
      <p:sp>
        <p:nvSpPr>
          <p:cNvPr id="318" name="Google Shape;318;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800">
                <a:latin typeface="Source Code Pro"/>
                <a:ea typeface="Source Code Pro"/>
                <a:cs typeface="Source Code Pro"/>
                <a:sym typeface="Source Code Pro"/>
              </a:rPr>
              <a:t>   while Q is not empty:</a:t>
            </a:r>
            <a:endParaRPr sz="1800">
              <a:latin typeface="Source Code Pro"/>
              <a:ea typeface="Source Code Pro"/>
              <a:cs typeface="Source Code Pro"/>
              <a:sym typeface="Source Code Pro"/>
            </a:endParaRPr>
          </a:p>
          <a:p>
            <a:pPr indent="457200" lvl="0" marL="914400" rtl="0" algn="l">
              <a:lnSpc>
                <a:spcPct val="100000"/>
              </a:lnSpc>
              <a:spcBef>
                <a:spcPts val="0"/>
              </a:spcBef>
              <a:spcAft>
                <a:spcPts val="0"/>
              </a:spcAft>
              <a:buNone/>
            </a:pPr>
            <a:r>
              <a:rPr lang="en" sz="1800">
                <a:latin typeface="Source Code Pro"/>
                <a:ea typeface="Source Code Pro"/>
                <a:cs typeface="Source Code Pro"/>
                <a:sym typeface="Source Code Pro"/>
              </a:rPr>
              <a:t>current = Q.dequeue()</a:t>
            </a:r>
            <a:endParaRPr sz="1800">
              <a:latin typeface="Source Code Pro"/>
              <a:ea typeface="Source Code Pro"/>
              <a:cs typeface="Source Code Pro"/>
              <a:sym typeface="Source Code Pro"/>
            </a:endParaRPr>
          </a:p>
          <a:p>
            <a:pPr indent="457200" lvl="0" marL="914400" rtl="0" algn="l">
              <a:lnSpc>
                <a:spcPct val="100000"/>
              </a:lnSpc>
              <a:spcBef>
                <a:spcPts val="0"/>
              </a:spcBef>
              <a:spcAft>
                <a:spcPts val="0"/>
              </a:spcAft>
              <a:buNone/>
            </a:pPr>
            <a:r>
              <a:rPr lang="en" sz="1800">
                <a:latin typeface="Source Code Pro"/>
                <a:ea typeface="Source Code Pro"/>
                <a:cs typeface="Source Code Pro"/>
                <a:sym typeface="Source Code Pro"/>
              </a:rPr>
              <a:t>for each v adjacent to current:</a:t>
            </a:r>
            <a:endParaRPr sz="1800">
              <a:latin typeface="Source Code Pro"/>
              <a:ea typeface="Source Code Pro"/>
              <a:cs typeface="Source Code Pro"/>
              <a:sym typeface="Source Code Pro"/>
            </a:endParaRPr>
          </a:p>
          <a:p>
            <a:pPr indent="457200" lvl="0" marL="1371600" rtl="0" algn="l">
              <a:lnSpc>
                <a:spcPct val="100000"/>
              </a:lnSpc>
              <a:spcBef>
                <a:spcPts val="0"/>
              </a:spcBef>
              <a:spcAft>
                <a:spcPts val="0"/>
              </a:spcAft>
              <a:buNone/>
            </a:pPr>
            <a:r>
              <a:rPr lang="en" sz="1800">
                <a:latin typeface="Source Code Pro"/>
                <a:ea typeface="Source Code Pro"/>
                <a:cs typeface="Source Code Pro"/>
                <a:sym typeface="Source Code Pro"/>
              </a:rPr>
              <a:t>if v.color == white:</a:t>
            </a:r>
            <a:endParaRPr sz="1800">
              <a:latin typeface="Source Code Pro"/>
              <a:ea typeface="Source Code Pro"/>
              <a:cs typeface="Source Code Pro"/>
              <a:sym typeface="Source Code Pro"/>
            </a:endParaRPr>
          </a:p>
          <a:p>
            <a:pPr indent="457200" lvl="0" marL="1828800" rtl="0" algn="l">
              <a:lnSpc>
                <a:spcPct val="100000"/>
              </a:lnSpc>
              <a:spcBef>
                <a:spcPts val="0"/>
              </a:spcBef>
              <a:spcAft>
                <a:spcPts val="0"/>
              </a:spcAft>
              <a:buNone/>
            </a:pPr>
            <a:r>
              <a:rPr lang="en" sz="1800">
                <a:latin typeface="Source Code Pro"/>
                <a:ea typeface="Source Code Pro"/>
                <a:cs typeface="Source Code Pro"/>
                <a:sym typeface="Source Code Pro"/>
              </a:rPr>
              <a:t>v.color = gray</a:t>
            </a:r>
            <a:endParaRPr sz="1800">
              <a:latin typeface="Source Code Pro"/>
              <a:ea typeface="Source Code Pro"/>
              <a:cs typeface="Source Code Pro"/>
              <a:sym typeface="Source Code Pro"/>
            </a:endParaRPr>
          </a:p>
          <a:p>
            <a:pPr indent="457200" lvl="0" marL="1828800" rtl="0" algn="l">
              <a:lnSpc>
                <a:spcPct val="100000"/>
              </a:lnSpc>
              <a:spcBef>
                <a:spcPts val="0"/>
              </a:spcBef>
              <a:spcAft>
                <a:spcPts val="0"/>
              </a:spcAft>
              <a:buNone/>
            </a:pPr>
            <a:r>
              <a:rPr lang="en" sz="1800">
                <a:latin typeface="Source Code Pro"/>
                <a:ea typeface="Source Code Pro"/>
                <a:cs typeface="Source Code Pro"/>
                <a:sym typeface="Source Code Pro"/>
              </a:rPr>
              <a:t>v.distance = current.distance + n.edge(u)</a:t>
            </a:r>
            <a:endParaRPr sz="1800">
              <a:latin typeface="Source Code Pro"/>
              <a:ea typeface="Source Code Pro"/>
              <a:cs typeface="Source Code Pro"/>
              <a:sym typeface="Source Code Pro"/>
            </a:endParaRPr>
          </a:p>
          <a:p>
            <a:pPr indent="457200" lvl="0" marL="1828800" rtl="0" algn="l">
              <a:lnSpc>
                <a:spcPct val="100000"/>
              </a:lnSpc>
              <a:spcBef>
                <a:spcPts val="0"/>
              </a:spcBef>
              <a:spcAft>
                <a:spcPts val="0"/>
              </a:spcAft>
              <a:buNone/>
            </a:pPr>
            <a:r>
              <a:rPr lang="en" sz="1800">
                <a:latin typeface="Source Code Pro"/>
                <a:ea typeface="Source Code Pro"/>
                <a:cs typeface="Source Code Pro"/>
                <a:sym typeface="Source Code Pro"/>
              </a:rPr>
              <a:t>v.parent = current</a:t>
            </a:r>
            <a:endParaRPr sz="1800">
              <a:latin typeface="Source Code Pro"/>
              <a:ea typeface="Source Code Pro"/>
              <a:cs typeface="Source Code Pro"/>
              <a:sym typeface="Source Code Pro"/>
            </a:endParaRPr>
          </a:p>
          <a:p>
            <a:pPr indent="457200" lvl="0" marL="1828800" rtl="0" algn="l">
              <a:lnSpc>
                <a:spcPct val="100000"/>
              </a:lnSpc>
              <a:spcBef>
                <a:spcPts val="0"/>
              </a:spcBef>
              <a:spcAft>
                <a:spcPts val="0"/>
              </a:spcAft>
              <a:buNone/>
            </a:pPr>
            <a:r>
              <a:rPr lang="en" sz="1800">
                <a:latin typeface="Source Code Pro"/>
                <a:ea typeface="Source Code Pro"/>
                <a:cs typeface="Source Code Pro"/>
                <a:sym typeface="Source Code Pro"/>
              </a:rPr>
              <a:t>Q.enqueue(v)</a:t>
            </a:r>
            <a:endParaRPr sz="1800">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800">
                <a:latin typeface="Source Code Pro"/>
                <a:ea typeface="Source Code Pro"/>
                <a:cs typeface="Source Code Pro"/>
                <a:sym typeface="Source Code Pro"/>
              </a:rPr>
              <a:t>			u.color = black</a:t>
            </a:r>
            <a:endParaRPr sz="1800">
              <a:latin typeface="Source Code Pro"/>
              <a:ea typeface="Source Code Pro"/>
              <a:cs typeface="Source Code Pro"/>
              <a:sym typeface="Source Code Pro"/>
            </a:endParaRPr>
          </a:p>
          <a:p>
            <a:pPr indent="0" lvl="0" marL="457200" rtl="0" algn="l">
              <a:lnSpc>
                <a:spcPct val="100000"/>
              </a:lnSpc>
              <a:spcBef>
                <a:spcPts val="0"/>
              </a:spcBef>
              <a:spcAft>
                <a:spcPts val="0"/>
              </a:spcAft>
              <a:buNone/>
            </a:pPr>
            <a:r>
              <a:t/>
            </a:r>
            <a:endParaRPr sz="1800">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800">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and Connectivity</a:t>
            </a:r>
            <a:endParaRPr/>
          </a:p>
        </p:txBody>
      </p:sp>
      <p:sp>
        <p:nvSpPr>
          <p:cNvPr id="324" name="Google Shape;324;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How can we use the BFS to determine connectivity of our graph?</a:t>
            </a:r>
            <a:endParaRPr/>
          </a:p>
          <a:p>
            <a:pPr indent="-342900" lvl="1" marL="914400" rtl="0" algn="l">
              <a:spcBef>
                <a:spcPts val="0"/>
              </a:spcBef>
              <a:spcAft>
                <a:spcPts val="0"/>
              </a:spcAft>
              <a:buSzPts val="1800"/>
              <a:buChar char="○"/>
            </a:pPr>
            <a:r>
              <a:rPr lang="en"/>
              <a:t>Once we have completed our BFS, we can check to see if there are any nodes still marked white</a:t>
            </a:r>
            <a:endParaRPr/>
          </a:p>
          <a:p>
            <a:pPr indent="-317500" lvl="2" marL="1371600" rtl="0" algn="l">
              <a:spcBef>
                <a:spcPts val="0"/>
              </a:spcBef>
              <a:spcAft>
                <a:spcPts val="0"/>
              </a:spcAft>
              <a:buSzPts val="1400"/>
              <a:buChar char="■"/>
            </a:pPr>
            <a:r>
              <a:rPr lang="en"/>
              <a:t>If yes, unconnected graph</a:t>
            </a:r>
            <a:endParaRPr/>
          </a:p>
          <a:p>
            <a:pPr indent="-317500" lvl="2" marL="1371600" rtl="0" algn="l">
              <a:spcBef>
                <a:spcPts val="0"/>
              </a:spcBef>
              <a:spcAft>
                <a:spcPts val="0"/>
              </a:spcAft>
              <a:buSzPts val="1400"/>
              <a:buChar char="■"/>
            </a:pPr>
            <a:r>
              <a:rPr lang="en"/>
              <a:t>If no, connected graph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330" name="Google Shape;330;p4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Traversing Graphs with BFS</a:t>
            </a:r>
            <a:endParaRPr/>
          </a:p>
        </p:txBody>
      </p:sp>
      <p:sp>
        <p:nvSpPr>
          <p:cNvPr id="331" name="Google Shape;331;p4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C, E, B, F, D</a:t>
            </a:r>
            <a:endParaRPr/>
          </a:p>
          <a:p>
            <a:pPr indent="0" lvl="0" marL="0" rtl="0" algn="l">
              <a:spcBef>
                <a:spcPts val="0"/>
              </a:spcBef>
              <a:spcAft>
                <a:spcPts val="0"/>
              </a:spcAft>
              <a:buClr>
                <a:schemeClr val="dk1"/>
              </a:buClr>
              <a:buSzPts val="1100"/>
              <a:buFont typeface="Arial"/>
              <a:buNone/>
            </a:pPr>
            <a:r>
              <a:rPr lang="en"/>
              <a:t>C, B, F, D</a:t>
            </a:r>
            <a:endParaRPr/>
          </a:p>
          <a:p>
            <a:pPr indent="0" lvl="0" marL="0" rtl="0" algn="l">
              <a:spcBef>
                <a:spcPts val="0"/>
              </a:spcBef>
              <a:spcAft>
                <a:spcPts val="0"/>
              </a:spcAft>
              <a:buNone/>
            </a:pPr>
            <a:r>
              <a:rPr lang="en"/>
              <a:t>F</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337" name="Google Shape;337;p5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Traverse deeper into the graph whenever possible</a:t>
            </a:r>
            <a:endParaRPr/>
          </a:p>
          <a:p>
            <a:pPr indent="-381000" lvl="0" marL="457200" rtl="0" algn="l">
              <a:spcBef>
                <a:spcPts val="0"/>
              </a:spcBef>
              <a:spcAft>
                <a:spcPts val="0"/>
              </a:spcAft>
              <a:buSzPts val="2400"/>
              <a:buChar char="●"/>
            </a:pPr>
            <a:r>
              <a:rPr lang="en"/>
              <a:t>We can use the same tagging method as the BFS</a:t>
            </a:r>
            <a:endParaRPr/>
          </a:p>
          <a:p>
            <a:pPr indent="-381000" lvl="0" marL="457200" rtl="0" algn="l">
              <a:spcBef>
                <a:spcPts val="0"/>
              </a:spcBef>
              <a:spcAft>
                <a:spcPts val="0"/>
              </a:spcAft>
              <a:buSzPts val="2400"/>
              <a:buChar char="●"/>
            </a:pPr>
            <a:r>
              <a:rPr lang="en"/>
              <a:t>We still need to guard against cycles</a:t>
            </a:r>
            <a:endParaRPr/>
          </a:p>
          <a:p>
            <a:pPr indent="-342900" lvl="1" marL="914400" rtl="0" algn="l">
              <a:spcBef>
                <a:spcPts val="0"/>
              </a:spcBef>
              <a:spcAft>
                <a:spcPts val="0"/>
              </a:spcAft>
              <a:buSzPts val="1800"/>
              <a:buChar char="○"/>
            </a:pPr>
            <a:r>
              <a:rPr lang="en"/>
              <a:t>White: Undiscovered Nodes</a:t>
            </a:r>
            <a:endParaRPr/>
          </a:p>
          <a:p>
            <a:pPr indent="-342900" lvl="1" marL="914400" rtl="0" algn="l">
              <a:spcBef>
                <a:spcPts val="0"/>
              </a:spcBef>
              <a:spcAft>
                <a:spcPts val="0"/>
              </a:spcAft>
              <a:buSzPts val="1800"/>
              <a:buChar char="○"/>
            </a:pPr>
            <a:r>
              <a:rPr lang="en"/>
              <a:t>Gray: Encountered, but not fully explored</a:t>
            </a:r>
            <a:endParaRPr/>
          </a:p>
          <a:p>
            <a:pPr indent="-342900" lvl="1" marL="914400" rtl="0" algn="l">
              <a:spcBef>
                <a:spcPts val="0"/>
              </a:spcBef>
              <a:spcAft>
                <a:spcPts val="0"/>
              </a:spcAft>
              <a:buSzPts val="1800"/>
              <a:buChar char="○"/>
            </a:pPr>
            <a:r>
              <a:rPr lang="en"/>
              <a:t>Red: fully explored nodes</a:t>
            </a:r>
            <a:endParaRPr/>
          </a:p>
          <a:p>
            <a:pPr indent="-381000" lvl="0" marL="457200" rtl="0" algn="l">
              <a:spcBef>
                <a:spcPts val="0"/>
              </a:spcBef>
              <a:spcAft>
                <a:spcPts val="0"/>
              </a:spcAft>
              <a:buSzPts val="2400"/>
              <a:buChar char="●"/>
            </a:pPr>
            <a:r>
              <a:rPr lang="en"/>
              <a:t>DFS is useful for </a:t>
            </a:r>
            <a:endParaRPr/>
          </a:p>
          <a:p>
            <a:pPr indent="-342900" lvl="1" marL="914400" rtl="0" algn="l">
              <a:spcBef>
                <a:spcPts val="0"/>
              </a:spcBef>
              <a:spcAft>
                <a:spcPts val="0"/>
              </a:spcAft>
              <a:buSzPts val="1800"/>
              <a:buChar char="○"/>
            </a:pPr>
            <a:r>
              <a:rPr lang="en"/>
              <a:t>When a tree is very wide, BFS can use too much memory</a:t>
            </a:r>
            <a:endParaRPr/>
          </a:p>
          <a:p>
            <a:pPr indent="-317500" lvl="2" marL="1371600" rtl="0" algn="l">
              <a:spcBef>
                <a:spcPts val="0"/>
              </a:spcBef>
              <a:spcAft>
                <a:spcPts val="0"/>
              </a:spcAft>
              <a:buSzPts val="1400"/>
              <a:buChar char="■"/>
            </a:pPr>
            <a:r>
              <a:rPr lang="en"/>
              <a:t>such as solving a maze because in DFS you explore every possible path before backtracking.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685800" y="171450"/>
            <a:ext cx="7772400" cy="7311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
              <a:t>DFS: Example (1)</a:t>
            </a:r>
            <a:endParaRPr/>
          </a:p>
        </p:txBody>
      </p:sp>
      <p:pic>
        <p:nvPicPr>
          <p:cNvPr id="344" name="Google Shape;344;p51"/>
          <p:cNvPicPr preferRelativeResize="0"/>
          <p:nvPr/>
        </p:nvPicPr>
        <p:blipFill rotWithShape="1">
          <a:blip r:embed="rId3">
            <a:alphaModFix/>
          </a:blip>
          <a:srcRect b="77443" l="0" r="50000" t="0"/>
          <a:stretch/>
        </p:blipFill>
        <p:spPr>
          <a:xfrm>
            <a:off x="1588500" y="1137600"/>
            <a:ext cx="5967000" cy="1633200"/>
          </a:xfrm>
          <a:prstGeom prst="rect">
            <a:avLst/>
          </a:prstGeom>
          <a:noFill/>
          <a:ln>
            <a:noFill/>
          </a:ln>
        </p:spPr>
      </p:pic>
      <p:pic>
        <p:nvPicPr>
          <p:cNvPr id="345" name="Google Shape;345;p51"/>
          <p:cNvPicPr preferRelativeResize="0"/>
          <p:nvPr/>
        </p:nvPicPr>
        <p:blipFill rotWithShape="1">
          <a:blip r:embed="rId3">
            <a:alphaModFix/>
          </a:blip>
          <a:srcRect b="77443" l="50000" r="0" t="0"/>
          <a:stretch/>
        </p:blipFill>
        <p:spPr>
          <a:xfrm>
            <a:off x="1392950" y="3005850"/>
            <a:ext cx="5967000" cy="177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Graph?</a:t>
            </a:r>
            <a:endParaRPr/>
          </a:p>
        </p:txBody>
      </p:sp>
      <p:sp>
        <p:nvSpPr>
          <p:cNvPr id="78" name="Google Shape;78;p16"/>
          <p:cNvSpPr txBox="1"/>
          <p:nvPr>
            <p:ph idx="1" type="body"/>
          </p:nvPr>
        </p:nvSpPr>
        <p:spPr>
          <a:xfrm>
            <a:off x="311700" y="1171600"/>
            <a:ext cx="61965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data structure that consists of:</a:t>
            </a:r>
            <a:endParaRPr/>
          </a:p>
          <a:p>
            <a:pPr indent="-342900" lvl="1" marL="914400" rtl="0" algn="l">
              <a:spcBef>
                <a:spcPts val="0"/>
              </a:spcBef>
              <a:spcAft>
                <a:spcPts val="0"/>
              </a:spcAft>
              <a:buSzPts val="1800"/>
              <a:buChar char="○"/>
            </a:pPr>
            <a:r>
              <a:rPr lang="en"/>
              <a:t>a finite set of vertices (nodes)</a:t>
            </a:r>
            <a:endParaRPr/>
          </a:p>
          <a:p>
            <a:pPr indent="-342900" lvl="1" marL="914400" rtl="0" algn="l">
              <a:spcBef>
                <a:spcPts val="0"/>
              </a:spcBef>
              <a:spcAft>
                <a:spcPts val="0"/>
              </a:spcAft>
              <a:buSzPts val="1800"/>
              <a:buChar char="○"/>
            </a:pPr>
            <a:r>
              <a:rPr lang="en"/>
              <a:t>a set of edges that relate the vertices to each other</a:t>
            </a:r>
            <a:endParaRPr/>
          </a:p>
          <a:p>
            <a:pPr indent="-381000" lvl="0" marL="457200" rtl="0" algn="l">
              <a:spcBef>
                <a:spcPts val="0"/>
              </a:spcBef>
              <a:spcAft>
                <a:spcPts val="0"/>
              </a:spcAft>
              <a:buSzPts val="2400"/>
              <a:buChar char="●"/>
            </a:pPr>
            <a:r>
              <a:rPr lang="en"/>
              <a:t>A graph G is defined as follows:</a:t>
            </a:r>
            <a:endParaRPr/>
          </a:p>
          <a:p>
            <a:pPr indent="-342900" lvl="1" marL="914400" rtl="0" algn="l">
              <a:spcBef>
                <a:spcPts val="0"/>
              </a:spcBef>
              <a:spcAft>
                <a:spcPts val="0"/>
              </a:spcAft>
              <a:buSzPts val="1800"/>
              <a:buChar char="○"/>
            </a:pPr>
            <a:r>
              <a:rPr lang="en" sz="1800">
                <a:solidFill>
                  <a:schemeClr val="accent5"/>
                </a:solidFill>
              </a:rPr>
              <a:t>G=(V,E)</a:t>
            </a:r>
            <a:endParaRPr sz="1800">
              <a:solidFill>
                <a:schemeClr val="accent5"/>
              </a:solidFill>
            </a:endParaRPr>
          </a:p>
          <a:p>
            <a:pPr indent="-317500" lvl="2" marL="1371600" rtl="0" algn="l">
              <a:spcBef>
                <a:spcPts val="0"/>
              </a:spcBef>
              <a:spcAft>
                <a:spcPts val="0"/>
              </a:spcAft>
              <a:buSzPts val="1400"/>
              <a:buChar char="■"/>
            </a:pPr>
            <a:r>
              <a:rPr lang="en"/>
              <a:t>The set of edges describes relationships among the vertices</a:t>
            </a:r>
            <a:endParaRPr/>
          </a:p>
          <a:p>
            <a:pPr indent="-342900" lvl="1" marL="914400" rtl="0" algn="l">
              <a:spcBef>
                <a:spcPts val="0"/>
              </a:spcBef>
              <a:spcAft>
                <a:spcPts val="0"/>
              </a:spcAft>
              <a:buSzPts val="1800"/>
              <a:buChar char="○"/>
            </a:pPr>
            <a:r>
              <a:rPr lang="en"/>
              <a:t>Any subset of a graph’s vertices and edges is a subgraph</a:t>
            </a:r>
            <a:endParaRPr/>
          </a:p>
          <a:p>
            <a:pPr indent="-381000" lvl="0" marL="457200" rtl="0" algn="l">
              <a:spcBef>
                <a:spcPts val="0"/>
              </a:spcBef>
              <a:spcAft>
                <a:spcPts val="0"/>
              </a:spcAft>
              <a:buSzPts val="2400"/>
              <a:buChar char="●"/>
            </a:pPr>
            <a:r>
              <a:rPr lang="en"/>
              <a:t>Graphs are essential in:</a:t>
            </a:r>
            <a:endParaRPr/>
          </a:p>
          <a:p>
            <a:pPr indent="-342900" lvl="1" marL="914400" rtl="0" algn="l">
              <a:spcBef>
                <a:spcPts val="0"/>
              </a:spcBef>
              <a:spcAft>
                <a:spcPts val="0"/>
              </a:spcAft>
              <a:buSzPts val="1800"/>
              <a:buChar char="○"/>
            </a:pPr>
            <a:r>
              <a:rPr lang="en"/>
              <a:t>GPS, Database Design, Networks</a:t>
            </a:r>
            <a:endParaRPr/>
          </a:p>
        </p:txBody>
      </p:sp>
      <p:pic>
        <p:nvPicPr>
          <p:cNvPr id="79" name="Google Shape;79;p16"/>
          <p:cNvPicPr preferRelativeResize="0"/>
          <p:nvPr/>
        </p:nvPicPr>
        <p:blipFill>
          <a:blip r:embed="rId3">
            <a:alphaModFix/>
          </a:blip>
          <a:stretch>
            <a:fillRect/>
          </a:stretch>
        </p:blipFill>
        <p:spPr>
          <a:xfrm>
            <a:off x="5492103" y="3611625"/>
            <a:ext cx="3340200" cy="1364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685800" y="171450"/>
            <a:ext cx="7772400" cy="7311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
              <a:t>DFS: Example (2)</a:t>
            </a:r>
            <a:endParaRPr/>
          </a:p>
        </p:txBody>
      </p:sp>
      <p:pic>
        <p:nvPicPr>
          <p:cNvPr id="352" name="Google Shape;352;p52"/>
          <p:cNvPicPr preferRelativeResize="0"/>
          <p:nvPr/>
        </p:nvPicPr>
        <p:blipFill rotWithShape="1">
          <a:blip r:embed="rId3">
            <a:alphaModFix/>
          </a:blip>
          <a:srcRect b="51209" l="0" r="51300" t="24228"/>
          <a:stretch/>
        </p:blipFill>
        <p:spPr>
          <a:xfrm>
            <a:off x="990600" y="1028700"/>
            <a:ext cx="7162800" cy="1916700"/>
          </a:xfrm>
          <a:prstGeom prst="rect">
            <a:avLst/>
          </a:prstGeom>
          <a:noFill/>
          <a:ln>
            <a:noFill/>
          </a:ln>
        </p:spPr>
      </p:pic>
      <p:pic>
        <p:nvPicPr>
          <p:cNvPr id="353" name="Google Shape;353;p52"/>
          <p:cNvPicPr preferRelativeResize="0"/>
          <p:nvPr/>
        </p:nvPicPr>
        <p:blipFill rotWithShape="1">
          <a:blip r:embed="rId3">
            <a:alphaModFix/>
          </a:blip>
          <a:srcRect b="51209" l="51300" r="0" t="24228"/>
          <a:stretch/>
        </p:blipFill>
        <p:spPr>
          <a:xfrm>
            <a:off x="762001" y="2914650"/>
            <a:ext cx="7246800" cy="1939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685800" y="171450"/>
            <a:ext cx="7772400" cy="7311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
              <a:t>DFS: Example (3)</a:t>
            </a:r>
            <a:endParaRPr/>
          </a:p>
        </p:txBody>
      </p:sp>
      <p:pic>
        <p:nvPicPr>
          <p:cNvPr id="360" name="Google Shape;360;p53"/>
          <p:cNvPicPr preferRelativeResize="0"/>
          <p:nvPr/>
        </p:nvPicPr>
        <p:blipFill rotWithShape="1">
          <a:blip r:embed="rId3">
            <a:alphaModFix/>
          </a:blip>
          <a:srcRect b="25000" l="0" r="51064" t="50000"/>
          <a:stretch/>
        </p:blipFill>
        <p:spPr>
          <a:xfrm>
            <a:off x="876300" y="1214796"/>
            <a:ext cx="7391400" cy="2003700"/>
          </a:xfrm>
          <a:prstGeom prst="rect">
            <a:avLst/>
          </a:prstGeom>
          <a:noFill/>
          <a:ln>
            <a:noFill/>
          </a:ln>
        </p:spPr>
      </p:pic>
      <p:sp>
        <p:nvSpPr>
          <p:cNvPr id="361" name="Google Shape;361;p53"/>
          <p:cNvSpPr txBox="1"/>
          <p:nvPr>
            <p:ph idx="4294967295" type="body"/>
          </p:nvPr>
        </p:nvSpPr>
        <p:spPr>
          <a:xfrm>
            <a:off x="311700" y="3389550"/>
            <a:ext cx="8520600" cy="11793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Old Standard TT"/>
              <a:buChar char="●"/>
            </a:pPr>
            <a:r>
              <a:rPr lang="en"/>
              <a:t>Secondary Data Structure</a:t>
            </a:r>
            <a:endParaRPr/>
          </a:p>
          <a:p>
            <a:pPr indent="-342900" lvl="1" marL="914400" rtl="0" algn="l">
              <a:spcBef>
                <a:spcPts val="0"/>
              </a:spcBef>
              <a:spcAft>
                <a:spcPts val="0"/>
              </a:spcAft>
              <a:buSzPts val="1800"/>
              <a:buChar char="○"/>
            </a:pPr>
            <a:r>
              <a:rPr lang="en"/>
              <a:t>Will this work with a queue? Why not?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Algorithm</a:t>
            </a:r>
            <a:endParaRPr/>
          </a:p>
        </p:txBody>
      </p:sp>
      <p:sp>
        <p:nvSpPr>
          <p:cNvPr id="367" name="Google Shape;367;p5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Old Standard TT"/>
              <a:buChar char="●"/>
            </a:pPr>
            <a:r>
              <a:rPr lang="en"/>
              <a:t>Basic Algorithm</a:t>
            </a:r>
            <a:endParaRPr/>
          </a:p>
          <a:p>
            <a:pPr indent="-342900" lvl="1" marL="914400" rtl="0" algn="l">
              <a:spcBef>
                <a:spcPts val="0"/>
              </a:spcBef>
              <a:spcAft>
                <a:spcPts val="0"/>
              </a:spcAft>
              <a:buSzPts val="1800"/>
              <a:buChar char="○"/>
            </a:pPr>
            <a:r>
              <a:rPr lang="en"/>
              <a:t>Start a depth first search from node </a:t>
            </a:r>
            <a:r>
              <a:rPr i="1" lang="en"/>
              <a:t>s</a:t>
            </a:r>
            <a:r>
              <a:rPr lang="en"/>
              <a:t> by selecting 1 adjacent node.</a:t>
            </a:r>
            <a:endParaRPr/>
          </a:p>
          <a:p>
            <a:pPr indent="-342900" lvl="1" marL="914400" rtl="0" algn="l">
              <a:spcBef>
                <a:spcPts val="0"/>
              </a:spcBef>
              <a:spcAft>
                <a:spcPts val="0"/>
              </a:spcAft>
              <a:buSzPts val="1800"/>
              <a:buChar char="○"/>
            </a:pPr>
            <a:r>
              <a:rPr lang="en"/>
              <a:t>The search proceeds from the most recently discovered node to the next adjacent node.</a:t>
            </a:r>
            <a:endParaRPr/>
          </a:p>
          <a:p>
            <a:pPr indent="-342900" lvl="1" marL="914400" rtl="0" algn="l">
              <a:spcBef>
                <a:spcPts val="0"/>
              </a:spcBef>
              <a:spcAft>
                <a:spcPts val="0"/>
              </a:spcAft>
              <a:buSzPts val="1800"/>
              <a:buChar char="○"/>
            </a:pPr>
            <a:r>
              <a:rPr lang="en"/>
              <a:t>When you get to the last discovered node v, backtrack to the last node visited to discover v, and check adjacent. </a:t>
            </a:r>
            <a:endParaRPr/>
          </a:p>
          <a:p>
            <a:pPr indent="-317500" lvl="2" marL="1371600" rtl="0" algn="l">
              <a:spcBef>
                <a:spcPts val="0"/>
              </a:spcBef>
              <a:spcAft>
                <a:spcPts val="0"/>
              </a:spcAft>
              <a:buSzPts val="1400"/>
              <a:buChar char="■"/>
            </a:pPr>
            <a:r>
              <a:rPr lang="en"/>
              <a:t>requires a </a:t>
            </a:r>
            <a:r>
              <a:rPr b="1" lang="en"/>
              <a:t>stack</a:t>
            </a:r>
            <a:r>
              <a:rPr lang="en"/>
              <a:t> rather than a </a:t>
            </a:r>
            <a:r>
              <a:rPr b="1" lang="en"/>
              <a:t>queue</a:t>
            </a:r>
            <a:endParaRPr b="1"/>
          </a:p>
          <a:p>
            <a:pPr indent="-342900" lvl="1" marL="914400" rtl="0" algn="l">
              <a:spcBef>
                <a:spcPts val="0"/>
              </a:spcBef>
              <a:spcAft>
                <a:spcPts val="0"/>
              </a:spcAft>
              <a:buSzPts val="1800"/>
              <a:buChar char="○"/>
            </a:pPr>
            <a:r>
              <a:rPr lang="en"/>
              <a:t>Eventually, the start node is fully explored.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DFS Implementation</a:t>
            </a:r>
            <a:endParaRPr/>
          </a:p>
        </p:txBody>
      </p:sp>
      <p:sp>
        <p:nvSpPr>
          <p:cNvPr id="373" name="Google Shape;373;p5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DFS(G, v):</a:t>
            </a:r>
            <a:endParaRPr sz="1600">
              <a:latin typeface="Source Code Pro"/>
              <a:ea typeface="Source Code Pro"/>
              <a:cs typeface="Source Code Pro"/>
              <a:sym typeface="Source Code Pro"/>
            </a:endParaRPr>
          </a:p>
          <a:p>
            <a:pPr indent="457200" lvl="0" marL="0" rtl="0" algn="l">
              <a:spcBef>
                <a:spcPts val="0"/>
              </a:spcBef>
              <a:spcAft>
                <a:spcPts val="0"/>
              </a:spcAft>
              <a:buNone/>
            </a:pPr>
            <a:r>
              <a:rPr lang="en" sz="1600">
                <a:latin typeface="Source Code Pro"/>
                <a:ea typeface="Source Code Pro"/>
                <a:cs typeface="Source Code Pro"/>
                <a:sym typeface="Source Code Pro"/>
              </a:rPr>
              <a:t>for each u in G.V</a:t>
            </a:r>
            <a:endParaRPr sz="1600">
              <a:latin typeface="Source Code Pro"/>
              <a:ea typeface="Source Code Pro"/>
              <a:cs typeface="Source Code Pro"/>
              <a:sym typeface="Source Code Pro"/>
            </a:endParaRPr>
          </a:p>
          <a:p>
            <a:pPr indent="457200" lvl="0" marL="457200" rtl="0" algn="l">
              <a:spcBef>
                <a:spcPts val="0"/>
              </a:spcBef>
              <a:spcAft>
                <a:spcPts val="0"/>
              </a:spcAft>
              <a:buNone/>
            </a:pPr>
            <a:r>
              <a:rPr lang="en" sz="1600">
                <a:latin typeface="Source Code Pro"/>
                <a:ea typeface="Source Code Pro"/>
                <a:cs typeface="Source Code Pro"/>
                <a:sym typeface="Source Code Pro"/>
              </a:rPr>
              <a:t>u.color = white</a:t>
            </a:r>
            <a:endParaRPr sz="1600">
              <a:latin typeface="Source Code Pro"/>
              <a:ea typeface="Source Code Pro"/>
              <a:cs typeface="Source Code Pro"/>
              <a:sym typeface="Source Code Pro"/>
            </a:endParaRPr>
          </a:p>
          <a:p>
            <a:pPr indent="457200" lvl="0" marL="457200" rtl="0" algn="l">
              <a:spcBef>
                <a:spcPts val="0"/>
              </a:spcBef>
              <a:spcAft>
                <a:spcPts val="0"/>
              </a:spcAft>
              <a:buNone/>
            </a:pPr>
            <a:r>
              <a:rPr lang="en" sz="1600">
                <a:latin typeface="Source Code Pro"/>
                <a:ea typeface="Source Code Pro"/>
                <a:cs typeface="Source Code Pro"/>
                <a:sym typeface="Source Code Pro"/>
              </a:rPr>
              <a:t>u.pre = null</a:t>
            </a:r>
            <a:endParaRPr sz="1600">
              <a:latin typeface="Source Code Pro"/>
              <a:ea typeface="Source Code Pro"/>
              <a:cs typeface="Source Code Pro"/>
              <a:sym typeface="Source Code Pro"/>
            </a:endParaRPr>
          </a:p>
          <a:p>
            <a:pPr indent="0" lvl="0" marL="457200" rtl="0" algn="l">
              <a:spcBef>
                <a:spcPts val="0"/>
              </a:spcBef>
              <a:spcAft>
                <a:spcPts val="0"/>
              </a:spcAft>
              <a:buNone/>
            </a:pPr>
            <a:r>
              <a:rPr lang="en" sz="1600">
                <a:latin typeface="Source Code Pro"/>
                <a:ea typeface="Source Code Pro"/>
                <a:cs typeface="Source Code Pro"/>
                <a:sym typeface="Source Code Pro"/>
              </a:rPr>
              <a:t>DFSVisit(G, v)</a:t>
            </a:r>
            <a:endParaRPr sz="1600">
              <a:latin typeface="Source Code Pro"/>
              <a:ea typeface="Source Code Pro"/>
              <a:cs typeface="Source Code Pro"/>
              <a:sym typeface="Source Code Pro"/>
            </a:endParaRPr>
          </a:p>
          <a:p>
            <a:pPr indent="0" lvl="0" marL="0" rtl="0" algn="l">
              <a:spcBef>
                <a:spcPts val="0"/>
              </a:spcBef>
              <a:spcAft>
                <a:spcPts val="0"/>
              </a:spcAft>
              <a:buNone/>
            </a:pPr>
            <a:r>
              <a:rPr lang="en" sz="1600">
                <a:latin typeface="Source Code Pro"/>
                <a:ea typeface="Source Code Pro"/>
                <a:cs typeface="Source Code Pro"/>
                <a:sym typeface="Source Code Pro"/>
              </a:rPr>
              <a:t>DFSVisit(v)</a:t>
            </a:r>
            <a:endParaRPr sz="1600">
              <a:latin typeface="Source Code Pro"/>
              <a:ea typeface="Source Code Pro"/>
              <a:cs typeface="Source Code Pro"/>
              <a:sym typeface="Source Code Pro"/>
            </a:endParaRPr>
          </a:p>
          <a:p>
            <a:pPr indent="0" lvl="0" marL="0" rtl="0" algn="l">
              <a:spcBef>
                <a:spcPts val="0"/>
              </a:spcBef>
              <a:spcAft>
                <a:spcPts val="0"/>
              </a:spcAft>
              <a:buNone/>
            </a:pPr>
            <a:r>
              <a:rPr lang="en" sz="1600">
                <a:latin typeface="Source Code Pro"/>
                <a:ea typeface="Source Code Pro"/>
                <a:cs typeface="Source Code Pro"/>
                <a:sym typeface="Source Code Pro"/>
              </a:rPr>
              <a:t>	v.color = gray</a:t>
            </a:r>
            <a:endParaRPr sz="1600">
              <a:latin typeface="Source Code Pro"/>
              <a:ea typeface="Source Code Pro"/>
              <a:cs typeface="Source Code Pro"/>
              <a:sym typeface="Source Code Pro"/>
            </a:endParaRPr>
          </a:p>
          <a:p>
            <a:pPr indent="457200" lvl="0" marL="0" rtl="0" algn="l">
              <a:spcBef>
                <a:spcPts val="0"/>
              </a:spcBef>
              <a:spcAft>
                <a:spcPts val="0"/>
              </a:spcAft>
              <a:buNone/>
            </a:pPr>
            <a:r>
              <a:rPr lang="en" sz="1600">
                <a:latin typeface="Source Code Pro"/>
                <a:ea typeface="Source Code Pro"/>
                <a:cs typeface="Source Code Pro"/>
                <a:sym typeface="Source Code Pro"/>
              </a:rPr>
              <a:t>for each a in v.adjacent() do</a:t>
            </a:r>
            <a:endParaRPr sz="1600">
              <a:latin typeface="Source Code Pro"/>
              <a:ea typeface="Source Code Pro"/>
              <a:cs typeface="Source Code Pro"/>
              <a:sym typeface="Source Code Pro"/>
            </a:endParaRPr>
          </a:p>
          <a:p>
            <a:pPr indent="457200" lvl="0" marL="457200" rtl="0" algn="l">
              <a:spcBef>
                <a:spcPts val="0"/>
              </a:spcBef>
              <a:spcAft>
                <a:spcPts val="0"/>
              </a:spcAft>
              <a:buNone/>
            </a:pPr>
            <a:r>
              <a:rPr lang="en" sz="1600">
                <a:latin typeface="Source Code Pro"/>
                <a:ea typeface="Source Code Pro"/>
                <a:cs typeface="Source Code Pro"/>
                <a:sym typeface="Source Code Pro"/>
              </a:rPr>
              <a:t>if a.color != gray</a:t>
            </a:r>
            <a:br>
              <a:rPr lang="en" sz="1600">
                <a:latin typeface="Source Code Pro"/>
                <a:ea typeface="Source Code Pro"/>
                <a:cs typeface="Source Code Pro"/>
                <a:sym typeface="Source Code Pro"/>
              </a:rPr>
            </a:br>
            <a:r>
              <a:rPr lang="en" sz="1600">
                <a:latin typeface="Source Code Pro"/>
                <a:ea typeface="Source Code Pro"/>
                <a:cs typeface="Source Code Pro"/>
                <a:sym typeface="Source Code Pro"/>
              </a:rPr>
              <a:t>		a.distance = v.distance + v.edge(a)</a:t>
            </a:r>
            <a:endParaRPr sz="1600">
              <a:latin typeface="Source Code Pro"/>
              <a:ea typeface="Source Code Pro"/>
              <a:cs typeface="Source Code Pro"/>
              <a:sym typeface="Source Code Pro"/>
            </a:endParaRPr>
          </a:p>
          <a:p>
            <a:pPr indent="457200" lvl="0" marL="914400" rtl="0" algn="l">
              <a:spcBef>
                <a:spcPts val="0"/>
              </a:spcBef>
              <a:spcAft>
                <a:spcPts val="0"/>
              </a:spcAft>
              <a:buNone/>
            </a:pPr>
            <a:r>
              <a:rPr lang="en" sz="1600">
                <a:latin typeface="Source Code Pro"/>
                <a:ea typeface="Source Code Pro"/>
                <a:cs typeface="Source Code Pro"/>
                <a:sym typeface="Source Code Pro"/>
              </a:rPr>
              <a:t>recursively call DFSVisit(a)</a:t>
            </a:r>
            <a:endParaRPr sz="1600">
              <a:latin typeface="Source Code Pro"/>
              <a:ea typeface="Source Code Pro"/>
              <a:cs typeface="Source Code Pro"/>
              <a:sym typeface="Source Code Pro"/>
            </a:endParaRPr>
          </a:p>
          <a:p>
            <a:pPr indent="0" lvl="0" marL="0" rtl="0" algn="l">
              <a:spcBef>
                <a:spcPts val="0"/>
              </a:spcBef>
              <a:spcAft>
                <a:spcPts val="0"/>
              </a:spcAft>
              <a:buNone/>
            </a:pPr>
            <a:r>
              <a:rPr lang="en" sz="1600">
                <a:latin typeface="Source Code Pro"/>
                <a:ea typeface="Source Code Pro"/>
                <a:cs typeface="Source Code Pro"/>
                <a:sym typeface="Source Code Pro"/>
              </a:rPr>
              <a:t>	v.color = black</a:t>
            </a:r>
            <a:endParaRPr sz="1600">
              <a:latin typeface="Source Code Pro"/>
              <a:ea typeface="Source Code Pro"/>
              <a:cs typeface="Source Code Pro"/>
              <a:sym typeface="Source Code Pro"/>
            </a:endParaRPr>
          </a:p>
          <a:p>
            <a:pPr indent="0" lvl="0" marL="0" rtl="0" algn="l">
              <a:spcBef>
                <a:spcPts val="0"/>
              </a:spcBef>
              <a:spcAft>
                <a:spcPts val="0"/>
              </a:spcAft>
              <a:buNone/>
            </a:pPr>
            <a:r>
              <a:t/>
            </a:r>
            <a:endParaRPr sz="1600">
              <a:latin typeface="Source Code Pro"/>
              <a:ea typeface="Source Code Pro"/>
              <a:cs typeface="Source Code Pro"/>
              <a:sym typeface="Source Code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379" name="Google Shape;379;p5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Traversing Graphs with DFS</a:t>
            </a:r>
            <a:endParaRPr/>
          </a:p>
        </p:txBody>
      </p:sp>
      <p:sp>
        <p:nvSpPr>
          <p:cNvPr id="380" name="Google Shape;380;p5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ACBFDE</a:t>
            </a:r>
            <a:endParaRPr/>
          </a:p>
          <a:p>
            <a:pPr indent="-381000" lvl="0" marL="457200" rtl="0" algn="l">
              <a:spcBef>
                <a:spcPts val="0"/>
              </a:spcBef>
              <a:spcAft>
                <a:spcPts val="0"/>
              </a:spcAft>
              <a:buSzPts val="2400"/>
              <a:buChar char="●"/>
            </a:pPr>
            <a:r>
              <a:rPr lang="en"/>
              <a:t>CBFEDA</a:t>
            </a:r>
            <a:endParaRPr/>
          </a:p>
          <a:p>
            <a:pPr indent="-381000" lvl="0" marL="457200" rtl="0" algn="l">
              <a:spcBef>
                <a:spcPts val="0"/>
              </a:spcBef>
              <a:spcAft>
                <a:spcPts val="0"/>
              </a:spcAft>
              <a:buSzPts val="2400"/>
              <a:buChar char="●"/>
            </a:pPr>
            <a:r>
              <a:rPr lang="en"/>
              <a:t>FBCAED</a:t>
            </a:r>
            <a:endParaRPr/>
          </a:p>
          <a:p>
            <a:pPr indent="-342900" lvl="1" marL="914400" rtl="0" algn="l">
              <a:spcBef>
                <a:spcPts val="0"/>
              </a:spcBef>
              <a:spcAft>
                <a:spcPts val="0"/>
              </a:spcAft>
              <a:buSzPts val="1800"/>
              <a:buChar char="○"/>
            </a:pPr>
            <a:r>
              <a:rPr lang="en"/>
              <a:t>D can only be reached from F</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Shortest path</a:t>
            </a:r>
            <a:endParaRPr/>
          </a:p>
        </p:txBody>
      </p:sp>
      <p:sp>
        <p:nvSpPr>
          <p:cNvPr id="391" name="Google Shape;391;p5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BFS finds shortest path on unweighted tree</a:t>
            </a:r>
            <a:endParaRPr/>
          </a:p>
          <a:p>
            <a:pPr indent="-381000" lvl="0" marL="457200" rtl="0" algn="l">
              <a:spcBef>
                <a:spcPts val="0"/>
              </a:spcBef>
              <a:spcAft>
                <a:spcPts val="0"/>
              </a:spcAft>
              <a:buSzPts val="2400"/>
              <a:buChar char="●"/>
            </a:pPr>
            <a:r>
              <a:rPr lang="en"/>
              <a:t>Why would we want to find the shortest path from a single source within a graph?</a:t>
            </a:r>
            <a:endParaRPr/>
          </a:p>
          <a:p>
            <a:pPr indent="-342900" lvl="1" marL="914400" rtl="0" algn="l">
              <a:spcBef>
                <a:spcPts val="0"/>
              </a:spcBef>
              <a:spcAft>
                <a:spcPts val="0"/>
              </a:spcAft>
              <a:buSzPts val="1800"/>
              <a:buChar char="○"/>
            </a:pPr>
            <a:r>
              <a:rPr lang="en"/>
              <a:t>GPS, networking, etc.</a:t>
            </a:r>
            <a:endParaRPr/>
          </a:p>
          <a:p>
            <a:pPr indent="-381000" lvl="0" marL="457200" rtl="0" algn="l">
              <a:spcBef>
                <a:spcPts val="0"/>
              </a:spcBef>
              <a:spcAft>
                <a:spcPts val="0"/>
              </a:spcAft>
              <a:buSzPts val="2400"/>
              <a:buChar char="●"/>
            </a:pPr>
            <a:r>
              <a:rPr lang="en"/>
              <a:t>Why is finding the shortest path between two vertices on a graph hard?</a:t>
            </a:r>
            <a:endParaRPr/>
          </a:p>
          <a:p>
            <a:pPr indent="-342900" lvl="1" marL="914400" rtl="0" algn="l">
              <a:spcBef>
                <a:spcPts val="0"/>
              </a:spcBef>
              <a:spcAft>
                <a:spcPts val="0"/>
              </a:spcAft>
              <a:buSzPts val="1800"/>
              <a:buChar char="○"/>
            </a:pPr>
            <a:r>
              <a:rPr lang="en"/>
              <a:t>Shortest path may require traversal through intermediate points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Shortest Path</a:t>
            </a:r>
            <a:endParaRPr/>
          </a:p>
        </p:txBody>
      </p:sp>
      <p:sp>
        <p:nvSpPr>
          <p:cNvPr id="397" name="Google Shape;397;p59"/>
          <p:cNvSpPr txBox="1"/>
          <p:nvPr>
            <p:ph idx="1" type="body"/>
          </p:nvPr>
        </p:nvSpPr>
        <p:spPr>
          <a:xfrm>
            <a:off x="311700" y="1171600"/>
            <a:ext cx="58761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Paths from A to D</a:t>
            </a:r>
            <a:endParaRPr/>
          </a:p>
          <a:p>
            <a:pPr indent="-342900" lvl="1" marL="914400" rtl="0" algn="l">
              <a:spcBef>
                <a:spcPts val="0"/>
              </a:spcBef>
              <a:spcAft>
                <a:spcPts val="0"/>
              </a:spcAft>
              <a:buSzPts val="1800"/>
              <a:buChar char="○"/>
            </a:pPr>
            <a:r>
              <a:rPr lang="en"/>
              <a:t>The cost of the edge directly from A to D is 20. </a:t>
            </a:r>
            <a:endParaRPr/>
          </a:p>
          <a:p>
            <a:pPr indent="-342900" lvl="1" marL="914400" rtl="0" algn="l">
              <a:spcBef>
                <a:spcPts val="0"/>
              </a:spcBef>
              <a:spcAft>
                <a:spcPts val="0"/>
              </a:spcAft>
              <a:buSzPts val="1800"/>
              <a:buChar char="○"/>
            </a:pPr>
            <a:r>
              <a:rPr lang="en"/>
              <a:t>The cost from A to C to B to D is 10. </a:t>
            </a:r>
            <a:endParaRPr/>
          </a:p>
          <a:p>
            <a:pPr indent="-317500" lvl="2" marL="1371600" rtl="0" algn="l">
              <a:spcBef>
                <a:spcPts val="0"/>
              </a:spcBef>
              <a:spcAft>
                <a:spcPts val="0"/>
              </a:spcAft>
              <a:buSzPts val="1400"/>
              <a:buChar char="■"/>
            </a:pPr>
            <a:r>
              <a:rPr lang="en"/>
              <a:t>Thus, the shortest path from A to D is 10 (rather than along the edge connecting A to D).</a:t>
            </a:r>
            <a:endParaRPr/>
          </a:p>
          <a:p>
            <a:pPr indent="-381000" lvl="0" marL="457200" rtl="0" algn="l">
              <a:spcBef>
                <a:spcPts val="0"/>
              </a:spcBef>
              <a:spcAft>
                <a:spcPts val="0"/>
              </a:spcAft>
              <a:buSzPts val="2400"/>
              <a:buChar char="●"/>
            </a:pPr>
            <a:r>
              <a:rPr lang="en"/>
              <a:t>On weighted graphs, the brute force solution is to find all possible paths, then select the shortest [ O(n!)].</a:t>
            </a:r>
            <a:endParaRPr/>
          </a:p>
          <a:p>
            <a:pPr indent="-342900" lvl="1" marL="914400" rtl="0" algn="l">
              <a:spcBef>
                <a:spcPts val="0"/>
              </a:spcBef>
              <a:spcAft>
                <a:spcPts val="0"/>
              </a:spcAft>
              <a:buSzPts val="1800"/>
              <a:buChar char="○"/>
            </a:pPr>
            <a:r>
              <a:rPr lang="en"/>
              <a:t>Goal: How can we find the shortest path without traversing every edge of the graph?</a:t>
            </a:r>
            <a:endParaRPr/>
          </a:p>
        </p:txBody>
      </p:sp>
      <p:pic>
        <p:nvPicPr>
          <p:cNvPr id="398" name="Google Shape;398;p59"/>
          <p:cNvPicPr preferRelativeResize="0"/>
          <p:nvPr/>
        </p:nvPicPr>
        <p:blipFill>
          <a:blip r:embed="rId3">
            <a:alphaModFix/>
          </a:blip>
          <a:stretch>
            <a:fillRect/>
          </a:stretch>
        </p:blipFill>
        <p:spPr>
          <a:xfrm>
            <a:off x="6187825" y="1873302"/>
            <a:ext cx="2814774" cy="1993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source shortest-paths</a:t>
            </a:r>
            <a:endParaRPr/>
          </a:p>
        </p:txBody>
      </p:sp>
      <p:sp>
        <p:nvSpPr>
          <p:cNvPr id="404" name="Google Shape;404;p6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Given</a:t>
            </a:r>
            <a:endParaRPr/>
          </a:p>
          <a:p>
            <a:pPr indent="-342900" lvl="1" marL="914400" rtl="0" algn="l">
              <a:spcBef>
                <a:spcPts val="0"/>
              </a:spcBef>
              <a:spcAft>
                <a:spcPts val="0"/>
              </a:spcAft>
              <a:buSzPts val="1800"/>
              <a:buChar char="○"/>
            </a:pPr>
            <a:r>
              <a:rPr lang="en"/>
              <a:t>Weighted digraph, single source s.</a:t>
            </a:r>
            <a:endParaRPr/>
          </a:p>
          <a:p>
            <a:pPr indent="-381000" lvl="0" marL="457200" rtl="0" algn="l">
              <a:spcBef>
                <a:spcPts val="0"/>
              </a:spcBef>
              <a:spcAft>
                <a:spcPts val="0"/>
              </a:spcAft>
              <a:buSzPts val="2400"/>
              <a:buChar char="●"/>
            </a:pPr>
            <a:r>
              <a:rPr lang="en"/>
              <a:t>Goal:</a:t>
            </a:r>
            <a:endParaRPr/>
          </a:p>
          <a:p>
            <a:pPr indent="-342900" lvl="1" marL="914400" rtl="0" algn="l">
              <a:spcBef>
                <a:spcPts val="0"/>
              </a:spcBef>
              <a:spcAft>
                <a:spcPts val="0"/>
              </a:spcAft>
              <a:buSzPts val="1800"/>
              <a:buChar char="○"/>
            </a:pPr>
            <a:r>
              <a:rPr lang="en"/>
              <a:t>Find the shortest path from s to every other vertex.</a:t>
            </a:r>
            <a:endParaRPr/>
          </a:p>
          <a:p>
            <a:pPr indent="-342900" lvl="1" marL="914400" rtl="0" algn="l">
              <a:spcBef>
                <a:spcPts val="0"/>
              </a:spcBef>
              <a:spcAft>
                <a:spcPts val="0"/>
              </a:spcAft>
              <a:buSzPts val="1800"/>
              <a:buChar char="○"/>
            </a:pPr>
            <a:r>
              <a:rPr lang="en"/>
              <a:t>If just looking for a single destination, stop once the destination is found</a:t>
            </a:r>
            <a:endParaRPr/>
          </a:p>
          <a:p>
            <a:pPr indent="-381000" lvl="0" marL="457200" rtl="0" algn="l">
              <a:spcBef>
                <a:spcPts val="0"/>
              </a:spcBef>
              <a:spcAft>
                <a:spcPts val="0"/>
              </a:spcAft>
              <a:buSzPts val="2400"/>
              <a:buChar char="●"/>
            </a:pPr>
            <a:r>
              <a:rPr lang="en"/>
              <a:t>Note: Shortest paths form a tree</a:t>
            </a:r>
            <a:endParaRPr/>
          </a:p>
          <a:p>
            <a:pPr indent="-342900" lvl="1" marL="914400" rtl="0" algn="l">
              <a:spcBef>
                <a:spcPts val="0"/>
              </a:spcBef>
              <a:spcAft>
                <a:spcPts val="0"/>
              </a:spcAft>
              <a:buSzPts val="1800"/>
              <a:buChar char="○"/>
            </a:pPr>
            <a:r>
              <a:rPr lang="en"/>
              <a:t>Meaning no cycles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a faster Shortest Path</a:t>
            </a:r>
            <a:endParaRPr/>
          </a:p>
        </p:txBody>
      </p:sp>
      <p:sp>
        <p:nvSpPr>
          <p:cNvPr id="410" name="Google Shape;410;p6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Observe: The shortest path from Start (S) to any Destination (D) is the shortest path resulting from the sum of the shortest path that goes from S to any Adjacent </a:t>
            </a:r>
            <a:r>
              <a:rPr lang="en"/>
              <a:t>to D</a:t>
            </a:r>
            <a:r>
              <a:rPr lang="en"/>
              <a:t> (A) + the path between A to D</a:t>
            </a:r>
            <a:endParaRPr/>
          </a:p>
          <a:p>
            <a:pPr indent="-342900" lvl="1" marL="914400" rtl="0" algn="l">
              <a:spcBef>
                <a:spcPts val="0"/>
              </a:spcBef>
              <a:spcAft>
                <a:spcPts val="0"/>
              </a:spcAft>
              <a:buSzPts val="1800"/>
              <a:buChar char="○"/>
            </a:pPr>
            <a:r>
              <a:rPr lang="en"/>
              <a:t>Given the graph to the right, if I have </a:t>
            </a:r>
            <a:br>
              <a:rPr lang="en"/>
            </a:br>
            <a:r>
              <a:rPr lang="en"/>
              <a:t>the shortest path between a and d’s </a:t>
            </a:r>
            <a:br>
              <a:rPr lang="en"/>
            </a:br>
            <a:r>
              <a:rPr lang="en"/>
              <a:t>adjacents, then I only need to find the </a:t>
            </a:r>
            <a:br>
              <a:rPr lang="en"/>
            </a:br>
            <a:r>
              <a:rPr lang="en"/>
              <a:t>shortest path between adj and d to find</a:t>
            </a:r>
            <a:br>
              <a:rPr lang="en"/>
            </a:br>
            <a:r>
              <a:rPr lang="en"/>
              <a:t>the shortest path between a and d</a:t>
            </a:r>
            <a:endParaRPr/>
          </a:p>
        </p:txBody>
      </p:sp>
      <p:pic>
        <p:nvPicPr>
          <p:cNvPr id="411" name="Google Shape;411;p61"/>
          <p:cNvPicPr preferRelativeResize="0"/>
          <p:nvPr/>
        </p:nvPicPr>
        <p:blipFill>
          <a:blip r:embed="rId3">
            <a:alphaModFix/>
          </a:blip>
          <a:stretch>
            <a:fillRect/>
          </a:stretch>
        </p:blipFill>
        <p:spPr>
          <a:xfrm>
            <a:off x="6085650" y="2813427"/>
            <a:ext cx="2814774" cy="199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Directed vs. Undirected graphs</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the edges in a graph have no direction, the graph is called undirected</a:t>
            </a:r>
            <a:endParaRPr/>
          </a:p>
          <a:p>
            <a:pPr indent="-342900" lvl="1" marL="914400" rtl="0" algn="l">
              <a:spcBef>
                <a:spcPts val="0"/>
              </a:spcBef>
              <a:spcAft>
                <a:spcPts val="0"/>
              </a:spcAft>
              <a:buSzPts val="1800"/>
              <a:buChar char="○"/>
            </a:pPr>
            <a:r>
              <a:rPr lang="en"/>
              <a:t>Country roads with no traffic laws</a:t>
            </a:r>
            <a:endParaRPr/>
          </a:p>
          <a:p>
            <a:pPr indent="-381000" lvl="0" marL="457200" rtl="0" algn="l">
              <a:spcBef>
                <a:spcPts val="0"/>
              </a:spcBef>
              <a:spcAft>
                <a:spcPts val="0"/>
              </a:spcAft>
              <a:buSzPts val="2400"/>
              <a:buChar char="●"/>
            </a:pPr>
            <a:r>
              <a:rPr lang="en"/>
              <a:t>When the edges in a graph have a direction, the graph is called directed (or digraph)</a:t>
            </a:r>
            <a:endParaRPr/>
          </a:p>
          <a:p>
            <a:pPr indent="-342900" lvl="1" marL="914400" rtl="0" algn="l">
              <a:spcBef>
                <a:spcPts val="0"/>
              </a:spcBef>
              <a:spcAft>
                <a:spcPts val="0"/>
              </a:spcAft>
              <a:buSzPts val="1800"/>
              <a:buChar char="○"/>
            </a:pPr>
            <a:r>
              <a:rPr lang="en"/>
              <a:t>One way streets in a big city</a:t>
            </a:r>
            <a:endParaRPr/>
          </a:p>
        </p:txBody>
      </p:sp>
      <p:pic>
        <p:nvPicPr>
          <p:cNvPr id="86" name="Google Shape;86;p17"/>
          <p:cNvPicPr preferRelativeResize="0"/>
          <p:nvPr/>
        </p:nvPicPr>
        <p:blipFill>
          <a:blip r:embed="rId3">
            <a:alphaModFix/>
          </a:blip>
          <a:stretch>
            <a:fillRect/>
          </a:stretch>
        </p:blipFill>
        <p:spPr>
          <a:xfrm>
            <a:off x="4831800" y="3018575"/>
            <a:ext cx="4000500" cy="1981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our Path</a:t>
            </a:r>
            <a:endParaRPr/>
          </a:p>
        </p:txBody>
      </p:sp>
      <p:sp>
        <p:nvSpPr>
          <p:cNvPr id="417" name="Google Shape;417;p6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variables do we need to keep track of?</a:t>
            </a:r>
            <a:endParaRPr/>
          </a:p>
          <a:p>
            <a:pPr indent="-342900" lvl="1" marL="914400" rtl="0" algn="l">
              <a:spcBef>
                <a:spcPts val="0"/>
              </a:spcBef>
              <a:spcAft>
                <a:spcPts val="0"/>
              </a:spcAft>
              <a:buSzPts val="1800"/>
              <a:buChar char="○"/>
            </a:pPr>
            <a:r>
              <a:rPr lang="en"/>
              <a:t>G</a:t>
            </a:r>
            <a:endParaRPr/>
          </a:p>
          <a:p>
            <a:pPr indent="-317500" lvl="2" marL="1371600" rtl="0" algn="l">
              <a:spcBef>
                <a:spcPts val="0"/>
              </a:spcBef>
              <a:spcAft>
                <a:spcPts val="0"/>
              </a:spcAft>
              <a:buSzPts val="1400"/>
              <a:buChar char="■"/>
            </a:pPr>
            <a:r>
              <a:rPr lang="en"/>
              <a:t>The graph which contains V and E</a:t>
            </a:r>
            <a:endParaRPr/>
          </a:p>
          <a:p>
            <a:pPr indent="-342900" lvl="1" marL="914400" rtl="0" algn="l">
              <a:spcBef>
                <a:spcPts val="0"/>
              </a:spcBef>
              <a:spcAft>
                <a:spcPts val="0"/>
              </a:spcAft>
              <a:buSzPts val="1800"/>
              <a:buChar char="○"/>
            </a:pPr>
            <a:r>
              <a:rPr lang="en"/>
              <a:t>dist[] </a:t>
            </a:r>
            <a:endParaRPr/>
          </a:p>
          <a:p>
            <a:pPr indent="-317500" lvl="2" marL="1371600" rtl="0" algn="l">
              <a:spcBef>
                <a:spcPts val="0"/>
              </a:spcBef>
              <a:spcAft>
                <a:spcPts val="0"/>
              </a:spcAft>
              <a:buSzPts val="1400"/>
              <a:buChar char="■"/>
            </a:pPr>
            <a:r>
              <a:rPr lang="en"/>
              <a:t>vertex-indexed array containing distance from start</a:t>
            </a:r>
            <a:endParaRPr/>
          </a:p>
          <a:p>
            <a:pPr indent="-342900" lvl="1" marL="914400" rtl="0" algn="l">
              <a:spcBef>
                <a:spcPts val="0"/>
              </a:spcBef>
              <a:spcAft>
                <a:spcPts val="0"/>
              </a:spcAft>
              <a:buSzPts val="1800"/>
              <a:buChar char="○"/>
            </a:pPr>
            <a:r>
              <a:rPr lang="en"/>
              <a:t>pred[]</a:t>
            </a:r>
            <a:endParaRPr/>
          </a:p>
          <a:p>
            <a:pPr indent="-317500" lvl="2" marL="1371600" rtl="0" algn="l">
              <a:spcBef>
                <a:spcPts val="0"/>
              </a:spcBef>
              <a:spcAft>
                <a:spcPts val="0"/>
              </a:spcAft>
              <a:buSzPts val="1400"/>
              <a:buChar char="■"/>
            </a:pPr>
            <a:r>
              <a:rPr lang="en"/>
              <a:t>Vertex index array containing the optimal previous node</a:t>
            </a:r>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Relaxation</a:t>
            </a:r>
            <a:endParaRPr/>
          </a:p>
        </p:txBody>
      </p:sp>
      <p:sp>
        <p:nvSpPr>
          <p:cNvPr id="423" name="Google Shape;423;p6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For all vertices, dist[v] is the length of some path from  start (</a:t>
            </a:r>
            <a:r>
              <a:rPr i="1" lang="en"/>
              <a:t>s</a:t>
            </a:r>
            <a:r>
              <a:rPr lang="en"/>
              <a:t>) to some vertex (</a:t>
            </a:r>
            <a:r>
              <a:rPr lang="en"/>
              <a:t>v</a:t>
            </a:r>
            <a:r>
              <a:rPr lang="en"/>
              <a:t>)</a:t>
            </a:r>
            <a:endParaRPr/>
          </a:p>
          <a:p>
            <a:pPr indent="-342900" lvl="1" marL="914400" rtl="0" algn="l">
              <a:spcBef>
                <a:spcPts val="0"/>
              </a:spcBef>
              <a:spcAft>
                <a:spcPts val="0"/>
              </a:spcAft>
              <a:buSzPts val="1800"/>
              <a:buChar char="○"/>
            </a:pPr>
            <a:r>
              <a:rPr lang="en"/>
              <a:t>Initially all are set to infinity</a:t>
            </a:r>
            <a:endParaRPr/>
          </a:p>
          <a:p>
            <a:pPr indent="-381000" lvl="0" marL="457200" rtl="0" algn="l">
              <a:spcBef>
                <a:spcPts val="0"/>
              </a:spcBef>
              <a:spcAft>
                <a:spcPts val="0"/>
              </a:spcAft>
              <a:buSzPts val="2400"/>
              <a:buChar char="●"/>
            </a:pPr>
            <a:r>
              <a:rPr lang="en"/>
              <a:t>Relaxation along edge </a:t>
            </a:r>
            <a:r>
              <a:rPr i="1" lang="en"/>
              <a:t>e</a:t>
            </a:r>
            <a:r>
              <a:rPr lang="en"/>
              <a:t> from </a:t>
            </a:r>
            <a:r>
              <a:rPr lang="en"/>
              <a:t>v</a:t>
            </a:r>
            <a:r>
              <a:rPr lang="en"/>
              <a:t> to w.</a:t>
            </a:r>
            <a:endParaRPr/>
          </a:p>
          <a:p>
            <a:pPr indent="-342900" lvl="1" marL="914400" rtl="0" algn="l">
              <a:spcBef>
                <a:spcPts val="0"/>
              </a:spcBef>
              <a:spcAft>
                <a:spcPts val="0"/>
              </a:spcAft>
              <a:buSzPts val="1800"/>
              <a:buChar char="○"/>
            </a:pPr>
            <a:r>
              <a:rPr lang="en"/>
              <a:t>dist[v] is length of some path from s to v</a:t>
            </a:r>
            <a:endParaRPr/>
          </a:p>
          <a:p>
            <a:pPr indent="-342900" lvl="1" marL="914400" rtl="0" algn="l">
              <a:spcBef>
                <a:spcPts val="0"/>
              </a:spcBef>
              <a:spcAft>
                <a:spcPts val="0"/>
              </a:spcAft>
              <a:buSzPts val="1800"/>
              <a:buChar char="○"/>
            </a:pPr>
            <a:r>
              <a:rPr lang="en"/>
              <a:t>dist[w] is length of some path from s to w</a:t>
            </a:r>
            <a:endParaRPr/>
          </a:p>
          <a:p>
            <a:pPr indent="-342900" lvl="1" marL="914400" rtl="0" algn="l">
              <a:spcBef>
                <a:spcPts val="0"/>
              </a:spcBef>
              <a:spcAft>
                <a:spcPts val="0"/>
              </a:spcAft>
              <a:buSzPts val="1800"/>
              <a:buChar char="○"/>
            </a:pPr>
            <a:r>
              <a:rPr lang="en"/>
              <a:t>if v-&gt;w gives a shorter path from s to w through v, update dist[w] and pred[w]</a:t>
            </a:r>
            <a:endParaRPr/>
          </a:p>
          <a:p>
            <a:pPr indent="-317500" lvl="2" marL="1371600" rtl="0" algn="l">
              <a:spcBef>
                <a:spcPts val="0"/>
              </a:spcBef>
              <a:spcAft>
                <a:spcPts val="0"/>
              </a:spcAft>
              <a:buSzPts val="1400"/>
              <a:buChar char="■"/>
            </a:pPr>
            <a:r>
              <a:rPr lang="en"/>
              <a:t>Relaxation sets dist[w] to the length of a shorter path from s to w (if v-w gives one)</a:t>
            </a:r>
            <a:endParaRPr/>
          </a:p>
        </p:txBody>
      </p:sp>
      <p:sp>
        <p:nvSpPr>
          <p:cNvPr id="424" name="Google Shape;424;p63"/>
          <p:cNvSpPr txBox="1"/>
          <p:nvPr/>
        </p:nvSpPr>
        <p:spPr>
          <a:xfrm>
            <a:off x="5993325" y="1693650"/>
            <a:ext cx="3030300" cy="182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3"/>
                </a:solidFill>
                <a:latin typeface="Old Standard TT"/>
                <a:ea typeface="Old Standard TT"/>
                <a:cs typeface="Old Standard TT"/>
                <a:sym typeface="Old Standard TT"/>
              </a:rPr>
              <a:t>if (dist[w] &gt; dist[v] + w.weight(v)){</a:t>
            </a:r>
            <a:br>
              <a:rPr lang="en" sz="1200">
                <a:solidFill>
                  <a:schemeClr val="accent3"/>
                </a:solidFill>
                <a:latin typeface="Old Standard TT"/>
                <a:ea typeface="Old Standard TT"/>
                <a:cs typeface="Old Standard TT"/>
                <a:sym typeface="Old Standard TT"/>
              </a:rPr>
            </a:br>
            <a:r>
              <a:rPr lang="en" sz="1200">
                <a:solidFill>
                  <a:schemeClr val="accent3"/>
                </a:solidFill>
                <a:latin typeface="Old Standard TT"/>
                <a:ea typeface="Old Standard TT"/>
                <a:cs typeface="Old Standard TT"/>
                <a:sym typeface="Old Standard TT"/>
              </a:rPr>
              <a:t>	dist[w] = dist[v] + w.weight(v));</a:t>
            </a:r>
            <a:br>
              <a:rPr lang="en" sz="1200">
                <a:solidFill>
                  <a:schemeClr val="accent3"/>
                </a:solidFill>
                <a:latin typeface="Old Standard TT"/>
                <a:ea typeface="Old Standard TT"/>
                <a:cs typeface="Old Standard TT"/>
                <a:sym typeface="Old Standard TT"/>
              </a:rPr>
            </a:br>
            <a:r>
              <a:rPr lang="en" sz="1200">
                <a:solidFill>
                  <a:schemeClr val="accent3"/>
                </a:solidFill>
                <a:latin typeface="Old Standard TT"/>
                <a:ea typeface="Old Standard TT"/>
                <a:cs typeface="Old Standard TT"/>
                <a:sym typeface="Old Standard TT"/>
              </a:rPr>
              <a:t>	pred[w] = v;</a:t>
            </a:r>
            <a:br>
              <a:rPr lang="en" sz="1200">
                <a:solidFill>
                  <a:schemeClr val="accent3"/>
                </a:solidFill>
                <a:latin typeface="Old Standard TT"/>
                <a:ea typeface="Old Standard TT"/>
                <a:cs typeface="Old Standard TT"/>
                <a:sym typeface="Old Standard TT"/>
              </a:rPr>
            </a:br>
            <a:r>
              <a:rPr lang="en" sz="1200">
                <a:solidFill>
                  <a:schemeClr val="accent3"/>
                </a:solidFill>
                <a:latin typeface="Old Standard TT"/>
                <a:ea typeface="Old Standard TT"/>
                <a:cs typeface="Old Standard TT"/>
                <a:sym typeface="Old Standard TT"/>
              </a:rPr>
              <a:t>}</a:t>
            </a:r>
            <a:endParaRPr sz="1200">
              <a:solidFill>
                <a:schemeClr val="accent3"/>
              </a:solidFill>
            </a:endParaRPr>
          </a:p>
        </p:txBody>
      </p:sp>
      <p:cxnSp>
        <p:nvCxnSpPr>
          <p:cNvPr id="425" name="Google Shape;425;p63"/>
          <p:cNvCxnSpPr/>
          <p:nvPr/>
        </p:nvCxnSpPr>
        <p:spPr>
          <a:xfrm>
            <a:off x="5993325" y="1693650"/>
            <a:ext cx="0" cy="175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Solution</a:t>
            </a:r>
            <a:endParaRPr/>
          </a:p>
        </p:txBody>
      </p:sp>
      <p:sp>
        <p:nvSpPr>
          <p:cNvPr id="431" name="Google Shape;431;p64"/>
          <p:cNvSpPr txBox="1"/>
          <p:nvPr>
            <p:ph idx="1" type="body"/>
          </p:nvPr>
        </p:nvSpPr>
        <p:spPr>
          <a:xfrm>
            <a:off x="311700" y="1171600"/>
            <a:ext cx="3801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Initialize an array of vertices</a:t>
            </a:r>
            <a:endParaRPr sz="1800"/>
          </a:p>
          <a:p>
            <a:pPr indent="-342900" lvl="0" marL="457200" rtl="0" algn="l">
              <a:spcBef>
                <a:spcPts val="0"/>
              </a:spcBef>
              <a:spcAft>
                <a:spcPts val="0"/>
              </a:spcAft>
              <a:buSzPts val="1800"/>
              <a:buChar char="●"/>
            </a:pPr>
            <a:r>
              <a:rPr lang="en" sz="1800"/>
              <a:t>Initialize all vertices dist[] to infinity</a:t>
            </a:r>
            <a:endParaRPr sz="1800"/>
          </a:p>
          <a:p>
            <a:pPr indent="-342900" lvl="0" marL="457200" rtl="0" algn="l">
              <a:spcBef>
                <a:spcPts val="0"/>
              </a:spcBef>
              <a:spcAft>
                <a:spcPts val="0"/>
              </a:spcAft>
              <a:buSzPts val="1800"/>
              <a:buChar char="●"/>
            </a:pPr>
            <a:r>
              <a:rPr lang="en" sz="1800"/>
              <a:t>Initialize all optimal previous to NULL</a:t>
            </a:r>
            <a:endParaRPr sz="1800"/>
          </a:p>
        </p:txBody>
      </p:sp>
      <p:pic>
        <p:nvPicPr>
          <p:cNvPr id="432" name="Google Shape;432;p64"/>
          <p:cNvPicPr preferRelativeResize="0"/>
          <p:nvPr/>
        </p:nvPicPr>
        <p:blipFill>
          <a:blip r:embed="rId3">
            <a:alphaModFix/>
          </a:blip>
          <a:stretch>
            <a:fillRect/>
          </a:stretch>
        </p:blipFill>
        <p:spPr>
          <a:xfrm>
            <a:off x="4801376" y="279300"/>
            <a:ext cx="2505051" cy="2089676"/>
          </a:xfrm>
          <a:prstGeom prst="rect">
            <a:avLst/>
          </a:prstGeom>
          <a:noFill/>
          <a:ln>
            <a:noFill/>
          </a:ln>
        </p:spPr>
      </p:pic>
      <p:graphicFrame>
        <p:nvGraphicFramePr>
          <p:cNvPr id="433" name="Google Shape;433;p64"/>
          <p:cNvGraphicFramePr/>
          <p:nvPr/>
        </p:nvGraphicFramePr>
        <p:xfrm>
          <a:off x="47380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34" name="Google Shape;434;p64"/>
          <p:cNvGraphicFramePr/>
          <p:nvPr/>
        </p:nvGraphicFramePr>
        <p:xfrm>
          <a:off x="586247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35" name="Google Shape;435;p64"/>
          <p:cNvGraphicFramePr/>
          <p:nvPr/>
        </p:nvGraphicFramePr>
        <p:xfrm>
          <a:off x="69869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6" name="Google Shape;436;p64"/>
          <p:cNvSpPr txBox="1"/>
          <p:nvPr/>
        </p:nvSpPr>
        <p:spPr>
          <a:xfrm>
            <a:off x="4570575"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Vertices</a:t>
            </a:r>
            <a:endParaRPr sz="1000"/>
          </a:p>
        </p:txBody>
      </p:sp>
      <p:sp>
        <p:nvSpPr>
          <p:cNvPr id="437" name="Google Shape;437;p64"/>
          <p:cNvSpPr txBox="1"/>
          <p:nvPr/>
        </p:nvSpPr>
        <p:spPr>
          <a:xfrm>
            <a:off x="567570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Dist</a:t>
            </a:r>
            <a:endParaRPr sz="1000"/>
          </a:p>
        </p:txBody>
      </p:sp>
      <p:sp>
        <p:nvSpPr>
          <p:cNvPr id="438" name="Google Shape;438;p64"/>
          <p:cNvSpPr txBox="1"/>
          <p:nvPr/>
        </p:nvSpPr>
        <p:spPr>
          <a:xfrm>
            <a:off x="673735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OptimalPrev</a:t>
            </a: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Solution</a:t>
            </a:r>
            <a:endParaRPr/>
          </a:p>
        </p:txBody>
      </p:sp>
      <p:sp>
        <p:nvSpPr>
          <p:cNvPr id="444" name="Google Shape;444;p65"/>
          <p:cNvSpPr txBox="1"/>
          <p:nvPr>
            <p:ph idx="1" type="body"/>
          </p:nvPr>
        </p:nvSpPr>
        <p:spPr>
          <a:xfrm>
            <a:off x="311700" y="1171600"/>
            <a:ext cx="3801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Start at A, mark distance as 0</a:t>
            </a:r>
            <a:endParaRPr sz="1800"/>
          </a:p>
          <a:p>
            <a:pPr indent="-342900" lvl="0" marL="457200" rtl="0" algn="l">
              <a:spcBef>
                <a:spcPts val="0"/>
              </a:spcBef>
              <a:spcAft>
                <a:spcPts val="0"/>
              </a:spcAft>
              <a:buSzPts val="1800"/>
              <a:buChar char="●"/>
            </a:pPr>
            <a:r>
              <a:rPr lang="en" sz="1800"/>
              <a:t>Leave Optimal Previous Vertex at NULL</a:t>
            </a:r>
            <a:endParaRPr sz="1800"/>
          </a:p>
          <a:p>
            <a:pPr indent="-342900" lvl="0" marL="457200" rtl="0" algn="l">
              <a:spcBef>
                <a:spcPts val="0"/>
              </a:spcBef>
              <a:spcAft>
                <a:spcPts val="0"/>
              </a:spcAft>
              <a:buSzPts val="1800"/>
              <a:buChar char="●"/>
            </a:pPr>
            <a:r>
              <a:rPr lang="en" sz="1800"/>
              <a:t>Mark distance of each adjacent node to A and optimal previous node</a:t>
            </a:r>
            <a:endParaRPr sz="1800"/>
          </a:p>
          <a:p>
            <a:pPr indent="-342900" lvl="0" marL="457200" rtl="0" algn="l">
              <a:spcBef>
                <a:spcPts val="0"/>
              </a:spcBef>
              <a:spcAft>
                <a:spcPts val="0"/>
              </a:spcAft>
              <a:buSzPts val="1800"/>
              <a:buChar char="●"/>
            </a:pPr>
            <a:r>
              <a:rPr lang="en" sz="1800"/>
              <a:t>Mark A as a fully explored vertex</a:t>
            </a:r>
            <a:endParaRPr sz="1800"/>
          </a:p>
        </p:txBody>
      </p:sp>
      <p:pic>
        <p:nvPicPr>
          <p:cNvPr id="445" name="Google Shape;445;p65"/>
          <p:cNvPicPr preferRelativeResize="0"/>
          <p:nvPr/>
        </p:nvPicPr>
        <p:blipFill>
          <a:blip r:embed="rId3">
            <a:alphaModFix/>
          </a:blip>
          <a:stretch>
            <a:fillRect/>
          </a:stretch>
        </p:blipFill>
        <p:spPr>
          <a:xfrm>
            <a:off x="6327251" y="305050"/>
            <a:ext cx="2505051" cy="2089676"/>
          </a:xfrm>
          <a:prstGeom prst="rect">
            <a:avLst/>
          </a:prstGeom>
          <a:noFill/>
          <a:ln>
            <a:noFill/>
          </a:ln>
        </p:spPr>
      </p:pic>
      <p:graphicFrame>
        <p:nvGraphicFramePr>
          <p:cNvPr id="446" name="Google Shape;446;p65"/>
          <p:cNvGraphicFramePr/>
          <p:nvPr/>
        </p:nvGraphicFramePr>
        <p:xfrm>
          <a:off x="47380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47" name="Google Shape;447;p65"/>
          <p:cNvGraphicFramePr/>
          <p:nvPr/>
        </p:nvGraphicFramePr>
        <p:xfrm>
          <a:off x="586247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48" name="Google Shape;448;p65"/>
          <p:cNvGraphicFramePr/>
          <p:nvPr/>
        </p:nvGraphicFramePr>
        <p:xfrm>
          <a:off x="69869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49" name="Google Shape;449;p65"/>
          <p:cNvSpPr txBox="1"/>
          <p:nvPr/>
        </p:nvSpPr>
        <p:spPr>
          <a:xfrm>
            <a:off x="4570575"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Vertices</a:t>
            </a:r>
            <a:endParaRPr sz="1000"/>
          </a:p>
        </p:txBody>
      </p:sp>
      <p:sp>
        <p:nvSpPr>
          <p:cNvPr id="450" name="Google Shape;450;p65"/>
          <p:cNvSpPr txBox="1"/>
          <p:nvPr/>
        </p:nvSpPr>
        <p:spPr>
          <a:xfrm>
            <a:off x="567570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Dist</a:t>
            </a:r>
            <a:endParaRPr sz="1000"/>
          </a:p>
        </p:txBody>
      </p:sp>
      <p:sp>
        <p:nvSpPr>
          <p:cNvPr id="451" name="Google Shape;451;p65"/>
          <p:cNvSpPr txBox="1"/>
          <p:nvPr/>
        </p:nvSpPr>
        <p:spPr>
          <a:xfrm>
            <a:off x="673735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OptimalPrev</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Solution</a:t>
            </a:r>
            <a:endParaRPr/>
          </a:p>
        </p:txBody>
      </p:sp>
      <p:sp>
        <p:nvSpPr>
          <p:cNvPr id="457" name="Google Shape;457;p66"/>
          <p:cNvSpPr txBox="1"/>
          <p:nvPr>
            <p:ph idx="1" type="body"/>
          </p:nvPr>
        </p:nvSpPr>
        <p:spPr>
          <a:xfrm>
            <a:off x="311700" y="1171600"/>
            <a:ext cx="3801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Advance to the next unexplored Node with the least distance from A</a:t>
            </a:r>
            <a:endParaRPr sz="1800"/>
          </a:p>
          <a:p>
            <a:pPr indent="-342900" lvl="1" marL="914400" rtl="0" algn="l">
              <a:spcBef>
                <a:spcPts val="0"/>
              </a:spcBef>
              <a:spcAft>
                <a:spcPts val="0"/>
              </a:spcAft>
              <a:buSzPts val="1800"/>
              <a:buChar char="○"/>
            </a:pPr>
            <a:r>
              <a:rPr lang="en"/>
              <a:t>This would be C</a:t>
            </a:r>
            <a:endParaRPr/>
          </a:p>
          <a:p>
            <a:pPr indent="-342900" lvl="0" marL="457200" rtl="0" algn="l">
              <a:spcBef>
                <a:spcPts val="0"/>
              </a:spcBef>
              <a:spcAft>
                <a:spcPts val="0"/>
              </a:spcAft>
              <a:buSzPts val="1800"/>
              <a:buChar char="●"/>
            </a:pPr>
            <a:r>
              <a:rPr lang="en" sz="1800"/>
              <a:t>Check all C’s unexplored adjacent nodes</a:t>
            </a:r>
            <a:endParaRPr sz="1800"/>
          </a:p>
          <a:p>
            <a:pPr indent="-342900" lvl="1" marL="914400" rtl="0" algn="l">
              <a:spcBef>
                <a:spcPts val="0"/>
              </a:spcBef>
              <a:spcAft>
                <a:spcPts val="0"/>
              </a:spcAft>
              <a:buSzPts val="1800"/>
              <a:buChar char="○"/>
            </a:pPr>
            <a:r>
              <a:rPr lang="en"/>
              <a:t>if less than current distance to A, update distance and set optimal previous node</a:t>
            </a:r>
            <a:endParaRPr/>
          </a:p>
          <a:p>
            <a:pPr indent="-342900" lvl="0" marL="457200" rtl="0" algn="l">
              <a:spcBef>
                <a:spcPts val="0"/>
              </a:spcBef>
              <a:spcAft>
                <a:spcPts val="0"/>
              </a:spcAft>
              <a:buClr>
                <a:srgbClr val="000000"/>
              </a:buClr>
              <a:buSzPts val="1800"/>
              <a:buChar char="●"/>
            </a:pPr>
            <a:r>
              <a:rPr lang="en" sz="1800">
                <a:solidFill>
                  <a:srgbClr val="000000"/>
                </a:solidFill>
              </a:rPr>
              <a:t>Mark C as Explored</a:t>
            </a:r>
            <a:endParaRPr sz="1800">
              <a:solidFill>
                <a:srgbClr val="000000"/>
              </a:solidFill>
            </a:endParaRPr>
          </a:p>
        </p:txBody>
      </p:sp>
      <p:pic>
        <p:nvPicPr>
          <p:cNvPr id="458" name="Google Shape;458;p66"/>
          <p:cNvPicPr preferRelativeResize="0"/>
          <p:nvPr/>
        </p:nvPicPr>
        <p:blipFill>
          <a:blip r:embed="rId3">
            <a:alphaModFix/>
          </a:blip>
          <a:stretch>
            <a:fillRect/>
          </a:stretch>
        </p:blipFill>
        <p:spPr>
          <a:xfrm>
            <a:off x="6327251" y="305050"/>
            <a:ext cx="2505051" cy="2089676"/>
          </a:xfrm>
          <a:prstGeom prst="rect">
            <a:avLst/>
          </a:prstGeom>
          <a:noFill/>
          <a:ln>
            <a:noFill/>
          </a:ln>
        </p:spPr>
      </p:pic>
      <p:graphicFrame>
        <p:nvGraphicFramePr>
          <p:cNvPr id="459" name="Google Shape;459;p66"/>
          <p:cNvGraphicFramePr/>
          <p:nvPr/>
        </p:nvGraphicFramePr>
        <p:xfrm>
          <a:off x="47380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60" name="Google Shape;460;p66"/>
          <p:cNvGraphicFramePr/>
          <p:nvPr/>
        </p:nvGraphicFramePr>
        <p:xfrm>
          <a:off x="5740975" y="2484475"/>
          <a:ext cx="3000000" cy="3000000"/>
        </p:xfrm>
        <a:graphic>
          <a:graphicData uri="http://schemas.openxmlformats.org/drawingml/2006/table">
            <a:tbl>
              <a:tblPr>
                <a:noFill/>
                <a:tableStyleId>{0D86E011-6C7A-49AC-91C9-83FA86A28A48}</a:tableStyleId>
              </a:tblPr>
              <a:tblGrid>
                <a:gridCol w="504350"/>
              </a:tblGrid>
              <a:tr h="389725">
                <a:tc>
                  <a:txBody>
                    <a:bodyPr>
                      <a:noAutofit/>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61" name="Google Shape;461;p66"/>
          <p:cNvGraphicFramePr/>
          <p:nvPr/>
        </p:nvGraphicFramePr>
        <p:xfrm>
          <a:off x="69869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62" name="Google Shape;462;p66"/>
          <p:cNvSpPr txBox="1"/>
          <p:nvPr/>
        </p:nvSpPr>
        <p:spPr>
          <a:xfrm>
            <a:off x="4570575"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Vertices</a:t>
            </a:r>
            <a:endParaRPr sz="1000"/>
          </a:p>
        </p:txBody>
      </p:sp>
      <p:sp>
        <p:nvSpPr>
          <p:cNvPr id="463" name="Google Shape;463;p66"/>
          <p:cNvSpPr txBox="1"/>
          <p:nvPr/>
        </p:nvSpPr>
        <p:spPr>
          <a:xfrm>
            <a:off x="567570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Dist</a:t>
            </a:r>
            <a:endParaRPr sz="1000"/>
          </a:p>
        </p:txBody>
      </p:sp>
      <p:sp>
        <p:nvSpPr>
          <p:cNvPr id="464" name="Google Shape;464;p66"/>
          <p:cNvSpPr txBox="1"/>
          <p:nvPr/>
        </p:nvSpPr>
        <p:spPr>
          <a:xfrm>
            <a:off x="673735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OptimalPrev</a:t>
            </a:r>
            <a:endParaRPr sz="1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Solution</a:t>
            </a:r>
            <a:endParaRPr/>
          </a:p>
        </p:txBody>
      </p:sp>
      <p:sp>
        <p:nvSpPr>
          <p:cNvPr id="470" name="Google Shape;470;p67"/>
          <p:cNvSpPr txBox="1"/>
          <p:nvPr>
            <p:ph idx="1" type="body"/>
          </p:nvPr>
        </p:nvSpPr>
        <p:spPr>
          <a:xfrm>
            <a:off x="311700" y="1171600"/>
            <a:ext cx="3801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Advance to the next unexplored Node with the least distance from A</a:t>
            </a:r>
            <a:endParaRPr sz="1800"/>
          </a:p>
          <a:p>
            <a:pPr indent="-342900" lvl="1" marL="914400" rtl="0" algn="l">
              <a:spcBef>
                <a:spcPts val="0"/>
              </a:spcBef>
              <a:spcAft>
                <a:spcPts val="0"/>
              </a:spcAft>
              <a:buSzPts val="1800"/>
              <a:buChar char="○"/>
            </a:pPr>
            <a:r>
              <a:rPr lang="en"/>
              <a:t>This would be D</a:t>
            </a:r>
            <a:endParaRPr/>
          </a:p>
          <a:p>
            <a:pPr indent="-342900" lvl="0" marL="457200" rtl="0" algn="l">
              <a:spcBef>
                <a:spcPts val="0"/>
              </a:spcBef>
              <a:spcAft>
                <a:spcPts val="0"/>
              </a:spcAft>
              <a:buSzPts val="1800"/>
              <a:buChar char="●"/>
            </a:pPr>
            <a:r>
              <a:rPr lang="en" sz="1800"/>
              <a:t>Check its unexplored nodes to see if less distance</a:t>
            </a:r>
            <a:endParaRPr sz="1800"/>
          </a:p>
          <a:p>
            <a:pPr indent="-342900" lvl="1" marL="914400" rtl="0" algn="l">
              <a:spcBef>
                <a:spcPts val="0"/>
              </a:spcBef>
              <a:spcAft>
                <a:spcPts val="0"/>
              </a:spcAft>
              <a:buSzPts val="1800"/>
              <a:buChar char="○"/>
            </a:pPr>
            <a:r>
              <a:rPr lang="en"/>
              <a:t>F would be 10, which is greater than 9, so ignore the path</a:t>
            </a:r>
            <a:endParaRPr/>
          </a:p>
          <a:p>
            <a:pPr indent="-381000" lvl="0" marL="457200" rtl="0" algn="l">
              <a:spcBef>
                <a:spcPts val="0"/>
              </a:spcBef>
              <a:spcAft>
                <a:spcPts val="0"/>
              </a:spcAft>
              <a:buSzPts val="2400"/>
              <a:buChar char="●"/>
            </a:pPr>
            <a:r>
              <a:rPr lang="en">
                <a:solidFill>
                  <a:srgbClr val="000000"/>
                </a:solidFill>
              </a:rPr>
              <a:t>Mark D as Explore</a:t>
            </a:r>
            <a:r>
              <a:rPr lang="en"/>
              <a:t>d</a:t>
            </a:r>
            <a:endParaRPr/>
          </a:p>
        </p:txBody>
      </p:sp>
      <p:pic>
        <p:nvPicPr>
          <p:cNvPr id="471" name="Google Shape;471;p67"/>
          <p:cNvPicPr preferRelativeResize="0"/>
          <p:nvPr/>
        </p:nvPicPr>
        <p:blipFill>
          <a:blip r:embed="rId3">
            <a:alphaModFix/>
          </a:blip>
          <a:stretch>
            <a:fillRect/>
          </a:stretch>
        </p:blipFill>
        <p:spPr>
          <a:xfrm>
            <a:off x="6327251" y="305050"/>
            <a:ext cx="2505051" cy="2089676"/>
          </a:xfrm>
          <a:prstGeom prst="rect">
            <a:avLst/>
          </a:prstGeom>
          <a:noFill/>
          <a:ln>
            <a:noFill/>
          </a:ln>
        </p:spPr>
      </p:pic>
      <p:graphicFrame>
        <p:nvGraphicFramePr>
          <p:cNvPr id="472" name="Google Shape;472;p67"/>
          <p:cNvGraphicFramePr/>
          <p:nvPr/>
        </p:nvGraphicFramePr>
        <p:xfrm>
          <a:off x="47380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73" name="Google Shape;473;p67"/>
          <p:cNvGraphicFramePr/>
          <p:nvPr/>
        </p:nvGraphicFramePr>
        <p:xfrm>
          <a:off x="5713975" y="2484475"/>
          <a:ext cx="3000000" cy="3000000"/>
        </p:xfrm>
        <a:graphic>
          <a:graphicData uri="http://schemas.openxmlformats.org/drawingml/2006/table">
            <a:tbl>
              <a:tblPr>
                <a:noFill/>
                <a:tableStyleId>{0D86E011-6C7A-49AC-91C9-83FA86A28A48}</a:tableStyleId>
              </a:tblPr>
              <a:tblGrid>
                <a:gridCol w="436850"/>
              </a:tblGrid>
              <a:tr h="389725">
                <a:tc>
                  <a:txBody>
                    <a:bodyPr>
                      <a:noAutofit/>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74" name="Google Shape;474;p67"/>
          <p:cNvGraphicFramePr/>
          <p:nvPr/>
        </p:nvGraphicFramePr>
        <p:xfrm>
          <a:off x="69869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75" name="Google Shape;475;p67"/>
          <p:cNvSpPr txBox="1"/>
          <p:nvPr/>
        </p:nvSpPr>
        <p:spPr>
          <a:xfrm>
            <a:off x="4570575"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Vertices</a:t>
            </a:r>
            <a:endParaRPr sz="1000"/>
          </a:p>
        </p:txBody>
      </p:sp>
      <p:sp>
        <p:nvSpPr>
          <p:cNvPr id="476" name="Google Shape;476;p67"/>
          <p:cNvSpPr txBox="1"/>
          <p:nvPr/>
        </p:nvSpPr>
        <p:spPr>
          <a:xfrm>
            <a:off x="567570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Dist</a:t>
            </a:r>
            <a:endParaRPr sz="1000"/>
          </a:p>
        </p:txBody>
      </p:sp>
      <p:sp>
        <p:nvSpPr>
          <p:cNvPr id="477" name="Google Shape;477;p67"/>
          <p:cNvSpPr txBox="1"/>
          <p:nvPr/>
        </p:nvSpPr>
        <p:spPr>
          <a:xfrm>
            <a:off x="673735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OptimalPrev</a:t>
            </a:r>
            <a:endParaRPr sz="1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Solution</a:t>
            </a:r>
            <a:endParaRPr/>
          </a:p>
        </p:txBody>
      </p:sp>
      <p:sp>
        <p:nvSpPr>
          <p:cNvPr id="483" name="Google Shape;483;p68"/>
          <p:cNvSpPr txBox="1"/>
          <p:nvPr>
            <p:ph idx="1" type="body"/>
          </p:nvPr>
        </p:nvSpPr>
        <p:spPr>
          <a:xfrm>
            <a:off x="311700" y="1171600"/>
            <a:ext cx="38019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1800"/>
              <a:t>Repeat until all nodes are fully explored</a:t>
            </a:r>
            <a:endParaRPr sz="1800"/>
          </a:p>
          <a:p>
            <a:pPr indent="-342900" lvl="0" marL="457200" rtl="0" algn="l">
              <a:spcBef>
                <a:spcPts val="0"/>
              </a:spcBef>
              <a:spcAft>
                <a:spcPts val="0"/>
              </a:spcAft>
              <a:buSzPts val="1800"/>
              <a:buChar char="●"/>
            </a:pPr>
            <a:r>
              <a:rPr lang="en" sz="1800"/>
              <a:t>We can now find the shortest path from any node back to a single source by following the optimal previous backward to</a:t>
            </a:r>
            <a:br>
              <a:rPr lang="en" sz="1800"/>
            </a:br>
            <a:r>
              <a:rPr lang="en" sz="1800"/>
              <a:t>the source</a:t>
            </a:r>
            <a:endParaRPr sz="1800"/>
          </a:p>
        </p:txBody>
      </p:sp>
      <p:pic>
        <p:nvPicPr>
          <p:cNvPr id="484" name="Google Shape;484;p68"/>
          <p:cNvPicPr preferRelativeResize="0"/>
          <p:nvPr/>
        </p:nvPicPr>
        <p:blipFill>
          <a:blip r:embed="rId3">
            <a:alphaModFix/>
          </a:blip>
          <a:stretch>
            <a:fillRect/>
          </a:stretch>
        </p:blipFill>
        <p:spPr>
          <a:xfrm>
            <a:off x="6327251" y="305050"/>
            <a:ext cx="2505051" cy="2089676"/>
          </a:xfrm>
          <a:prstGeom prst="rect">
            <a:avLst/>
          </a:prstGeom>
          <a:noFill/>
          <a:ln>
            <a:noFill/>
          </a:ln>
        </p:spPr>
      </p:pic>
      <p:graphicFrame>
        <p:nvGraphicFramePr>
          <p:cNvPr id="485" name="Google Shape;485;p68"/>
          <p:cNvGraphicFramePr/>
          <p:nvPr/>
        </p:nvGraphicFramePr>
        <p:xfrm>
          <a:off x="47380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r h="389725">
                <a:tc>
                  <a:txBody>
                    <a:bodyPr>
                      <a:noAutofit/>
                    </a:bodyPr>
                    <a:lstStyle/>
                    <a:p>
                      <a:pPr indent="0" lvl="0" marL="0" rtl="0" algn="l">
                        <a:spcBef>
                          <a:spcPts val="0"/>
                        </a:spcBef>
                        <a:spcAft>
                          <a:spcPts val="0"/>
                        </a:spcAft>
                        <a:buNone/>
                      </a:pPr>
                      <a:r>
                        <a:rPr lang="en"/>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bl>
          </a:graphicData>
        </a:graphic>
      </p:graphicFrame>
      <p:graphicFrame>
        <p:nvGraphicFramePr>
          <p:cNvPr id="486" name="Google Shape;486;p68"/>
          <p:cNvGraphicFramePr/>
          <p:nvPr/>
        </p:nvGraphicFramePr>
        <p:xfrm>
          <a:off x="5680225" y="2484475"/>
          <a:ext cx="3000000" cy="3000000"/>
        </p:xfrm>
        <a:graphic>
          <a:graphicData uri="http://schemas.openxmlformats.org/drawingml/2006/table">
            <a:tbl>
              <a:tblPr>
                <a:noFill/>
                <a:tableStyleId>{0D86E011-6C7A-49AC-91C9-83FA86A28A48}</a:tableStyleId>
              </a:tblPr>
              <a:tblGrid>
                <a:gridCol w="436850"/>
              </a:tblGrid>
              <a:tr h="389725">
                <a:tc>
                  <a:txBody>
                    <a:bodyPr>
                      <a:noAutofit/>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87" name="Google Shape;487;p68"/>
          <p:cNvGraphicFramePr/>
          <p:nvPr/>
        </p:nvGraphicFramePr>
        <p:xfrm>
          <a:off x="6986925" y="2484475"/>
          <a:ext cx="3000000" cy="3000000"/>
        </p:xfrm>
        <a:graphic>
          <a:graphicData uri="http://schemas.openxmlformats.org/drawingml/2006/table">
            <a:tbl>
              <a:tblPr>
                <a:noFill/>
                <a:tableStyleId>{0D86E011-6C7A-49AC-91C9-83FA86A28A48}</a:tableStyleId>
              </a:tblPr>
              <a:tblGrid>
                <a:gridCol w="382850"/>
              </a:tblGrid>
              <a:tr h="389725">
                <a:tc>
                  <a:txBody>
                    <a:bodyPr>
                      <a:noAutofit/>
                    </a:bodyPr>
                    <a:lstStyle/>
                    <a:p>
                      <a:pPr indent="0" lvl="0" marL="0" rtl="0" algn="l">
                        <a:spcBef>
                          <a:spcPts val="0"/>
                        </a:spcBef>
                        <a:spcAft>
                          <a:spcPts val="0"/>
                        </a:spcAft>
                        <a:buNone/>
                      </a:pPr>
                      <a:r>
                        <a:rPr lang="en"/>
                        <a:t>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9725">
                <a:tc>
                  <a:txBody>
                    <a:bodyPr>
                      <a:noAutofit/>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88" name="Google Shape;488;p68"/>
          <p:cNvSpPr txBox="1"/>
          <p:nvPr/>
        </p:nvSpPr>
        <p:spPr>
          <a:xfrm>
            <a:off x="4570575"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Vertices</a:t>
            </a:r>
            <a:endParaRPr sz="1000"/>
          </a:p>
        </p:txBody>
      </p:sp>
      <p:sp>
        <p:nvSpPr>
          <p:cNvPr id="489" name="Google Shape;489;p68"/>
          <p:cNvSpPr txBox="1"/>
          <p:nvPr/>
        </p:nvSpPr>
        <p:spPr>
          <a:xfrm>
            <a:off x="5632150" y="4763700"/>
            <a:ext cx="695100" cy="2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Dist</a:t>
            </a:r>
            <a:endParaRPr sz="1000"/>
          </a:p>
        </p:txBody>
      </p:sp>
      <p:sp>
        <p:nvSpPr>
          <p:cNvPr id="490" name="Google Shape;490;p68"/>
          <p:cNvSpPr txBox="1"/>
          <p:nvPr/>
        </p:nvSpPr>
        <p:spPr>
          <a:xfrm>
            <a:off x="6737350" y="4763700"/>
            <a:ext cx="882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OptimalPrev</a:t>
            </a:r>
            <a:endParaRPr sz="1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496" name="Google Shape;496;p6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Dijkstra’s Shortest Path</a:t>
            </a:r>
            <a:endParaRPr/>
          </a:p>
        </p:txBody>
      </p:sp>
      <p:sp>
        <p:nvSpPr>
          <p:cNvPr id="497" name="Google Shape;497;p69"/>
          <p:cNvSpPr txBox="1"/>
          <p:nvPr>
            <p:ph idx="2" type="body"/>
          </p:nvPr>
        </p:nvSpPr>
        <p:spPr>
          <a:xfrm>
            <a:off x="4939500" y="2048800"/>
            <a:ext cx="3837000" cy="2370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No. For example, take the graph with three edges cost(u,v) = -2, cost(v,w) = 2, cost(u, w)=1. The shortest path to w is (u, v, w). But adding 2 to the cost of each edge and then running Dijkstra would give the shortest path as (u, w).</a:t>
            </a:r>
            <a:br>
              <a:rPr lang="en" sz="1200"/>
            </a:br>
            <a:endParaRPr sz="1200"/>
          </a:p>
          <a:p>
            <a:pPr indent="-304800" lvl="0" marL="457200" rtl="0" algn="l">
              <a:spcBef>
                <a:spcPts val="0"/>
              </a:spcBef>
              <a:spcAft>
                <a:spcPts val="0"/>
              </a:spcAft>
              <a:buSzPts val="1200"/>
              <a:buChar char="●"/>
            </a:pPr>
            <a:r>
              <a:rPr lang="en" sz="1200"/>
              <a:t>Use a Priority Queue (heap) to get the minimum edge each time</a:t>
            </a:r>
            <a:endParaRPr sz="1200"/>
          </a:p>
        </p:txBody>
      </p:sp>
      <p:pic>
        <p:nvPicPr>
          <p:cNvPr id="498" name="Google Shape;498;p69"/>
          <p:cNvPicPr preferRelativeResize="0"/>
          <p:nvPr/>
        </p:nvPicPr>
        <p:blipFill>
          <a:blip r:embed="rId3">
            <a:alphaModFix/>
          </a:blip>
          <a:stretch>
            <a:fillRect/>
          </a:stretch>
        </p:blipFill>
        <p:spPr>
          <a:xfrm>
            <a:off x="4757638" y="128248"/>
            <a:ext cx="4200725" cy="201921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Dijkstra’s Algorithm</a:t>
            </a:r>
            <a:endParaRPr/>
          </a:p>
        </p:txBody>
      </p:sp>
      <p:sp>
        <p:nvSpPr>
          <p:cNvPr id="504" name="Google Shape;504;p7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can improve our shortest path implementation with a  priority queue</a:t>
            </a:r>
            <a:endParaRPr/>
          </a:p>
          <a:p>
            <a:pPr indent="-342900" lvl="1" marL="914400" rtl="0" algn="l">
              <a:spcBef>
                <a:spcPts val="0"/>
              </a:spcBef>
              <a:spcAft>
                <a:spcPts val="0"/>
              </a:spcAft>
              <a:buSzPts val="1800"/>
              <a:buChar char="○"/>
            </a:pPr>
            <a:r>
              <a:rPr lang="en"/>
              <a:t>Using a heap, we can produce the minimum unvisited edge in logn time</a:t>
            </a:r>
            <a:endParaRPr/>
          </a:p>
          <a:p>
            <a:pPr indent="-381000" lvl="0" marL="457200" rtl="0" algn="l">
              <a:spcBef>
                <a:spcPts val="0"/>
              </a:spcBef>
              <a:spcAft>
                <a:spcPts val="0"/>
              </a:spcAft>
              <a:buSzPts val="2400"/>
              <a:buChar char="●"/>
            </a:pPr>
            <a:r>
              <a:rPr lang="en"/>
              <a:t>This gives Dijkstra’s shortest path algorithm an average case nlogn complexity</a:t>
            </a:r>
            <a:endParaRPr/>
          </a:p>
          <a:p>
            <a:pPr indent="-342900" lvl="1" marL="914400" rtl="0" algn="l">
              <a:spcBef>
                <a:spcPts val="0"/>
              </a:spcBef>
              <a:spcAft>
                <a:spcPts val="0"/>
              </a:spcAft>
              <a:buSzPts val="1800"/>
              <a:buChar char="○"/>
            </a:pPr>
            <a:r>
              <a:rPr lang="en"/>
              <a:t>We explore n nodes once at most, O(n)</a:t>
            </a:r>
            <a:endParaRPr/>
          </a:p>
          <a:p>
            <a:pPr indent="-342900" lvl="1" marL="914400" rtl="0" algn="l">
              <a:spcBef>
                <a:spcPts val="0"/>
              </a:spcBef>
              <a:spcAft>
                <a:spcPts val="0"/>
              </a:spcAft>
              <a:buSzPts val="1800"/>
              <a:buChar char="○"/>
            </a:pPr>
            <a:r>
              <a:rPr lang="en"/>
              <a:t>Adjacencies:</a:t>
            </a:r>
            <a:endParaRPr/>
          </a:p>
          <a:p>
            <a:pPr indent="-317500" lvl="2" marL="1371600" rtl="0" algn="l">
              <a:spcBef>
                <a:spcPts val="0"/>
              </a:spcBef>
              <a:spcAft>
                <a:spcPts val="0"/>
              </a:spcAft>
              <a:buSzPts val="1400"/>
              <a:buChar char="■"/>
            </a:pPr>
            <a:r>
              <a:rPr lang="en"/>
              <a:t>If we had a dense graph we will go through at most n-1 adjacencies</a:t>
            </a:r>
            <a:endParaRPr/>
          </a:p>
          <a:p>
            <a:pPr indent="-317500" lvl="2" marL="1371600" rtl="0" algn="l">
              <a:spcBef>
                <a:spcPts val="0"/>
              </a:spcBef>
              <a:spcAft>
                <a:spcPts val="0"/>
              </a:spcAft>
              <a:buSzPts val="1400"/>
              <a:buChar char="■"/>
            </a:pPr>
            <a:r>
              <a:rPr lang="en"/>
              <a:t>If we have a sparse graph we will go through approximately O(1)</a:t>
            </a:r>
            <a:endParaRPr/>
          </a:p>
          <a:p>
            <a:pPr indent="-342900" lvl="1" marL="914400" rtl="0" algn="l">
              <a:spcBef>
                <a:spcPts val="0"/>
              </a:spcBef>
              <a:spcAft>
                <a:spcPts val="0"/>
              </a:spcAft>
              <a:buSzPts val="1800"/>
              <a:buChar char="○"/>
            </a:pPr>
            <a:r>
              <a:rPr lang="en"/>
              <a:t>Worst case for Dense graph is O(n</a:t>
            </a:r>
            <a:r>
              <a:rPr baseline="30000" lang="en"/>
              <a:t>2</a:t>
            </a:r>
            <a:r>
              <a:rPr lang="en"/>
              <a:t>), average case is O(nlogn)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510" name="Google Shape;510;p7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Dijkstra’s shortest path algorithm must keep track of 3 things</a:t>
            </a:r>
            <a:endParaRPr/>
          </a:p>
          <a:p>
            <a:pPr indent="-342900" lvl="1" marL="914400" rtl="0" algn="l">
              <a:spcBef>
                <a:spcPts val="0"/>
              </a:spcBef>
              <a:spcAft>
                <a:spcPts val="0"/>
              </a:spcAft>
              <a:buSzPts val="1800"/>
              <a:buChar char="○"/>
            </a:pPr>
            <a:r>
              <a:rPr lang="en"/>
              <a:t>explored nodes, distance, and optimal previous</a:t>
            </a:r>
            <a:endParaRPr/>
          </a:p>
          <a:p>
            <a:pPr indent="-317500" lvl="2" marL="1371600" rtl="0" algn="l">
              <a:spcBef>
                <a:spcPts val="0"/>
              </a:spcBef>
              <a:spcAft>
                <a:spcPts val="0"/>
              </a:spcAft>
              <a:buSzPts val="1400"/>
              <a:buChar char="■"/>
            </a:pPr>
            <a:r>
              <a:rPr lang="en"/>
              <a:t>We have used array’s to keep track of these</a:t>
            </a:r>
            <a:endParaRPr/>
          </a:p>
          <a:p>
            <a:pPr indent="-381000" lvl="0" marL="457200" rtl="0" algn="l">
              <a:spcBef>
                <a:spcPts val="0"/>
              </a:spcBef>
              <a:spcAft>
                <a:spcPts val="0"/>
              </a:spcAft>
              <a:buSzPts val="2400"/>
              <a:buChar char="●"/>
            </a:pPr>
            <a:r>
              <a:rPr lang="en"/>
              <a:t>Can we store this information in the object?</a:t>
            </a:r>
            <a:endParaRPr/>
          </a:p>
          <a:p>
            <a:pPr indent="-342900" lvl="1" marL="914400" rtl="0" algn="l">
              <a:spcBef>
                <a:spcPts val="0"/>
              </a:spcBef>
              <a:spcAft>
                <a:spcPts val="0"/>
              </a:spcAft>
              <a:buSzPts val="1800"/>
              <a:buChar char="○"/>
            </a:pPr>
            <a:r>
              <a:rPr lang="en"/>
              <a:t>Sure, and it’s more organized too.</a:t>
            </a:r>
            <a:endParaRPr/>
          </a:p>
          <a:p>
            <a:pPr indent="-381000" lvl="0" marL="457200" rtl="0" algn="l">
              <a:spcBef>
                <a:spcPts val="0"/>
              </a:spcBef>
              <a:spcAft>
                <a:spcPts val="0"/>
              </a:spcAft>
              <a:buSzPts val="2400"/>
              <a:buChar char="●"/>
            </a:pPr>
            <a:r>
              <a:rPr lang="en"/>
              <a:t>Won’t we constantly need to update the object?</a:t>
            </a:r>
            <a:endParaRPr/>
          </a:p>
          <a:p>
            <a:pPr indent="-342900" lvl="1" marL="914400" rtl="0" algn="l">
              <a:spcBef>
                <a:spcPts val="0"/>
              </a:spcBef>
              <a:spcAft>
                <a:spcPts val="0"/>
              </a:spcAft>
              <a:buSzPts val="1800"/>
              <a:buChar char="○"/>
            </a:pPr>
            <a:r>
              <a:rPr lang="en"/>
              <a:t>Yes, but is this worse than constantly updating an array?</a:t>
            </a:r>
            <a:endParaRPr/>
          </a:p>
          <a:p>
            <a:pPr indent="-317500" lvl="2" marL="1371600" rtl="0" algn="l">
              <a:spcBef>
                <a:spcPts val="0"/>
              </a:spcBef>
              <a:spcAft>
                <a:spcPts val="0"/>
              </a:spcAft>
              <a:buSzPts val="1400"/>
              <a:buChar char="■"/>
            </a:pPr>
            <a:r>
              <a:rPr lang="en"/>
              <a:t>If you are caching previous results, maybe.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Adjacent Vertices</a:t>
            </a:r>
            <a:endParaRPr/>
          </a:p>
        </p:txBody>
      </p:sp>
      <p:sp>
        <p:nvSpPr>
          <p:cNvPr id="92" name="Google Shape;92;p18"/>
          <p:cNvSpPr txBox="1"/>
          <p:nvPr>
            <p:ph idx="1" type="body"/>
          </p:nvPr>
        </p:nvSpPr>
        <p:spPr>
          <a:xfrm>
            <a:off x="311700" y="1171600"/>
            <a:ext cx="50157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Connected by a single edge</a:t>
            </a:r>
            <a:endParaRPr/>
          </a:p>
          <a:p>
            <a:pPr indent="-381000" lvl="0" marL="457200" rtl="0" algn="l">
              <a:spcBef>
                <a:spcPts val="0"/>
              </a:spcBef>
              <a:spcAft>
                <a:spcPts val="0"/>
              </a:spcAft>
              <a:buSzPts val="2400"/>
              <a:buChar char="●"/>
            </a:pPr>
            <a:r>
              <a:rPr lang="en"/>
              <a:t>Degree (of a vertex) </a:t>
            </a:r>
            <a:endParaRPr/>
          </a:p>
          <a:p>
            <a:pPr indent="-342900" lvl="1" marL="914400" rtl="0" algn="l">
              <a:spcBef>
                <a:spcPts val="0"/>
              </a:spcBef>
              <a:spcAft>
                <a:spcPts val="0"/>
              </a:spcAft>
              <a:buSzPts val="1800"/>
              <a:buChar char="○"/>
            </a:pPr>
            <a:r>
              <a:rPr lang="en"/>
              <a:t># of adjacent vertices</a:t>
            </a:r>
            <a:endParaRPr/>
          </a:p>
          <a:p>
            <a:pPr indent="-342900" lvl="1" marL="914400" rtl="0" algn="l">
              <a:spcBef>
                <a:spcPts val="0"/>
              </a:spcBef>
              <a:spcAft>
                <a:spcPts val="0"/>
              </a:spcAft>
              <a:buSzPts val="1800"/>
              <a:buChar char="○"/>
            </a:pPr>
            <a:r>
              <a:rPr lang="en"/>
              <a:t>if directed: Out-Degree vs In-Degree</a:t>
            </a:r>
            <a:endParaRPr/>
          </a:p>
          <a:p>
            <a:pPr indent="-381000" lvl="0" marL="457200" rtl="0" algn="l">
              <a:spcBef>
                <a:spcPts val="0"/>
              </a:spcBef>
              <a:spcAft>
                <a:spcPts val="0"/>
              </a:spcAft>
              <a:buSzPts val="2400"/>
              <a:buChar char="●"/>
            </a:pPr>
            <a:r>
              <a:rPr lang="en"/>
              <a:t>Path </a:t>
            </a:r>
            <a:endParaRPr/>
          </a:p>
          <a:p>
            <a:pPr indent="-342900" lvl="1" marL="914400" rtl="0" algn="l">
              <a:spcBef>
                <a:spcPts val="0"/>
              </a:spcBef>
              <a:spcAft>
                <a:spcPts val="0"/>
              </a:spcAft>
              <a:buSzPts val="1800"/>
              <a:buChar char="○"/>
            </a:pPr>
            <a:r>
              <a:rPr lang="en"/>
              <a:t>sequence of vertices v1. . .vk such that consecutive vertices are adjacent.</a:t>
            </a:r>
            <a:endParaRPr/>
          </a:p>
          <a:p>
            <a:pPr indent="-342900" lvl="1" marL="914400" rtl="0" algn="l">
              <a:spcBef>
                <a:spcPts val="0"/>
              </a:spcBef>
              <a:spcAft>
                <a:spcPts val="0"/>
              </a:spcAft>
              <a:buSzPts val="1800"/>
              <a:buChar char="○"/>
            </a:pPr>
            <a:r>
              <a:rPr b="1" lang="en"/>
              <a:t>Simple Path</a:t>
            </a:r>
            <a:r>
              <a:rPr lang="en"/>
              <a:t> means no repeated v</a:t>
            </a:r>
            <a:endParaRPr/>
          </a:p>
          <a:p>
            <a:pPr indent="-381000" lvl="0" marL="457200" rtl="0" algn="l">
              <a:spcBef>
                <a:spcPts val="0"/>
              </a:spcBef>
              <a:spcAft>
                <a:spcPts val="0"/>
              </a:spcAft>
              <a:buSzPts val="2400"/>
              <a:buChar char="●"/>
            </a:pPr>
            <a:r>
              <a:rPr lang="en"/>
              <a:t>Cycle</a:t>
            </a:r>
            <a:endParaRPr/>
          </a:p>
          <a:p>
            <a:pPr indent="-342900" lvl="1" marL="914400" rtl="0" algn="l">
              <a:spcBef>
                <a:spcPts val="0"/>
              </a:spcBef>
              <a:spcAft>
                <a:spcPts val="0"/>
              </a:spcAft>
              <a:buSzPts val="1800"/>
              <a:buChar char="○"/>
            </a:pPr>
            <a:r>
              <a:rPr lang="en"/>
              <a:t>The start and end vertices are the same</a:t>
            </a:r>
            <a:endParaRPr/>
          </a:p>
        </p:txBody>
      </p:sp>
      <p:pic>
        <p:nvPicPr>
          <p:cNvPr id="93" name="Google Shape;93;p18"/>
          <p:cNvPicPr preferRelativeResize="0"/>
          <p:nvPr/>
        </p:nvPicPr>
        <p:blipFill>
          <a:blip r:embed="rId3">
            <a:alphaModFix/>
          </a:blip>
          <a:stretch>
            <a:fillRect/>
          </a:stretch>
        </p:blipFill>
        <p:spPr>
          <a:xfrm>
            <a:off x="5327401" y="3208751"/>
            <a:ext cx="3504900" cy="1518564"/>
          </a:xfrm>
          <a:prstGeom prst="rect">
            <a:avLst/>
          </a:prstGeom>
          <a:noFill/>
          <a:ln>
            <a:noFill/>
          </a:ln>
        </p:spPr>
      </p:pic>
      <p:pic>
        <p:nvPicPr>
          <p:cNvPr id="94" name="Google Shape;94;p18"/>
          <p:cNvPicPr preferRelativeResize="0"/>
          <p:nvPr/>
        </p:nvPicPr>
        <p:blipFill>
          <a:blip r:embed="rId4">
            <a:alphaModFix/>
          </a:blip>
          <a:stretch>
            <a:fillRect/>
          </a:stretch>
        </p:blipFill>
        <p:spPr>
          <a:xfrm>
            <a:off x="5251050" y="627375"/>
            <a:ext cx="3657600" cy="2286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516" name="Google Shape;516;p7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2"/>
                </a:solidFill>
              </a:rPr>
              <a:t>// Compute shortest path distances from s, store them in D</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void Dijkstra(Graph G, int s, int[] D, int[] OP) {</a:t>
            </a:r>
            <a:endParaRPr sz="1000"/>
          </a:p>
          <a:p>
            <a:pPr indent="0" lvl="0" marL="0" rtl="0" algn="l">
              <a:spcBef>
                <a:spcPts val="0"/>
              </a:spcBef>
              <a:spcAft>
                <a:spcPts val="0"/>
              </a:spcAft>
              <a:buClr>
                <a:schemeClr val="dk1"/>
              </a:buClr>
              <a:buSzPts val="1100"/>
              <a:buFont typeface="Arial"/>
              <a:buNone/>
            </a:pPr>
            <a:r>
              <a:rPr lang="en" sz="1000"/>
              <a:t>  	for (int i=0; i&lt;G.nodeCount(); i++)    </a:t>
            </a:r>
            <a:r>
              <a:rPr lang="en" sz="1000">
                <a:solidFill>
                  <a:schemeClr val="dk2"/>
                </a:solidFill>
              </a:rPr>
              <a:t>// Initialize</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    		D[i] = INFINITY;</a:t>
            </a:r>
            <a:br>
              <a:rPr lang="en" sz="1000"/>
            </a:br>
            <a:r>
              <a:rPr lang="en" sz="1000"/>
              <a:t>		OP[i] = NULL</a:t>
            </a:r>
            <a:endParaRPr sz="1000"/>
          </a:p>
          <a:p>
            <a:pPr indent="0" lvl="0" marL="0" rtl="0" algn="l">
              <a:spcBef>
                <a:spcPts val="0"/>
              </a:spcBef>
              <a:spcAft>
                <a:spcPts val="0"/>
              </a:spcAft>
              <a:buClr>
                <a:schemeClr val="dk1"/>
              </a:buClr>
              <a:buSzPts val="1100"/>
              <a:buFont typeface="Arial"/>
              <a:buNone/>
            </a:pPr>
            <a:r>
              <a:rPr lang="en" sz="1000"/>
              <a:t>  	D[s] = 0;</a:t>
            </a:r>
            <a:endParaRPr sz="1000"/>
          </a:p>
          <a:p>
            <a:pPr indent="0" lvl="0" marL="0" rtl="0" algn="l">
              <a:spcBef>
                <a:spcPts val="0"/>
              </a:spcBef>
              <a:spcAft>
                <a:spcPts val="0"/>
              </a:spcAft>
              <a:buClr>
                <a:schemeClr val="dk1"/>
              </a:buClr>
              <a:buSzPts val="1100"/>
              <a:buFont typeface="Arial"/>
              <a:buNone/>
            </a:pPr>
            <a:r>
              <a:rPr lang="en" sz="1000"/>
              <a:t>  	for (int i=0; i&lt;G.nodeCount(); i++) {  </a:t>
            </a:r>
            <a:r>
              <a:rPr lang="en" sz="1000">
                <a:solidFill>
                  <a:schemeClr val="dk2"/>
                </a:solidFill>
              </a:rPr>
              <a:t>// Process the vertices</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    		int v = minVertex(G, D);     </a:t>
            </a:r>
            <a:r>
              <a:rPr lang="en" sz="1000">
                <a:solidFill>
                  <a:schemeClr val="dk2"/>
                </a:solidFill>
              </a:rPr>
              <a:t>// find next-closest unexplored vertex </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    		G.setExplored(v); </a:t>
            </a:r>
            <a:r>
              <a:rPr lang="en" sz="1000">
                <a:solidFill>
                  <a:schemeClr val="dk2"/>
                </a:solidFill>
              </a:rPr>
              <a:t>//set as fully explored</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    		if (D[v] == INFINITY) return; </a:t>
            </a:r>
            <a:r>
              <a:rPr lang="en" sz="1000">
                <a:solidFill>
                  <a:schemeClr val="dk2"/>
                </a:solidFill>
              </a:rPr>
              <a:t>// Unreachable</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t>    		int[] adj = G.adjacents(v);</a:t>
            </a:r>
            <a:endParaRPr sz="1000"/>
          </a:p>
          <a:p>
            <a:pPr indent="0" lvl="0" marL="0" rtl="0" algn="l">
              <a:spcBef>
                <a:spcPts val="0"/>
              </a:spcBef>
              <a:spcAft>
                <a:spcPts val="0"/>
              </a:spcAft>
              <a:buClr>
                <a:schemeClr val="dk1"/>
              </a:buClr>
              <a:buSzPts val="1100"/>
              <a:buFont typeface="Arial"/>
              <a:buNone/>
            </a:pPr>
            <a:r>
              <a:rPr lang="en" sz="1000"/>
              <a:t>    		for (int j=0; j&lt;</a:t>
            </a:r>
            <a:r>
              <a:rPr lang="en" sz="1000"/>
              <a:t>adj</a:t>
            </a:r>
            <a:r>
              <a:rPr lang="en" sz="1000"/>
              <a:t>.length; j++) {</a:t>
            </a:r>
            <a:endParaRPr sz="1000"/>
          </a:p>
          <a:p>
            <a:pPr indent="0" lvl="0" marL="0" rtl="0" algn="l">
              <a:spcBef>
                <a:spcPts val="0"/>
              </a:spcBef>
              <a:spcAft>
                <a:spcPts val="0"/>
              </a:spcAft>
              <a:buClr>
                <a:schemeClr val="dk1"/>
              </a:buClr>
              <a:buSzPts val="1100"/>
              <a:buFont typeface="Arial"/>
              <a:buNone/>
            </a:pPr>
            <a:r>
              <a:rPr lang="en" sz="1000"/>
              <a:t>      			int w = </a:t>
            </a:r>
            <a:r>
              <a:rPr lang="en" sz="1000"/>
              <a:t>adj</a:t>
            </a:r>
            <a:r>
              <a:rPr lang="en" sz="1000"/>
              <a:t>[j];</a:t>
            </a:r>
            <a:endParaRPr sz="1000"/>
          </a:p>
          <a:p>
            <a:pPr indent="0" lvl="0" marL="0" rtl="0" algn="l">
              <a:spcBef>
                <a:spcPts val="0"/>
              </a:spcBef>
              <a:spcAft>
                <a:spcPts val="0"/>
              </a:spcAft>
              <a:buClr>
                <a:schemeClr val="dk1"/>
              </a:buClr>
              <a:buSzPts val="1100"/>
              <a:buFont typeface="Arial"/>
              <a:buNone/>
            </a:pPr>
            <a:r>
              <a:rPr lang="en" sz="1000"/>
              <a:t>      			if (D[w] &gt; (D[v] + G.weight(v, w)))</a:t>
            </a:r>
            <a:endParaRPr sz="1000"/>
          </a:p>
          <a:p>
            <a:pPr indent="0" lvl="0" marL="0" rtl="0" algn="l">
              <a:spcBef>
                <a:spcPts val="0"/>
              </a:spcBef>
              <a:spcAft>
                <a:spcPts val="0"/>
              </a:spcAft>
              <a:buClr>
                <a:schemeClr val="dk1"/>
              </a:buClr>
              <a:buSzPts val="1100"/>
              <a:buFont typeface="Arial"/>
              <a:buNone/>
            </a:pPr>
            <a:r>
              <a:rPr lang="en" sz="1000"/>
              <a:t>        				D[w] = D[v] + G.weight(v, w);</a:t>
            </a:r>
            <a:br>
              <a:rPr lang="en" sz="1000"/>
            </a:br>
            <a:r>
              <a:rPr lang="en" sz="1000"/>
              <a:t>				OP[w] = v;</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a:t>
            </a:r>
            <a:endParaRPr sz="1000"/>
          </a:p>
          <a:p>
            <a:pPr indent="45720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7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Minimum Spanning Tree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527" name="Google Shape;527;p7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are asked to write software that gives the most efficient path layout to laying fiber optic cable between a set of cities.</a:t>
            </a:r>
            <a:endParaRPr/>
          </a:p>
          <a:p>
            <a:pPr indent="-381000" lvl="0" marL="457200" rtl="0" algn="l">
              <a:spcBef>
                <a:spcPts val="0"/>
              </a:spcBef>
              <a:spcAft>
                <a:spcPts val="0"/>
              </a:spcAft>
              <a:buSzPts val="2400"/>
              <a:buChar char="●"/>
            </a:pPr>
            <a:r>
              <a:rPr lang="en"/>
              <a:t>How is this a different problem than shortest path?</a:t>
            </a:r>
            <a:endParaRPr/>
          </a:p>
          <a:p>
            <a:pPr indent="-342900" lvl="1" marL="914400" rtl="0" algn="l">
              <a:spcBef>
                <a:spcPts val="0"/>
              </a:spcBef>
              <a:spcAft>
                <a:spcPts val="0"/>
              </a:spcAft>
              <a:buSzPts val="1800"/>
              <a:buChar char="○"/>
            </a:pPr>
            <a:r>
              <a:rPr lang="en"/>
              <a:t>We are not concerned with a single source. We want to find the smallest connected subgraph in a given graph without regard to any single vertex.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Reaching all the Vertices</a:t>
            </a:r>
            <a:endParaRPr/>
          </a:p>
        </p:txBody>
      </p:sp>
      <p:sp>
        <p:nvSpPr>
          <p:cNvPr id="533" name="Google Shape;533;p7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minimal-cost spanning tree (MCST) problem takes as input a connected, undirected graph G, where each edge has a distance or weight measure attached.</a:t>
            </a:r>
            <a:endParaRPr/>
          </a:p>
          <a:p>
            <a:pPr indent="-381000" lvl="0" marL="457200" rtl="0" algn="l">
              <a:spcBef>
                <a:spcPts val="0"/>
              </a:spcBef>
              <a:spcAft>
                <a:spcPts val="0"/>
              </a:spcAft>
              <a:buSzPts val="2400"/>
              <a:buChar char="●"/>
            </a:pPr>
            <a:r>
              <a:rPr lang="en"/>
              <a:t>Minimum Spanning Tree</a:t>
            </a:r>
            <a:endParaRPr/>
          </a:p>
          <a:p>
            <a:pPr indent="-342900" lvl="1" marL="914400" rtl="0" algn="l">
              <a:spcBef>
                <a:spcPts val="0"/>
              </a:spcBef>
              <a:spcAft>
                <a:spcPts val="0"/>
              </a:spcAft>
              <a:buSzPts val="1800"/>
              <a:buChar char="○"/>
            </a:pPr>
            <a:r>
              <a:rPr lang="en"/>
              <a:t>has minimum total cost as measured by summing the values for all of the edges in the subset, and </a:t>
            </a:r>
            <a:endParaRPr/>
          </a:p>
          <a:p>
            <a:pPr indent="-342900" lvl="1" marL="914400" rtl="0" algn="l">
              <a:spcBef>
                <a:spcPts val="0"/>
              </a:spcBef>
              <a:spcAft>
                <a:spcPts val="0"/>
              </a:spcAft>
              <a:buSzPts val="1800"/>
              <a:buChar char="○"/>
            </a:pPr>
            <a:r>
              <a:rPr lang="en"/>
              <a:t>keeps the vertices connected.</a:t>
            </a:r>
            <a:endParaRPr/>
          </a:p>
          <a:p>
            <a:pPr indent="-342900" lvl="1" marL="914400" rtl="0" algn="l">
              <a:spcBef>
                <a:spcPts val="0"/>
              </a:spcBef>
              <a:spcAft>
                <a:spcPts val="0"/>
              </a:spcAft>
              <a:buSzPts val="1800"/>
              <a:buChar char="○"/>
            </a:pPr>
            <a:r>
              <a:rPr lang="en"/>
              <a:t>contains no cycles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Cost Spanning Tree</a:t>
            </a:r>
            <a:endParaRPr/>
          </a:p>
        </p:txBody>
      </p:sp>
      <p:sp>
        <p:nvSpPr>
          <p:cNvPr id="539" name="Google Shape;539;p7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 MCST is a free tree with |V|−1 edges.</a:t>
            </a:r>
            <a:endParaRPr/>
          </a:p>
          <a:p>
            <a:pPr indent="-342900" lvl="1" marL="914400" rtl="0" algn="l">
              <a:spcBef>
                <a:spcPts val="0"/>
              </a:spcBef>
              <a:spcAft>
                <a:spcPts val="0"/>
              </a:spcAft>
              <a:buSzPts val="1800"/>
              <a:buChar char="○"/>
            </a:pPr>
            <a:r>
              <a:rPr lang="en"/>
              <a:t>Free tree has no root</a:t>
            </a:r>
            <a:endParaRPr/>
          </a:p>
        </p:txBody>
      </p:sp>
      <p:pic>
        <p:nvPicPr>
          <p:cNvPr id="540" name="Google Shape;540;p76"/>
          <p:cNvPicPr preferRelativeResize="0"/>
          <p:nvPr/>
        </p:nvPicPr>
        <p:blipFill>
          <a:blip r:embed="rId3">
            <a:alphaModFix/>
          </a:blip>
          <a:stretch>
            <a:fillRect/>
          </a:stretch>
        </p:blipFill>
        <p:spPr>
          <a:xfrm>
            <a:off x="1404000" y="2339650"/>
            <a:ext cx="3066475" cy="2534825"/>
          </a:xfrm>
          <a:prstGeom prst="rect">
            <a:avLst/>
          </a:prstGeom>
          <a:noFill/>
          <a:ln>
            <a:noFill/>
          </a:ln>
        </p:spPr>
      </p:pic>
      <p:pic>
        <p:nvPicPr>
          <p:cNvPr id="541" name="Google Shape;541;p76"/>
          <p:cNvPicPr preferRelativeResize="0"/>
          <p:nvPr/>
        </p:nvPicPr>
        <p:blipFill>
          <a:blip r:embed="rId4">
            <a:alphaModFix/>
          </a:blip>
          <a:stretch>
            <a:fillRect/>
          </a:stretch>
        </p:blipFill>
        <p:spPr>
          <a:xfrm>
            <a:off x="5010015" y="2339650"/>
            <a:ext cx="3162785" cy="25348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Prim’s Algorithm</a:t>
            </a:r>
            <a:endParaRPr/>
          </a:p>
        </p:txBody>
      </p:sp>
      <p:sp>
        <p:nvSpPr>
          <p:cNvPr id="547" name="Google Shape;547;p77"/>
          <p:cNvSpPr txBox="1"/>
          <p:nvPr>
            <p:ph idx="1" type="body"/>
          </p:nvPr>
        </p:nvSpPr>
        <p:spPr>
          <a:xfrm>
            <a:off x="311700" y="1171600"/>
            <a:ext cx="77139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array of each vertices and a distance</a:t>
            </a:r>
            <a:endParaRPr/>
          </a:p>
          <a:p>
            <a:pPr indent="-342900" lvl="1" marL="914400" rtl="0" algn="l">
              <a:spcBef>
                <a:spcPts val="0"/>
              </a:spcBef>
              <a:spcAft>
                <a:spcPts val="0"/>
              </a:spcAft>
              <a:buSzPts val="1800"/>
              <a:buChar char="○"/>
            </a:pPr>
            <a:r>
              <a:rPr lang="en"/>
              <a:t>initialize each distance to infinity</a:t>
            </a:r>
            <a:endParaRPr/>
          </a:p>
          <a:p>
            <a:pPr indent="-381000" lvl="0" marL="457200" rtl="0" algn="l">
              <a:spcBef>
                <a:spcPts val="0"/>
              </a:spcBef>
              <a:spcAft>
                <a:spcPts val="0"/>
              </a:spcAft>
              <a:buSzPts val="2400"/>
              <a:buChar char="●"/>
            </a:pPr>
            <a:r>
              <a:rPr lang="en"/>
              <a:t>Start with any vertex</a:t>
            </a:r>
            <a:endParaRPr/>
          </a:p>
          <a:p>
            <a:pPr indent="-342900" lvl="1" marL="914400" rtl="0" algn="l">
              <a:spcBef>
                <a:spcPts val="0"/>
              </a:spcBef>
              <a:spcAft>
                <a:spcPts val="0"/>
              </a:spcAft>
              <a:buSzPts val="1800"/>
              <a:buChar char="○"/>
            </a:pPr>
            <a:r>
              <a:rPr lang="en"/>
              <a:t>For each adjacent vertex not yet in the tree, </a:t>
            </a:r>
            <a:br>
              <a:rPr lang="en"/>
            </a:br>
            <a:r>
              <a:rPr lang="en"/>
              <a:t>check the distance</a:t>
            </a:r>
            <a:endParaRPr/>
          </a:p>
          <a:p>
            <a:pPr indent="-342900" lvl="1" marL="914400" rtl="0" algn="l">
              <a:spcBef>
                <a:spcPts val="0"/>
              </a:spcBef>
              <a:spcAft>
                <a:spcPts val="0"/>
              </a:spcAft>
              <a:buSzPts val="1800"/>
              <a:buChar char="○"/>
            </a:pPr>
            <a:r>
              <a:rPr lang="en"/>
              <a:t>Add the smallest, unvisited edge </a:t>
            </a:r>
            <a:br>
              <a:rPr lang="en"/>
            </a:br>
            <a:r>
              <a:rPr lang="en"/>
              <a:t>to the MCST</a:t>
            </a:r>
            <a:endParaRPr/>
          </a:p>
          <a:p>
            <a:pPr indent="-342900" lvl="1" marL="914400" rtl="0" algn="l">
              <a:spcBef>
                <a:spcPts val="0"/>
              </a:spcBef>
              <a:spcAft>
                <a:spcPts val="0"/>
              </a:spcAft>
              <a:buSzPts val="1800"/>
              <a:buChar char="○"/>
            </a:pPr>
            <a:r>
              <a:rPr lang="en"/>
              <a:t>Review each node in the MCST for adjacent nodes </a:t>
            </a:r>
            <a:br>
              <a:rPr lang="en"/>
            </a:br>
            <a:r>
              <a:rPr lang="en"/>
              <a:t>with the smallest edge</a:t>
            </a:r>
            <a:endParaRPr/>
          </a:p>
          <a:p>
            <a:pPr indent="-342900" lvl="1" marL="914400" rtl="0" algn="l">
              <a:spcBef>
                <a:spcPts val="0"/>
              </a:spcBef>
              <a:spcAft>
                <a:spcPts val="0"/>
              </a:spcAft>
              <a:buSzPts val="1800"/>
              <a:buChar char="○"/>
            </a:pPr>
            <a:r>
              <a:rPr lang="en"/>
              <a:t>repeat</a:t>
            </a:r>
            <a:endParaRPr/>
          </a:p>
        </p:txBody>
      </p:sp>
      <p:pic>
        <p:nvPicPr>
          <p:cNvPr id="548" name="Google Shape;548;p77"/>
          <p:cNvPicPr preferRelativeResize="0"/>
          <p:nvPr/>
        </p:nvPicPr>
        <p:blipFill>
          <a:blip r:embed="rId3">
            <a:alphaModFix/>
          </a:blip>
          <a:stretch>
            <a:fillRect/>
          </a:stretch>
        </p:blipFill>
        <p:spPr>
          <a:xfrm>
            <a:off x="6149250" y="1866624"/>
            <a:ext cx="2753350" cy="17719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554" name="Google Shape;554;p78"/>
          <p:cNvSpPr txBox="1"/>
          <p:nvPr>
            <p:ph idx="2" type="body"/>
          </p:nvPr>
        </p:nvSpPr>
        <p:spPr>
          <a:xfrm>
            <a:off x="5190163" y="1333125"/>
            <a:ext cx="1235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MCST</a:t>
            </a:r>
            <a:endParaRPr/>
          </a:p>
        </p:txBody>
      </p:sp>
      <p:sp>
        <p:nvSpPr>
          <p:cNvPr id="555" name="Google Shape;555;p7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MCST vs Shortest Path</a:t>
            </a:r>
            <a:endParaRPr/>
          </a:p>
        </p:txBody>
      </p:sp>
      <p:pic>
        <p:nvPicPr>
          <p:cNvPr id="556" name="Google Shape;556;p78"/>
          <p:cNvPicPr preferRelativeResize="0"/>
          <p:nvPr/>
        </p:nvPicPr>
        <p:blipFill>
          <a:blip r:embed="rId3">
            <a:alphaModFix/>
          </a:blip>
          <a:stretch>
            <a:fillRect/>
          </a:stretch>
        </p:blipFill>
        <p:spPr>
          <a:xfrm>
            <a:off x="4939500" y="2434125"/>
            <a:ext cx="1737025" cy="1985175"/>
          </a:xfrm>
          <a:prstGeom prst="rect">
            <a:avLst/>
          </a:prstGeom>
          <a:noFill/>
          <a:ln>
            <a:noFill/>
          </a:ln>
        </p:spPr>
      </p:pic>
      <p:pic>
        <p:nvPicPr>
          <p:cNvPr id="557" name="Google Shape;557;p78"/>
          <p:cNvPicPr preferRelativeResize="0"/>
          <p:nvPr/>
        </p:nvPicPr>
        <p:blipFill>
          <a:blip r:embed="rId4">
            <a:alphaModFix/>
          </a:blip>
          <a:stretch>
            <a:fillRect/>
          </a:stretch>
        </p:blipFill>
        <p:spPr>
          <a:xfrm>
            <a:off x="7043825" y="2434132"/>
            <a:ext cx="1737025" cy="1985169"/>
          </a:xfrm>
          <a:prstGeom prst="rect">
            <a:avLst/>
          </a:prstGeom>
          <a:noFill/>
          <a:ln>
            <a:noFill/>
          </a:ln>
        </p:spPr>
      </p:pic>
      <p:sp>
        <p:nvSpPr>
          <p:cNvPr id="558" name="Google Shape;558;p78"/>
          <p:cNvSpPr txBox="1"/>
          <p:nvPr>
            <p:ph idx="2" type="body"/>
          </p:nvPr>
        </p:nvSpPr>
        <p:spPr>
          <a:xfrm>
            <a:off x="7305338" y="1333125"/>
            <a:ext cx="1235700" cy="9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Connected vs Disconnected vs Complete</a:t>
            </a:r>
            <a:endParaRPr/>
          </a:p>
        </p:txBody>
      </p:sp>
      <p:sp>
        <p:nvSpPr>
          <p:cNvPr id="100" name="Google Shape;100;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Disconnected</a:t>
            </a:r>
            <a:endParaRPr/>
          </a:p>
          <a:p>
            <a:pPr indent="-342900" lvl="1" marL="914400" rtl="0" algn="l">
              <a:spcBef>
                <a:spcPts val="0"/>
              </a:spcBef>
              <a:spcAft>
                <a:spcPts val="0"/>
              </a:spcAft>
              <a:buSzPts val="1800"/>
              <a:buChar char="○"/>
            </a:pPr>
            <a:r>
              <a:rPr lang="en"/>
              <a:t>Parts of the Graph are inaccessible from other parts of the graph through any path</a:t>
            </a:r>
            <a:endParaRPr/>
          </a:p>
          <a:p>
            <a:pPr indent="-381000" lvl="0" marL="457200" rtl="0" algn="l">
              <a:spcBef>
                <a:spcPts val="0"/>
              </a:spcBef>
              <a:spcAft>
                <a:spcPts val="0"/>
              </a:spcAft>
              <a:buSzPts val="2400"/>
              <a:buChar char="●"/>
            </a:pPr>
            <a:r>
              <a:rPr lang="en"/>
              <a:t>Connected</a:t>
            </a:r>
            <a:endParaRPr/>
          </a:p>
          <a:p>
            <a:pPr indent="-342900" lvl="1" marL="914400" rtl="0" algn="l">
              <a:spcBef>
                <a:spcPts val="0"/>
              </a:spcBef>
              <a:spcAft>
                <a:spcPts val="0"/>
              </a:spcAft>
              <a:buSzPts val="1800"/>
              <a:buChar char="○"/>
            </a:pPr>
            <a:r>
              <a:rPr lang="en"/>
              <a:t>It is possible to build a path to any other part of the graph from any point in the graph</a:t>
            </a:r>
            <a:endParaRPr/>
          </a:p>
          <a:p>
            <a:pPr indent="-381000" lvl="0" marL="457200" rtl="0" algn="l">
              <a:spcBef>
                <a:spcPts val="0"/>
              </a:spcBef>
              <a:spcAft>
                <a:spcPts val="0"/>
              </a:spcAft>
              <a:buSzPts val="2400"/>
              <a:buChar char="●"/>
            </a:pPr>
            <a:r>
              <a:rPr lang="en"/>
              <a:t>Complete</a:t>
            </a:r>
            <a:endParaRPr/>
          </a:p>
          <a:p>
            <a:pPr indent="-342900" lvl="1" marL="914400" rtl="0" algn="l">
              <a:spcBef>
                <a:spcPts val="0"/>
              </a:spcBef>
              <a:spcAft>
                <a:spcPts val="0"/>
              </a:spcAft>
              <a:buSzPts val="1800"/>
              <a:buChar char="○"/>
            </a:pPr>
            <a:r>
              <a:rPr lang="en"/>
              <a:t>All vertices of the graph are adjacent to all other vertices in the graph (connected by a single edge)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Kinds of Graphs</a:t>
            </a:r>
            <a:endParaRPr/>
          </a:p>
        </p:txBody>
      </p:sp>
      <p:sp>
        <p:nvSpPr>
          <p:cNvPr id="106" name="Google Shape;106;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Trees </a:t>
            </a:r>
            <a:endParaRPr/>
          </a:p>
          <a:p>
            <a:pPr indent="-342900" lvl="1" marL="914400" rtl="0" algn="l">
              <a:spcBef>
                <a:spcPts val="0"/>
              </a:spcBef>
              <a:spcAft>
                <a:spcPts val="0"/>
              </a:spcAft>
              <a:buSzPts val="1800"/>
              <a:buChar char="○"/>
            </a:pPr>
            <a:r>
              <a:rPr lang="en"/>
              <a:t>Special cases of graphs</a:t>
            </a:r>
            <a:endParaRPr/>
          </a:p>
          <a:p>
            <a:pPr indent="-317500" lvl="2" marL="1371600" rtl="0" algn="l">
              <a:spcBef>
                <a:spcPts val="0"/>
              </a:spcBef>
              <a:spcAft>
                <a:spcPts val="0"/>
              </a:spcAft>
              <a:buSzPts val="1400"/>
              <a:buChar char="■"/>
            </a:pPr>
            <a:r>
              <a:rPr lang="en"/>
              <a:t>connected graphs without cycles</a:t>
            </a:r>
            <a:endParaRPr/>
          </a:p>
          <a:p>
            <a:pPr indent="-381000" lvl="0" marL="457200" rtl="0" algn="l">
              <a:spcBef>
                <a:spcPts val="0"/>
              </a:spcBef>
              <a:spcAft>
                <a:spcPts val="0"/>
              </a:spcAft>
              <a:buSzPts val="2400"/>
              <a:buChar char="●"/>
            </a:pPr>
            <a:r>
              <a:rPr lang="en"/>
              <a:t>Simple Graphs</a:t>
            </a:r>
            <a:endParaRPr/>
          </a:p>
          <a:p>
            <a:pPr indent="-342900" lvl="1" marL="914400" rtl="0" algn="l">
              <a:spcBef>
                <a:spcPts val="0"/>
              </a:spcBef>
              <a:spcAft>
                <a:spcPts val="0"/>
              </a:spcAft>
              <a:buSzPts val="1800"/>
              <a:buChar char="○"/>
            </a:pPr>
            <a:r>
              <a:rPr lang="en"/>
              <a:t>There is only one edge between any two vertices and no self loops</a:t>
            </a:r>
            <a:endParaRPr/>
          </a:p>
          <a:p>
            <a:pPr indent="-317500" lvl="2" marL="1371600" rtl="0" algn="l">
              <a:spcBef>
                <a:spcPts val="0"/>
              </a:spcBef>
              <a:spcAft>
                <a:spcPts val="0"/>
              </a:spcAft>
              <a:buSzPts val="1400"/>
              <a:buChar char="■"/>
            </a:pPr>
            <a:r>
              <a:rPr lang="en"/>
              <a:t>Formal Definition: A simple graph G = (V,E ) consists of a non-empty set V of vertices (or nodes) and a set E (possibly empty) of edges where each edge is a subset of V with cardinality 2 (an unordered pair).</a:t>
            </a:r>
            <a:endParaRPr/>
          </a:p>
          <a:p>
            <a:pPr indent="-342900" lvl="1" marL="914400" rtl="0" algn="l">
              <a:spcBef>
                <a:spcPts val="0"/>
              </a:spcBef>
              <a:spcAft>
                <a:spcPts val="0"/>
              </a:spcAft>
              <a:buSzPts val="1800"/>
              <a:buChar char="○"/>
            </a:pPr>
            <a:r>
              <a:rPr lang="en"/>
              <a:t>We are only considering simple graphs for this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Sparse vs Dense</a:t>
            </a:r>
            <a:endParaRPr/>
          </a:p>
        </p:txBody>
      </p:sp>
      <p:sp>
        <p:nvSpPr>
          <p:cNvPr id="112" name="Google Shape;112;p21"/>
          <p:cNvSpPr txBox="1"/>
          <p:nvPr>
            <p:ph idx="1" type="body"/>
          </p:nvPr>
        </p:nvSpPr>
        <p:spPr>
          <a:xfrm>
            <a:off x="311700" y="1171600"/>
            <a:ext cx="6203400" cy="1893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graph is sparse if | E | ≈ | V | - 1. </a:t>
            </a:r>
            <a:endParaRPr/>
          </a:p>
          <a:p>
            <a:pPr indent="-342900" lvl="1" marL="914400" rtl="0" algn="l">
              <a:spcBef>
                <a:spcPts val="0"/>
              </a:spcBef>
              <a:spcAft>
                <a:spcPts val="0"/>
              </a:spcAft>
              <a:buSzPts val="1800"/>
              <a:buChar char="○"/>
            </a:pPr>
            <a:r>
              <a:rPr lang="en"/>
              <a:t>If most V have a cardinality &lt;= 2</a:t>
            </a:r>
            <a:endParaRPr/>
          </a:p>
          <a:p>
            <a:pPr indent="-381000" lvl="0" marL="457200" rtl="0" algn="l">
              <a:spcBef>
                <a:spcPts val="0"/>
              </a:spcBef>
              <a:spcAft>
                <a:spcPts val="0"/>
              </a:spcAft>
              <a:buSzPts val="2400"/>
              <a:buChar char="●"/>
            </a:pPr>
            <a:r>
              <a:rPr lang="en"/>
              <a:t>A graph is dense if | E | ≈ | V |(|V|-1)/2.</a:t>
            </a:r>
            <a:endParaRPr/>
          </a:p>
          <a:p>
            <a:pPr indent="-342900" lvl="1" marL="914400" rtl="0" algn="l">
              <a:spcBef>
                <a:spcPts val="0"/>
              </a:spcBef>
              <a:spcAft>
                <a:spcPts val="0"/>
              </a:spcAft>
              <a:buSzPts val="1800"/>
              <a:buChar char="○"/>
            </a:pPr>
            <a:r>
              <a:rPr lang="en"/>
              <a:t>If most V have a cardinality = V-1</a:t>
            </a:r>
            <a:endParaRPr/>
          </a:p>
        </p:txBody>
      </p:sp>
      <p:pic>
        <p:nvPicPr>
          <p:cNvPr id="113" name="Google Shape;113;p21"/>
          <p:cNvPicPr preferRelativeResize="0"/>
          <p:nvPr/>
        </p:nvPicPr>
        <p:blipFill>
          <a:blip r:embed="rId3">
            <a:alphaModFix/>
          </a:blip>
          <a:stretch>
            <a:fillRect/>
          </a:stretch>
        </p:blipFill>
        <p:spPr>
          <a:xfrm>
            <a:off x="1703238" y="3065200"/>
            <a:ext cx="5737524" cy="147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