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Source Code Pro"/>
      <p:regular r:id="rId38"/>
      <p:bold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58DFA9-A604-43CF-81BB-4624AA09FEB9}">
  <a:tblStyle styleId="{6358DFA9-A604-43CF-81BB-4624AA09FE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1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8a44fb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8a44fb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8a44fb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8a44fb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a7d355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a7d355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8a44fbe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8a44fb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8a44fbe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8a44fbe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8a44fb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8a44fb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8a44fbe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8a44fbe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8a44fbe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8a44fbe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8a44fbe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8a44fb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8a44fbe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8a44fbe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47b7fef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47b7fef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8a44fbe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8a44fbe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8a44fbe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8a44fbe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8a44fbe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8a44fbe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5bbc0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5bbc0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10c7c86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10c7c86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8a44fbe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8a44fbe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8a44fbe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8a44fbe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fd96f87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fd96f87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8a44fbe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d8a44fbe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47b7fef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47b7fef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47b7fef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47b7fef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a7d355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a7d355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47b7fef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47b7fef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8a44fb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8a44fb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8a44fb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8a44fb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8a44fbe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8a44fbe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○"/>
              <a:defRPr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and Hash Tables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240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Universe of Keys vs Set of Keys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Universe of all possible keys (U) is the number of possible keys in the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is the U for our phone numbers?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10 million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of keys </a:t>
            </a:r>
            <a:r>
              <a:rPr lang="en"/>
              <a:t>(K) is the keys </a:t>
            </a:r>
            <a:r>
              <a:rPr lang="en"/>
              <a:t>actually stored in the dictionary.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○"/>
            </a:pPr>
            <a:r>
              <a:rPr lang="en"/>
              <a:t>Even for the most populous city in the U.S., NYC, this is &lt; 8 million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what do we do when U is very large, but K is not?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 seen with the caller ID problem, an array would result in a lot of wasted space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Direct Access Tables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Direct addressing works well when U is relatively small, but what if the keys are 32-bit integers, such as an IP address?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Problem1: direct-address table could have only several thousand entries, but more than 4 billion ‘spaces’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Problem 2: even if memory is not an issue, the time to initialize the elements to NULL may be prohibitive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Solution: map keys to smaller range than 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only store the number of actual keys rather than space for all possible keys.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Our goal is to store a set of Keys in tables a fraction of the size of  U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tore the values in a data structure called </a:t>
            </a:r>
            <a:r>
              <a:rPr b="1" lang="en"/>
              <a:t>hash table</a:t>
            </a:r>
            <a:r>
              <a:rPr lang="en"/>
              <a:t>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element is assigned a unique key.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use</a:t>
            </a:r>
            <a:r>
              <a:rPr lang="en"/>
              <a:t> hashing to distribute entries (key/value pairs) uniformly across an array.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By using that key you can still access the element in O(1) time.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which was part of our original requirement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use an array</a:t>
            </a:r>
            <a:r>
              <a:rPr lang="en"/>
              <a:t> of size</a:t>
            </a:r>
            <a:r>
              <a:rPr lang="en"/>
              <a:t> proportional to |</a:t>
            </a:r>
            <a:r>
              <a:rPr b="1" lang="en"/>
              <a:t>K</a:t>
            </a:r>
            <a:r>
              <a:rPr lang="en"/>
              <a:t>| (the actual number of keys) instead of |</a:t>
            </a:r>
            <a:r>
              <a:rPr b="1" lang="en"/>
              <a:t>U</a:t>
            </a:r>
            <a:r>
              <a:rPr lang="en"/>
              <a:t>|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However, now we lose the direct-addressing ability.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Solutions? Hash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Define a function that performs a transformation on the key that map keys from U to a slot within the hash table.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Arrays vs Hash Tables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With arrays, key k maps to slot A[k].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With hash tables, key k maps or “hashes” to slot A[h(k)].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h(k) is the hash value of key 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int hashFunction(int phone_num){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	return phone_num % size_of_hash_table;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Hashing Function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simple division is a common hashing technique that works on many kinds of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Mod: Map a key, k, into one of the m slots by taking the remainder of k divided by m. That is,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h(k) = k mod 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where k is the key and m is the size of the table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m = 31 and k = 78 h(k) = 16.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Square Median: Square the key, then take the middle two values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45</a:t>
            </a:r>
            <a:r>
              <a:rPr baseline="30000" lang="en"/>
              <a:t>2</a:t>
            </a:r>
            <a:r>
              <a:rPr lang="en"/>
              <a:t> = 2025 = hashes to 02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we have the following hash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index = key % 31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both 96 and 65 hash to 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keys can hash to the same slot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two keys hash to the same location this is called a </a:t>
            </a:r>
            <a:r>
              <a:rPr b="1" lang="en"/>
              <a:t>collision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Hash functions should be designed such that collisions are minimized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However, avoiding collisions is impossible.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 of Collisions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</a:pPr>
            <a:r>
              <a:rPr lang="en"/>
              <a:t>What is the </a:t>
            </a:r>
            <a:r>
              <a:rPr lang="en"/>
              <a:t>likelihood</a:t>
            </a:r>
            <a:r>
              <a:rPr lang="en"/>
              <a:t> of collisions?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Everyone should go around the room and say their birthday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someone says your birthday before you do, raise your hand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With a 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/>
              <a:t> of size 23, and a </a:t>
            </a:r>
            <a:r>
              <a:rPr lang="en">
                <a:solidFill>
                  <a:schemeClr val="accent5"/>
                </a:solidFill>
              </a:rPr>
              <a:t>U</a:t>
            </a:r>
            <a:r>
              <a:rPr lang="en"/>
              <a:t> of 365, there is a 50% chance of a collision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problem illustrates the </a:t>
            </a:r>
            <a:r>
              <a:rPr lang="en"/>
              <a:t>likelihood</a:t>
            </a:r>
            <a:r>
              <a:rPr lang="en"/>
              <a:t> of collisions and the impossibility of creating a hash function that does not result in collisions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Given a distributed data set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161" name="Google Shape;161;p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Collisions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 1: </a:t>
            </a:r>
            <a:r>
              <a:rPr lang="en"/>
              <a:t>Resizing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could, whenever there is a collision, resize the entire table to eliminate the collision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Resize such that it results in the fewest collisions: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1.5-2 times the size of the current size of table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Table size should be a prime number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a table of size 10, we could resize to 17 or 19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Resizing is the only solution that maintains 0(1) access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problem can arise here?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Resizing the table can result in a new collision requiring a further resize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Uses a lot of extra memory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#2: </a:t>
            </a:r>
            <a:r>
              <a:rPr lang="en"/>
              <a:t>Open Addressing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Addressing allows for flexible addressing.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collisions occur, use a systematic (consistent) strategy to store elements in free slots of the table.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try alternate cells until empty cell is found.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strategies, for example: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Linear probing - Store on the next open slot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searching for a value, start at the hashed slot, then keep searching until the value is found or an empty slot is encountered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Quadratic Probing - avoids the clustering problem of linear probing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slot hash(x) % S is full, then we try (hash(x) + 1</a:t>
            </a:r>
            <a:r>
              <a:rPr baseline="30000" lang="en"/>
              <a:t>2</a:t>
            </a:r>
            <a:r>
              <a:rPr lang="en"/>
              <a:t>) % 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(hash(x) + 1</a:t>
            </a:r>
            <a:r>
              <a:rPr baseline="30000" lang="en"/>
              <a:t>2</a:t>
            </a:r>
            <a:r>
              <a:rPr lang="en"/>
              <a:t>) % S is also full, then we try (hash(x) + 2</a:t>
            </a:r>
            <a:r>
              <a:rPr baseline="30000" lang="en"/>
              <a:t>2</a:t>
            </a:r>
            <a:r>
              <a:rPr lang="en"/>
              <a:t>) % 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(hash(x) + 2</a:t>
            </a:r>
            <a:r>
              <a:rPr baseline="30000" lang="en"/>
              <a:t>2</a:t>
            </a:r>
            <a:r>
              <a:rPr lang="en"/>
              <a:t>) % S is also full, then we try (hash(x) + 3</a:t>
            </a:r>
            <a:r>
              <a:rPr baseline="30000" lang="en"/>
              <a:t>2</a:t>
            </a:r>
            <a:r>
              <a:rPr lang="en"/>
              <a:t>) %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Open Addressing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addressing compounds the problem of collisions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 you place elements in ‘slots’ they don’t belong in, what happens when an object that does belong there gets inserted?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you hash table grows, more and more objects are in the ‘wrong’ location</a:t>
            </a:r>
            <a:r>
              <a:rPr lang="en"/>
              <a:t>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begin losing the benefits of a hash table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Addressing sacrifices lookup time and complexity for memory efficiency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a table is full, lookup time could be O(n)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>
                <a:solidFill>
                  <a:schemeClr val="dk2"/>
                </a:solidFill>
              </a:rPr>
              <a:t>Basically an unsorted array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Problems with Open Addressing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happens if you allow deletion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may stop prematurely on deletion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only solution is to have different markers for empty and deleted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Eventually, as objects get added and deleted, we will have to search the entire table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Addressing is useful when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Few or no deletions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Few collisions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#3</a:t>
            </a:r>
            <a:r>
              <a:rPr lang="en"/>
              <a:t>: Double Hashing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 a second hash function to re-index on a collision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Items that hash to the same initial location will have a different probe sequence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good double hashing function: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is a simple evaluation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produces a different value than the original hash function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Primes are useful for this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 = prime &lt; size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hash2(i) = R - (i % R)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Double Hashing is a form of Open Addressing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Hashing Example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650" y="1017725"/>
            <a:ext cx="358572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/>
        </p:nvSpPr>
        <p:spPr>
          <a:xfrm>
            <a:off x="353750" y="1082475"/>
            <a:ext cx="4803900" cy="3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if(collision(key)):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key2 = h2(key)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 = 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While collision(key2):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	key2 = key + i*key2%size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	i++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key = key2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store key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		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Resolution: Chaining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62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hash table is an array of linked lists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Store all elements that hash to the same slot in a linked list.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Store a pointer to the head of the linked list in the hash table slot.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 before, elements would be associated with the keys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We’re still using the hash function h(k) = k mod m</a:t>
            </a:r>
            <a:endParaRPr/>
          </a:p>
        </p:txBody>
      </p:sp>
      <p:sp>
        <p:nvSpPr>
          <p:cNvPr id="205" name="Google Shape;205;p37"/>
          <p:cNvSpPr/>
          <p:nvPr/>
        </p:nvSpPr>
        <p:spPr>
          <a:xfrm>
            <a:off x="7042525" y="1093250"/>
            <a:ext cx="490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6" name="Google Shape;206;p37"/>
          <p:cNvSpPr/>
          <p:nvPr/>
        </p:nvSpPr>
        <p:spPr>
          <a:xfrm>
            <a:off x="7042525" y="1569650"/>
            <a:ext cx="490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7" name="Google Shape;207;p37"/>
          <p:cNvSpPr/>
          <p:nvPr/>
        </p:nvSpPr>
        <p:spPr>
          <a:xfrm>
            <a:off x="7042525" y="2046050"/>
            <a:ext cx="490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8" name="Google Shape;208;p37"/>
          <p:cNvSpPr/>
          <p:nvPr/>
        </p:nvSpPr>
        <p:spPr>
          <a:xfrm>
            <a:off x="7042525" y="2522450"/>
            <a:ext cx="490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9" name="Google Shape;209;p37"/>
          <p:cNvSpPr/>
          <p:nvPr/>
        </p:nvSpPr>
        <p:spPr>
          <a:xfrm>
            <a:off x="7042525" y="2998850"/>
            <a:ext cx="490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0" name="Google Shape;210;p37"/>
          <p:cNvSpPr/>
          <p:nvPr/>
        </p:nvSpPr>
        <p:spPr>
          <a:xfrm>
            <a:off x="7042525" y="3475250"/>
            <a:ext cx="490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11" name="Google Shape;211;p37"/>
          <p:cNvSpPr/>
          <p:nvPr/>
        </p:nvSpPr>
        <p:spPr>
          <a:xfrm>
            <a:off x="7739763" y="1131800"/>
            <a:ext cx="518700" cy="399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81</a:t>
            </a:r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8465200" y="1131800"/>
            <a:ext cx="518700" cy="399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3" name="Google Shape;213;p37"/>
          <p:cNvSpPr/>
          <p:nvPr/>
        </p:nvSpPr>
        <p:spPr>
          <a:xfrm>
            <a:off x="7739763" y="2561000"/>
            <a:ext cx="518700" cy="399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63</a:t>
            </a:r>
            <a:endParaRPr/>
          </a:p>
        </p:txBody>
      </p:sp>
      <p:sp>
        <p:nvSpPr>
          <p:cNvPr id="214" name="Google Shape;214;p37"/>
          <p:cNvSpPr/>
          <p:nvPr/>
        </p:nvSpPr>
        <p:spPr>
          <a:xfrm>
            <a:off x="8465200" y="2561000"/>
            <a:ext cx="518700" cy="399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7739763" y="2084588"/>
            <a:ext cx="518700" cy="399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216" name="Google Shape;216;p37"/>
          <p:cNvSpPr/>
          <p:nvPr/>
        </p:nvSpPr>
        <p:spPr>
          <a:xfrm>
            <a:off x="7739763" y="3513800"/>
            <a:ext cx="518700" cy="399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cxnSp>
        <p:nvCxnSpPr>
          <p:cNvPr id="217" name="Google Shape;217;p37"/>
          <p:cNvCxnSpPr>
            <a:stCxn id="205" idx="3"/>
            <a:endCxn id="211" idx="1"/>
          </p:cNvCxnSpPr>
          <p:nvPr/>
        </p:nvCxnSpPr>
        <p:spPr>
          <a:xfrm>
            <a:off x="7533025" y="1331450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7"/>
          <p:cNvCxnSpPr>
            <a:stCxn id="211" idx="3"/>
            <a:endCxn id="212" idx="1"/>
          </p:cNvCxnSpPr>
          <p:nvPr/>
        </p:nvCxnSpPr>
        <p:spPr>
          <a:xfrm>
            <a:off x="8258463" y="1331450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7"/>
          <p:cNvCxnSpPr>
            <a:stCxn id="207" idx="3"/>
            <a:endCxn id="215" idx="1"/>
          </p:cNvCxnSpPr>
          <p:nvPr/>
        </p:nvCxnSpPr>
        <p:spPr>
          <a:xfrm>
            <a:off x="7533025" y="2284250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7"/>
          <p:cNvCxnSpPr>
            <a:stCxn id="208" idx="3"/>
            <a:endCxn id="213" idx="1"/>
          </p:cNvCxnSpPr>
          <p:nvPr/>
        </p:nvCxnSpPr>
        <p:spPr>
          <a:xfrm>
            <a:off x="7533025" y="2760650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7"/>
          <p:cNvCxnSpPr>
            <a:stCxn id="213" idx="3"/>
            <a:endCxn id="214" idx="1"/>
          </p:cNvCxnSpPr>
          <p:nvPr/>
        </p:nvCxnSpPr>
        <p:spPr>
          <a:xfrm>
            <a:off x="8258463" y="2760650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7"/>
          <p:cNvCxnSpPr>
            <a:stCxn id="210" idx="3"/>
            <a:endCxn id="216" idx="1"/>
          </p:cNvCxnSpPr>
          <p:nvPr/>
        </p:nvCxnSpPr>
        <p:spPr>
          <a:xfrm>
            <a:off x="7533025" y="3713450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Chaining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Similar to Open Addressing, i</a:t>
            </a:r>
            <a:r>
              <a:rPr lang="en"/>
              <a:t>f data clusters, then we lose the benefits of a hash table.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Our original requirement was constant time, or near constant time access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are also using much more memory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reason we chose a hash table in the first place is because we wanted to use less memory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logic complexity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Overhead required for linked list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The Hash Table</a:t>
            </a:r>
            <a:endParaRPr/>
          </a:p>
        </p:txBody>
      </p:sp>
      <p:graphicFrame>
        <p:nvGraphicFramePr>
          <p:cNvPr id="235" name="Google Shape;235;p39"/>
          <p:cNvGraphicFramePr/>
          <p:nvPr/>
        </p:nvGraphicFramePr>
        <p:xfrm>
          <a:off x="4730650" y="46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{6358DFA9-A604-43CF-81BB-4624AA09FEB9}</a:tableStyleId>
              </a:tblPr>
              <a:tblGrid>
                <a:gridCol w="382850"/>
              </a:tblGrid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" name="Google Shape;236;p39"/>
          <p:cNvSpPr/>
          <p:nvPr/>
        </p:nvSpPr>
        <p:spPr>
          <a:xfrm rot="3325">
            <a:off x="5231475" y="1404200"/>
            <a:ext cx="310200" cy="255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80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7" name="Google Shape;237;p39"/>
          <p:cNvSpPr/>
          <p:nvPr/>
        </p:nvSpPr>
        <p:spPr>
          <a:xfrm rot="3325">
            <a:off x="5231475" y="1732100"/>
            <a:ext cx="310200" cy="255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92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8" name="Google Shape;238;p39"/>
          <p:cNvSpPr/>
          <p:nvPr/>
        </p:nvSpPr>
        <p:spPr>
          <a:xfrm rot="3325">
            <a:off x="5231475" y="2036425"/>
            <a:ext cx="310200" cy="255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60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9" name="Google Shape;239;p39"/>
          <p:cNvSpPr/>
          <p:nvPr/>
        </p:nvSpPr>
        <p:spPr>
          <a:xfrm rot="3325">
            <a:off x="5659650" y="1732100"/>
            <a:ext cx="310200" cy="255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59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240" name="Google Shape;240;p39"/>
          <p:cNvCxnSpPr>
            <a:stCxn id="237" idx="1"/>
          </p:cNvCxnSpPr>
          <p:nvPr/>
        </p:nvCxnSpPr>
        <p:spPr>
          <a:xfrm rot="10800000">
            <a:off x="5116575" y="1856300"/>
            <a:ext cx="114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9"/>
          <p:cNvCxnSpPr>
            <a:stCxn id="239" idx="1"/>
            <a:endCxn id="237" idx="3"/>
          </p:cNvCxnSpPr>
          <p:nvPr/>
        </p:nvCxnSpPr>
        <p:spPr>
          <a:xfrm flipH="1">
            <a:off x="5541750" y="1859900"/>
            <a:ext cx="117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9"/>
          <p:cNvCxnSpPr>
            <a:stCxn id="236" idx="1"/>
          </p:cNvCxnSpPr>
          <p:nvPr/>
        </p:nvCxnSpPr>
        <p:spPr>
          <a:xfrm rot="10800000">
            <a:off x="5116575" y="1525400"/>
            <a:ext cx="114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9"/>
          <p:cNvCxnSpPr>
            <a:stCxn id="238" idx="1"/>
          </p:cNvCxnSpPr>
          <p:nvPr/>
        </p:nvCxnSpPr>
        <p:spPr>
          <a:xfrm rot="10800000">
            <a:off x="5109675" y="2160025"/>
            <a:ext cx="121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4" name="Google Shape;244;p39"/>
          <p:cNvGraphicFramePr/>
          <p:nvPr/>
        </p:nvGraphicFramePr>
        <p:xfrm>
          <a:off x="6217638" y="489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{6358DFA9-A604-43CF-81BB-4624AA09FEB9}</a:tableStyleId>
              </a:tblPr>
              <a:tblGrid>
                <a:gridCol w="382850"/>
              </a:tblGrid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80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5" name="Google Shape;245;p39"/>
          <p:cNvGraphicFramePr/>
          <p:nvPr/>
        </p:nvGraphicFramePr>
        <p:xfrm>
          <a:off x="7618325" y="477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{6358DFA9-A604-43CF-81BB-4624AA09FEB9}</a:tableStyleId>
              </a:tblPr>
              <a:tblGrid>
                <a:gridCol w="382850"/>
              </a:tblGrid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80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6" name="Google Shape;246;p39"/>
          <p:cNvSpPr txBox="1"/>
          <p:nvPr/>
        </p:nvSpPr>
        <p:spPr>
          <a:xfrm>
            <a:off x="7503375" y="3862550"/>
            <a:ext cx="1439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h(k) = k%size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h2(k) = 7 - (k % 7)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h(k) + h2(k) + inc % size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4583250" y="210025"/>
            <a:ext cx="1002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Chaining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6040375" y="210025"/>
            <a:ext cx="737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Linear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6848300" y="210025"/>
            <a:ext cx="17190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Double Hashing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4867575" y="45775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  <a:latin typeface="Proxima Nova"/>
                <a:ea typeface="Proxima Nova"/>
                <a:cs typeface="Proxima Nova"/>
                <a:sym typeface="Proxima Nova"/>
              </a:rPr>
              <a:t>26, 42, 5, 44, 92, 59, 40, 36, 12, 60, 80</a:t>
            </a:r>
            <a:endParaRPr>
              <a:solidFill>
                <a:srgbClr val="CFE2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8001175" y="1731950"/>
            <a:ext cx="941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h(k)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8001175" y="3253875"/>
            <a:ext cx="941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h(k)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8001175" y="2036300"/>
            <a:ext cx="941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h(k)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8001175" y="516700"/>
            <a:ext cx="941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h(k)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8001175" y="2340650"/>
            <a:ext cx="974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h2(k)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6" name="Google Shape;256;p39"/>
          <p:cNvSpPr txBox="1"/>
          <p:nvPr/>
        </p:nvSpPr>
        <p:spPr>
          <a:xfrm>
            <a:off x="8001175" y="2645100"/>
            <a:ext cx="941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h(k) 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8001175" y="2949475"/>
            <a:ext cx="974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h(k)+</a:t>
            </a:r>
            <a:r>
              <a:rPr lang="en" sz="800">
                <a:solidFill>
                  <a:srgbClr val="FFFFFF"/>
                </a:solidFill>
              </a:rPr>
              <a:t>h2(k) 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8001175" y="1428675"/>
            <a:ext cx="974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h(k)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8001175" y="819350"/>
            <a:ext cx="974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h(k)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8001175" y="3558225"/>
            <a:ext cx="974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h(k)+h2(k)+2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8001175" y="1124000"/>
            <a:ext cx="1142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h(k)+h2(k)+6 % size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a good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Hash Function  should satisfy the assumption of </a:t>
            </a:r>
            <a:r>
              <a:rPr b="1" lang="en"/>
              <a:t>simple uniform hashing.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hashing function should aim to distribute items in the hash table evenly.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 item to be hashed should have equal probability of going into any slot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your hash function doubles the value, then takes the last 2 numbers, you will never place a value in an odd slot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possible to satisfy the assumption in practice.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Often use heuristics, based on the key domain, to create a hash function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○"/>
            </a:pPr>
            <a:r>
              <a:rPr lang="en"/>
              <a:t>Hash value should not depend on patterns that might exist in the data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changes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You have been asked by a phone company to write some software that implements a caller id that will display a name associated with a phone number. Given an phone number, return the caller’s name: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phone_num =&gt; name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Phone numbers are unique, however, not all phone numbers are in use. How can we store and look up Phone#/name pairs?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Dictionary is an ADT that is indexed by Key/Value pairs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 key must be unique (i.e., no duplicates).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lang="en"/>
              <a:t>Keys must be unique and comparable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arrays are dictionaries that use the element index as a key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Keys are traditionally kept in sorted order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however, python dictionary keeps keys in insertion order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Dictionary, like the stack and queue, is a secondary data structure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Uses another internal data structure, only adding behavior to it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Implementation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underlying implementation Data Structure can range from a Linked List, Array, or a Tree.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Linked List: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Insert is O(1) if not sorted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Search is linear, and far too slow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we don’t have to always traverse to the end if the elements are sorted, 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List implementation remove is fast, but find is slow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Array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Insert is slow because everything needs to be moved down if sorted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Find is logn if sorted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remove requires moving data, which is slow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For array based, we have O(logn) we can use binary search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Tree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Tree would need to be rebalanced on every insertion and deletion to guarantee logn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in C++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C++ STL, the dictionary data structure is called a Map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std::map&lt;char,int&gt; first;</a:t>
            </a:r>
            <a:br>
              <a:rPr lang="en"/>
            </a:br>
            <a:r>
              <a:rPr lang="en"/>
              <a:t>first['a']=10;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Items in the map are kept sorted by their key, which must be comparable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Inserting duplicate elements into a map is considered a noop, and nothing happens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but it does return an iterator to the existing element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Insert uses the STL utility class pair&lt;s, t&gt; to the dictionary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void insert(pair&lt;Comparable, Object&gt;(Comparable k, Object e));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Pair class example: std::pair &lt;int,string&gt; addr(192168001001, “home”);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</a:pPr>
            <a:r>
              <a:rPr lang="en"/>
              <a:t>All considered implementations of a dictionary have at best 0(logn) access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access time grows as the data set grows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if we need nearly instant access?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example, 911 requires nearly instant lookup for caller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want the ability to index into the dictionary like an array, so O(1) access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 why not use an array?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Solution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Element whose key, k, is obtained by indexing into the kth position of the array.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Perfect for when we can afford to allocate an array with one position for every possible key.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>
                <a:solidFill>
                  <a:schemeClr val="dk2"/>
                </a:solidFill>
              </a:rPr>
              <a:t>i.e. when the possible keys is a small limited set.</a:t>
            </a:r>
            <a:endParaRPr i="1" sz="1400"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Arrays are </a:t>
            </a:r>
            <a:r>
              <a:rPr b="1" lang="en"/>
              <a:t>Direct Access Tables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size array would we need to store 7-digit phone numbers as indexes?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10,000,000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