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Amatic SC"/>
      <p:regular r:id="rId30"/>
      <p:bold r:id="rId31"/>
    </p:embeddedFont>
    <p:embeddedFont>
      <p:font typeface="Source Code Pro"/>
      <p:regular r:id="rId32"/>
      <p:bold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7.xml"/><Relationship Id="rId33" Type="http://schemas.openxmlformats.org/officeDocument/2006/relationships/font" Target="fonts/SourceCodePro-bold.fntdata"/><Relationship Id="rId10" Type="http://schemas.openxmlformats.org/officeDocument/2006/relationships/slide" Target="slides/slide6.xml"/><Relationship Id="rId32" Type="http://schemas.openxmlformats.org/officeDocument/2006/relationships/font" Target="fonts/SourceCodePro-regular.fntdata"/><Relationship Id="rId13" Type="http://schemas.openxmlformats.org/officeDocument/2006/relationships/slide" Target="slides/slide9.xml"/><Relationship Id="rId35" Type="http://schemas.openxmlformats.org/officeDocument/2006/relationships/font" Target="fonts/SourceSansPro-bold.fntdata"/><Relationship Id="rId12" Type="http://schemas.openxmlformats.org/officeDocument/2006/relationships/slide" Target="slides/slide8.xml"/><Relationship Id="rId34" Type="http://schemas.openxmlformats.org/officeDocument/2006/relationships/font" Target="fonts/SourceSansPro-regular.fntdata"/><Relationship Id="rId15" Type="http://schemas.openxmlformats.org/officeDocument/2006/relationships/slide" Target="slides/slide11.xml"/><Relationship Id="rId37" Type="http://schemas.openxmlformats.org/officeDocument/2006/relationships/font" Target="fonts/SourceSansPro-boldItalic.fntdata"/><Relationship Id="rId14" Type="http://schemas.openxmlformats.org/officeDocument/2006/relationships/slide" Target="slides/slide10.xml"/><Relationship Id="rId36" Type="http://schemas.openxmlformats.org/officeDocument/2006/relationships/font" Target="fonts/SourceSansPr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10e0a6f64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e0a6f64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10ecd503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ecd503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0ecd503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ecd503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0ecd503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ecd503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10ecd5032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cd5032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10ecd5032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ecd5032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10e0a6f6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e0a6f6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10e0a6f64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e0a6f64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10e0a6f64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e0a6f64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10e0a6f64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e0a6f64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0e0a6f64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e0a6f6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10e0a6f64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e0a6f64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10e0a6f64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e0a6f64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10ecd5032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ecd5032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0ecd5032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ecd5032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the last leaf allows you to call siftDown which only requires logn swaps. Choosing another node would require you to call sift down on it and all it’s children.</a:t>
            </a:r>
            <a:endParaRPr/>
          </a:p>
          <a:p>
            <a:pPr indent="0" lvl="0" marL="0" rtl="0" algn="l">
              <a:spcBef>
                <a:spcPts val="0"/>
              </a:spcBef>
              <a:spcAft>
                <a:spcPts val="0"/>
              </a:spcAft>
              <a:buNone/>
            </a:pPr>
            <a:r>
              <a:rPr lang="en"/>
              <a:t>Choosing the last node guarantees it is a leaf node.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10ecd5032f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ecd5032f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22bdc4c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2bdc4c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1d3711a3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3711a3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0ecd503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ecd503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0ecd503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ecd503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0e0a6f6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e0a6f6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0ecd503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ecd503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10ecd503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ecd503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iteratively search through the tree for empty indexes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0e0a6f64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e0a6f64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sz="2400"/>
            </a:lvl1pPr>
            <a:lvl2pPr indent="-342900" lvl="1" marL="914400">
              <a:spcBef>
                <a:spcPts val="0"/>
              </a:spcBef>
              <a:spcAft>
                <a:spcPts val="0"/>
              </a:spcAft>
              <a:buClr>
                <a:schemeClr val="accent4"/>
              </a:buClr>
              <a:buSzPts val="1800"/>
              <a:buChar char="○"/>
              <a:defRPr sz="1800">
                <a:solidFill>
                  <a:schemeClr val="accent4"/>
                </a:solidFill>
              </a:defRPr>
            </a:lvl2pPr>
            <a:lvl3pPr indent="-317500" lvl="2" marL="1371600">
              <a:spcBef>
                <a:spcPts val="0"/>
              </a:spcBef>
              <a:spcAft>
                <a:spcPts val="0"/>
              </a:spcAft>
              <a:buClr>
                <a:schemeClr val="accent5"/>
              </a:buClr>
              <a:buSzPts val="1400"/>
              <a:buChar char="■"/>
              <a:defRPr i="1">
                <a:solidFill>
                  <a:schemeClr val="accent5"/>
                </a:solidFill>
              </a:defRPr>
            </a:lvl3pPr>
            <a:lvl4pPr indent="-317500" lvl="3" marL="1828800">
              <a:spcBef>
                <a:spcPts val="0"/>
              </a:spcBef>
              <a:spcAft>
                <a:spcPts val="0"/>
              </a:spcAft>
              <a:buClr>
                <a:schemeClr val="accent6"/>
              </a:buClr>
              <a:buSzPts val="1400"/>
              <a:buChar char="●"/>
              <a:defRPr>
                <a:solidFill>
                  <a:schemeClr val="accent6"/>
                </a:solidFill>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Heaps and Priority Queues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 240 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Relationships</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is no relationship between the value of a node and that of its sibling in a heap </a:t>
            </a:r>
            <a:endParaRPr/>
          </a:p>
          <a:p>
            <a:pPr indent="-342900" lvl="1" marL="914400" rtl="0" algn="l">
              <a:spcBef>
                <a:spcPts val="0"/>
              </a:spcBef>
              <a:spcAft>
                <a:spcPts val="0"/>
              </a:spcAft>
              <a:buSzPts val="1800"/>
              <a:buChar char="○"/>
            </a:pPr>
            <a:r>
              <a:rPr lang="en"/>
              <a:t>For example, the values for all nodes in the left subtree of the root could be greater than the values for every node of the right subtree.</a:t>
            </a:r>
            <a:endParaRPr/>
          </a:p>
          <a:p>
            <a:pPr indent="-317500" lvl="2" marL="1371600" rtl="0" algn="l">
              <a:spcBef>
                <a:spcPts val="0"/>
              </a:spcBef>
              <a:spcAft>
                <a:spcPts val="0"/>
              </a:spcAft>
              <a:buSzPts val="1400"/>
              <a:buChar char="■"/>
            </a:pPr>
            <a:r>
              <a:rPr lang="en"/>
              <a:t>This is a feature, not a bug </a:t>
            </a:r>
            <a:endParaRPr/>
          </a:p>
          <a:p>
            <a:pPr indent="-381000" lvl="0" marL="457200" rtl="0" algn="l">
              <a:spcBef>
                <a:spcPts val="0"/>
              </a:spcBef>
              <a:spcAft>
                <a:spcPts val="0"/>
              </a:spcAft>
              <a:buSzPts val="2400"/>
              <a:buChar char="●"/>
            </a:pPr>
            <a:r>
              <a:rPr lang="en"/>
              <a:t>Contrast with a BST which has a strict ordering relationship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Heap</a:t>
            </a:r>
            <a:endParaRPr/>
          </a:p>
        </p:txBody>
      </p:sp>
      <p:sp>
        <p:nvSpPr>
          <p:cNvPr id="117" name="Google Shape;117;p23"/>
          <p:cNvSpPr txBox="1"/>
          <p:nvPr>
            <p:ph idx="1" type="body"/>
          </p:nvPr>
        </p:nvSpPr>
        <p:spPr>
          <a:xfrm>
            <a:off x="311700" y="1228675"/>
            <a:ext cx="52374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Given an array of N values, a heap can be built by “sifting” each node down to its proper place</a:t>
            </a:r>
            <a:endParaRPr/>
          </a:p>
          <a:p>
            <a:pPr indent="-342900" lvl="1" marL="914400" rtl="0" algn="l">
              <a:spcBef>
                <a:spcPts val="0"/>
              </a:spcBef>
              <a:spcAft>
                <a:spcPts val="0"/>
              </a:spcAft>
              <a:buSzPts val="1800"/>
              <a:buChar char="○"/>
            </a:pPr>
            <a:r>
              <a:rPr lang="en"/>
              <a:t>Any array can be made into a heap using the ‘Heapify’ sorting algorithm</a:t>
            </a:r>
            <a:endParaRPr/>
          </a:p>
        </p:txBody>
      </p:sp>
      <p:pic>
        <p:nvPicPr>
          <p:cNvPr id="118" name="Google Shape;118;p23"/>
          <p:cNvPicPr preferRelativeResize="0"/>
          <p:nvPr/>
        </p:nvPicPr>
        <p:blipFill>
          <a:blip r:embed="rId3">
            <a:alphaModFix/>
          </a:blip>
          <a:stretch>
            <a:fillRect/>
          </a:stretch>
        </p:blipFill>
        <p:spPr>
          <a:xfrm>
            <a:off x="5163875" y="1631608"/>
            <a:ext cx="3938025" cy="2534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Start?</a:t>
            </a:r>
            <a:endParaRPr/>
          </a:p>
        </p:txBody>
      </p:sp>
      <p:sp>
        <p:nvSpPr>
          <p:cNvPr id="124" name="Google Shape;124;p24"/>
          <p:cNvSpPr txBox="1"/>
          <p:nvPr>
            <p:ph idx="1" type="body"/>
          </p:nvPr>
        </p:nvSpPr>
        <p:spPr>
          <a:xfrm>
            <a:off x="311700" y="1228675"/>
            <a:ext cx="54819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Start with the last internal node </a:t>
            </a:r>
            <a:endParaRPr/>
          </a:p>
          <a:p>
            <a:pPr indent="-342900" lvl="1" marL="914400" rtl="0" algn="l">
              <a:spcBef>
                <a:spcPts val="0"/>
              </a:spcBef>
              <a:spcAft>
                <a:spcPts val="0"/>
              </a:spcAft>
              <a:buSzPts val="1800"/>
              <a:buChar char="○"/>
            </a:pPr>
            <a:r>
              <a:rPr lang="en"/>
              <a:t>How do we find the last internal node (non-leaf)?</a:t>
            </a:r>
            <a:endParaRPr/>
          </a:p>
          <a:p>
            <a:pPr indent="-317500" lvl="2" marL="1371600" rtl="0" algn="l">
              <a:spcBef>
                <a:spcPts val="0"/>
              </a:spcBef>
              <a:spcAft>
                <a:spcPts val="0"/>
              </a:spcAft>
              <a:buSzPts val="1400"/>
              <a:buChar char="■"/>
            </a:pPr>
            <a:r>
              <a:rPr lang="en"/>
              <a:t>Take the last index, then find parent: (i-1)//2</a:t>
            </a:r>
            <a:endParaRPr/>
          </a:p>
          <a:p>
            <a:pPr indent="-381000" lvl="0" marL="457200" rtl="0" algn="l">
              <a:spcBef>
                <a:spcPts val="0"/>
              </a:spcBef>
              <a:spcAft>
                <a:spcPts val="0"/>
              </a:spcAft>
              <a:buSzPts val="2400"/>
              <a:buChar char="●"/>
            </a:pPr>
            <a:r>
              <a:rPr lang="en"/>
              <a:t>Swap the current internal node with its smaller child, if necessary</a:t>
            </a:r>
            <a:endParaRPr/>
          </a:p>
        </p:txBody>
      </p:sp>
      <p:grpSp>
        <p:nvGrpSpPr>
          <p:cNvPr id="125" name="Google Shape;125;p24"/>
          <p:cNvGrpSpPr/>
          <p:nvPr/>
        </p:nvGrpSpPr>
        <p:grpSpPr>
          <a:xfrm>
            <a:off x="5877338" y="559550"/>
            <a:ext cx="3112638" cy="2118500"/>
            <a:chOff x="5877338" y="559550"/>
            <a:chExt cx="3112638" cy="2118500"/>
          </a:xfrm>
        </p:grpSpPr>
        <p:sp>
          <p:nvSpPr>
            <p:cNvPr id="126" name="Google Shape;126;p24"/>
            <p:cNvSpPr/>
            <p:nvPr/>
          </p:nvSpPr>
          <p:spPr>
            <a:xfrm>
              <a:off x="7473850" y="5595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9</a:t>
              </a:r>
              <a:endParaRPr sz="800"/>
            </a:p>
          </p:txBody>
        </p:sp>
        <p:sp>
          <p:nvSpPr>
            <p:cNvPr id="127" name="Google Shape;127;p24"/>
            <p:cNvSpPr/>
            <p:nvPr/>
          </p:nvSpPr>
          <p:spPr>
            <a:xfrm>
              <a:off x="6817325"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6</a:t>
              </a:r>
              <a:endParaRPr sz="800"/>
            </a:p>
          </p:txBody>
        </p:sp>
        <p:sp>
          <p:nvSpPr>
            <p:cNvPr id="128" name="Google Shape;128;p24"/>
            <p:cNvSpPr/>
            <p:nvPr/>
          </p:nvSpPr>
          <p:spPr>
            <a:xfrm>
              <a:off x="8163850"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29" name="Google Shape;129;p24"/>
            <p:cNvSpPr/>
            <p:nvPr/>
          </p:nvSpPr>
          <p:spPr>
            <a:xfrm>
              <a:off x="6200138"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4</a:t>
              </a:r>
              <a:endParaRPr sz="800"/>
            </a:p>
          </p:txBody>
        </p:sp>
        <p:sp>
          <p:nvSpPr>
            <p:cNvPr id="130" name="Google Shape;130;p24"/>
            <p:cNvSpPr/>
            <p:nvPr/>
          </p:nvSpPr>
          <p:spPr>
            <a:xfrm>
              <a:off x="7350563" y="1701225"/>
              <a:ext cx="399000" cy="373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a:t>
              </a:r>
              <a:endParaRPr sz="800"/>
            </a:p>
          </p:txBody>
        </p:sp>
        <p:sp>
          <p:nvSpPr>
            <p:cNvPr id="131" name="Google Shape;131;p24"/>
            <p:cNvSpPr/>
            <p:nvPr/>
          </p:nvSpPr>
          <p:spPr>
            <a:xfrm>
              <a:off x="7814150"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32" name="Google Shape;132;p24"/>
            <p:cNvSpPr/>
            <p:nvPr/>
          </p:nvSpPr>
          <p:spPr>
            <a:xfrm>
              <a:off x="8590975"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33" name="Google Shape;133;p24"/>
            <p:cNvSpPr/>
            <p:nvPr/>
          </p:nvSpPr>
          <p:spPr>
            <a:xfrm>
              <a:off x="5877338"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34" name="Google Shape;134;p24"/>
            <p:cNvSpPr/>
            <p:nvPr/>
          </p:nvSpPr>
          <p:spPr>
            <a:xfrm>
              <a:off x="6577963"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0</a:t>
              </a:r>
              <a:endParaRPr sz="800"/>
            </a:p>
          </p:txBody>
        </p:sp>
        <p:sp>
          <p:nvSpPr>
            <p:cNvPr id="135" name="Google Shape;135;p24"/>
            <p:cNvSpPr/>
            <p:nvPr/>
          </p:nvSpPr>
          <p:spPr>
            <a:xfrm>
              <a:off x="7041550"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-7</a:t>
              </a:r>
              <a:endParaRPr sz="800"/>
            </a:p>
          </p:txBody>
        </p:sp>
        <p:cxnSp>
          <p:nvCxnSpPr>
            <p:cNvPr id="136" name="Google Shape;136;p24"/>
            <p:cNvCxnSpPr>
              <a:stCxn id="126" idx="3"/>
              <a:endCxn id="127" idx="7"/>
            </p:cNvCxnSpPr>
            <p:nvPr/>
          </p:nvCxnSpPr>
          <p:spPr>
            <a:xfrm flipH="1">
              <a:off x="7157882" y="878608"/>
              <a:ext cx="374400" cy="3324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4"/>
            <p:cNvCxnSpPr>
              <a:stCxn id="126" idx="5"/>
              <a:endCxn id="128" idx="1"/>
            </p:cNvCxnSpPr>
            <p:nvPr/>
          </p:nvCxnSpPr>
          <p:spPr>
            <a:xfrm>
              <a:off x="7814418" y="878608"/>
              <a:ext cx="408000" cy="3324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4"/>
            <p:cNvCxnSpPr>
              <a:stCxn id="127" idx="3"/>
              <a:endCxn id="129" idx="7"/>
            </p:cNvCxnSpPr>
            <p:nvPr/>
          </p:nvCxnSpPr>
          <p:spPr>
            <a:xfrm flipH="1">
              <a:off x="6540657" y="1475208"/>
              <a:ext cx="335100" cy="2808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4"/>
            <p:cNvCxnSpPr>
              <a:stCxn id="129" idx="3"/>
              <a:endCxn id="133" idx="0"/>
            </p:cNvCxnSpPr>
            <p:nvPr/>
          </p:nvCxnSpPr>
          <p:spPr>
            <a:xfrm flipH="1">
              <a:off x="6076770" y="2020283"/>
              <a:ext cx="181800" cy="2841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4"/>
            <p:cNvCxnSpPr>
              <a:stCxn id="129" idx="5"/>
              <a:endCxn id="134" idx="0"/>
            </p:cNvCxnSpPr>
            <p:nvPr/>
          </p:nvCxnSpPr>
          <p:spPr>
            <a:xfrm>
              <a:off x="6540705" y="2020283"/>
              <a:ext cx="236700" cy="2841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4"/>
            <p:cNvCxnSpPr>
              <a:stCxn id="127" idx="5"/>
              <a:endCxn id="130" idx="1"/>
            </p:cNvCxnSpPr>
            <p:nvPr/>
          </p:nvCxnSpPr>
          <p:spPr>
            <a:xfrm>
              <a:off x="7157893" y="1475208"/>
              <a:ext cx="251100" cy="2808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4"/>
            <p:cNvCxnSpPr>
              <a:stCxn id="130" idx="3"/>
              <a:endCxn id="135" idx="0"/>
            </p:cNvCxnSpPr>
            <p:nvPr/>
          </p:nvCxnSpPr>
          <p:spPr>
            <a:xfrm flipH="1">
              <a:off x="7240995" y="2020283"/>
              <a:ext cx="168000" cy="2841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4"/>
            <p:cNvCxnSpPr>
              <a:stCxn id="128" idx="3"/>
              <a:endCxn id="131" idx="7"/>
            </p:cNvCxnSpPr>
            <p:nvPr/>
          </p:nvCxnSpPr>
          <p:spPr>
            <a:xfrm flipH="1">
              <a:off x="8154782" y="1475208"/>
              <a:ext cx="67500" cy="2808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4"/>
            <p:cNvCxnSpPr>
              <a:stCxn id="128" idx="5"/>
              <a:endCxn id="132" idx="1"/>
            </p:cNvCxnSpPr>
            <p:nvPr/>
          </p:nvCxnSpPr>
          <p:spPr>
            <a:xfrm>
              <a:off x="8504418" y="1475208"/>
              <a:ext cx="144900" cy="2808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Sift Down</a:t>
            </a:r>
            <a:endParaRPr/>
          </a:p>
        </p:txBody>
      </p:sp>
      <p:sp>
        <p:nvSpPr>
          <p:cNvPr id="150" name="Google Shape;150;p25"/>
          <p:cNvSpPr txBox="1"/>
          <p:nvPr>
            <p:ph idx="1" type="body"/>
          </p:nvPr>
        </p:nvSpPr>
        <p:spPr>
          <a:xfrm>
            <a:off x="311700" y="1228675"/>
            <a:ext cx="86202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Follow the swapped node down the tree until both children are larger</a:t>
            </a:r>
            <a:endParaRPr/>
          </a:p>
        </p:txBody>
      </p:sp>
      <p:grpSp>
        <p:nvGrpSpPr>
          <p:cNvPr id="151" name="Google Shape;151;p25"/>
          <p:cNvGrpSpPr/>
          <p:nvPr/>
        </p:nvGrpSpPr>
        <p:grpSpPr>
          <a:xfrm>
            <a:off x="759563" y="2450375"/>
            <a:ext cx="3112638" cy="2118500"/>
            <a:chOff x="5877338" y="559550"/>
            <a:chExt cx="3112638" cy="2118500"/>
          </a:xfrm>
        </p:grpSpPr>
        <p:sp>
          <p:nvSpPr>
            <p:cNvPr id="152" name="Google Shape;152;p25"/>
            <p:cNvSpPr/>
            <p:nvPr/>
          </p:nvSpPr>
          <p:spPr>
            <a:xfrm>
              <a:off x="7473850" y="5595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9</a:t>
              </a:r>
              <a:endParaRPr sz="800"/>
            </a:p>
          </p:txBody>
        </p:sp>
        <p:sp>
          <p:nvSpPr>
            <p:cNvPr id="153" name="Google Shape;153;p25"/>
            <p:cNvSpPr/>
            <p:nvPr/>
          </p:nvSpPr>
          <p:spPr>
            <a:xfrm>
              <a:off x="6817325"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6</a:t>
              </a:r>
              <a:endParaRPr sz="800"/>
            </a:p>
          </p:txBody>
        </p:sp>
        <p:sp>
          <p:nvSpPr>
            <p:cNvPr id="154" name="Google Shape;154;p25"/>
            <p:cNvSpPr/>
            <p:nvPr/>
          </p:nvSpPr>
          <p:spPr>
            <a:xfrm>
              <a:off x="8163850"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55" name="Google Shape;155;p25"/>
            <p:cNvSpPr/>
            <p:nvPr/>
          </p:nvSpPr>
          <p:spPr>
            <a:xfrm>
              <a:off x="6200138"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4</a:t>
              </a:r>
              <a:endParaRPr sz="800"/>
            </a:p>
          </p:txBody>
        </p:sp>
        <p:sp>
          <p:nvSpPr>
            <p:cNvPr id="156" name="Google Shape;156;p25"/>
            <p:cNvSpPr/>
            <p:nvPr/>
          </p:nvSpPr>
          <p:spPr>
            <a:xfrm>
              <a:off x="7350563" y="1701225"/>
              <a:ext cx="399000" cy="373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a:t>
              </a:r>
              <a:endParaRPr sz="800"/>
            </a:p>
          </p:txBody>
        </p:sp>
        <p:sp>
          <p:nvSpPr>
            <p:cNvPr id="157" name="Google Shape;157;p25"/>
            <p:cNvSpPr/>
            <p:nvPr/>
          </p:nvSpPr>
          <p:spPr>
            <a:xfrm>
              <a:off x="7814150"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58" name="Google Shape;158;p25"/>
            <p:cNvSpPr/>
            <p:nvPr/>
          </p:nvSpPr>
          <p:spPr>
            <a:xfrm>
              <a:off x="8590975"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59" name="Google Shape;159;p25"/>
            <p:cNvSpPr/>
            <p:nvPr/>
          </p:nvSpPr>
          <p:spPr>
            <a:xfrm>
              <a:off x="5877338"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60" name="Google Shape;160;p25"/>
            <p:cNvSpPr/>
            <p:nvPr/>
          </p:nvSpPr>
          <p:spPr>
            <a:xfrm>
              <a:off x="6577963"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0</a:t>
              </a:r>
              <a:endParaRPr sz="800"/>
            </a:p>
          </p:txBody>
        </p:sp>
        <p:sp>
          <p:nvSpPr>
            <p:cNvPr id="161" name="Google Shape;161;p25"/>
            <p:cNvSpPr/>
            <p:nvPr/>
          </p:nvSpPr>
          <p:spPr>
            <a:xfrm>
              <a:off x="7041550"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-7</a:t>
              </a:r>
              <a:endParaRPr sz="800"/>
            </a:p>
          </p:txBody>
        </p:sp>
        <p:cxnSp>
          <p:nvCxnSpPr>
            <p:cNvPr id="162" name="Google Shape;162;p25"/>
            <p:cNvCxnSpPr>
              <a:stCxn id="152" idx="3"/>
              <a:endCxn id="153" idx="7"/>
            </p:cNvCxnSpPr>
            <p:nvPr/>
          </p:nvCxnSpPr>
          <p:spPr>
            <a:xfrm flipH="1">
              <a:off x="7157882" y="878608"/>
              <a:ext cx="374400" cy="3324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5"/>
            <p:cNvCxnSpPr>
              <a:stCxn id="152" idx="5"/>
              <a:endCxn id="154" idx="1"/>
            </p:cNvCxnSpPr>
            <p:nvPr/>
          </p:nvCxnSpPr>
          <p:spPr>
            <a:xfrm>
              <a:off x="7814418" y="878608"/>
              <a:ext cx="408000" cy="3324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5"/>
            <p:cNvCxnSpPr>
              <a:stCxn id="153" idx="3"/>
              <a:endCxn id="155" idx="7"/>
            </p:cNvCxnSpPr>
            <p:nvPr/>
          </p:nvCxnSpPr>
          <p:spPr>
            <a:xfrm flipH="1">
              <a:off x="6540657" y="1475208"/>
              <a:ext cx="335100" cy="2808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5"/>
            <p:cNvCxnSpPr>
              <a:stCxn id="155" idx="3"/>
              <a:endCxn id="159" idx="0"/>
            </p:cNvCxnSpPr>
            <p:nvPr/>
          </p:nvCxnSpPr>
          <p:spPr>
            <a:xfrm flipH="1">
              <a:off x="6076770" y="2020283"/>
              <a:ext cx="181800" cy="2841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5"/>
            <p:cNvCxnSpPr>
              <a:stCxn id="155" idx="5"/>
              <a:endCxn id="160" idx="0"/>
            </p:cNvCxnSpPr>
            <p:nvPr/>
          </p:nvCxnSpPr>
          <p:spPr>
            <a:xfrm>
              <a:off x="6540705" y="2020283"/>
              <a:ext cx="236700" cy="2841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5"/>
            <p:cNvCxnSpPr>
              <a:stCxn id="153" idx="5"/>
              <a:endCxn id="156" idx="1"/>
            </p:cNvCxnSpPr>
            <p:nvPr/>
          </p:nvCxnSpPr>
          <p:spPr>
            <a:xfrm>
              <a:off x="7157893" y="1475208"/>
              <a:ext cx="251100" cy="2808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5"/>
            <p:cNvCxnSpPr>
              <a:stCxn id="156" idx="3"/>
              <a:endCxn id="161" idx="0"/>
            </p:cNvCxnSpPr>
            <p:nvPr/>
          </p:nvCxnSpPr>
          <p:spPr>
            <a:xfrm flipH="1">
              <a:off x="7240995" y="2020283"/>
              <a:ext cx="168000" cy="2841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5"/>
            <p:cNvCxnSpPr>
              <a:stCxn id="154" idx="3"/>
              <a:endCxn id="157" idx="7"/>
            </p:cNvCxnSpPr>
            <p:nvPr/>
          </p:nvCxnSpPr>
          <p:spPr>
            <a:xfrm flipH="1">
              <a:off x="8154782" y="1475208"/>
              <a:ext cx="67500" cy="2808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5"/>
            <p:cNvCxnSpPr>
              <a:stCxn id="154" idx="5"/>
              <a:endCxn id="158" idx="1"/>
            </p:cNvCxnSpPr>
            <p:nvPr/>
          </p:nvCxnSpPr>
          <p:spPr>
            <a:xfrm>
              <a:off x="8504418" y="1475208"/>
              <a:ext cx="144900" cy="280800"/>
            </a:xfrm>
            <a:prstGeom prst="straightConnector1">
              <a:avLst/>
            </a:prstGeom>
            <a:noFill/>
            <a:ln cap="flat" cmpd="sng" w="9525">
              <a:solidFill>
                <a:schemeClr val="dk2"/>
              </a:solidFill>
              <a:prstDash val="solid"/>
              <a:round/>
              <a:headEnd len="med" w="med" type="none"/>
              <a:tailEnd len="med" w="med" type="triangle"/>
            </a:ln>
          </p:spPr>
        </p:cxnSp>
      </p:grpSp>
      <p:grpSp>
        <p:nvGrpSpPr>
          <p:cNvPr id="171" name="Google Shape;171;p25"/>
          <p:cNvGrpSpPr/>
          <p:nvPr/>
        </p:nvGrpSpPr>
        <p:grpSpPr>
          <a:xfrm>
            <a:off x="5244338" y="2570575"/>
            <a:ext cx="3112638" cy="2118500"/>
            <a:chOff x="5877338" y="559550"/>
            <a:chExt cx="3112638" cy="2118500"/>
          </a:xfrm>
        </p:grpSpPr>
        <p:sp>
          <p:nvSpPr>
            <p:cNvPr id="172" name="Google Shape;172;p25"/>
            <p:cNvSpPr/>
            <p:nvPr/>
          </p:nvSpPr>
          <p:spPr>
            <a:xfrm>
              <a:off x="7473850" y="5595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9</a:t>
              </a:r>
              <a:endParaRPr sz="800"/>
            </a:p>
          </p:txBody>
        </p:sp>
        <p:sp>
          <p:nvSpPr>
            <p:cNvPr id="173" name="Google Shape;173;p25"/>
            <p:cNvSpPr/>
            <p:nvPr/>
          </p:nvSpPr>
          <p:spPr>
            <a:xfrm>
              <a:off x="6817325"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6</a:t>
              </a:r>
              <a:endParaRPr sz="800"/>
            </a:p>
          </p:txBody>
        </p:sp>
        <p:sp>
          <p:nvSpPr>
            <p:cNvPr id="174" name="Google Shape;174;p25"/>
            <p:cNvSpPr/>
            <p:nvPr/>
          </p:nvSpPr>
          <p:spPr>
            <a:xfrm>
              <a:off x="8163850"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75" name="Google Shape;175;p25"/>
            <p:cNvSpPr/>
            <p:nvPr/>
          </p:nvSpPr>
          <p:spPr>
            <a:xfrm>
              <a:off x="6200138"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4</a:t>
              </a:r>
              <a:endParaRPr sz="800"/>
            </a:p>
          </p:txBody>
        </p:sp>
        <p:sp>
          <p:nvSpPr>
            <p:cNvPr id="176" name="Google Shape;176;p25"/>
            <p:cNvSpPr/>
            <p:nvPr/>
          </p:nvSpPr>
          <p:spPr>
            <a:xfrm>
              <a:off x="7350563"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-7</a:t>
              </a:r>
              <a:endParaRPr sz="800"/>
            </a:p>
          </p:txBody>
        </p:sp>
        <p:sp>
          <p:nvSpPr>
            <p:cNvPr id="177" name="Google Shape;177;p25"/>
            <p:cNvSpPr/>
            <p:nvPr/>
          </p:nvSpPr>
          <p:spPr>
            <a:xfrm>
              <a:off x="7814150"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78" name="Google Shape;178;p25"/>
            <p:cNvSpPr/>
            <p:nvPr/>
          </p:nvSpPr>
          <p:spPr>
            <a:xfrm>
              <a:off x="8590975"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179" name="Google Shape;179;p25"/>
            <p:cNvSpPr/>
            <p:nvPr/>
          </p:nvSpPr>
          <p:spPr>
            <a:xfrm>
              <a:off x="5877338"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180" name="Google Shape;180;p25"/>
            <p:cNvSpPr/>
            <p:nvPr/>
          </p:nvSpPr>
          <p:spPr>
            <a:xfrm>
              <a:off x="6577963"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0</a:t>
              </a:r>
              <a:endParaRPr sz="800"/>
            </a:p>
          </p:txBody>
        </p:sp>
        <p:sp>
          <p:nvSpPr>
            <p:cNvPr id="181" name="Google Shape;181;p25"/>
            <p:cNvSpPr/>
            <p:nvPr/>
          </p:nvSpPr>
          <p:spPr>
            <a:xfrm>
              <a:off x="7041550" y="2304250"/>
              <a:ext cx="399000" cy="373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a:t>
              </a:r>
              <a:endParaRPr sz="800"/>
            </a:p>
          </p:txBody>
        </p:sp>
        <p:cxnSp>
          <p:nvCxnSpPr>
            <p:cNvPr id="182" name="Google Shape;182;p25"/>
            <p:cNvCxnSpPr>
              <a:stCxn id="172" idx="3"/>
              <a:endCxn id="173" idx="7"/>
            </p:cNvCxnSpPr>
            <p:nvPr/>
          </p:nvCxnSpPr>
          <p:spPr>
            <a:xfrm flipH="1">
              <a:off x="7157882" y="878608"/>
              <a:ext cx="374400" cy="3324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5"/>
            <p:cNvCxnSpPr>
              <a:stCxn id="172" idx="5"/>
              <a:endCxn id="174" idx="1"/>
            </p:cNvCxnSpPr>
            <p:nvPr/>
          </p:nvCxnSpPr>
          <p:spPr>
            <a:xfrm>
              <a:off x="7814418" y="878608"/>
              <a:ext cx="408000" cy="3324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5"/>
            <p:cNvCxnSpPr>
              <a:stCxn id="173" idx="3"/>
              <a:endCxn id="175" idx="7"/>
            </p:cNvCxnSpPr>
            <p:nvPr/>
          </p:nvCxnSpPr>
          <p:spPr>
            <a:xfrm flipH="1">
              <a:off x="6540657" y="1475208"/>
              <a:ext cx="335100" cy="2808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5"/>
            <p:cNvCxnSpPr>
              <a:stCxn id="175" idx="3"/>
              <a:endCxn id="179" idx="0"/>
            </p:cNvCxnSpPr>
            <p:nvPr/>
          </p:nvCxnSpPr>
          <p:spPr>
            <a:xfrm flipH="1">
              <a:off x="6076770" y="2020283"/>
              <a:ext cx="181800" cy="284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5"/>
            <p:cNvCxnSpPr>
              <a:stCxn id="175" idx="5"/>
              <a:endCxn id="180" idx="0"/>
            </p:cNvCxnSpPr>
            <p:nvPr/>
          </p:nvCxnSpPr>
          <p:spPr>
            <a:xfrm>
              <a:off x="6540705" y="2020283"/>
              <a:ext cx="236700" cy="2841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5"/>
            <p:cNvCxnSpPr>
              <a:stCxn id="173" idx="5"/>
              <a:endCxn id="176" idx="1"/>
            </p:cNvCxnSpPr>
            <p:nvPr/>
          </p:nvCxnSpPr>
          <p:spPr>
            <a:xfrm>
              <a:off x="7157893" y="1475208"/>
              <a:ext cx="251100" cy="2808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5"/>
            <p:cNvCxnSpPr>
              <a:stCxn id="176" idx="3"/>
              <a:endCxn id="181" idx="0"/>
            </p:cNvCxnSpPr>
            <p:nvPr/>
          </p:nvCxnSpPr>
          <p:spPr>
            <a:xfrm flipH="1">
              <a:off x="7240995" y="2020283"/>
              <a:ext cx="168000" cy="2841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5"/>
            <p:cNvCxnSpPr>
              <a:stCxn id="174" idx="3"/>
              <a:endCxn id="177" idx="7"/>
            </p:cNvCxnSpPr>
            <p:nvPr/>
          </p:nvCxnSpPr>
          <p:spPr>
            <a:xfrm flipH="1">
              <a:off x="8154782" y="1475208"/>
              <a:ext cx="67500" cy="2808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5"/>
            <p:cNvCxnSpPr>
              <a:stCxn id="174" idx="5"/>
              <a:endCxn id="178" idx="1"/>
            </p:cNvCxnSpPr>
            <p:nvPr/>
          </p:nvCxnSpPr>
          <p:spPr>
            <a:xfrm>
              <a:off x="8504418" y="1475208"/>
              <a:ext cx="144900" cy="280800"/>
            </a:xfrm>
            <a:prstGeom prst="straightConnector1">
              <a:avLst/>
            </a:prstGeom>
            <a:noFill/>
            <a:ln cap="flat" cmpd="sng" w="9525">
              <a:solidFill>
                <a:schemeClr val="dk2"/>
              </a:solidFill>
              <a:prstDash val="solid"/>
              <a:round/>
              <a:headEnd len="med" w="med" type="none"/>
              <a:tailEnd len="med" w="med" type="triangle"/>
            </a:ln>
          </p:spPr>
        </p:cxnSp>
      </p:grpSp>
      <p:sp>
        <p:nvSpPr>
          <p:cNvPr id="191" name="Google Shape;191;p25"/>
          <p:cNvSpPr/>
          <p:nvPr/>
        </p:nvSpPr>
        <p:spPr>
          <a:xfrm>
            <a:off x="4177875" y="3559900"/>
            <a:ext cx="899100" cy="5922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Sift Down</a:t>
            </a:r>
            <a:endParaRPr/>
          </a:p>
        </p:txBody>
      </p:sp>
      <p:sp>
        <p:nvSpPr>
          <p:cNvPr id="197" name="Google Shape;197;p26"/>
          <p:cNvSpPr txBox="1"/>
          <p:nvPr>
            <p:ph idx="1" type="body"/>
          </p:nvPr>
        </p:nvSpPr>
        <p:spPr>
          <a:xfrm>
            <a:off x="311700" y="1228675"/>
            <a:ext cx="8520600" cy="1391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Go to the next internal node. Repeat until all internal nodes are done</a:t>
            </a:r>
            <a:endParaRPr/>
          </a:p>
          <a:p>
            <a:pPr indent="-342900" lvl="1" marL="914400" rtl="0" algn="l">
              <a:spcBef>
                <a:spcPts val="0"/>
              </a:spcBef>
              <a:spcAft>
                <a:spcPts val="0"/>
              </a:spcAft>
              <a:buSzPts val="1800"/>
              <a:buChar char="○"/>
            </a:pPr>
            <a:r>
              <a:rPr lang="en"/>
              <a:t>Check both children for the smaller value, swap with the smaller node</a:t>
            </a:r>
            <a:endParaRPr/>
          </a:p>
        </p:txBody>
      </p:sp>
      <p:grpSp>
        <p:nvGrpSpPr>
          <p:cNvPr id="198" name="Google Shape;198;p26"/>
          <p:cNvGrpSpPr/>
          <p:nvPr/>
        </p:nvGrpSpPr>
        <p:grpSpPr>
          <a:xfrm>
            <a:off x="919263" y="2796750"/>
            <a:ext cx="3112638" cy="2118500"/>
            <a:chOff x="5877338" y="559550"/>
            <a:chExt cx="3112638" cy="2118500"/>
          </a:xfrm>
        </p:grpSpPr>
        <p:sp>
          <p:nvSpPr>
            <p:cNvPr id="199" name="Google Shape;199;p26"/>
            <p:cNvSpPr/>
            <p:nvPr/>
          </p:nvSpPr>
          <p:spPr>
            <a:xfrm>
              <a:off x="7473850" y="5595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9</a:t>
              </a:r>
              <a:endParaRPr sz="800"/>
            </a:p>
          </p:txBody>
        </p:sp>
        <p:sp>
          <p:nvSpPr>
            <p:cNvPr id="200" name="Google Shape;200;p26"/>
            <p:cNvSpPr/>
            <p:nvPr/>
          </p:nvSpPr>
          <p:spPr>
            <a:xfrm>
              <a:off x="6817325"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6</a:t>
              </a:r>
              <a:endParaRPr sz="800"/>
            </a:p>
          </p:txBody>
        </p:sp>
        <p:sp>
          <p:nvSpPr>
            <p:cNvPr id="201" name="Google Shape;201;p26"/>
            <p:cNvSpPr/>
            <p:nvPr/>
          </p:nvSpPr>
          <p:spPr>
            <a:xfrm>
              <a:off x="8163850"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202" name="Google Shape;202;p26"/>
            <p:cNvSpPr/>
            <p:nvPr/>
          </p:nvSpPr>
          <p:spPr>
            <a:xfrm>
              <a:off x="6200138" y="1701225"/>
              <a:ext cx="399000" cy="373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4</a:t>
              </a:r>
              <a:endParaRPr sz="800"/>
            </a:p>
          </p:txBody>
        </p:sp>
        <p:sp>
          <p:nvSpPr>
            <p:cNvPr id="203" name="Google Shape;203;p26"/>
            <p:cNvSpPr/>
            <p:nvPr/>
          </p:nvSpPr>
          <p:spPr>
            <a:xfrm>
              <a:off x="7350563"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-7</a:t>
              </a:r>
              <a:endParaRPr sz="800"/>
            </a:p>
          </p:txBody>
        </p:sp>
        <p:sp>
          <p:nvSpPr>
            <p:cNvPr id="204" name="Google Shape;204;p26"/>
            <p:cNvSpPr/>
            <p:nvPr/>
          </p:nvSpPr>
          <p:spPr>
            <a:xfrm>
              <a:off x="7814150"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205" name="Google Shape;205;p26"/>
            <p:cNvSpPr/>
            <p:nvPr/>
          </p:nvSpPr>
          <p:spPr>
            <a:xfrm>
              <a:off x="8590975"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206" name="Google Shape;206;p26"/>
            <p:cNvSpPr/>
            <p:nvPr/>
          </p:nvSpPr>
          <p:spPr>
            <a:xfrm>
              <a:off x="5877338"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207" name="Google Shape;207;p26"/>
            <p:cNvSpPr/>
            <p:nvPr/>
          </p:nvSpPr>
          <p:spPr>
            <a:xfrm>
              <a:off x="6577963"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0</a:t>
              </a:r>
              <a:endParaRPr sz="800"/>
            </a:p>
          </p:txBody>
        </p:sp>
        <p:sp>
          <p:nvSpPr>
            <p:cNvPr id="208" name="Google Shape;208;p26"/>
            <p:cNvSpPr/>
            <p:nvPr/>
          </p:nvSpPr>
          <p:spPr>
            <a:xfrm>
              <a:off x="7041550"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a:t>
              </a:r>
              <a:endParaRPr sz="800"/>
            </a:p>
          </p:txBody>
        </p:sp>
        <p:cxnSp>
          <p:nvCxnSpPr>
            <p:cNvPr id="209" name="Google Shape;209;p26"/>
            <p:cNvCxnSpPr>
              <a:stCxn id="199" idx="3"/>
              <a:endCxn id="200" idx="7"/>
            </p:cNvCxnSpPr>
            <p:nvPr/>
          </p:nvCxnSpPr>
          <p:spPr>
            <a:xfrm flipH="1">
              <a:off x="7157882" y="878608"/>
              <a:ext cx="374400" cy="3324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6"/>
            <p:cNvCxnSpPr>
              <a:stCxn id="199" idx="5"/>
              <a:endCxn id="201" idx="1"/>
            </p:cNvCxnSpPr>
            <p:nvPr/>
          </p:nvCxnSpPr>
          <p:spPr>
            <a:xfrm>
              <a:off x="7814418" y="878608"/>
              <a:ext cx="408000" cy="3324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6"/>
            <p:cNvCxnSpPr>
              <a:stCxn id="200" idx="3"/>
              <a:endCxn id="202" idx="7"/>
            </p:cNvCxnSpPr>
            <p:nvPr/>
          </p:nvCxnSpPr>
          <p:spPr>
            <a:xfrm flipH="1">
              <a:off x="6540657" y="1475208"/>
              <a:ext cx="335100" cy="2808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26"/>
            <p:cNvCxnSpPr>
              <a:stCxn id="202" idx="3"/>
              <a:endCxn id="206" idx="0"/>
            </p:cNvCxnSpPr>
            <p:nvPr/>
          </p:nvCxnSpPr>
          <p:spPr>
            <a:xfrm flipH="1">
              <a:off x="6076770" y="2020283"/>
              <a:ext cx="181800" cy="2841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6"/>
            <p:cNvCxnSpPr>
              <a:stCxn id="202" idx="5"/>
              <a:endCxn id="207" idx="0"/>
            </p:cNvCxnSpPr>
            <p:nvPr/>
          </p:nvCxnSpPr>
          <p:spPr>
            <a:xfrm>
              <a:off x="6540705" y="2020283"/>
              <a:ext cx="236700" cy="2841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6"/>
            <p:cNvCxnSpPr>
              <a:stCxn id="200" idx="5"/>
              <a:endCxn id="203" idx="1"/>
            </p:cNvCxnSpPr>
            <p:nvPr/>
          </p:nvCxnSpPr>
          <p:spPr>
            <a:xfrm>
              <a:off x="7157893" y="1475208"/>
              <a:ext cx="251100" cy="2808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6"/>
            <p:cNvCxnSpPr>
              <a:stCxn id="203" idx="3"/>
              <a:endCxn id="208" idx="0"/>
            </p:cNvCxnSpPr>
            <p:nvPr/>
          </p:nvCxnSpPr>
          <p:spPr>
            <a:xfrm flipH="1">
              <a:off x="7240995" y="2020283"/>
              <a:ext cx="168000" cy="2841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6"/>
            <p:cNvCxnSpPr>
              <a:stCxn id="201" idx="3"/>
              <a:endCxn id="204" idx="7"/>
            </p:cNvCxnSpPr>
            <p:nvPr/>
          </p:nvCxnSpPr>
          <p:spPr>
            <a:xfrm flipH="1">
              <a:off x="8154782" y="1475208"/>
              <a:ext cx="67500" cy="2808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6"/>
            <p:cNvCxnSpPr>
              <a:stCxn id="201" idx="5"/>
              <a:endCxn id="205" idx="1"/>
            </p:cNvCxnSpPr>
            <p:nvPr/>
          </p:nvCxnSpPr>
          <p:spPr>
            <a:xfrm>
              <a:off x="8504418" y="1475208"/>
              <a:ext cx="144900" cy="280800"/>
            </a:xfrm>
            <a:prstGeom prst="straightConnector1">
              <a:avLst/>
            </a:prstGeom>
            <a:noFill/>
            <a:ln cap="flat" cmpd="sng" w="9525">
              <a:solidFill>
                <a:schemeClr val="dk2"/>
              </a:solidFill>
              <a:prstDash val="solid"/>
              <a:round/>
              <a:headEnd len="med" w="med" type="none"/>
              <a:tailEnd len="med" w="med" type="triangle"/>
            </a:ln>
          </p:spPr>
        </p:cxnSp>
      </p:grpSp>
      <p:grpSp>
        <p:nvGrpSpPr>
          <p:cNvPr id="218" name="Google Shape;218;p26"/>
          <p:cNvGrpSpPr/>
          <p:nvPr/>
        </p:nvGrpSpPr>
        <p:grpSpPr>
          <a:xfrm>
            <a:off x="5076963" y="2796750"/>
            <a:ext cx="3112638" cy="2118500"/>
            <a:chOff x="5877338" y="559550"/>
            <a:chExt cx="3112638" cy="2118500"/>
          </a:xfrm>
        </p:grpSpPr>
        <p:sp>
          <p:nvSpPr>
            <p:cNvPr id="219" name="Google Shape;219;p26"/>
            <p:cNvSpPr/>
            <p:nvPr/>
          </p:nvSpPr>
          <p:spPr>
            <a:xfrm>
              <a:off x="7473850" y="5595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9</a:t>
              </a:r>
              <a:endParaRPr sz="800"/>
            </a:p>
          </p:txBody>
        </p:sp>
        <p:sp>
          <p:nvSpPr>
            <p:cNvPr id="220" name="Google Shape;220;p26"/>
            <p:cNvSpPr/>
            <p:nvPr/>
          </p:nvSpPr>
          <p:spPr>
            <a:xfrm>
              <a:off x="6817325"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6</a:t>
              </a:r>
              <a:endParaRPr sz="800"/>
            </a:p>
          </p:txBody>
        </p:sp>
        <p:sp>
          <p:nvSpPr>
            <p:cNvPr id="221" name="Google Shape;221;p26"/>
            <p:cNvSpPr/>
            <p:nvPr/>
          </p:nvSpPr>
          <p:spPr>
            <a:xfrm>
              <a:off x="8163850" y="11561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222" name="Google Shape;222;p26"/>
            <p:cNvSpPr/>
            <p:nvPr/>
          </p:nvSpPr>
          <p:spPr>
            <a:xfrm>
              <a:off x="6200138"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0</a:t>
              </a:r>
              <a:endParaRPr sz="800"/>
            </a:p>
          </p:txBody>
        </p:sp>
        <p:sp>
          <p:nvSpPr>
            <p:cNvPr id="223" name="Google Shape;223;p26"/>
            <p:cNvSpPr/>
            <p:nvPr/>
          </p:nvSpPr>
          <p:spPr>
            <a:xfrm>
              <a:off x="7350563"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-7</a:t>
              </a:r>
              <a:endParaRPr sz="800"/>
            </a:p>
          </p:txBody>
        </p:sp>
        <p:sp>
          <p:nvSpPr>
            <p:cNvPr id="224" name="Google Shape;224;p26"/>
            <p:cNvSpPr/>
            <p:nvPr/>
          </p:nvSpPr>
          <p:spPr>
            <a:xfrm>
              <a:off x="7814150"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225" name="Google Shape;225;p26"/>
            <p:cNvSpPr/>
            <p:nvPr/>
          </p:nvSpPr>
          <p:spPr>
            <a:xfrm>
              <a:off x="8590975" y="1701225"/>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a:t>
              </a:r>
              <a:endParaRPr sz="800"/>
            </a:p>
          </p:txBody>
        </p:sp>
        <p:sp>
          <p:nvSpPr>
            <p:cNvPr id="226" name="Google Shape;226;p26"/>
            <p:cNvSpPr/>
            <p:nvPr/>
          </p:nvSpPr>
          <p:spPr>
            <a:xfrm>
              <a:off x="5877338"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a:t>
              </a:r>
              <a:endParaRPr sz="800"/>
            </a:p>
          </p:txBody>
        </p:sp>
        <p:sp>
          <p:nvSpPr>
            <p:cNvPr id="227" name="Google Shape;227;p26"/>
            <p:cNvSpPr/>
            <p:nvPr/>
          </p:nvSpPr>
          <p:spPr>
            <a:xfrm>
              <a:off x="6577963" y="2304250"/>
              <a:ext cx="399000" cy="3738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4</a:t>
              </a:r>
              <a:endParaRPr sz="800"/>
            </a:p>
          </p:txBody>
        </p:sp>
        <p:sp>
          <p:nvSpPr>
            <p:cNvPr id="228" name="Google Shape;228;p26"/>
            <p:cNvSpPr/>
            <p:nvPr/>
          </p:nvSpPr>
          <p:spPr>
            <a:xfrm>
              <a:off x="7041550" y="2304250"/>
              <a:ext cx="399000" cy="37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a:t>
              </a:r>
              <a:endParaRPr sz="800"/>
            </a:p>
          </p:txBody>
        </p:sp>
        <p:cxnSp>
          <p:nvCxnSpPr>
            <p:cNvPr id="229" name="Google Shape;229;p26"/>
            <p:cNvCxnSpPr>
              <a:stCxn id="219" idx="3"/>
              <a:endCxn id="220" idx="7"/>
            </p:cNvCxnSpPr>
            <p:nvPr/>
          </p:nvCxnSpPr>
          <p:spPr>
            <a:xfrm flipH="1">
              <a:off x="7157882" y="878608"/>
              <a:ext cx="374400" cy="3324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6"/>
            <p:cNvCxnSpPr>
              <a:stCxn id="219" idx="5"/>
              <a:endCxn id="221" idx="1"/>
            </p:cNvCxnSpPr>
            <p:nvPr/>
          </p:nvCxnSpPr>
          <p:spPr>
            <a:xfrm>
              <a:off x="7814418" y="878608"/>
              <a:ext cx="408000" cy="3324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6"/>
            <p:cNvCxnSpPr>
              <a:stCxn id="220" idx="3"/>
              <a:endCxn id="222" idx="7"/>
            </p:cNvCxnSpPr>
            <p:nvPr/>
          </p:nvCxnSpPr>
          <p:spPr>
            <a:xfrm flipH="1">
              <a:off x="6540657" y="1475208"/>
              <a:ext cx="335100" cy="2808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6"/>
            <p:cNvCxnSpPr>
              <a:stCxn id="222" idx="3"/>
              <a:endCxn id="226" idx="0"/>
            </p:cNvCxnSpPr>
            <p:nvPr/>
          </p:nvCxnSpPr>
          <p:spPr>
            <a:xfrm flipH="1">
              <a:off x="6076770" y="2020283"/>
              <a:ext cx="181800" cy="2841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6"/>
            <p:cNvCxnSpPr>
              <a:stCxn id="222" idx="5"/>
              <a:endCxn id="227" idx="0"/>
            </p:cNvCxnSpPr>
            <p:nvPr/>
          </p:nvCxnSpPr>
          <p:spPr>
            <a:xfrm>
              <a:off x="6540705" y="2020283"/>
              <a:ext cx="236700" cy="2841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6"/>
            <p:cNvCxnSpPr>
              <a:stCxn id="220" idx="5"/>
              <a:endCxn id="223" idx="1"/>
            </p:cNvCxnSpPr>
            <p:nvPr/>
          </p:nvCxnSpPr>
          <p:spPr>
            <a:xfrm>
              <a:off x="7157893" y="1475208"/>
              <a:ext cx="251100" cy="2808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6"/>
            <p:cNvCxnSpPr>
              <a:stCxn id="223" idx="3"/>
              <a:endCxn id="228" idx="0"/>
            </p:cNvCxnSpPr>
            <p:nvPr/>
          </p:nvCxnSpPr>
          <p:spPr>
            <a:xfrm flipH="1">
              <a:off x="7240995" y="2020283"/>
              <a:ext cx="168000" cy="2841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6"/>
            <p:cNvCxnSpPr>
              <a:stCxn id="221" idx="3"/>
              <a:endCxn id="224" idx="7"/>
            </p:cNvCxnSpPr>
            <p:nvPr/>
          </p:nvCxnSpPr>
          <p:spPr>
            <a:xfrm flipH="1">
              <a:off x="8154782" y="1475208"/>
              <a:ext cx="67500" cy="2808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6"/>
            <p:cNvCxnSpPr>
              <a:stCxn id="221" idx="5"/>
              <a:endCxn id="225" idx="1"/>
            </p:cNvCxnSpPr>
            <p:nvPr/>
          </p:nvCxnSpPr>
          <p:spPr>
            <a:xfrm>
              <a:off x="8504418" y="1475208"/>
              <a:ext cx="144900" cy="280800"/>
            </a:xfrm>
            <a:prstGeom prst="straightConnector1">
              <a:avLst/>
            </a:prstGeom>
            <a:noFill/>
            <a:ln cap="flat" cmpd="sng" w="9525">
              <a:solidFill>
                <a:schemeClr val="dk2"/>
              </a:solidFill>
              <a:prstDash val="solid"/>
              <a:round/>
              <a:headEnd len="med" w="med" type="none"/>
              <a:tailEnd len="med" w="med" type="triangle"/>
            </a:ln>
          </p:spPr>
        </p:cxnSp>
      </p:grpSp>
      <p:sp>
        <p:nvSpPr>
          <p:cNvPr id="238" name="Google Shape;238;p26"/>
          <p:cNvSpPr/>
          <p:nvPr/>
        </p:nvSpPr>
        <p:spPr>
          <a:xfrm>
            <a:off x="4177875" y="3559900"/>
            <a:ext cx="899100" cy="5922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244" name="Google Shape;244;p2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From BSTs to Heaps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Heap Instance Variables</a:t>
            </a:r>
            <a:endParaRPr/>
          </a:p>
        </p:txBody>
      </p:sp>
      <p:sp>
        <p:nvSpPr>
          <p:cNvPr id="250" name="Google Shape;250;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 Min-heap implementation</a:t>
            </a:r>
            <a:br>
              <a:rPr lang="en"/>
            </a:br>
            <a:r>
              <a:rPr lang="en"/>
              <a:t>		</a:t>
            </a:r>
            <a:r>
              <a:rPr lang="en" sz="1800">
                <a:latin typeface="Source Sans Pro"/>
                <a:ea typeface="Source Sans Pro"/>
                <a:cs typeface="Source Sans Pro"/>
                <a:sym typeface="Source Sans Pro"/>
              </a:rPr>
              <a:t>class MinHeap{</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private:</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Comparable  * heap; </a:t>
            </a:r>
            <a:r>
              <a:rPr lang="en" sz="1800">
                <a:solidFill>
                  <a:schemeClr val="accent4"/>
                </a:solidFill>
                <a:latin typeface="Source Sans Pro"/>
                <a:ea typeface="Source Sans Pro"/>
                <a:cs typeface="Source Sans Pro"/>
                <a:sym typeface="Source Sans Pro"/>
              </a:rPr>
              <a:t>//Pointer to an array of comparables</a:t>
            </a:r>
            <a:br>
              <a:rPr lang="en" sz="1800">
                <a:latin typeface="Source Sans Pro"/>
                <a:ea typeface="Source Sans Pro"/>
                <a:cs typeface="Source Sans Pro"/>
                <a:sym typeface="Source Sans Pro"/>
              </a:rPr>
            </a:br>
            <a:r>
              <a:rPr lang="en" sz="1800">
                <a:latin typeface="Source Sans Pro"/>
                <a:ea typeface="Source Sans Pro"/>
                <a:cs typeface="Source Sans Pro"/>
                <a:sym typeface="Source Sans Pro"/>
              </a:rPr>
              <a:t>  				int n;             </a:t>
            </a:r>
            <a:r>
              <a:rPr lang="en" sz="1800">
                <a:solidFill>
                  <a:schemeClr val="accent4"/>
                </a:solidFill>
                <a:latin typeface="Source Sans Pro"/>
                <a:ea typeface="Source Sans Pro"/>
                <a:cs typeface="Source Sans Pro"/>
                <a:sym typeface="Source Sans Pro"/>
              </a:rPr>
              <a:t>// Number of things now in heap</a:t>
            </a:r>
            <a:endParaRPr sz="1800">
              <a:solidFill>
                <a:schemeClr val="accent4"/>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accent4"/>
                </a:solidFill>
                <a:latin typeface="Source Sans Pro"/>
                <a:ea typeface="Source Sans Pro"/>
                <a:cs typeface="Source Sans Pro"/>
                <a:sym typeface="Source Sans Pro"/>
              </a:rPr>
              <a:t>				</a:t>
            </a:r>
            <a:r>
              <a:rPr lang="en" sz="1800">
                <a:solidFill>
                  <a:schemeClr val="accent2"/>
                </a:solidFill>
                <a:latin typeface="Source Sans Pro"/>
                <a:ea typeface="Source Sans Pro"/>
                <a:cs typeface="Source Sans Pro"/>
                <a:sym typeface="Source Sans Pro"/>
              </a:rPr>
              <a:t>int max;</a:t>
            </a:r>
            <a:r>
              <a:rPr lang="en" sz="1800">
                <a:solidFill>
                  <a:schemeClr val="accent4"/>
                </a:solidFill>
                <a:latin typeface="Source Sans Pro"/>
                <a:ea typeface="Source Sans Pro"/>
                <a:cs typeface="Source Sans Pro"/>
                <a:sym typeface="Source Sans Pro"/>
              </a:rPr>
              <a:t> //maximum size of the heap</a:t>
            </a:r>
            <a:endParaRPr sz="1800">
              <a:solidFill>
                <a:schemeClr val="accent4"/>
              </a:solidFill>
              <a:latin typeface="Source Sans Pro"/>
              <a:ea typeface="Source Sans Pro"/>
              <a:cs typeface="Source Sans Pro"/>
              <a:sym typeface="Source Sans Pro"/>
            </a:endParaRPr>
          </a:p>
          <a:p>
            <a:pPr indent="457200" lvl="0" marL="1371600" rtl="0" algn="l">
              <a:spcBef>
                <a:spcPts val="0"/>
              </a:spcBef>
              <a:spcAft>
                <a:spcPts val="0"/>
              </a:spcAft>
              <a:buNone/>
            </a:pPr>
            <a:r>
              <a:rPr lang="en" sz="1800">
                <a:latin typeface="Source Sans Pro"/>
                <a:ea typeface="Source Sans Pro"/>
                <a:cs typeface="Source Sans Pro"/>
                <a:sym typeface="Source Sans Pro"/>
              </a:rPr>
              <a: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accent5"/>
              </a:solidFill>
              <a:latin typeface="Source Sans Pro"/>
              <a:ea typeface="Source Sans Pro"/>
              <a:cs typeface="Source Sans Pro"/>
              <a:sym typeface="Source Sans Pro"/>
            </a:endParaRPr>
          </a:p>
          <a:p>
            <a:pPr indent="0" lvl="0" marL="0" rtl="0" algn="l">
              <a:spcBef>
                <a:spcPts val="0"/>
              </a:spcBef>
              <a:spcAft>
                <a:spcPts val="0"/>
              </a:spcAft>
              <a:buNone/>
            </a:pPr>
            <a:r>
              <a:rPr lang="en" sz="1800">
                <a:solidFill>
                  <a:schemeClr val="accent5"/>
                </a:solidFill>
                <a:latin typeface="Source Sans Pro"/>
                <a:ea typeface="Source Sans Pro"/>
                <a:cs typeface="Source Sans Pro"/>
                <a:sym typeface="Source Sans Pro"/>
              </a:rPr>
              <a:t>If you use an STL container, such as a vector, that would be all you need for private instance variables</a:t>
            </a:r>
            <a:endParaRPr sz="1800">
              <a:solidFill>
                <a:schemeClr val="accent5"/>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 the Heap</a:t>
            </a:r>
            <a:endParaRPr/>
          </a:p>
        </p:txBody>
      </p:sp>
      <p:sp>
        <p:nvSpPr>
          <p:cNvPr id="256" name="Google Shape;256;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//Constructor supporting preloading of heap contents</a:t>
            </a:r>
            <a:endParaRPr/>
          </a:p>
          <a:p>
            <a:pPr indent="-342900" lvl="1" marL="914400" rtl="0" algn="l">
              <a:spcBef>
                <a:spcPts val="0"/>
              </a:spcBef>
              <a:spcAft>
                <a:spcPts val="0"/>
              </a:spcAft>
              <a:buSzPts val="1800"/>
              <a:buChar char="○"/>
            </a:pPr>
            <a:r>
              <a:rPr lang="en"/>
              <a:t>MinHeap(Comparable * h, int num, int max){ </a:t>
            </a:r>
            <a:br>
              <a:rPr lang="en"/>
            </a:br>
            <a:r>
              <a:rPr lang="en"/>
              <a:t>	Heap = h;  </a:t>
            </a:r>
            <a:br>
              <a:rPr lang="en"/>
            </a:br>
            <a:r>
              <a:rPr lang="en"/>
              <a:t>	n = num;  </a:t>
            </a:r>
            <a:br>
              <a:rPr lang="en"/>
            </a:br>
            <a:r>
              <a:rPr lang="en"/>
              <a:t>	size = max;  </a:t>
            </a:r>
            <a:br>
              <a:rPr lang="en"/>
            </a:br>
            <a:r>
              <a:rPr lang="en"/>
              <a:t>	buildheap(); //creates the heap data structure</a:t>
            </a:r>
            <a:br>
              <a:rPr lang="en"/>
            </a:br>
            <a:r>
              <a:rPr lang="en"/>
              <a:t>}</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 an Array Based heap</a:t>
            </a:r>
            <a:endParaRPr/>
          </a:p>
        </p:txBody>
      </p:sp>
      <p:sp>
        <p:nvSpPr>
          <p:cNvPr id="262" name="Google Shape;262;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Though not required, you should have methods that return pointers to or indexes of parents and children</a:t>
            </a:r>
            <a:endParaRPr/>
          </a:p>
          <a:p>
            <a:pPr indent="-342900" lvl="1" marL="914400" marR="0" rtl="0" algn="l">
              <a:lnSpc>
                <a:spcPct val="115000"/>
              </a:lnSpc>
              <a:spcBef>
                <a:spcPts val="0"/>
              </a:spcBef>
              <a:spcAft>
                <a:spcPts val="0"/>
              </a:spcAft>
              <a:buClr>
                <a:schemeClr val="accent4"/>
              </a:buClr>
              <a:buSzPts val="1800"/>
              <a:buFont typeface="Source Code Pro"/>
              <a:buChar char="○"/>
            </a:pPr>
            <a:r>
              <a:rPr lang="en"/>
              <a:t>int left(i){ </a:t>
            </a:r>
            <a:br>
              <a:rPr lang="en"/>
            </a:br>
            <a:r>
              <a:rPr lang="en"/>
              <a:t>	if(2i + 1 &gt; n)</a:t>
            </a:r>
            <a:br>
              <a:rPr lang="en"/>
            </a:br>
            <a:r>
              <a:rPr lang="en"/>
              <a:t>		return -1;</a:t>
            </a:r>
            <a:br>
              <a:rPr lang="en"/>
            </a:br>
            <a:r>
              <a:rPr lang="en"/>
              <a:t>	else</a:t>
            </a:r>
            <a:br>
              <a:rPr lang="en"/>
            </a:br>
            <a:r>
              <a:rPr lang="en"/>
              <a:t>		return 2i + 1;</a:t>
            </a:r>
            <a:br>
              <a:rPr lang="en"/>
            </a:b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Heapify</a:t>
            </a:r>
            <a:endParaRPr/>
          </a:p>
        </p:txBody>
      </p:sp>
      <p:sp>
        <p:nvSpPr>
          <p:cNvPr id="268" name="Google Shape;268;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//Heapify the array elements</a:t>
            </a:r>
            <a:endParaRPr/>
          </a:p>
          <a:p>
            <a:pPr indent="-342900" lvl="1" marL="914400" rtl="0" algn="l">
              <a:spcBef>
                <a:spcPts val="0"/>
              </a:spcBef>
              <a:spcAft>
                <a:spcPts val="0"/>
              </a:spcAft>
              <a:buSzPts val="1800"/>
              <a:buChar char="○"/>
            </a:pPr>
            <a:r>
              <a:rPr lang="en"/>
              <a:t>void buildheap(){ </a:t>
            </a:r>
            <a:br>
              <a:rPr lang="en"/>
            </a:br>
            <a:r>
              <a:rPr lang="en"/>
              <a:t>	for (int i=(n-2)/2; i&gt;=0; i--) </a:t>
            </a:r>
            <a:br>
              <a:rPr lang="en"/>
            </a:br>
            <a:r>
              <a:rPr lang="en"/>
              <a:t>		siftdown(i); </a:t>
            </a:r>
            <a:br>
              <a:rPr lang="en"/>
            </a:br>
            <a:r>
              <a:rPr lang="en"/>
              <a:t>}</a:t>
            </a:r>
            <a:endParaRPr/>
          </a:p>
          <a:p>
            <a:pPr indent="-317500" lvl="2" marL="1371600" rtl="0" algn="l">
              <a:spcBef>
                <a:spcPts val="0"/>
              </a:spcBef>
              <a:spcAft>
                <a:spcPts val="0"/>
              </a:spcAft>
              <a:buSzPts val="1400"/>
              <a:buChar char="■"/>
            </a:pPr>
            <a:r>
              <a:rPr lang="en"/>
              <a:t>Why is ‘i’ initalized like this?</a:t>
            </a:r>
            <a:endParaRPr/>
          </a:p>
          <a:p>
            <a:pPr indent="-317500" lvl="3" marL="1828800" rtl="0" algn="l">
              <a:spcBef>
                <a:spcPts val="0"/>
              </a:spcBef>
              <a:spcAft>
                <a:spcPts val="0"/>
              </a:spcAft>
              <a:buSzPts val="1400"/>
              <a:buChar char="●"/>
            </a:pPr>
            <a:r>
              <a:rPr lang="en"/>
              <a:t>Because n is 1 more than the last index of the array</a:t>
            </a:r>
            <a:endParaRPr/>
          </a:p>
          <a:p>
            <a:pPr indent="-381000" lvl="0" marL="457200" rtl="0" algn="l">
              <a:spcBef>
                <a:spcPts val="0"/>
              </a:spcBef>
              <a:spcAft>
                <a:spcPts val="0"/>
              </a:spcAft>
              <a:buSzPts val="2400"/>
              <a:buChar char="●"/>
            </a:pPr>
            <a:r>
              <a:rPr lang="en"/>
              <a:t>Buildheap will run through (almost) every element of the array</a:t>
            </a:r>
            <a:endParaRPr/>
          </a:p>
          <a:p>
            <a:pPr indent="-342900" lvl="1" marL="914400" rtl="0" algn="l">
              <a:spcBef>
                <a:spcPts val="0"/>
              </a:spcBef>
              <a:spcAft>
                <a:spcPts val="0"/>
              </a:spcAft>
              <a:buSzPts val="1800"/>
              <a:buChar char="○"/>
            </a:pPr>
            <a:r>
              <a:rPr lang="en"/>
              <a:t>O(n)</a:t>
            </a:r>
            <a:r>
              <a:rPr lang="en"/>
              <a:t> to heapify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Assume you are looking for a job, and you have been given job offers from 50 different companies. Each company wants you to come and do an onsite visit, whenever you would like, but you must decide if you will take the job immediately upon concluding the visit. How would you sort which companies you would visit first?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SiftDown</a:t>
            </a:r>
            <a:endParaRPr/>
          </a:p>
        </p:txBody>
      </p:sp>
      <p:sp>
        <p:nvSpPr>
          <p:cNvPr id="274" name="Google Shape;274;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800"/>
              <a:t>// Put element in its correct place</a:t>
            </a:r>
            <a:endParaRPr sz="1400"/>
          </a:p>
          <a:p>
            <a:pPr indent="-317500" lvl="1" marL="914400" rtl="0" algn="l">
              <a:spcBef>
                <a:spcPts val="0"/>
              </a:spcBef>
              <a:spcAft>
                <a:spcPts val="0"/>
              </a:spcAft>
              <a:buSzPts val="1400"/>
              <a:buChar char="○"/>
            </a:pPr>
            <a:r>
              <a:rPr lang="en" sz="1400"/>
              <a:t>void siftdown(int pos) {</a:t>
            </a:r>
            <a:br>
              <a:rPr lang="en" sz="1400"/>
            </a:br>
            <a:r>
              <a:rPr lang="en" sz="1400"/>
              <a:t>	if ((pos &lt; 0) || (pos &gt;= n)) return; </a:t>
            </a:r>
            <a:r>
              <a:rPr lang="en" sz="1400">
                <a:solidFill>
                  <a:schemeClr val="accent5"/>
                </a:solidFill>
              </a:rPr>
              <a:t>// Illegal position</a:t>
            </a:r>
            <a:br>
              <a:rPr lang="en" sz="1400">
                <a:solidFill>
                  <a:schemeClr val="accent5"/>
                </a:solidFill>
              </a:rPr>
            </a:br>
            <a:r>
              <a:rPr lang="en" sz="1400">
                <a:solidFill>
                  <a:schemeClr val="accent5"/>
                </a:solidFill>
              </a:rPr>
              <a:t>	</a:t>
            </a:r>
            <a:r>
              <a:rPr lang="en" sz="1400"/>
              <a:t>while (!isLeaf(pos)){ </a:t>
            </a:r>
            <a:r>
              <a:rPr lang="en" sz="1400">
                <a:solidFill>
                  <a:schemeClr val="accent5"/>
                </a:solidFill>
              </a:rPr>
              <a:t>//Keep swapping until you get to a leaf</a:t>
            </a:r>
            <a:br>
              <a:rPr lang="en" sz="1400"/>
            </a:br>
            <a:r>
              <a:rPr lang="en" sz="1400"/>
              <a:t>		int j = left(pos); </a:t>
            </a:r>
            <a:r>
              <a:rPr lang="en" sz="1400">
                <a:solidFill>
                  <a:schemeClr val="accent5"/>
                </a:solidFill>
              </a:rPr>
              <a:t>//Get left child</a:t>
            </a:r>
            <a:br>
              <a:rPr lang="en" sz="1400"/>
            </a:br>
            <a:r>
              <a:rPr lang="en" sz="1400"/>
              <a:t>		if ((j+1 &lt; n &amp;&amp; (heap[j] &gt; heap[j+1]))</a:t>
            </a:r>
            <a:br>
              <a:rPr lang="en" sz="1400"/>
            </a:br>
            <a:r>
              <a:rPr lang="en" sz="1400"/>
              <a:t>			j++; </a:t>
            </a:r>
            <a:r>
              <a:rPr lang="en" sz="1400">
                <a:solidFill>
                  <a:schemeClr val="accent5"/>
                </a:solidFill>
              </a:rPr>
              <a:t>// j is now index of child with greater priority</a:t>
            </a:r>
            <a:br>
              <a:rPr lang="en" sz="1400"/>
            </a:br>
            <a:r>
              <a:rPr lang="en" sz="1400"/>
              <a:t>		if (heap[pos] &lt; heap[j]) return; </a:t>
            </a:r>
            <a:r>
              <a:rPr lang="en" sz="1400">
                <a:solidFill>
                  <a:schemeClr val="accent5"/>
                </a:solidFill>
              </a:rPr>
              <a:t>//pos is in correct position</a:t>
            </a:r>
            <a:r>
              <a:rPr lang="en" sz="1400"/>
              <a:t>			swap(heap[pos], heap[j]);</a:t>
            </a:r>
            <a:br>
              <a:rPr lang="en" sz="1400"/>
            </a:br>
            <a:r>
              <a:rPr lang="en" sz="1400"/>
              <a:t>		pos = j;  </a:t>
            </a:r>
            <a:r>
              <a:rPr lang="en" sz="1400">
                <a:solidFill>
                  <a:schemeClr val="accent5"/>
                </a:solidFill>
              </a:rPr>
              <a:t>// Move down</a:t>
            </a:r>
            <a:br>
              <a:rPr lang="en" sz="1400"/>
            </a:br>
            <a:r>
              <a:rPr lang="en" sz="1400"/>
              <a:t>	}</a:t>
            </a:r>
            <a:br>
              <a:rPr lang="en" sz="1400"/>
            </a:br>
            <a:r>
              <a:rPr lang="en" sz="1400"/>
              <a:t>}</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of SiftDown</a:t>
            </a:r>
            <a:endParaRPr/>
          </a:p>
        </p:txBody>
      </p:sp>
      <p:sp>
        <p:nvSpPr>
          <p:cNvPr id="280" name="Google Shape;280;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a complete binary tree of N nodes, the number of levels is at most 1 + log(N).</a:t>
            </a:r>
            <a:endParaRPr/>
          </a:p>
          <a:p>
            <a:pPr indent="-342900" lvl="1" marL="914400" rtl="0" algn="l">
              <a:spcBef>
                <a:spcPts val="0"/>
              </a:spcBef>
              <a:spcAft>
                <a:spcPts val="0"/>
              </a:spcAft>
              <a:buSzPts val="1800"/>
              <a:buChar char="○"/>
            </a:pPr>
            <a:r>
              <a:rPr lang="en"/>
              <a:t>Each non-terminating iteration of the loop moves the target value a distance of 1 level, the loop will perform no more than log(N) iterations.</a:t>
            </a:r>
            <a:endParaRPr/>
          </a:p>
          <a:p>
            <a:pPr indent="-381000" lvl="0" marL="457200" rtl="0" algn="l">
              <a:spcBef>
                <a:spcPts val="0"/>
              </a:spcBef>
              <a:spcAft>
                <a:spcPts val="0"/>
              </a:spcAft>
              <a:buSzPts val="2400"/>
              <a:buChar char="●"/>
            </a:pPr>
            <a:r>
              <a:rPr lang="en"/>
              <a:t>Thus, the worst case cost of SiftDown() is O(logn)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Cost of Building a Heap</a:t>
            </a:r>
            <a:endParaRPr/>
          </a:p>
        </p:txBody>
      </p:sp>
      <p:sp>
        <p:nvSpPr>
          <p:cNvPr id="286" name="Google Shape;286;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Suppose we start with a complete binary tree with N nodes </a:t>
            </a:r>
            <a:endParaRPr/>
          </a:p>
          <a:p>
            <a:pPr indent="-342900" lvl="1" marL="914400" rtl="0" algn="l">
              <a:spcBef>
                <a:spcPts val="0"/>
              </a:spcBef>
              <a:spcAft>
                <a:spcPts val="0"/>
              </a:spcAft>
              <a:buSzPts val="1800"/>
              <a:buChar char="○"/>
            </a:pPr>
            <a:r>
              <a:rPr lang="en"/>
              <a:t>The max number of steps required for sifting values is N = 2d-1 for some integer d = log N.</a:t>
            </a:r>
            <a:endParaRPr/>
          </a:p>
          <a:p>
            <a:pPr indent="-381000" lvl="0" marL="457200" rtl="0" algn="l">
              <a:spcBef>
                <a:spcPts val="0"/>
              </a:spcBef>
              <a:spcAft>
                <a:spcPts val="0"/>
              </a:spcAft>
              <a:buSzPts val="2400"/>
              <a:buChar char="●"/>
            </a:pPr>
            <a:r>
              <a:rPr lang="en"/>
              <a:t>In the worst case, the number of swaps BuildHeap() will require in building a heap of N nodes is N-logN</a:t>
            </a:r>
            <a:endParaRPr/>
          </a:p>
          <a:p>
            <a:pPr indent="-342900" lvl="1" marL="914400" rtl="0" algn="l">
              <a:spcBef>
                <a:spcPts val="0"/>
              </a:spcBef>
              <a:spcAft>
                <a:spcPts val="0"/>
              </a:spcAft>
              <a:buSzPts val="1800"/>
              <a:buChar char="○"/>
            </a:pPr>
            <a:r>
              <a:rPr lang="en"/>
              <a:t>So we can say building a heap costs T(n) = cn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 Priority Value</a:t>
            </a:r>
            <a:endParaRPr/>
          </a:p>
        </p:txBody>
      </p:sp>
      <p:sp>
        <p:nvSpPr>
          <p:cNvPr id="292" name="Google Shape;292;p35"/>
          <p:cNvSpPr txBox="1"/>
          <p:nvPr>
            <p:ph idx="1" type="body"/>
          </p:nvPr>
        </p:nvSpPr>
        <p:spPr>
          <a:xfrm>
            <a:off x="311700" y="1228675"/>
            <a:ext cx="49284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happens when we remove the priority value?</a:t>
            </a:r>
            <a:endParaRPr/>
          </a:p>
          <a:p>
            <a:pPr indent="-342900" lvl="1" marL="914400" rtl="0" algn="l">
              <a:spcBef>
                <a:spcPts val="0"/>
              </a:spcBef>
              <a:spcAft>
                <a:spcPts val="0"/>
              </a:spcAft>
              <a:buSzPts val="1800"/>
              <a:buChar char="○"/>
            </a:pPr>
            <a:r>
              <a:rPr lang="en"/>
              <a:t>The priority value is stored at the root</a:t>
            </a:r>
            <a:endParaRPr/>
          </a:p>
          <a:p>
            <a:pPr indent="-381000" lvl="0" marL="457200" rtl="0" algn="l">
              <a:spcBef>
                <a:spcPts val="0"/>
              </a:spcBef>
              <a:spcAft>
                <a:spcPts val="0"/>
              </a:spcAft>
              <a:buSzPts val="2400"/>
              <a:buChar char="●"/>
            </a:pPr>
            <a:r>
              <a:rPr lang="en"/>
              <a:t>Choose the last leaf to replace the root, then sift down</a:t>
            </a:r>
            <a:endParaRPr/>
          </a:p>
          <a:p>
            <a:pPr indent="-342900" lvl="1" marL="914400" rtl="0" algn="l">
              <a:spcBef>
                <a:spcPts val="0"/>
              </a:spcBef>
              <a:spcAft>
                <a:spcPts val="0"/>
              </a:spcAft>
              <a:buSzPts val="1800"/>
              <a:buChar char="○"/>
            </a:pPr>
            <a:r>
              <a:rPr lang="en"/>
              <a:t>Why choose the last leaf?</a:t>
            </a:r>
            <a:endParaRPr/>
          </a:p>
        </p:txBody>
      </p:sp>
      <p:sp>
        <p:nvSpPr>
          <p:cNvPr id="293" name="Google Shape;293;p35"/>
          <p:cNvSpPr txBox="1"/>
          <p:nvPr/>
        </p:nvSpPr>
        <p:spPr>
          <a:xfrm>
            <a:off x="5207875" y="1422675"/>
            <a:ext cx="3553500" cy="29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Source Code Pro"/>
                <a:ea typeface="Source Code Pro"/>
                <a:cs typeface="Source Code Pro"/>
                <a:sym typeface="Source Code Pro"/>
              </a:rPr>
              <a:t>Comparable removePriority(){</a:t>
            </a:r>
            <a:endParaRPr sz="1200">
              <a:solidFill>
                <a:schemeClr val="accent2"/>
              </a:solidFill>
              <a:latin typeface="Source Code Pro"/>
              <a:ea typeface="Source Code Pro"/>
              <a:cs typeface="Source Code Pro"/>
              <a:sym typeface="Source Code Pro"/>
            </a:endParaRPr>
          </a:p>
          <a:p>
            <a:pPr indent="457200" lvl="0" marL="0" rtl="0" algn="l">
              <a:spcBef>
                <a:spcPts val="0"/>
              </a:spcBef>
              <a:spcAft>
                <a:spcPts val="0"/>
              </a:spcAft>
              <a:buNone/>
            </a:pPr>
            <a:r>
              <a:rPr lang="en" sz="1200">
                <a:solidFill>
                  <a:schemeClr val="accent5"/>
                </a:solidFill>
                <a:latin typeface="Source Code Pro"/>
                <a:ea typeface="Source Code Pro"/>
                <a:cs typeface="Source Code Pro"/>
                <a:sym typeface="Source Code Pro"/>
              </a:rPr>
              <a:t>//Check for empty heap</a:t>
            </a:r>
            <a:endParaRPr sz="1200">
              <a:solidFill>
                <a:schemeClr val="accent5"/>
              </a:solidFill>
              <a:latin typeface="Source Code Pro"/>
              <a:ea typeface="Source Code Pro"/>
              <a:cs typeface="Source Code Pro"/>
              <a:sym typeface="Source Code Pro"/>
            </a:endParaRPr>
          </a:p>
          <a:p>
            <a:pPr indent="457200" lvl="0" marL="0" rtl="0" algn="l">
              <a:spcBef>
                <a:spcPts val="0"/>
              </a:spcBef>
              <a:spcAft>
                <a:spcPts val="0"/>
              </a:spcAft>
              <a:buNone/>
            </a:pPr>
            <a:r>
              <a:rPr lang="en" sz="1200">
                <a:solidFill>
                  <a:schemeClr val="accent2"/>
                </a:solidFill>
                <a:latin typeface="Source Code Pro"/>
                <a:ea typeface="Source Code Pro"/>
                <a:cs typeface="Source Code Pro"/>
                <a:sym typeface="Source Code Pro"/>
              </a:rPr>
              <a:t>if (numVertices == 0)</a:t>
            </a:r>
            <a:endParaRPr sz="1200">
              <a:solidFill>
                <a:schemeClr val="accent2"/>
              </a:solidFill>
              <a:latin typeface="Source Code Pro"/>
              <a:ea typeface="Source Code Pro"/>
              <a:cs typeface="Source Code Pro"/>
              <a:sym typeface="Source Code Pro"/>
            </a:endParaRPr>
          </a:p>
          <a:p>
            <a:pPr indent="457200" lvl="0" marL="457200" rtl="0" algn="l">
              <a:spcBef>
                <a:spcPts val="0"/>
              </a:spcBef>
              <a:spcAft>
                <a:spcPts val="0"/>
              </a:spcAft>
              <a:buNone/>
            </a:pPr>
            <a:r>
              <a:rPr lang="en" sz="1200">
                <a:solidFill>
                  <a:schemeClr val="accent2"/>
                </a:solidFill>
                <a:latin typeface="Source Code Pro"/>
                <a:ea typeface="Source Code Pro"/>
                <a:cs typeface="Source Code Pro"/>
                <a:sym typeface="Source Code Pro"/>
              </a:rPr>
              <a:t>return ;</a:t>
            </a:r>
            <a:endParaRPr sz="1200">
              <a:solidFill>
                <a:schemeClr val="accent2"/>
              </a:solidFill>
              <a:latin typeface="Source Code Pro"/>
              <a:ea typeface="Source Code Pro"/>
              <a:cs typeface="Source Code Pro"/>
              <a:sym typeface="Source Code Pro"/>
            </a:endParaRPr>
          </a:p>
          <a:p>
            <a:pPr indent="457200" lvl="0" marL="0" rtl="0" algn="l">
              <a:spcBef>
                <a:spcPts val="0"/>
              </a:spcBef>
              <a:spcAft>
                <a:spcPts val="0"/>
              </a:spcAft>
              <a:buNone/>
            </a:pPr>
            <a:r>
              <a:rPr lang="en" sz="1200">
                <a:solidFill>
                  <a:schemeClr val="accent5"/>
                </a:solidFill>
                <a:latin typeface="Source Code Pro"/>
                <a:ea typeface="Source Code Pro"/>
                <a:cs typeface="Source Code Pro"/>
                <a:sym typeface="Source Code Pro"/>
              </a:rPr>
              <a:t>//Swap the root with last leaf</a:t>
            </a:r>
            <a:endParaRPr sz="1200">
              <a:solidFill>
                <a:schemeClr val="accent5"/>
              </a:solidFill>
              <a:latin typeface="Source Code Pro"/>
              <a:ea typeface="Source Code Pro"/>
              <a:cs typeface="Source Code Pro"/>
              <a:sym typeface="Source Code Pro"/>
            </a:endParaRPr>
          </a:p>
          <a:p>
            <a:pPr indent="457200" lvl="0" marL="0" rtl="0" algn="l">
              <a:spcBef>
                <a:spcPts val="0"/>
              </a:spcBef>
              <a:spcAft>
                <a:spcPts val="0"/>
              </a:spcAft>
              <a:buNone/>
            </a:pPr>
            <a:r>
              <a:rPr lang="en" sz="1200">
                <a:solidFill>
                  <a:schemeClr val="accent2"/>
                </a:solidFill>
                <a:latin typeface="Source Code Pro"/>
                <a:ea typeface="Source Code Pro"/>
                <a:cs typeface="Source Code Pro"/>
                <a:sym typeface="Source Code Pro"/>
              </a:rPr>
              <a:t>Comparable priority = heap[0];</a:t>
            </a:r>
            <a:endParaRPr sz="1200">
              <a:solidFill>
                <a:schemeClr val="accent2"/>
              </a:solidFill>
              <a:latin typeface="Source Code Pro"/>
              <a:ea typeface="Source Code Pro"/>
              <a:cs typeface="Source Code Pro"/>
              <a:sym typeface="Source Code Pro"/>
            </a:endParaRPr>
          </a:p>
          <a:p>
            <a:pPr indent="0" lvl="0" marL="457200" rtl="0" algn="l">
              <a:spcBef>
                <a:spcPts val="0"/>
              </a:spcBef>
              <a:spcAft>
                <a:spcPts val="0"/>
              </a:spcAft>
              <a:buNone/>
            </a:pPr>
            <a:r>
              <a:rPr lang="en" sz="1200">
                <a:solidFill>
                  <a:schemeClr val="accent2"/>
                </a:solidFill>
                <a:latin typeface="Source Code Pro"/>
                <a:ea typeface="Source Code Pro"/>
                <a:cs typeface="Source Code Pro"/>
                <a:sym typeface="Source Code Pro"/>
              </a:rPr>
              <a:t>heap[0] = heap[n - 1]; </a:t>
            </a:r>
            <a:br>
              <a:rPr lang="en" sz="1200">
                <a:solidFill>
                  <a:schemeClr val="accent2"/>
                </a:solidFill>
                <a:latin typeface="Source Code Pro"/>
                <a:ea typeface="Source Code Pro"/>
                <a:cs typeface="Source Code Pro"/>
                <a:sym typeface="Source Code Pro"/>
              </a:rPr>
            </a:br>
            <a:r>
              <a:rPr lang="en" sz="1200">
                <a:solidFill>
                  <a:schemeClr val="accent2"/>
                </a:solidFill>
                <a:latin typeface="Source Code Pro"/>
                <a:ea typeface="Source Code Pro"/>
                <a:cs typeface="Source Code Pro"/>
                <a:sym typeface="Source Code Pro"/>
              </a:rPr>
              <a:t>heap[n - 1] = priority;</a:t>
            </a:r>
            <a:endParaRPr sz="1200">
              <a:solidFill>
                <a:schemeClr val="accent2"/>
              </a:solidFill>
              <a:latin typeface="Source Code Pro"/>
              <a:ea typeface="Source Code Pro"/>
              <a:cs typeface="Source Code Pro"/>
              <a:sym typeface="Source Code Pro"/>
            </a:endParaRPr>
          </a:p>
          <a:p>
            <a:pPr indent="0" lvl="0" marL="457200" rtl="0" algn="l">
              <a:spcBef>
                <a:spcPts val="0"/>
              </a:spcBef>
              <a:spcAft>
                <a:spcPts val="0"/>
              </a:spcAft>
              <a:buNone/>
            </a:pPr>
            <a:r>
              <a:rPr lang="en" sz="1200">
                <a:solidFill>
                  <a:schemeClr val="accent5"/>
                </a:solidFill>
                <a:latin typeface="Source Code Pro"/>
                <a:ea typeface="Source Code Pro"/>
                <a:cs typeface="Source Code Pro"/>
                <a:sym typeface="Source Code Pro"/>
              </a:rPr>
              <a:t>//shrink heap by one node</a:t>
            </a:r>
            <a:br>
              <a:rPr lang="en" sz="1200">
                <a:solidFill>
                  <a:schemeClr val="accent2"/>
                </a:solidFill>
                <a:latin typeface="Source Code Pro"/>
                <a:ea typeface="Source Code Pro"/>
                <a:cs typeface="Source Code Pro"/>
                <a:sym typeface="Source Code Pro"/>
              </a:rPr>
            </a:br>
            <a:r>
              <a:rPr lang="en" sz="1200">
                <a:solidFill>
                  <a:schemeClr val="accent2"/>
                </a:solidFill>
                <a:latin typeface="Source Code Pro"/>
                <a:ea typeface="Source Code Pro"/>
                <a:cs typeface="Source Code Pro"/>
                <a:sym typeface="Source Code Pro"/>
              </a:rPr>
              <a:t>n--;</a:t>
            </a:r>
            <a:endParaRPr sz="1200">
              <a:solidFill>
                <a:schemeClr val="accent2"/>
              </a:solidFill>
              <a:latin typeface="Source Code Pro"/>
              <a:ea typeface="Source Code Pro"/>
              <a:cs typeface="Source Code Pro"/>
              <a:sym typeface="Source Code Pro"/>
            </a:endParaRPr>
          </a:p>
          <a:p>
            <a:pPr indent="0" lvl="0" marL="457200" rtl="0" algn="l">
              <a:spcBef>
                <a:spcPts val="0"/>
              </a:spcBef>
              <a:spcAft>
                <a:spcPts val="0"/>
              </a:spcAft>
              <a:buNone/>
            </a:pPr>
            <a:r>
              <a:rPr lang="en" sz="1200">
                <a:solidFill>
                  <a:schemeClr val="accent5"/>
                </a:solidFill>
                <a:latin typeface="Source Code Pro"/>
                <a:ea typeface="Source Code Pro"/>
                <a:cs typeface="Source Code Pro"/>
                <a:sym typeface="Source Code Pro"/>
              </a:rPr>
              <a:t>//sift new root down</a:t>
            </a:r>
            <a:endParaRPr sz="1200">
              <a:solidFill>
                <a:schemeClr val="accent2"/>
              </a:solidFill>
              <a:latin typeface="Source Code Pro"/>
              <a:ea typeface="Source Code Pro"/>
              <a:cs typeface="Source Code Pro"/>
              <a:sym typeface="Source Code Pro"/>
            </a:endParaRPr>
          </a:p>
          <a:p>
            <a:pPr indent="0" lvl="0" marL="457200" rtl="0" algn="l">
              <a:spcBef>
                <a:spcPts val="0"/>
              </a:spcBef>
              <a:spcAft>
                <a:spcPts val="0"/>
              </a:spcAft>
              <a:buNone/>
            </a:pPr>
            <a:r>
              <a:rPr lang="en" sz="1200">
                <a:solidFill>
                  <a:schemeClr val="accent2"/>
                </a:solidFill>
                <a:latin typeface="Source Code Pro"/>
                <a:ea typeface="Source Code Pro"/>
                <a:cs typeface="Source Code Pro"/>
                <a:sym typeface="Source Code Pro"/>
              </a:rPr>
              <a:t>siftDown(0);</a:t>
            </a:r>
            <a:endParaRPr sz="1200">
              <a:solidFill>
                <a:schemeClr val="accent2"/>
              </a:solidFill>
              <a:latin typeface="Source Code Pro"/>
              <a:ea typeface="Source Code Pro"/>
              <a:cs typeface="Source Code Pro"/>
              <a:sym typeface="Source Code Pro"/>
            </a:endParaRPr>
          </a:p>
          <a:p>
            <a:pPr indent="457200" lvl="0" marL="0" rtl="0" algn="l">
              <a:spcBef>
                <a:spcPts val="0"/>
              </a:spcBef>
              <a:spcAft>
                <a:spcPts val="0"/>
              </a:spcAft>
              <a:buNone/>
            </a:pPr>
            <a:r>
              <a:rPr lang="en" sz="1200">
                <a:solidFill>
                  <a:schemeClr val="accent2"/>
                </a:solidFill>
                <a:latin typeface="Source Code Pro"/>
                <a:ea typeface="Source Code Pro"/>
                <a:cs typeface="Source Code Pro"/>
                <a:sym typeface="Source Code Pro"/>
              </a:rPr>
              <a:t>return priority;</a:t>
            </a:r>
            <a:endParaRPr sz="1200">
              <a:solidFill>
                <a:schemeClr val="accent2"/>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accent2"/>
                </a:solidFill>
                <a:latin typeface="Source Code Pro"/>
                <a:ea typeface="Source Code Pro"/>
                <a:cs typeface="Source Code Pro"/>
                <a:sym typeface="Source Code Pro"/>
              </a:rPr>
              <a:t>}</a:t>
            </a:r>
            <a:endParaRPr sz="1200">
              <a:solidFill>
                <a:schemeClr val="accent2"/>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299" name="Google Shape;299;p36"/>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isHeap()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Classwork</a:t>
            </a:r>
            <a:endParaRPr/>
          </a:p>
        </p:txBody>
      </p:sp>
      <p:sp>
        <p:nvSpPr>
          <p:cNvPr id="305" name="Google Shape;305;p3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Balanced vs Complete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Priority Queue</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if we want to access data similar to a stack or queue, but organized by importance or priority</a:t>
            </a:r>
            <a:endParaRPr/>
          </a:p>
          <a:p>
            <a:pPr indent="-342900" lvl="1" marL="914400" rtl="0" algn="l">
              <a:spcBef>
                <a:spcPts val="0"/>
              </a:spcBef>
              <a:spcAft>
                <a:spcPts val="0"/>
              </a:spcAft>
              <a:buSzPts val="1800"/>
              <a:buChar char="○"/>
            </a:pPr>
            <a:r>
              <a:rPr lang="en"/>
              <a:t>we call this a priority queue.</a:t>
            </a:r>
            <a:endParaRPr/>
          </a:p>
          <a:p>
            <a:pPr indent="-381000" lvl="0" marL="457200" marR="0" rtl="0" algn="l">
              <a:lnSpc>
                <a:spcPct val="115000"/>
              </a:lnSpc>
              <a:spcBef>
                <a:spcPts val="0"/>
              </a:spcBef>
              <a:spcAft>
                <a:spcPts val="0"/>
              </a:spcAft>
              <a:buSzPts val="2400"/>
              <a:buChar char="●"/>
            </a:pPr>
            <a:r>
              <a:rPr lang="en"/>
              <a:t>Instead of being a "First In First Out" or “Last In First Out”, values come out in order by priority.</a:t>
            </a:r>
            <a:endParaRPr/>
          </a:p>
          <a:p>
            <a:pPr indent="-342900" lvl="1" marL="914400" marR="0" rtl="0" algn="l">
              <a:lnSpc>
                <a:spcPct val="115000"/>
              </a:lnSpc>
              <a:spcBef>
                <a:spcPts val="0"/>
              </a:spcBef>
              <a:spcAft>
                <a:spcPts val="0"/>
              </a:spcAft>
              <a:buSzPts val="1800"/>
              <a:buChar char="○"/>
            </a:pPr>
            <a:r>
              <a:rPr lang="en"/>
              <a:t>Like a Stack or Queue, you only ever access one element at a time</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Let’s put our job offers into data structures we’ve seen so far</a:t>
            </a:r>
            <a:endParaRPr/>
          </a:p>
          <a:p>
            <a:pPr indent="-342900" lvl="1" marL="914400" rtl="0" algn="l">
              <a:spcBef>
                <a:spcPts val="0"/>
              </a:spcBef>
              <a:spcAft>
                <a:spcPts val="0"/>
              </a:spcAft>
              <a:buSzPts val="1800"/>
              <a:buChar char="○"/>
            </a:pPr>
            <a:r>
              <a:rPr lang="en"/>
              <a:t>Using an Array</a:t>
            </a:r>
            <a:endParaRPr/>
          </a:p>
          <a:p>
            <a:pPr indent="-317500" lvl="2" marL="1371600" rtl="0" algn="l">
              <a:spcBef>
                <a:spcPts val="0"/>
              </a:spcBef>
              <a:spcAft>
                <a:spcPts val="0"/>
              </a:spcAft>
              <a:buSzPts val="1400"/>
              <a:buChar char="■"/>
            </a:pPr>
            <a:r>
              <a:rPr lang="en"/>
              <a:t>sorted order makes insert slow, removePriority fast</a:t>
            </a:r>
            <a:endParaRPr/>
          </a:p>
          <a:p>
            <a:pPr indent="-317500" lvl="2" marL="1371600" rtl="0" algn="l">
              <a:spcBef>
                <a:spcPts val="0"/>
              </a:spcBef>
              <a:spcAft>
                <a:spcPts val="0"/>
              </a:spcAft>
              <a:buSzPts val="1400"/>
              <a:buChar char="■"/>
            </a:pPr>
            <a:r>
              <a:rPr lang="en"/>
              <a:t>arbitrary order makes insert fast, removePriority slow </a:t>
            </a:r>
            <a:endParaRPr/>
          </a:p>
          <a:p>
            <a:pPr indent="-342900" lvl="1" marL="914400" rtl="0" algn="l">
              <a:spcBef>
                <a:spcPts val="0"/>
              </a:spcBef>
              <a:spcAft>
                <a:spcPts val="0"/>
              </a:spcAft>
              <a:buSzPts val="1800"/>
              <a:buChar char="○"/>
            </a:pPr>
            <a:r>
              <a:rPr lang="en"/>
              <a:t>Using a Linked List</a:t>
            </a:r>
            <a:endParaRPr/>
          </a:p>
          <a:p>
            <a:pPr indent="-317500" lvl="2" marL="1371600" rtl="0" algn="l">
              <a:spcBef>
                <a:spcPts val="0"/>
              </a:spcBef>
              <a:spcAft>
                <a:spcPts val="0"/>
              </a:spcAft>
              <a:buSzPts val="1400"/>
              <a:buChar char="■"/>
            </a:pPr>
            <a:r>
              <a:rPr lang="en"/>
              <a:t>Sorted makes insert O(n)= cn (linear)</a:t>
            </a:r>
            <a:endParaRPr/>
          </a:p>
          <a:p>
            <a:pPr indent="-317500" lvl="2" marL="1371600" rtl="0" algn="l">
              <a:spcBef>
                <a:spcPts val="0"/>
              </a:spcBef>
              <a:spcAft>
                <a:spcPts val="0"/>
              </a:spcAft>
              <a:buSzPts val="1400"/>
              <a:buChar char="■"/>
            </a:pPr>
            <a:r>
              <a:rPr lang="en"/>
              <a:t>Unsorted makes removePriority O(n)= cn (linear)</a:t>
            </a:r>
            <a:endParaRPr/>
          </a:p>
          <a:p>
            <a:pPr indent="-342900" lvl="1" marL="914400" rtl="0" algn="l">
              <a:spcBef>
                <a:spcPts val="0"/>
              </a:spcBef>
              <a:spcAft>
                <a:spcPts val="0"/>
              </a:spcAft>
              <a:buSzPts val="1800"/>
              <a:buChar char="○"/>
            </a:pPr>
            <a:r>
              <a:rPr lang="en"/>
              <a:t>Using a BST</a:t>
            </a:r>
            <a:endParaRPr/>
          </a:p>
          <a:p>
            <a:pPr indent="-317500" lvl="2" marL="1371600" rtl="0" algn="l">
              <a:spcBef>
                <a:spcPts val="0"/>
              </a:spcBef>
              <a:spcAft>
                <a:spcPts val="0"/>
              </a:spcAft>
              <a:buSzPts val="1400"/>
              <a:buChar char="■"/>
            </a:pPr>
            <a:r>
              <a:rPr lang="en"/>
              <a:t>removePriority is O(logn) IF the tree stays balanced</a:t>
            </a:r>
            <a:endParaRPr/>
          </a:p>
          <a:p>
            <a:pPr indent="-317500" lvl="2" marL="1371600" rtl="0" algn="l">
              <a:spcBef>
                <a:spcPts val="0"/>
              </a:spcBef>
              <a:spcAft>
                <a:spcPts val="0"/>
              </a:spcAft>
              <a:buSzPts val="1400"/>
              <a:buChar char="■"/>
            </a:pPr>
            <a:r>
              <a:rPr lang="en"/>
              <a:t>If the tree is not balanced, insert and removePriority can be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Balanced and Complete Trees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Full Tree</a:t>
            </a:r>
            <a:endParaRPr/>
          </a:p>
          <a:p>
            <a:pPr indent="-342900" lvl="1" marL="914400" rtl="0" algn="l">
              <a:spcBef>
                <a:spcPts val="0"/>
              </a:spcBef>
              <a:spcAft>
                <a:spcPts val="0"/>
              </a:spcAft>
              <a:buSzPts val="1800"/>
              <a:buChar char="○"/>
            </a:pPr>
            <a:r>
              <a:rPr lang="en"/>
              <a:t>A full binary tree is a tree in which every node other than the leaves has two children. There are no single node parents.</a:t>
            </a:r>
            <a:endParaRPr/>
          </a:p>
          <a:p>
            <a:pPr indent="-381000" lvl="0" marL="457200" rtl="0" algn="l">
              <a:spcBef>
                <a:spcPts val="0"/>
              </a:spcBef>
              <a:spcAft>
                <a:spcPts val="0"/>
              </a:spcAft>
              <a:buSzPts val="2400"/>
              <a:buChar char="●"/>
            </a:pPr>
            <a:r>
              <a:rPr lang="en"/>
              <a:t>Balanced Tree</a:t>
            </a:r>
            <a:endParaRPr/>
          </a:p>
          <a:p>
            <a:pPr indent="-342900" lvl="1" marL="914400" rtl="0" algn="l">
              <a:spcBef>
                <a:spcPts val="0"/>
              </a:spcBef>
              <a:spcAft>
                <a:spcPts val="0"/>
              </a:spcAft>
              <a:buSzPts val="1800"/>
              <a:buChar char="○"/>
            </a:pPr>
            <a:r>
              <a:rPr lang="en"/>
              <a:t>The tree’s height is such that no leaf is more than one level away from any other leaf in the tree</a:t>
            </a:r>
            <a:endParaRPr/>
          </a:p>
          <a:p>
            <a:pPr indent="-381000" lvl="0" marL="457200" rtl="0" algn="l">
              <a:spcBef>
                <a:spcPts val="0"/>
              </a:spcBef>
              <a:spcAft>
                <a:spcPts val="0"/>
              </a:spcAft>
              <a:buSzPts val="2400"/>
              <a:buChar char="●"/>
            </a:pPr>
            <a:r>
              <a:rPr lang="en"/>
              <a:t>Complete Tree</a:t>
            </a:r>
            <a:endParaRPr/>
          </a:p>
          <a:p>
            <a:pPr indent="-342900" lvl="1" marL="914400" rtl="0" algn="l">
              <a:spcBef>
                <a:spcPts val="0"/>
              </a:spcBef>
              <a:spcAft>
                <a:spcPts val="0"/>
              </a:spcAft>
              <a:buSzPts val="1800"/>
              <a:buChar char="○"/>
            </a:pPr>
            <a:r>
              <a:rPr lang="en"/>
              <a:t>A tree in which every level, except the last, is filled, and all nodes are as far left as possible.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en"/>
              <a:t>A balanced BST will give the best performance for a priority queue</a:t>
            </a:r>
            <a:endParaRPr/>
          </a:p>
          <a:p>
            <a:pPr indent="-342900" lvl="0" marL="457200" marR="0" rtl="0" algn="l">
              <a:lnSpc>
                <a:spcPct val="115000"/>
              </a:lnSpc>
              <a:spcBef>
                <a:spcPts val="0"/>
              </a:spcBef>
              <a:spcAft>
                <a:spcPts val="0"/>
              </a:spcAft>
              <a:buClr>
                <a:schemeClr val="dk2"/>
              </a:buClr>
              <a:buSzPts val="1800"/>
              <a:buFont typeface="Source Code Pro"/>
              <a:buChar char="●"/>
            </a:pPr>
            <a:r>
              <a:rPr lang="en"/>
              <a:t>More Problems: </a:t>
            </a:r>
            <a:endParaRPr/>
          </a:p>
          <a:p>
            <a:pPr indent="-342900" lvl="1" marL="914400" marR="0" rtl="0" algn="l">
              <a:lnSpc>
                <a:spcPct val="115000"/>
              </a:lnSpc>
              <a:spcBef>
                <a:spcPts val="0"/>
              </a:spcBef>
              <a:spcAft>
                <a:spcPts val="0"/>
              </a:spcAft>
              <a:buClr>
                <a:schemeClr val="dk2"/>
              </a:buClr>
              <a:buSzPts val="1800"/>
              <a:buFont typeface="Source Code Pro"/>
              <a:buChar char="○"/>
            </a:pPr>
            <a:r>
              <a:rPr lang="en"/>
              <a:t>Read Priority operation still has to traverse the left branch</a:t>
            </a:r>
            <a:endParaRPr/>
          </a:p>
          <a:p>
            <a:pPr indent="-317500" lvl="2" marL="1371600" rtl="0" algn="l">
              <a:spcBef>
                <a:spcPts val="0"/>
              </a:spcBef>
              <a:spcAft>
                <a:spcPts val="0"/>
              </a:spcAft>
              <a:buSzPts val="1400"/>
              <a:buChar char="■"/>
            </a:pPr>
            <a:r>
              <a:rPr lang="en"/>
              <a:t>Make read constant time by making the priority value the root</a:t>
            </a:r>
            <a:endParaRPr/>
          </a:p>
          <a:p>
            <a:pPr indent="-342900" lvl="1" marL="914400" marR="0" rtl="0" algn="l">
              <a:lnSpc>
                <a:spcPct val="115000"/>
              </a:lnSpc>
              <a:spcBef>
                <a:spcPts val="0"/>
              </a:spcBef>
              <a:spcAft>
                <a:spcPts val="0"/>
              </a:spcAft>
              <a:buSzPts val="1800"/>
              <a:buChar char="○"/>
            </a:pPr>
            <a:r>
              <a:rPr lang="en"/>
              <a:t>BST structure uses strict ordering</a:t>
            </a:r>
            <a:endParaRPr/>
          </a:p>
          <a:p>
            <a:pPr indent="-317500" lvl="2" marL="1371600" marR="0" rtl="0" algn="l">
              <a:lnSpc>
                <a:spcPct val="115000"/>
              </a:lnSpc>
              <a:spcBef>
                <a:spcPts val="0"/>
              </a:spcBef>
              <a:spcAft>
                <a:spcPts val="0"/>
              </a:spcAft>
              <a:buSzPts val="1400"/>
              <a:buChar char="■"/>
            </a:pPr>
            <a:r>
              <a:rPr lang="en"/>
              <a:t>All values can only go one place which makes keeping the tree balanced difficult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tree that isn’t a BST</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en"/>
              <a:t>We need a data structure that allows: </a:t>
            </a:r>
            <a:endParaRPr/>
          </a:p>
          <a:p>
            <a:pPr indent="-342900" lvl="1" marL="914400" marR="0" rtl="0" algn="l">
              <a:lnSpc>
                <a:spcPct val="115000"/>
              </a:lnSpc>
              <a:spcBef>
                <a:spcPts val="0"/>
              </a:spcBef>
              <a:spcAft>
                <a:spcPts val="0"/>
              </a:spcAft>
              <a:buClr>
                <a:schemeClr val="dk2"/>
              </a:buClr>
              <a:buSzPts val="1800"/>
              <a:buFont typeface="Source Code Pro"/>
              <a:buChar char="○"/>
            </a:pPr>
            <a:r>
              <a:rPr lang="en"/>
              <a:t>partial ordering</a:t>
            </a:r>
            <a:endParaRPr/>
          </a:p>
          <a:p>
            <a:pPr indent="-342900" lvl="1" marL="914400" marR="0" rtl="0" algn="l">
              <a:lnSpc>
                <a:spcPct val="115000"/>
              </a:lnSpc>
              <a:spcBef>
                <a:spcPts val="0"/>
              </a:spcBef>
              <a:spcAft>
                <a:spcPts val="0"/>
              </a:spcAft>
              <a:buClr>
                <a:schemeClr val="dk2"/>
              </a:buClr>
              <a:buSzPts val="1800"/>
              <a:buFont typeface="Source Code Pro"/>
              <a:buChar char="○"/>
            </a:pPr>
            <a:r>
              <a:rPr lang="en"/>
              <a:t>always has the priority value as the root</a:t>
            </a:r>
            <a:endParaRPr/>
          </a:p>
          <a:p>
            <a:pPr indent="-342900" lvl="0" marL="457200" marR="0" rtl="0" algn="l">
              <a:lnSpc>
                <a:spcPct val="115000"/>
              </a:lnSpc>
              <a:spcBef>
                <a:spcPts val="0"/>
              </a:spcBef>
              <a:spcAft>
                <a:spcPts val="0"/>
              </a:spcAft>
              <a:buClr>
                <a:schemeClr val="dk2"/>
              </a:buClr>
              <a:buSzPts val="1800"/>
              <a:buFont typeface="Source Code Pro"/>
              <a:buChar char="●"/>
            </a:pPr>
            <a:r>
              <a:rPr lang="en"/>
              <a:t>A </a:t>
            </a:r>
            <a:r>
              <a:rPr b="1" lang="en"/>
              <a:t>Heap</a:t>
            </a:r>
            <a:r>
              <a:rPr lang="en"/>
              <a:t> is: </a:t>
            </a:r>
            <a:endParaRPr/>
          </a:p>
          <a:p>
            <a:pPr indent="-342900" lvl="1" marL="914400" marR="0" rtl="0" algn="l">
              <a:lnSpc>
                <a:spcPct val="115000"/>
              </a:lnSpc>
              <a:spcBef>
                <a:spcPts val="0"/>
              </a:spcBef>
              <a:spcAft>
                <a:spcPts val="0"/>
              </a:spcAft>
              <a:buClr>
                <a:schemeClr val="dk2"/>
              </a:buClr>
              <a:buSzPts val="1800"/>
              <a:buFont typeface="Source Code Pro"/>
              <a:buChar char="○"/>
            </a:pPr>
            <a:r>
              <a:rPr lang="en"/>
              <a:t>a complete binary tree</a:t>
            </a:r>
            <a:endParaRPr/>
          </a:p>
          <a:p>
            <a:pPr indent="-342900" lvl="2" marL="1371600" marR="0" rtl="0" algn="l">
              <a:lnSpc>
                <a:spcPct val="115000"/>
              </a:lnSpc>
              <a:spcBef>
                <a:spcPts val="0"/>
              </a:spcBef>
              <a:spcAft>
                <a:spcPts val="0"/>
              </a:spcAft>
              <a:buClr>
                <a:schemeClr val="dk2"/>
              </a:buClr>
              <a:buSzPts val="1800"/>
              <a:buFont typeface="Source Code Pro"/>
              <a:buChar char="■"/>
            </a:pPr>
            <a:r>
              <a:rPr lang="en"/>
              <a:t>nearly always implemented using the array representation </a:t>
            </a:r>
            <a:endParaRPr/>
          </a:p>
          <a:p>
            <a:pPr indent="-342900" lvl="1" marL="914400" marR="0" rtl="0" algn="l">
              <a:lnSpc>
                <a:spcPct val="115000"/>
              </a:lnSpc>
              <a:spcBef>
                <a:spcPts val="0"/>
              </a:spcBef>
              <a:spcAft>
                <a:spcPts val="0"/>
              </a:spcAft>
              <a:buClr>
                <a:schemeClr val="dk2"/>
              </a:buClr>
              <a:buSzPts val="1800"/>
              <a:buFont typeface="Source Code Pro"/>
              <a:buChar char="○"/>
            </a:pPr>
            <a:r>
              <a:rPr lang="en"/>
              <a:t>The values in the tree maintain a parent/child relationship only.</a:t>
            </a:r>
            <a:endParaRPr/>
          </a:p>
          <a:p>
            <a:pPr indent="-342900" lvl="2" marL="1371600" marR="0" rtl="0" algn="l">
              <a:lnSpc>
                <a:spcPct val="115000"/>
              </a:lnSpc>
              <a:spcBef>
                <a:spcPts val="0"/>
              </a:spcBef>
              <a:spcAft>
                <a:spcPts val="0"/>
              </a:spcAft>
              <a:buClr>
                <a:schemeClr val="dk2"/>
              </a:buClr>
              <a:buSzPts val="1800"/>
              <a:buFont typeface="Source Code Pro"/>
              <a:buChar char="■"/>
            </a:pPr>
            <a:r>
              <a:rPr lang="en"/>
              <a:t>No defined relationship with the tree as a whole</a:t>
            </a:r>
            <a:endParaRPr/>
          </a:p>
          <a:p>
            <a:pPr indent="-342900" lvl="2" marL="1371600" marR="0" rtl="0" algn="l">
              <a:lnSpc>
                <a:spcPct val="115000"/>
              </a:lnSpc>
              <a:spcBef>
                <a:spcPts val="0"/>
              </a:spcBef>
              <a:spcAft>
                <a:spcPts val="0"/>
              </a:spcAft>
              <a:buClr>
                <a:schemeClr val="dk2"/>
              </a:buClr>
              <a:buSzPts val="1800"/>
              <a:buFont typeface="Source Code Pro"/>
              <a:buChar char="■"/>
            </a:pPr>
            <a:r>
              <a:rPr lang="en"/>
              <a:t>This is called partial order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Based Tree</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Mapping elements of a tree into an array</a:t>
            </a:r>
            <a:endParaRPr/>
          </a:p>
          <a:p>
            <a:pPr indent="-342900" lvl="1" marL="914400" marR="0" rtl="0" algn="l">
              <a:lnSpc>
                <a:spcPct val="115000"/>
              </a:lnSpc>
              <a:spcBef>
                <a:spcPts val="0"/>
              </a:spcBef>
              <a:spcAft>
                <a:spcPts val="0"/>
              </a:spcAft>
              <a:buClr>
                <a:schemeClr val="accent4"/>
              </a:buClr>
              <a:buSzPts val="1800"/>
              <a:buFont typeface="Source Code Pro"/>
              <a:buChar char="○"/>
            </a:pPr>
            <a:r>
              <a:rPr lang="en"/>
              <a:t>if a node is stored at index k </a:t>
            </a:r>
            <a:endParaRPr/>
          </a:p>
          <a:p>
            <a:pPr indent="-317500" lvl="2" marL="1371600" rtl="0" algn="l">
              <a:spcBef>
                <a:spcPts val="0"/>
              </a:spcBef>
              <a:spcAft>
                <a:spcPts val="0"/>
              </a:spcAft>
              <a:buSzPts val="1400"/>
              <a:buChar char="■"/>
            </a:pPr>
            <a:r>
              <a:rPr lang="en"/>
              <a:t>the left child is at index 2k+1 </a:t>
            </a:r>
            <a:endParaRPr/>
          </a:p>
          <a:p>
            <a:pPr indent="-317500" lvl="2" marL="1371600" rtl="0" algn="l">
              <a:spcBef>
                <a:spcPts val="0"/>
              </a:spcBef>
              <a:spcAft>
                <a:spcPts val="0"/>
              </a:spcAft>
              <a:buSzPts val="1400"/>
              <a:buChar char="■"/>
            </a:pPr>
            <a:r>
              <a:rPr lang="en"/>
              <a:t>The right child is at index 2k+2</a:t>
            </a:r>
            <a:endParaRPr/>
          </a:p>
          <a:p>
            <a:pPr indent="-317500" lvl="2" marL="1371600" rtl="0" algn="l">
              <a:spcBef>
                <a:spcPts val="0"/>
              </a:spcBef>
              <a:spcAft>
                <a:spcPts val="0"/>
              </a:spcAft>
              <a:buSzPts val="1400"/>
              <a:buChar char="■"/>
            </a:pPr>
            <a:r>
              <a:rPr lang="en"/>
              <a:t>The parent is (k-1)//2  </a:t>
            </a:r>
            <a:r>
              <a:rPr lang="en">
                <a:solidFill>
                  <a:schemeClr val="accent4"/>
                </a:solidFill>
              </a:rPr>
              <a:t>#integer division</a:t>
            </a:r>
            <a:endParaRPr>
              <a:solidFill>
                <a:schemeClr val="accent4"/>
              </a:solidFill>
            </a:endParaRPr>
          </a:p>
          <a:p>
            <a:pPr indent="-381000" lvl="0" marL="457200" rtl="0" algn="l">
              <a:spcBef>
                <a:spcPts val="0"/>
              </a:spcBef>
              <a:spcAft>
                <a:spcPts val="0"/>
              </a:spcAft>
              <a:buSzPts val="2400"/>
              <a:buChar char="●"/>
            </a:pPr>
            <a:r>
              <a:rPr b="1" lang="en"/>
              <a:t>Assertion: </a:t>
            </a:r>
            <a:r>
              <a:rPr lang="en"/>
              <a:t>Maintaining a balanced tree is easier with an array based implementation.</a:t>
            </a:r>
            <a:endParaRPr/>
          </a:p>
          <a:p>
            <a:pPr indent="-342900" lvl="1" marL="914400" rtl="0" algn="l">
              <a:spcBef>
                <a:spcPts val="0"/>
              </a:spcBef>
              <a:spcAft>
                <a:spcPts val="0"/>
              </a:spcAft>
              <a:buSzPts val="1800"/>
              <a:buChar char="○"/>
            </a:pPr>
            <a:r>
              <a:rPr lang="en"/>
              <a:t>Agree?</a:t>
            </a:r>
            <a:endParaRPr/>
          </a:p>
          <a:p>
            <a:pPr indent="-317500" lvl="2" marL="1371600" rtl="0" algn="l">
              <a:spcBef>
                <a:spcPts val="0"/>
              </a:spcBef>
              <a:spcAft>
                <a:spcPts val="0"/>
              </a:spcAft>
              <a:buSzPts val="1400"/>
              <a:buChar char="■"/>
            </a:pPr>
            <a:r>
              <a:rPr lang="en"/>
              <a:t>Don’t confuse the logical representation of a heap (tree) with its implementation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Heap Variants</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two variants of the heap</a:t>
            </a:r>
            <a:endParaRPr/>
          </a:p>
          <a:p>
            <a:pPr indent="-342900" lvl="1" marL="914400" rtl="0" algn="l">
              <a:spcBef>
                <a:spcPts val="0"/>
              </a:spcBef>
              <a:spcAft>
                <a:spcPts val="0"/>
              </a:spcAft>
              <a:buSzPts val="1800"/>
              <a:buChar char="○"/>
            </a:pPr>
            <a:r>
              <a:rPr lang="en"/>
              <a:t>In a </a:t>
            </a:r>
            <a:r>
              <a:rPr b="1" lang="en"/>
              <a:t>max heap</a:t>
            </a:r>
            <a:r>
              <a:rPr lang="en"/>
              <a:t>, every node stores a value that is greater than or equal to the value its children. </a:t>
            </a:r>
            <a:endParaRPr/>
          </a:p>
          <a:p>
            <a:pPr indent="-317500" lvl="2" marL="1371600" rtl="0" algn="l">
              <a:spcBef>
                <a:spcPts val="0"/>
              </a:spcBef>
              <a:spcAft>
                <a:spcPts val="0"/>
              </a:spcAft>
              <a:buSzPts val="1400"/>
              <a:buChar char="■"/>
            </a:pPr>
            <a:r>
              <a:rPr lang="en"/>
              <a:t>Because the root has a value greater than or equal to its children, which have values greater than or equal to their children, the root stores the maximum of all values in the tree.</a:t>
            </a:r>
            <a:endParaRPr/>
          </a:p>
          <a:p>
            <a:pPr indent="-342900" lvl="1" marL="914400" rtl="0" algn="l">
              <a:spcBef>
                <a:spcPts val="0"/>
              </a:spcBef>
              <a:spcAft>
                <a:spcPts val="0"/>
              </a:spcAft>
              <a:buSzPts val="1800"/>
              <a:buChar char="○"/>
            </a:pPr>
            <a:r>
              <a:rPr lang="en"/>
              <a:t>In a </a:t>
            </a:r>
            <a:r>
              <a:rPr b="1" lang="en"/>
              <a:t>min heap</a:t>
            </a:r>
            <a:r>
              <a:rPr lang="en"/>
              <a:t>, every node stores a value that is less than or equal to that of its children.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