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y="5143500" cx="9144000"/>
  <p:notesSz cx="6858000" cy="9144000"/>
  <p:embeddedFontLst>
    <p:embeddedFont>
      <p:font typeface="Proxima Nova"/>
      <p:regular r:id="rId63"/>
      <p:bold r:id="rId64"/>
      <p:italic r:id="rId65"/>
      <p:boldItalic r:id="rId66"/>
    </p:embeddedFont>
    <p:embeddedFont>
      <p:font typeface="Source Sans Pr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schemas.openxmlformats.org/officeDocument/2006/relationships/font" Target="fonts/SourceSansPro-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ProximaNova-bold.fntdata"/><Relationship Id="rId63" Type="http://schemas.openxmlformats.org/officeDocument/2006/relationships/font" Target="fonts/ProximaNova-regular.fntdata"/><Relationship Id="rId22" Type="http://schemas.openxmlformats.org/officeDocument/2006/relationships/slide" Target="slides/slide18.xml"/><Relationship Id="rId66" Type="http://schemas.openxmlformats.org/officeDocument/2006/relationships/font" Target="fonts/ProximaNova-boldItalic.fntdata"/><Relationship Id="rId21" Type="http://schemas.openxmlformats.org/officeDocument/2006/relationships/slide" Target="slides/slide17.xml"/><Relationship Id="rId65" Type="http://schemas.openxmlformats.org/officeDocument/2006/relationships/font" Target="fonts/ProximaNova-italic.fntdata"/><Relationship Id="rId24" Type="http://schemas.openxmlformats.org/officeDocument/2006/relationships/slide" Target="slides/slide20.xml"/><Relationship Id="rId68" Type="http://schemas.openxmlformats.org/officeDocument/2006/relationships/font" Target="fonts/SourceSansPro-bold.fntdata"/><Relationship Id="rId23" Type="http://schemas.openxmlformats.org/officeDocument/2006/relationships/slide" Target="slides/slide19.xml"/><Relationship Id="rId67" Type="http://schemas.openxmlformats.org/officeDocument/2006/relationships/font" Target="fonts/SourceSansPro-regular.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SourceSansPro-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1baf757ed7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af757ed7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baf757ed7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af757ed7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baf757ed7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af757ed7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1baf757ed7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af757ed7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1baf757ed7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af757ed7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1baf757ed7_0_9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af757ed7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1baf757ed7_0_10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af757ed7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1baf757ed7_0_2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baf757ed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1baf757ed7_0_3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af757ed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1baf757ed7_0_2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af757ed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963cf9dd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963cf9d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1baf757ed7_0_1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af757ed7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f1082cd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1082cd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963cf9dd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963cf9d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963cf9dd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963cf9d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baf757ed7_0_1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af757ed7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963cf9dd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963cf9d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963cf9dd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963cf9d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963cf9dd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963cf9d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963cf9dd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963cf9d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963cf9dd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963cf9d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963cf9dd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963cf9d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31facca3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31facca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963cf9dd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963cf9d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1015f5dc5e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15f5dc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963cf9d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963cf9d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015f5dc5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15f5dc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f13d4ae9b_1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13d4ae9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it’s only one line of code, you will be using it in a lot of places. What if you decided you want to start keeping track of the current index as well? Now you need to go through and update every method, or you could just update 1 method.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1015f5dc5e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15f5dc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10b772c0b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b772c0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1b2630fd4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b2630fd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1b2630fd4e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b2630fd4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1baf757ed7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af757e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1b2630fd4e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b2630fd4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1b2630fd4e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b2630fd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1b2630fd4e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b2630fd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1b2630fd4e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b2630fd4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32e02b4b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32e02b4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1b2630fd4e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b2630fd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1b2630fd4e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b2630fd4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1b2630fd4e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b2630fd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1b2630fd4e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b2630fd4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1b2630fd4e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b2630fd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1baf757ed7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af757e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1b2630fd4e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b2630fd4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1b2630fd4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b2630fd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33419b51b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3419b5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1b2630fd4e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b2630fd4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2d1c43fea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2d1c43fe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32d1c43fea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2d1c43fe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32d1c43fea_0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2d1c43fe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32d1c43fea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2d1c43fe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068cd25f0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068cd25f0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1baf757ed7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af757e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1baf757ed7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af757e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1baf757ed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af757ed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baf757ed7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af757ed7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81000" lvl="0" marL="457200">
              <a:spcBef>
                <a:spcPts val="0"/>
              </a:spcBef>
              <a:spcAft>
                <a:spcPts val="0"/>
              </a:spcAft>
              <a:buClr>
                <a:schemeClr val="lt1"/>
              </a:buClr>
              <a:buSzPts val="2400"/>
              <a:buChar char="●"/>
              <a:defRPr>
                <a:solidFill>
                  <a:schemeClr val="lt1"/>
                </a:solidFill>
              </a:defRPr>
            </a:lvl1pPr>
            <a:lvl2pPr indent="-342900" lvl="1" marL="914400">
              <a:spcBef>
                <a:spcPts val="0"/>
              </a:spcBef>
              <a:spcAft>
                <a:spcPts val="0"/>
              </a:spcAft>
              <a:buClr>
                <a:schemeClr val="lt1"/>
              </a:buClr>
              <a:buSzPts val="18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a:lnSpc>
                <a:spcPct val="115000"/>
              </a:lnSpc>
              <a:spcBef>
                <a:spcPts val="0"/>
              </a:spcBef>
              <a:spcAft>
                <a:spcPts val="0"/>
              </a:spcAft>
              <a:buClr>
                <a:schemeClr val="accent3"/>
              </a:buClr>
              <a:buSzPts val="2400"/>
              <a:buFont typeface="Proxima Nova"/>
              <a:buChar char="●"/>
              <a:defRPr sz="2400">
                <a:solidFill>
                  <a:schemeClr val="accent3"/>
                </a:solidFill>
                <a:latin typeface="Proxima Nova"/>
                <a:ea typeface="Proxima Nova"/>
                <a:cs typeface="Proxima Nova"/>
                <a:sym typeface="Proxima Nova"/>
              </a:defRPr>
            </a:lvl1pPr>
            <a:lvl2pPr indent="-342900" lvl="1" marL="914400">
              <a:lnSpc>
                <a:spcPct val="115000"/>
              </a:lnSpc>
              <a:spcBef>
                <a:spcPts val="0"/>
              </a:spcBef>
              <a:spcAft>
                <a:spcPts val="0"/>
              </a:spcAft>
              <a:buClr>
                <a:schemeClr val="accent5"/>
              </a:buClr>
              <a:buSzPts val="1800"/>
              <a:buFont typeface="Proxima Nova"/>
              <a:buChar char="○"/>
              <a:defRPr sz="1800">
                <a:solidFill>
                  <a:schemeClr val="accent5"/>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i="1">
                <a:solidFill>
                  <a:schemeClr val="dk2"/>
                </a:solidFill>
                <a:latin typeface="Proxima Nova"/>
                <a:ea typeface="Proxima Nova"/>
                <a:cs typeface="Proxima Nova"/>
                <a:sym typeface="Proxima Nova"/>
              </a:defRPr>
            </a:lvl3pPr>
            <a:lvl4pPr indent="-304800" lvl="3" marL="1828800">
              <a:lnSpc>
                <a:spcPct val="115000"/>
              </a:lnSpc>
              <a:spcBef>
                <a:spcPts val="0"/>
              </a:spcBef>
              <a:spcAft>
                <a:spcPts val="0"/>
              </a:spcAft>
              <a:buClr>
                <a:schemeClr val="accent1"/>
              </a:buClr>
              <a:buSzPts val="1200"/>
              <a:buFont typeface="Proxima Nova"/>
              <a:buChar char="●"/>
              <a:defRPr sz="1200">
                <a:solidFill>
                  <a:schemeClr val="accent1"/>
                </a:solidFill>
                <a:latin typeface="Proxima Nova"/>
                <a:ea typeface="Proxima Nova"/>
                <a:cs typeface="Proxima Nova"/>
                <a:sym typeface="Proxima Nova"/>
              </a:defRPr>
            </a:lvl4pPr>
            <a:lvl5pPr indent="-304800" lvl="4" marL="2286000">
              <a:lnSpc>
                <a:spcPct val="115000"/>
              </a:lnSpc>
              <a:spcBef>
                <a:spcPts val="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5pPr>
            <a:lvl6pPr indent="-304800" lvl="5" marL="2743200">
              <a:lnSpc>
                <a:spcPct val="115000"/>
              </a:lnSpc>
              <a:spcBef>
                <a:spcPts val="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6pPr>
            <a:lvl7pPr indent="-304800" lvl="6" marL="3200400">
              <a:lnSpc>
                <a:spcPct val="115000"/>
              </a:lnSpc>
              <a:spcBef>
                <a:spcPts val="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7pPr>
            <a:lvl8pPr indent="-304800" lvl="7" marL="3657600">
              <a:lnSpc>
                <a:spcPct val="115000"/>
              </a:lnSpc>
              <a:spcBef>
                <a:spcPts val="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8pPr>
            <a:lvl9pPr indent="-304800" lvl="8" marL="4114800">
              <a:lnSpc>
                <a:spcPct val="115000"/>
              </a:lnSpc>
              <a:spcBef>
                <a:spcPts val="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visualgo.net/list.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uFill>
                  <a:noFill/>
                </a:uFill>
                <a:hlinkClick r:id="rId3"/>
              </a:rPr>
              <a:t>ADT Lists</a:t>
            </a:r>
            <a:endParaRPr>
              <a:solidFill>
                <a:srgbClr val="FFFFFF"/>
              </a:solidFill>
            </a:endParaRPr>
          </a:p>
        </p:txBody>
      </p:sp>
      <p:sp>
        <p:nvSpPr>
          <p:cNvPr id="60" name="Google Shape;60;p13"/>
          <p:cNvSpPr txBox="1"/>
          <p:nvPr>
            <p:ph idx="1" type="subTitle"/>
          </p:nvPr>
        </p:nvSpPr>
        <p:spPr>
          <a:xfrm>
            <a:off x="685800" y="3086257"/>
            <a:ext cx="77724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CS240 Spring ‘19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Calculating Time</a:t>
            </a:r>
            <a:endParaRPr/>
          </a:p>
        </p:txBody>
      </p:sp>
      <p:sp>
        <p:nvSpPr>
          <p:cNvPr id="114" name="Google Shape;114;p2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If </a:t>
            </a:r>
            <a:r>
              <a:rPr i="1" lang="en"/>
              <a:t>‘</a:t>
            </a:r>
            <a:r>
              <a:rPr b="1" i="1" lang="en"/>
              <a:t>c</a:t>
            </a:r>
            <a:r>
              <a:rPr i="1" lang="en"/>
              <a:t>’ = the amount of time required to compare two integers </a:t>
            </a:r>
            <a:endParaRPr i="1"/>
          </a:p>
          <a:p>
            <a:pPr indent="-342900" lvl="1" marL="914400" rtl="0" algn="l">
              <a:spcBef>
                <a:spcPts val="1000"/>
              </a:spcBef>
              <a:spcAft>
                <a:spcPts val="0"/>
              </a:spcAft>
              <a:buSzPts val="1800"/>
              <a:buChar char="○"/>
            </a:pPr>
            <a:r>
              <a:rPr lang="en"/>
              <a:t>we only count operations that happen every time</a:t>
            </a:r>
            <a:endParaRPr i="1"/>
          </a:p>
          <a:p>
            <a:pPr indent="-381000" lvl="0" marL="457200" rtl="0" algn="l">
              <a:spcBef>
                <a:spcPts val="1000"/>
              </a:spcBef>
              <a:spcAft>
                <a:spcPts val="0"/>
              </a:spcAft>
              <a:buSzPts val="2400"/>
              <a:buChar char="●"/>
            </a:pPr>
            <a:r>
              <a:rPr lang="en"/>
              <a:t>The total time to run largest is therefore approximately ‘cn’</a:t>
            </a:r>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Function</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We say that function </a:t>
            </a:r>
            <a:r>
              <a:rPr b="1" i="1" lang="en"/>
              <a:t>largest()</a:t>
            </a:r>
            <a:r>
              <a:rPr lang="en"/>
              <a:t> has a running time expressed by the equation O(n) = cn</a:t>
            </a:r>
            <a:endParaRPr/>
          </a:p>
          <a:p>
            <a:pPr indent="-342900" lvl="1" marL="914400" rtl="0" algn="l">
              <a:spcBef>
                <a:spcPts val="0"/>
              </a:spcBef>
              <a:spcAft>
                <a:spcPts val="0"/>
              </a:spcAft>
              <a:buSzPts val="1800"/>
              <a:buChar char="○"/>
            </a:pPr>
            <a:r>
              <a:rPr lang="en"/>
              <a:t>We do not care right now what the precise value of c might be. </a:t>
            </a:r>
            <a:endParaRPr/>
          </a:p>
          <a:p>
            <a:pPr indent="-342900" lvl="1" marL="914400" rtl="0" algn="l">
              <a:spcBef>
                <a:spcPts val="0"/>
              </a:spcBef>
              <a:spcAft>
                <a:spcPts val="0"/>
              </a:spcAft>
              <a:buSzPts val="1800"/>
              <a:buChar char="○"/>
            </a:pPr>
            <a:r>
              <a:rPr lang="en"/>
              <a:t>We do not care about the time required to increment variable </a:t>
            </a:r>
            <a:r>
              <a:rPr b="1" lang="en"/>
              <a:t>i</a:t>
            </a:r>
            <a:r>
              <a:rPr lang="en"/>
              <a:t> </a:t>
            </a:r>
            <a:endParaRPr/>
          </a:p>
          <a:p>
            <a:pPr indent="-342900" lvl="1" marL="914400" rtl="0" algn="l">
              <a:spcBef>
                <a:spcPts val="0"/>
              </a:spcBef>
              <a:spcAft>
                <a:spcPts val="0"/>
              </a:spcAft>
              <a:buSzPts val="1800"/>
              <a:buChar char="○"/>
            </a:pPr>
            <a:r>
              <a:rPr lang="en"/>
              <a:t>We do not care about the time for the actual assignment when a larger value is found</a:t>
            </a:r>
            <a:endParaRPr/>
          </a:p>
          <a:p>
            <a:pPr indent="-342900" lvl="1" marL="914400" rtl="0" algn="l">
              <a:spcBef>
                <a:spcPts val="0"/>
              </a:spcBef>
              <a:spcAft>
                <a:spcPts val="0"/>
              </a:spcAft>
              <a:buSzPts val="1800"/>
              <a:buChar char="○"/>
            </a:pPr>
            <a:r>
              <a:rPr lang="en"/>
              <a:t>We do not care about the little bit of extra time taken to initialize </a:t>
            </a:r>
            <a:r>
              <a:rPr b="1" lang="en"/>
              <a:t>currlarge</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Growth Rate</a:t>
            </a:r>
            <a:endParaRPr/>
          </a:p>
        </p:txBody>
      </p:sp>
      <p:sp>
        <p:nvSpPr>
          <p:cNvPr id="126" name="Google Shape;126;p2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O</a:t>
            </a:r>
            <a:r>
              <a:rPr lang="en"/>
              <a:t>(n)=cn.</a:t>
            </a:r>
            <a:endParaRPr/>
          </a:p>
          <a:p>
            <a:pPr indent="-342900" lvl="1" marL="914400" rtl="0" algn="l">
              <a:spcBef>
                <a:spcPts val="1000"/>
              </a:spcBef>
              <a:spcAft>
                <a:spcPts val="0"/>
              </a:spcAft>
              <a:buSzPts val="1800"/>
              <a:buChar char="○"/>
            </a:pPr>
            <a:r>
              <a:rPr lang="en"/>
              <a:t>This equation </a:t>
            </a:r>
            <a:r>
              <a:rPr lang="en"/>
              <a:t>describes the growth rate for the running time of the largest-value sequential search algorithm.</a:t>
            </a:r>
            <a:endParaRPr/>
          </a:p>
          <a:p>
            <a:pPr indent="-381000" lvl="0" marL="457200" rtl="0" algn="l">
              <a:spcBef>
                <a:spcPts val="1000"/>
              </a:spcBef>
              <a:spcAft>
                <a:spcPts val="0"/>
              </a:spcAft>
              <a:buSzPts val="2400"/>
              <a:buChar char="●"/>
            </a:pPr>
            <a:r>
              <a:rPr lang="en"/>
              <a:t>When we discuss Growth rates, we often have several scenarios</a:t>
            </a:r>
            <a:endParaRPr/>
          </a:p>
          <a:p>
            <a:pPr indent="-342900" lvl="1" marL="914400" rtl="0" algn="l">
              <a:spcBef>
                <a:spcPts val="1000"/>
              </a:spcBef>
              <a:spcAft>
                <a:spcPts val="1000"/>
              </a:spcAft>
              <a:buSzPts val="1800"/>
              <a:buChar char="○"/>
            </a:pPr>
            <a:r>
              <a:rPr lang="en"/>
              <a:t>best case, average case, and worst case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Constant Time Operations</a:t>
            </a:r>
            <a:endParaRPr/>
          </a:p>
        </p:txBody>
      </p:sp>
      <p:sp>
        <p:nvSpPr>
          <p:cNvPr id="132" name="Google Shape;132;p2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How many operations to read a value from an array?</a:t>
            </a:r>
            <a:endParaRPr/>
          </a:p>
          <a:p>
            <a:pPr indent="-342900" lvl="1" marL="914400" rtl="0" algn="l">
              <a:spcBef>
                <a:spcPts val="1000"/>
              </a:spcBef>
              <a:spcAft>
                <a:spcPts val="0"/>
              </a:spcAft>
              <a:buSzPts val="1800"/>
              <a:buChar char="○"/>
            </a:pPr>
            <a:r>
              <a:rPr lang="en"/>
              <a:t>1 operation. </a:t>
            </a:r>
            <a:endParaRPr/>
          </a:p>
          <a:p>
            <a:pPr indent="-381000" lvl="0" marL="457200" rtl="0" algn="l">
              <a:spcBef>
                <a:spcPts val="1000"/>
              </a:spcBef>
              <a:spcAft>
                <a:spcPts val="0"/>
              </a:spcAft>
              <a:buSzPts val="2400"/>
              <a:buChar char="●"/>
            </a:pPr>
            <a:r>
              <a:rPr lang="en"/>
              <a:t>c = 1 the amount of time necessary to read a value. </a:t>
            </a:r>
            <a:endParaRPr/>
          </a:p>
          <a:p>
            <a:pPr indent="-381000" lvl="0" marL="457200" rtl="0" algn="l">
              <a:spcBef>
                <a:spcPts val="1000"/>
              </a:spcBef>
              <a:spcAft>
                <a:spcPts val="0"/>
              </a:spcAft>
              <a:buSzPts val="2400"/>
              <a:buChar char="●"/>
            </a:pPr>
            <a:r>
              <a:rPr lang="en"/>
              <a:t>Thus, the equation for this algorithm is simply T(n)=1</a:t>
            </a:r>
            <a:endParaRPr/>
          </a:p>
          <a:p>
            <a:pPr indent="-342900" lvl="1" marL="1371600" rtl="0" algn="l">
              <a:spcBef>
                <a:spcPts val="1000"/>
              </a:spcBef>
              <a:spcAft>
                <a:spcPts val="1000"/>
              </a:spcAft>
              <a:buSzPts val="1800"/>
              <a:buChar char="○"/>
            </a:pPr>
            <a:r>
              <a:rPr lang="en"/>
              <a:t>This is called a constant running time, or O(1).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Growth Rate</a:t>
            </a:r>
            <a:endParaRPr/>
          </a:p>
        </p:txBody>
      </p:sp>
      <p:sp>
        <p:nvSpPr>
          <p:cNvPr id="138" name="Google Shape;138;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If you have a set of operations, each one running in constant time, but only run once.</a:t>
            </a:r>
            <a:endParaRPr/>
          </a:p>
          <a:p>
            <a:pPr indent="-304800" lvl="1" marL="914400" rtl="0" algn="l">
              <a:spcBef>
                <a:spcPts val="0"/>
              </a:spcBef>
              <a:spcAft>
                <a:spcPts val="0"/>
              </a:spcAft>
              <a:buSzPts val="1200"/>
              <a:buChar char="○"/>
            </a:pPr>
            <a:r>
              <a:rPr lang="en"/>
              <a:t>Example: Your morning routine</a:t>
            </a:r>
            <a:endParaRPr/>
          </a:p>
          <a:p>
            <a:pPr indent="-304800" lvl="2" marL="1371600" rtl="0" algn="l">
              <a:spcBef>
                <a:spcPts val="0"/>
              </a:spcBef>
              <a:spcAft>
                <a:spcPts val="0"/>
              </a:spcAft>
              <a:buSzPts val="1200"/>
              <a:buChar char="■"/>
            </a:pPr>
            <a:r>
              <a:rPr lang="en"/>
              <a:t>wakeup</a:t>
            </a:r>
            <a:endParaRPr/>
          </a:p>
          <a:p>
            <a:pPr indent="-304800" lvl="2" marL="1371600" rtl="0" algn="l">
              <a:spcBef>
                <a:spcPts val="0"/>
              </a:spcBef>
              <a:spcAft>
                <a:spcPts val="0"/>
              </a:spcAft>
              <a:buSzPts val="1200"/>
              <a:buChar char="■"/>
            </a:pPr>
            <a:r>
              <a:rPr lang="en"/>
              <a:t>brush teeth</a:t>
            </a:r>
            <a:endParaRPr/>
          </a:p>
          <a:p>
            <a:pPr indent="-304800" lvl="2" marL="1371600" rtl="0" algn="l">
              <a:spcBef>
                <a:spcPts val="0"/>
              </a:spcBef>
              <a:spcAft>
                <a:spcPts val="0"/>
              </a:spcAft>
              <a:buSzPts val="1200"/>
              <a:buChar char="■"/>
            </a:pPr>
            <a:r>
              <a:rPr lang="en"/>
              <a:t>shower</a:t>
            </a:r>
            <a:endParaRPr/>
          </a:p>
          <a:p>
            <a:pPr indent="-304800" lvl="2" marL="1371600" rtl="0" algn="l">
              <a:spcBef>
                <a:spcPts val="0"/>
              </a:spcBef>
              <a:spcAft>
                <a:spcPts val="0"/>
              </a:spcAft>
              <a:buSzPts val="1200"/>
              <a:buChar char="■"/>
            </a:pPr>
            <a:r>
              <a:rPr lang="en"/>
              <a:t>make coffee</a:t>
            </a:r>
            <a:endParaRPr/>
          </a:p>
          <a:p>
            <a:pPr indent="-304800" lvl="2" marL="1371600" rtl="0" algn="l">
              <a:spcBef>
                <a:spcPts val="0"/>
              </a:spcBef>
              <a:spcAft>
                <a:spcPts val="0"/>
              </a:spcAft>
              <a:buSzPts val="1200"/>
              <a:buChar char="■"/>
            </a:pPr>
            <a:r>
              <a:rPr lang="en"/>
              <a:t>get dressed </a:t>
            </a:r>
            <a:endParaRPr/>
          </a:p>
          <a:p>
            <a:pPr indent="-304800" lvl="2" marL="1371600" rtl="0" algn="l">
              <a:spcBef>
                <a:spcPts val="0"/>
              </a:spcBef>
              <a:spcAft>
                <a:spcPts val="0"/>
              </a:spcAft>
              <a:buSzPts val="1200"/>
              <a:buChar char="■"/>
            </a:pPr>
            <a:r>
              <a:rPr lang="en"/>
              <a:t>leave house</a:t>
            </a:r>
            <a:endParaRPr/>
          </a:p>
          <a:p>
            <a:pPr indent="-317500" lvl="0" marL="457200" rtl="0" algn="l">
              <a:spcBef>
                <a:spcPts val="0"/>
              </a:spcBef>
              <a:spcAft>
                <a:spcPts val="0"/>
              </a:spcAft>
              <a:buSzPts val="1400"/>
              <a:buChar char="●"/>
            </a:pPr>
            <a:r>
              <a:rPr lang="en"/>
              <a:t>6 operations, each taking roughly the same amount of time</a:t>
            </a:r>
            <a:endParaRPr/>
          </a:p>
          <a:p>
            <a:pPr indent="-304800" lvl="1" marL="914400" rtl="0" algn="l">
              <a:spcBef>
                <a:spcPts val="0"/>
              </a:spcBef>
              <a:spcAft>
                <a:spcPts val="0"/>
              </a:spcAft>
              <a:buSzPts val="1200"/>
              <a:buChar char="○"/>
            </a:pPr>
            <a:r>
              <a:rPr lang="en"/>
              <a:t>not really, but close enough</a:t>
            </a:r>
            <a:endParaRPr/>
          </a:p>
          <a:p>
            <a:pPr indent="-317500" lvl="0" marL="457200" rtl="0" algn="l">
              <a:spcBef>
                <a:spcPts val="0"/>
              </a:spcBef>
              <a:spcAft>
                <a:spcPts val="0"/>
              </a:spcAft>
              <a:buSzPts val="1400"/>
              <a:buChar char="●"/>
            </a:pPr>
            <a:r>
              <a:rPr lang="en"/>
              <a:t>So we have 6 constant time operations performed once per day</a:t>
            </a:r>
            <a:endParaRPr/>
          </a:p>
        </p:txBody>
      </p:sp>
      <p:sp>
        <p:nvSpPr>
          <p:cNvPr id="139" name="Google Shape;139;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growth rate of c*n (for c any positive constant) is referred to as a </a:t>
            </a:r>
            <a:r>
              <a:rPr i="1" lang="en"/>
              <a:t>linear growth</a:t>
            </a:r>
            <a:r>
              <a:rPr lang="en"/>
              <a:t> rate </a:t>
            </a:r>
            <a:endParaRPr/>
          </a:p>
          <a:p>
            <a:pPr indent="-304800" lvl="1" marL="914400" rtl="0" algn="l">
              <a:spcBef>
                <a:spcPts val="0"/>
              </a:spcBef>
              <a:spcAft>
                <a:spcPts val="0"/>
              </a:spcAft>
              <a:buSzPts val="1200"/>
              <a:buChar char="○"/>
            </a:pPr>
            <a:r>
              <a:rPr lang="en"/>
              <a:t>Also referred to as running time. </a:t>
            </a:r>
            <a:endParaRPr/>
          </a:p>
          <a:p>
            <a:pPr indent="-304800" lvl="1" marL="914400" rtl="0" algn="l">
              <a:spcBef>
                <a:spcPts val="0"/>
              </a:spcBef>
              <a:spcAft>
                <a:spcPts val="0"/>
              </a:spcAft>
              <a:buSzPts val="1200"/>
              <a:buChar char="○"/>
            </a:pPr>
            <a:r>
              <a:rPr lang="en"/>
              <a:t>Our morning routine function is:</a:t>
            </a:r>
            <a:endParaRPr/>
          </a:p>
          <a:p>
            <a:pPr indent="-304800" lvl="2" marL="1371600" rtl="0" algn="l">
              <a:spcBef>
                <a:spcPts val="0"/>
              </a:spcBef>
              <a:spcAft>
                <a:spcPts val="0"/>
              </a:spcAft>
              <a:buSzPts val="1200"/>
              <a:buChar char="■"/>
            </a:pPr>
            <a:r>
              <a:rPr lang="en"/>
              <a:t>T(n) = 6c</a:t>
            </a:r>
            <a:endParaRPr/>
          </a:p>
          <a:p>
            <a:pPr indent="-317500" lvl="0" marL="457200" rtl="0" algn="l">
              <a:spcBef>
                <a:spcPts val="0"/>
              </a:spcBef>
              <a:spcAft>
                <a:spcPts val="0"/>
              </a:spcAft>
              <a:buSzPts val="1400"/>
              <a:buChar char="●"/>
            </a:pPr>
            <a:r>
              <a:rPr lang="en"/>
              <a:t>As the value of n grows, the running time of the algorithm grows in the same proportion. </a:t>
            </a:r>
            <a:endParaRPr/>
          </a:p>
          <a:p>
            <a:pPr indent="-304800" lvl="1" marL="914400" rtl="0" algn="l">
              <a:spcBef>
                <a:spcPts val="0"/>
              </a:spcBef>
              <a:spcAft>
                <a:spcPts val="0"/>
              </a:spcAft>
              <a:buSzPts val="1200"/>
              <a:buChar char="○"/>
            </a:pPr>
            <a:r>
              <a:rPr lang="en"/>
              <a:t>Doubling the value of n roughly doubles the running time.</a:t>
            </a:r>
            <a:endParaRPr/>
          </a:p>
          <a:p>
            <a:pPr indent="-317500" lvl="0" marL="457200" rtl="0" algn="l">
              <a:spcBef>
                <a:spcPts val="0"/>
              </a:spcBef>
              <a:spcAft>
                <a:spcPts val="0"/>
              </a:spcAft>
              <a:buSzPts val="1400"/>
              <a:buChar char="●"/>
            </a:pPr>
            <a:r>
              <a:rPr lang="en"/>
              <a:t>So if you add another task to your morning routine, eat breakfast, the function becomes:</a:t>
            </a:r>
            <a:endParaRPr/>
          </a:p>
          <a:p>
            <a:pPr indent="-304800" lvl="1" marL="914400" rtl="0" algn="l">
              <a:spcBef>
                <a:spcPts val="0"/>
              </a:spcBef>
              <a:spcAft>
                <a:spcPts val="0"/>
              </a:spcAft>
              <a:buSzPts val="1200"/>
              <a:buChar char="○"/>
            </a:pPr>
            <a:r>
              <a:rPr lang="en"/>
              <a:t>T(n) = 7c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complexity of ‘Largest()’?</a:t>
            </a:r>
            <a:endParaRPr/>
          </a:p>
        </p:txBody>
      </p:sp>
      <p:sp>
        <p:nvSpPr>
          <p:cNvPr id="145" name="Google Shape;145;p27"/>
          <p:cNvSpPr txBox="1"/>
          <p:nvPr>
            <p:ph idx="1" type="body"/>
          </p:nvPr>
        </p:nvSpPr>
        <p:spPr>
          <a:xfrm>
            <a:off x="5480200" y="1152475"/>
            <a:ext cx="335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int largest(int A[], int size) {</a:t>
            </a:r>
            <a:endParaRPr sz="1800">
              <a:latin typeface="Source Sans Pro"/>
              <a:ea typeface="Source Sans Pro"/>
              <a:cs typeface="Source Sans Pro"/>
              <a:sym typeface="Source Sans Pro"/>
            </a:endParaRPr>
          </a:p>
          <a:p>
            <a:pPr indent="457200" lvl="0" marL="0" rtl="0" algn="l">
              <a:spcBef>
                <a:spcPts val="0"/>
              </a:spcBef>
              <a:spcAft>
                <a:spcPts val="0"/>
              </a:spcAft>
              <a:buNone/>
            </a:pPr>
            <a:r>
              <a:rPr lang="en" sz="1800">
                <a:latin typeface="Source Sans Pro"/>
                <a:ea typeface="Source Sans Pro"/>
                <a:cs typeface="Source Sans Pro"/>
                <a:sym typeface="Source Sans Pro"/>
              </a:rPr>
              <a:t>int currlarge = 0;  </a:t>
            </a:r>
            <a:endParaRPr sz="1800">
              <a:solidFill>
                <a:schemeClr val="dk2"/>
              </a:solidFill>
              <a:latin typeface="Source Sans Pro"/>
              <a:ea typeface="Source Sans Pro"/>
              <a:cs typeface="Source Sans Pro"/>
              <a:sym typeface="Source Sans Pro"/>
            </a:endParaRPr>
          </a:p>
          <a:p>
            <a:pPr indent="457200" lvl="0" marL="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for (int i=1; i&lt;size; i++)</a:t>
            </a:r>
            <a:endParaRPr sz="1800">
              <a:solidFill>
                <a:schemeClr val="dk2"/>
              </a:solidFill>
              <a:latin typeface="Source Sans Pro"/>
              <a:ea typeface="Source Sans Pro"/>
              <a:cs typeface="Source Sans Pro"/>
              <a:sym typeface="Source Sans Pro"/>
            </a:endParaRPr>
          </a:p>
          <a:p>
            <a:pPr indent="457200" lvl="0" marL="45720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if (A[currlarge] &lt; A[i])</a:t>
            </a:r>
            <a:endParaRPr sz="1800">
              <a:solidFill>
                <a:schemeClr val="dk2"/>
              </a:solidFill>
              <a:latin typeface="Source Sans Pro"/>
              <a:ea typeface="Source Sans Pro"/>
              <a:cs typeface="Source Sans Pro"/>
              <a:sym typeface="Source Sans Pro"/>
            </a:endParaRPr>
          </a:p>
          <a:p>
            <a:pPr indent="457200" lvl="0" marL="914400" rtl="0" algn="l">
              <a:spcBef>
                <a:spcPts val="0"/>
              </a:spcBef>
              <a:spcAft>
                <a:spcPts val="0"/>
              </a:spcAft>
              <a:buNone/>
            </a:pPr>
            <a:r>
              <a:rPr lang="en" sz="1800">
                <a:latin typeface="Source Sans Pro"/>
                <a:ea typeface="Source Sans Pro"/>
                <a:cs typeface="Source Sans Pro"/>
                <a:sym typeface="Source Sans Pro"/>
              </a:rPr>
              <a:t>currlarge = i;   </a:t>
            </a:r>
            <a:endParaRPr sz="1800">
              <a:solidFill>
                <a:schemeClr val="dk2"/>
              </a:solidFill>
              <a:latin typeface="Source Sans Pro"/>
              <a:ea typeface="Source Sans Pro"/>
              <a:cs typeface="Source Sans Pro"/>
              <a:sym typeface="Source Sans Pro"/>
            </a:endParaRPr>
          </a:p>
          <a:p>
            <a:pPr indent="457200" lvl="0" marL="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return currlarge;  </a:t>
            </a:r>
            <a:endParaRPr sz="18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sp>
        <p:nvSpPr>
          <p:cNvPr id="146" name="Google Shape;146;p27"/>
          <p:cNvSpPr txBox="1"/>
          <p:nvPr/>
        </p:nvSpPr>
        <p:spPr>
          <a:xfrm>
            <a:off x="311700" y="1253650"/>
            <a:ext cx="5168400" cy="34164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accent3"/>
              </a:buClr>
              <a:buSzPts val="2400"/>
              <a:buFont typeface="Source Sans Pro"/>
              <a:buChar char="●"/>
            </a:pPr>
            <a:r>
              <a:rPr lang="en" sz="2400">
                <a:solidFill>
                  <a:schemeClr val="accent3"/>
                </a:solidFill>
                <a:latin typeface="Source Sans Pro"/>
                <a:ea typeface="Source Sans Pro"/>
                <a:cs typeface="Source Sans Pro"/>
                <a:sym typeface="Source Sans Pro"/>
              </a:rPr>
              <a:t>O(n) = size * number of operations</a:t>
            </a:r>
            <a:endParaRPr sz="2400">
              <a:solidFill>
                <a:schemeClr val="accent3"/>
              </a:solidFill>
              <a:latin typeface="Source Sans Pro"/>
              <a:ea typeface="Source Sans Pro"/>
              <a:cs typeface="Source Sans Pro"/>
              <a:sym typeface="Source Sans Pro"/>
            </a:endParaRPr>
          </a:p>
          <a:p>
            <a:pPr indent="-342900" lvl="1" marL="914400" rtl="0" algn="l">
              <a:lnSpc>
                <a:spcPct val="115000"/>
              </a:lnSpc>
              <a:spcBef>
                <a:spcPts val="1000"/>
              </a:spcBef>
              <a:spcAft>
                <a:spcPts val="0"/>
              </a:spcAft>
              <a:buClr>
                <a:schemeClr val="accent5"/>
              </a:buClr>
              <a:buSzPts val="1800"/>
              <a:buFont typeface="Source Sans Pro"/>
              <a:buChar char="○"/>
            </a:pPr>
            <a:r>
              <a:rPr lang="en" sz="1800">
                <a:solidFill>
                  <a:schemeClr val="accent5"/>
                </a:solidFill>
                <a:latin typeface="Source Sans Pro"/>
                <a:ea typeface="Source Sans Pro"/>
                <a:cs typeface="Source Sans Pro"/>
                <a:sym typeface="Source Sans Pro"/>
              </a:rPr>
              <a:t>size: the size of the array</a:t>
            </a:r>
            <a:endParaRPr sz="1800">
              <a:solidFill>
                <a:schemeClr val="accent5"/>
              </a:solidFill>
              <a:latin typeface="Source Sans Pro"/>
              <a:ea typeface="Source Sans Pro"/>
              <a:cs typeface="Source Sans Pro"/>
              <a:sym typeface="Source Sans Pro"/>
            </a:endParaRPr>
          </a:p>
          <a:p>
            <a:pPr indent="-342900" lvl="1" marL="914400" rtl="0" algn="l">
              <a:lnSpc>
                <a:spcPct val="115000"/>
              </a:lnSpc>
              <a:spcBef>
                <a:spcPts val="1000"/>
              </a:spcBef>
              <a:spcAft>
                <a:spcPts val="0"/>
              </a:spcAft>
              <a:buClr>
                <a:schemeClr val="accent5"/>
              </a:buClr>
              <a:buSzPts val="1800"/>
              <a:buFont typeface="Source Sans Pro"/>
              <a:buChar char="○"/>
            </a:pPr>
            <a:r>
              <a:rPr lang="en" sz="1800">
                <a:solidFill>
                  <a:schemeClr val="accent5"/>
                </a:solidFill>
                <a:latin typeface="Source Sans Pro"/>
                <a:ea typeface="Source Sans Pro"/>
                <a:cs typeface="Source Sans Pro"/>
                <a:sym typeface="Source Sans Pro"/>
              </a:rPr>
              <a:t>number of operations: 2</a:t>
            </a:r>
            <a:endParaRPr sz="1800">
              <a:solidFill>
                <a:schemeClr val="accent5"/>
              </a:solidFill>
              <a:latin typeface="Source Sans Pro"/>
              <a:ea typeface="Source Sans Pro"/>
              <a:cs typeface="Source Sans Pro"/>
              <a:sym typeface="Source Sans Pro"/>
            </a:endParaRPr>
          </a:p>
          <a:p>
            <a:pPr indent="-381000" lvl="0" marL="457200" rtl="0" algn="l">
              <a:lnSpc>
                <a:spcPct val="115000"/>
              </a:lnSpc>
              <a:spcBef>
                <a:spcPts val="1000"/>
              </a:spcBef>
              <a:spcAft>
                <a:spcPts val="0"/>
              </a:spcAft>
              <a:buSzPts val="2400"/>
              <a:buFont typeface="Source Sans Pro"/>
              <a:buChar char="●"/>
            </a:pPr>
            <a:r>
              <a:rPr lang="en" sz="2400">
                <a:latin typeface="Source Sans Pro"/>
                <a:ea typeface="Source Sans Pro"/>
                <a:cs typeface="Source Sans Pro"/>
                <a:sym typeface="Source Sans Pro"/>
              </a:rPr>
              <a:t>Big O for this code is:</a:t>
            </a:r>
            <a:endParaRPr sz="2400">
              <a:latin typeface="Source Sans Pro"/>
              <a:ea typeface="Source Sans Pro"/>
              <a:cs typeface="Source Sans Pro"/>
              <a:sym typeface="Source Sans Pro"/>
            </a:endParaRPr>
          </a:p>
          <a:p>
            <a:pPr indent="-381000" lvl="1" marL="914400" rtl="0" algn="l">
              <a:lnSpc>
                <a:spcPct val="115000"/>
              </a:lnSpc>
              <a:spcBef>
                <a:spcPts val="1000"/>
              </a:spcBef>
              <a:spcAft>
                <a:spcPts val="1000"/>
              </a:spcAft>
              <a:buSzPts val="2400"/>
              <a:buFont typeface="Source Sans Pro"/>
              <a:buChar char="○"/>
            </a:pPr>
            <a:r>
              <a:rPr lang="en" sz="2400">
                <a:latin typeface="Source Sans Pro"/>
                <a:ea typeface="Source Sans Pro"/>
                <a:cs typeface="Source Sans Pro"/>
                <a:sym typeface="Source Sans Pro"/>
              </a:rPr>
              <a:t>O(n) = 2n</a:t>
            </a:r>
            <a:endParaRPr sz="2400">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When working with algorithm complexity, we are concerned with rate of growth</a:t>
            </a:r>
            <a:endParaRPr/>
          </a:p>
          <a:p>
            <a:pPr indent="-342900" lvl="1" marL="914400" rtl="0" algn="l">
              <a:spcBef>
                <a:spcPts val="1000"/>
              </a:spcBef>
              <a:spcAft>
                <a:spcPts val="0"/>
              </a:spcAft>
              <a:buSzPts val="1800"/>
              <a:buChar char="○"/>
            </a:pPr>
            <a:r>
              <a:rPr lang="en"/>
              <a:t>We just want to know how it will grow when the input size grows</a:t>
            </a:r>
            <a:endParaRPr/>
          </a:p>
          <a:p>
            <a:pPr indent="-381000" lvl="0" marL="457200" rtl="0" algn="l">
              <a:spcBef>
                <a:spcPts val="1000"/>
              </a:spcBef>
              <a:spcAft>
                <a:spcPts val="0"/>
              </a:spcAft>
              <a:buSzPts val="2400"/>
              <a:buChar char="●"/>
            </a:pPr>
            <a:r>
              <a:rPr lang="en"/>
              <a:t>When analyzing growth rates, we can simplify the results</a:t>
            </a:r>
            <a:endParaRPr/>
          </a:p>
          <a:p>
            <a:pPr indent="-342900" lvl="1" marL="914400" rtl="0" algn="l">
              <a:spcBef>
                <a:spcPts val="1000"/>
              </a:spcBef>
              <a:spcAft>
                <a:spcPts val="0"/>
              </a:spcAft>
              <a:buSzPts val="1800"/>
              <a:buChar char="○"/>
            </a:pPr>
            <a:r>
              <a:rPr lang="en"/>
              <a:t>Ignore Constants</a:t>
            </a:r>
            <a:endParaRPr/>
          </a:p>
          <a:p>
            <a:pPr indent="-342900" lvl="1" marL="914400" rtl="0" algn="l">
              <a:spcBef>
                <a:spcPts val="1000"/>
              </a:spcBef>
              <a:spcAft>
                <a:spcPts val="1000"/>
              </a:spcAft>
              <a:buSzPts val="1800"/>
              <a:buChar char="○"/>
            </a:pPr>
            <a:r>
              <a:rPr lang="en"/>
              <a:t>Higher order term dominates</a:t>
            </a:r>
            <a:endParaRPr/>
          </a:p>
        </p:txBody>
      </p:sp>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Simplifying Growth Rates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BogoSort</a:t>
            </a:r>
            <a:endParaRPr/>
          </a:p>
        </p:txBody>
      </p:sp>
      <p:sp>
        <p:nvSpPr>
          <p:cNvPr id="158" name="Google Shape;158;p2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Old Standard TT"/>
              <a:buChar char="●"/>
            </a:pPr>
            <a:r>
              <a:rPr lang="en"/>
              <a:t>Simple sorting algorithm</a:t>
            </a:r>
            <a:endParaRPr/>
          </a:p>
          <a:p>
            <a:pPr indent="-381000" lvl="0" marL="457200" rtl="0" algn="l">
              <a:spcBef>
                <a:spcPts val="1000"/>
              </a:spcBef>
              <a:spcAft>
                <a:spcPts val="0"/>
              </a:spcAft>
              <a:buSzPts val="2400"/>
              <a:buChar char="●"/>
            </a:pPr>
            <a:r>
              <a:rPr lang="en"/>
              <a:t>Algorithm</a:t>
            </a:r>
            <a:endParaRPr/>
          </a:p>
          <a:p>
            <a:pPr indent="-342900" lvl="1" marL="914400" rtl="0" algn="l">
              <a:spcBef>
                <a:spcPts val="1000"/>
              </a:spcBef>
              <a:spcAft>
                <a:spcPts val="1000"/>
              </a:spcAft>
              <a:buSzPts val="1800"/>
              <a:buChar char="○"/>
            </a:pPr>
            <a:r>
              <a:rPr lang="en"/>
              <a:t>bogoSort(list):</a:t>
            </a:r>
            <a:br>
              <a:rPr lang="en"/>
            </a:br>
            <a:r>
              <a:rPr lang="en"/>
              <a:t>	while( listSorted(list) == FALSE )</a:t>
            </a:r>
            <a:br>
              <a:rPr lang="en"/>
            </a:br>
            <a:r>
              <a:rPr lang="en"/>
              <a:t>		shuffle(list)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Bogosort</a:t>
            </a:r>
            <a:endParaRPr/>
          </a:p>
        </p:txBody>
      </p:sp>
      <p:sp>
        <p:nvSpPr>
          <p:cNvPr id="164" name="Google Shape;164;p3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What is the best case scenario for Bogosort?</a:t>
            </a:r>
            <a:endParaRPr/>
          </a:p>
          <a:p>
            <a:pPr indent="-342900" lvl="1" marL="914400" rtl="0" algn="l">
              <a:spcBef>
                <a:spcPts val="1000"/>
              </a:spcBef>
              <a:spcAft>
                <a:spcPts val="0"/>
              </a:spcAft>
              <a:buSzPts val="1800"/>
              <a:buChar char="○"/>
            </a:pPr>
            <a:r>
              <a:rPr lang="en"/>
              <a:t>Constant Time</a:t>
            </a:r>
            <a:endParaRPr/>
          </a:p>
          <a:p>
            <a:pPr indent="-381000" lvl="0" marL="457200" rtl="0" algn="l">
              <a:spcBef>
                <a:spcPts val="1000"/>
              </a:spcBef>
              <a:spcAft>
                <a:spcPts val="0"/>
              </a:spcAft>
              <a:buSzPts val="2400"/>
              <a:buChar char="●"/>
            </a:pPr>
            <a:r>
              <a:rPr lang="en"/>
              <a:t>How long this sort technique takes grows rapidly with each additional input</a:t>
            </a:r>
            <a:endParaRPr/>
          </a:p>
          <a:p>
            <a:pPr indent="-342900" lvl="1" marL="914400" rtl="0" algn="l">
              <a:spcBef>
                <a:spcPts val="1000"/>
              </a:spcBef>
              <a:spcAft>
                <a:spcPts val="0"/>
              </a:spcAft>
              <a:buSzPts val="1800"/>
              <a:buChar char="○"/>
            </a:pPr>
            <a:r>
              <a:rPr lang="en"/>
              <a:t>Average Case: O((n+1)!)</a:t>
            </a:r>
            <a:endParaRPr/>
          </a:p>
          <a:p>
            <a:pPr indent="-342900" lvl="1" marL="914400" rtl="0" algn="l">
              <a:spcBef>
                <a:spcPts val="1000"/>
              </a:spcBef>
              <a:spcAft>
                <a:spcPts val="1000"/>
              </a:spcAft>
              <a:buSzPts val="1800"/>
              <a:buChar char="○"/>
            </a:pPr>
            <a:r>
              <a:rPr lang="en"/>
              <a:t>Worst Case: O(unbounded)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Never Use BogoSort!</a:t>
            </a:r>
            <a:endParaRPr/>
          </a:p>
        </p:txBody>
      </p:sp>
      <p:sp>
        <p:nvSpPr>
          <p:cNvPr id="170" name="Google Shape;170;p3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rPr>
              <a:t>Bogosort is an academic sort, used only to illustrate an idea. It is never used in any real world application.</a:t>
            </a:r>
            <a:endParaRPr b="1">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Arrays</a:t>
            </a:r>
            <a:endParaRPr/>
          </a:p>
        </p:txBody>
      </p:sp>
      <p:sp>
        <p:nvSpPr>
          <p:cNvPr id="66" name="Google Shape;66;p14"/>
          <p:cNvSpPr txBox="1"/>
          <p:nvPr>
            <p:ph idx="1" type="body"/>
          </p:nvPr>
        </p:nvSpPr>
        <p:spPr>
          <a:xfrm>
            <a:off x="351750" y="1200150"/>
            <a:ext cx="8229600" cy="37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Arrays in C/C++ are:</a:t>
            </a:r>
            <a:endParaRPr>
              <a:solidFill>
                <a:schemeClr val="dk2"/>
              </a:solidFill>
            </a:endParaRPr>
          </a:p>
          <a:p>
            <a:pPr indent="-381000" lvl="0" marL="457200" rtl="0" algn="l">
              <a:spcBef>
                <a:spcPts val="1000"/>
              </a:spcBef>
              <a:spcAft>
                <a:spcPts val="0"/>
              </a:spcAft>
              <a:buClr>
                <a:schemeClr val="dk2"/>
              </a:buClr>
              <a:buSzPts val="2400"/>
              <a:buChar char="●"/>
            </a:pPr>
            <a:r>
              <a:rPr lang="en">
                <a:solidFill>
                  <a:schemeClr val="dk2"/>
                </a:solidFill>
              </a:rPr>
              <a:t>inflexible</a:t>
            </a:r>
            <a:endParaRPr>
              <a:solidFill>
                <a:schemeClr val="dk2"/>
              </a:solidFill>
            </a:endParaRPr>
          </a:p>
          <a:p>
            <a:pPr indent="-381000" lvl="0" marL="457200" rtl="0" algn="l">
              <a:spcBef>
                <a:spcPts val="1000"/>
              </a:spcBef>
              <a:spcAft>
                <a:spcPts val="0"/>
              </a:spcAft>
              <a:buClr>
                <a:schemeClr val="dk2"/>
              </a:buClr>
              <a:buSzPts val="2400"/>
              <a:buChar char="●"/>
            </a:pPr>
            <a:r>
              <a:rPr lang="en">
                <a:solidFill>
                  <a:schemeClr val="dk2"/>
                </a:solidFill>
              </a:rPr>
              <a:t>wasteful</a:t>
            </a:r>
            <a:endParaRPr>
              <a:solidFill>
                <a:schemeClr val="dk2"/>
              </a:solidFill>
            </a:endParaRPr>
          </a:p>
          <a:p>
            <a:pPr indent="-381000" lvl="0" marL="457200" rtl="0" algn="l">
              <a:spcBef>
                <a:spcPts val="1000"/>
              </a:spcBef>
              <a:spcAft>
                <a:spcPts val="0"/>
              </a:spcAft>
              <a:buClr>
                <a:schemeClr val="dk2"/>
              </a:buClr>
              <a:buSzPts val="2400"/>
              <a:buChar char="●"/>
            </a:pPr>
            <a:r>
              <a:rPr lang="en">
                <a:solidFill>
                  <a:schemeClr val="dk2"/>
                </a:solidFill>
              </a:rPr>
              <a:t>cumbersome</a:t>
            </a:r>
            <a:endParaRPr>
              <a:solidFill>
                <a:schemeClr val="dk2"/>
              </a:solidFill>
            </a:endParaRPr>
          </a:p>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When We Were Talking About C Arrays?</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What is the Memory and Time complexity of the following solution:</a:t>
            </a:r>
            <a:endParaRPr/>
          </a:p>
          <a:p>
            <a:pPr indent="-342900" lvl="1" marL="914400" rtl="0" algn="l">
              <a:spcBef>
                <a:spcPts val="0"/>
              </a:spcBef>
              <a:spcAft>
                <a:spcPts val="0"/>
              </a:spcAft>
              <a:buSzPts val="1800"/>
              <a:buChar char="○"/>
            </a:pPr>
            <a:r>
              <a:rPr lang="en"/>
              <a:t>new_size = old_array.size + 1;</a:t>
            </a:r>
            <a:br>
              <a:rPr lang="en"/>
            </a:br>
            <a:r>
              <a:rPr lang="en"/>
              <a:t>allocate new_array[new_size]</a:t>
            </a:r>
            <a:br>
              <a:rPr lang="en"/>
            </a:br>
            <a:r>
              <a:rPr lang="en"/>
              <a:t>copy from old_array -&gt; new_array adding the 7</a:t>
            </a:r>
            <a:br>
              <a:rPr lang="en"/>
            </a:br>
            <a:r>
              <a:rPr lang="en"/>
              <a:t>delete old_array</a:t>
            </a:r>
            <a:endParaRPr/>
          </a:p>
          <a:p>
            <a:pPr indent="-317500" lvl="2" marL="1371600" rtl="0" algn="l">
              <a:spcBef>
                <a:spcPts val="0"/>
              </a:spcBef>
              <a:spcAft>
                <a:spcPts val="0"/>
              </a:spcAft>
              <a:buSzPts val="1400"/>
              <a:buChar char="■"/>
            </a:pPr>
            <a:r>
              <a:rPr lang="en"/>
              <a:t>You can assume array allocation and deallocation is 1 operation</a:t>
            </a:r>
            <a:endParaRPr/>
          </a:p>
          <a:p>
            <a:pPr indent="-381000" lvl="0" marL="457200" rtl="0" algn="l">
              <a:spcBef>
                <a:spcPts val="0"/>
              </a:spcBef>
              <a:spcAft>
                <a:spcPts val="0"/>
              </a:spcAft>
              <a:buSzPts val="2400"/>
              <a:buChar char="●"/>
            </a:pPr>
            <a:r>
              <a:rPr lang="en"/>
              <a:t>Time and Memory: We have to copy over every value in the array, which is O(n) for both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txBox="1"/>
          <p:nvPr/>
        </p:nvSpPr>
        <p:spPr>
          <a:xfrm>
            <a:off x="785375" y="2117850"/>
            <a:ext cx="5833800" cy="20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dk1"/>
                </a:solidFill>
                <a:latin typeface="Georgia"/>
                <a:ea typeface="Georgia"/>
                <a:cs typeface="Georgia"/>
                <a:sym typeface="Georgia"/>
              </a:rPr>
              <a:t>Classwork:</a:t>
            </a:r>
            <a:endParaRPr sz="6000">
              <a:solidFill>
                <a:schemeClr val="dk1"/>
              </a:solidFill>
              <a:latin typeface="Georgia"/>
              <a:ea typeface="Georgia"/>
              <a:cs typeface="Georgia"/>
              <a:sym typeface="Georgia"/>
            </a:endParaRPr>
          </a:p>
          <a:p>
            <a:pPr indent="0" lvl="0" marL="0" rtl="0" algn="l">
              <a:spcBef>
                <a:spcPts val="0"/>
              </a:spcBef>
              <a:spcAft>
                <a:spcPts val="0"/>
              </a:spcAft>
              <a:buNone/>
            </a:pPr>
            <a:r>
              <a:rPr lang="en" sz="6000">
                <a:solidFill>
                  <a:schemeClr val="dk1"/>
                </a:solidFill>
                <a:latin typeface="Georgia"/>
                <a:ea typeface="Georgia"/>
                <a:cs typeface="Georgia"/>
                <a:sym typeface="Georgia"/>
              </a:rPr>
              <a:t>Making a Train</a:t>
            </a:r>
            <a:endParaRPr sz="6000">
              <a:solidFill>
                <a:schemeClr val="dk1"/>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Linked Lists</a:t>
            </a:r>
            <a:endParaRPr sz="4800"/>
          </a:p>
        </p:txBody>
      </p:sp>
      <p:pic>
        <p:nvPicPr>
          <p:cNvPr id="187" name="Google Shape;187;p34"/>
          <p:cNvPicPr preferRelativeResize="0"/>
          <p:nvPr/>
        </p:nvPicPr>
        <p:blipFill>
          <a:blip r:embed="rId3">
            <a:alphaModFix/>
          </a:blip>
          <a:stretch>
            <a:fillRect/>
          </a:stretch>
        </p:blipFill>
        <p:spPr>
          <a:xfrm>
            <a:off x="2949700" y="46825"/>
            <a:ext cx="3244600" cy="4009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Lists </a:t>
            </a:r>
            <a:endParaRPr/>
          </a:p>
        </p:txBody>
      </p:sp>
      <p:sp>
        <p:nvSpPr>
          <p:cNvPr id="193" name="Google Shape;193;p3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What if we need to insert and delete values frequently during runtime?</a:t>
            </a:r>
            <a:endParaRPr/>
          </a:p>
          <a:p>
            <a:pPr indent="-381000" lvl="0" marL="457200" rtl="0" algn="l">
              <a:spcBef>
                <a:spcPts val="1000"/>
              </a:spcBef>
              <a:spcAft>
                <a:spcPts val="0"/>
              </a:spcAft>
              <a:buSzPts val="2400"/>
              <a:buChar char="●"/>
            </a:pPr>
            <a:r>
              <a:rPr lang="en"/>
              <a:t>Arrays would be very slow for these data requirements</a:t>
            </a:r>
            <a:endParaRPr/>
          </a:p>
          <a:p>
            <a:pPr indent="-381000" lvl="0" marL="457200" rtl="0" algn="l">
              <a:spcBef>
                <a:spcPts val="1000"/>
              </a:spcBef>
              <a:spcAft>
                <a:spcPts val="1000"/>
              </a:spcAft>
              <a:buSzPts val="2400"/>
              <a:buChar char="●"/>
            </a:pPr>
            <a:r>
              <a:rPr lang="en"/>
              <a:t>What if we could break up each element of the array into its own separate object?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Lists solve Everything </a:t>
            </a:r>
            <a:endParaRPr/>
          </a:p>
        </p:txBody>
      </p:sp>
      <p:sp>
        <p:nvSpPr>
          <p:cNvPr id="199" name="Google Shape;199;p3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would need a mechanism to go from one element to the other, but they wouldn’t have to be contiguous in memory</a:t>
            </a:r>
            <a:endParaRPr/>
          </a:p>
          <a:p>
            <a:pPr indent="-342900" lvl="1" marL="914400" rtl="0" algn="l">
              <a:spcBef>
                <a:spcPts val="1000"/>
              </a:spcBef>
              <a:spcAft>
                <a:spcPts val="1000"/>
              </a:spcAft>
              <a:buSzPts val="1800"/>
              <a:buChar char="○"/>
            </a:pPr>
            <a:r>
              <a:rPr lang="en"/>
              <a:t>This means insertion and deletion are less cumbersome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Singly Linked List</a:t>
            </a:r>
            <a:endParaRPr/>
          </a:p>
        </p:txBody>
      </p:sp>
      <p:sp>
        <p:nvSpPr>
          <p:cNvPr id="205" name="Google Shape;205;p3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can create our own list of objects </a:t>
            </a:r>
            <a:endParaRPr/>
          </a:p>
          <a:p>
            <a:pPr indent="-342900" lvl="1" marL="914400" rtl="0" algn="l">
              <a:spcBef>
                <a:spcPts val="1000"/>
              </a:spcBef>
              <a:spcAft>
                <a:spcPts val="0"/>
              </a:spcAft>
              <a:buSzPts val="1800"/>
              <a:buChar char="○"/>
            </a:pPr>
            <a:r>
              <a:rPr lang="en"/>
              <a:t>we’ll call them </a:t>
            </a:r>
            <a:r>
              <a:rPr b="1" lang="en"/>
              <a:t>nodes</a:t>
            </a:r>
            <a:endParaRPr b="1"/>
          </a:p>
          <a:p>
            <a:pPr indent="-381000" lvl="0" marL="457200" rtl="0" algn="l">
              <a:spcBef>
                <a:spcPts val="1000"/>
              </a:spcBef>
              <a:spcAft>
                <a:spcPts val="0"/>
              </a:spcAft>
              <a:buSzPts val="2400"/>
              <a:buChar char="●"/>
            </a:pPr>
            <a:r>
              <a:rPr lang="en"/>
              <a:t>The order of the </a:t>
            </a:r>
            <a:r>
              <a:rPr b="1" lang="en"/>
              <a:t>nodes</a:t>
            </a:r>
            <a:r>
              <a:rPr lang="en"/>
              <a:t> is determined by the insertion order, called the link, stored in each </a:t>
            </a:r>
            <a:r>
              <a:rPr b="1" lang="en"/>
              <a:t>node</a:t>
            </a:r>
            <a:endParaRPr b="1"/>
          </a:p>
          <a:p>
            <a:pPr indent="-381000" lvl="0" marL="457200" rtl="0" algn="l">
              <a:spcBef>
                <a:spcPts val="1000"/>
              </a:spcBef>
              <a:spcAft>
                <a:spcPts val="1000"/>
              </a:spcAft>
              <a:buSzPts val="2400"/>
              <a:buChar char="●"/>
            </a:pPr>
            <a:r>
              <a:rPr lang="en"/>
              <a:t>Every </a:t>
            </a:r>
            <a:r>
              <a:rPr b="1" lang="en"/>
              <a:t>node</a:t>
            </a:r>
            <a:r>
              <a:rPr lang="en"/>
              <a:t> (except the last node) contains the address of the next node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Nodes</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Components of a node</a:t>
            </a:r>
            <a:endParaRPr/>
          </a:p>
          <a:p>
            <a:pPr indent="-342900" lvl="1" marL="914400" rtl="0" algn="l">
              <a:spcBef>
                <a:spcPts val="0"/>
              </a:spcBef>
              <a:spcAft>
                <a:spcPts val="0"/>
              </a:spcAft>
              <a:buSzPts val="1800"/>
              <a:buChar char="○"/>
            </a:pPr>
            <a:r>
              <a:rPr lang="en"/>
              <a:t>Data: stores the relevant information</a:t>
            </a:r>
            <a:endParaRPr/>
          </a:p>
          <a:p>
            <a:pPr indent="-342900" lvl="1" marL="914400" rtl="0" algn="l">
              <a:spcBef>
                <a:spcPts val="0"/>
              </a:spcBef>
              <a:spcAft>
                <a:spcPts val="0"/>
              </a:spcAft>
              <a:buSzPts val="1800"/>
              <a:buChar char="○"/>
            </a:pPr>
            <a:r>
              <a:rPr lang="en"/>
              <a:t>Link: stores the address of the next node		</a:t>
            </a:r>
            <a:endParaRPr/>
          </a:p>
          <a:p>
            <a:pPr indent="0" lvl="0" marL="1828800" rtl="0" algn="l">
              <a:spcBef>
                <a:spcPts val="0"/>
              </a:spcBef>
              <a:spcAft>
                <a:spcPts val="0"/>
              </a:spcAft>
              <a:buNone/>
            </a:pPr>
            <a:r>
              <a:rPr lang="en">
                <a:latin typeface="Source Sans Pro"/>
                <a:ea typeface="Source Sans Pro"/>
                <a:cs typeface="Source Sans Pro"/>
                <a:sym typeface="Source Sans Pro"/>
              </a:rPr>
              <a:t>class Node {</a:t>
            </a:r>
            <a:endParaRPr>
              <a:latin typeface="Source Sans Pro"/>
              <a:ea typeface="Source Sans Pro"/>
              <a:cs typeface="Source Sans Pro"/>
              <a:sym typeface="Source Sans Pro"/>
            </a:endParaRPr>
          </a:p>
          <a:p>
            <a:pPr indent="0" lvl="0" marL="1828800" rtl="0" algn="l">
              <a:spcBef>
                <a:spcPts val="0"/>
              </a:spcBef>
              <a:spcAft>
                <a:spcPts val="0"/>
              </a:spcAft>
              <a:buNone/>
            </a:pPr>
            <a:r>
              <a:rPr lang="en">
                <a:latin typeface="Source Sans Pro"/>
                <a:ea typeface="Source Sans Pro"/>
                <a:cs typeface="Source Sans Pro"/>
                <a:sym typeface="Source Sans Pro"/>
              </a:rPr>
              <a:t>	public:</a:t>
            </a:r>
            <a:endParaRPr>
              <a:latin typeface="Source Sans Pro"/>
              <a:ea typeface="Source Sans Pro"/>
              <a:cs typeface="Source Sans Pro"/>
              <a:sym typeface="Source Sans Pro"/>
            </a:endParaRPr>
          </a:p>
          <a:p>
            <a:pPr indent="0" lvl="0" marL="1828800" rtl="0" algn="l">
              <a:spcBef>
                <a:spcPts val="0"/>
              </a:spcBef>
              <a:spcAft>
                <a:spcPts val="0"/>
              </a:spcAft>
              <a:buNone/>
            </a:pPr>
            <a:r>
              <a:rPr lang="en">
                <a:latin typeface="Source Sans Pro"/>
                <a:ea typeface="Source Sans Pro"/>
                <a:cs typeface="Source Sans Pro"/>
                <a:sym typeface="Source Sans Pro"/>
              </a:rPr>
              <a:t>      		&lt;type&gt; data;</a:t>
            </a:r>
            <a:endParaRPr>
              <a:latin typeface="Source Sans Pro"/>
              <a:ea typeface="Source Sans Pro"/>
              <a:cs typeface="Source Sans Pro"/>
              <a:sym typeface="Source Sans Pro"/>
            </a:endParaRPr>
          </a:p>
          <a:p>
            <a:pPr indent="0" lvl="0" marL="1828800" rtl="0" algn="l">
              <a:spcBef>
                <a:spcPts val="0"/>
              </a:spcBef>
              <a:spcAft>
                <a:spcPts val="0"/>
              </a:spcAft>
              <a:buNone/>
            </a:pPr>
            <a:r>
              <a:rPr lang="en">
                <a:latin typeface="Source Sans Pro"/>
                <a:ea typeface="Source Sans Pro"/>
                <a:cs typeface="Source Sans Pro"/>
                <a:sym typeface="Source Sans Pro"/>
              </a:rPr>
              <a:t>       		Node * next;</a:t>
            </a:r>
            <a:endParaRPr>
              <a:latin typeface="Source Sans Pro"/>
              <a:ea typeface="Source Sans Pro"/>
              <a:cs typeface="Source Sans Pro"/>
              <a:sym typeface="Source Sans Pro"/>
            </a:endParaRPr>
          </a:p>
          <a:p>
            <a:pPr indent="0" lvl="0" marL="1828800" rtl="0" algn="l">
              <a:spcBef>
                <a:spcPts val="0"/>
              </a:spcBef>
              <a:spcAft>
                <a:spcPts val="0"/>
              </a:spcAft>
              <a:buNone/>
            </a:pP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t>
            </a:r>
            <a:endParaRPr/>
          </a:p>
        </p:txBody>
      </p:sp>
      <p:sp>
        <p:nvSpPr>
          <p:cNvPr id="217" name="Google Shape;21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The List class’s only required instance variable is a pointer to the head of the list</a:t>
            </a:r>
            <a:endParaRPr/>
          </a:p>
          <a:p>
            <a:pPr indent="457200" lvl="0" marL="1828800" rtl="0" algn="l">
              <a:spcBef>
                <a:spcPts val="0"/>
              </a:spcBef>
              <a:spcAft>
                <a:spcPts val="0"/>
              </a:spcAft>
              <a:buNone/>
            </a:pPr>
            <a:r>
              <a:rPr lang="en">
                <a:latin typeface="Source Sans Pro"/>
                <a:ea typeface="Source Sans Pro"/>
                <a:cs typeface="Source Sans Pro"/>
                <a:sym typeface="Source Sans Pro"/>
              </a:rPr>
              <a:t>class List{</a:t>
            </a:r>
            <a:endParaRPr>
              <a:latin typeface="Source Sans Pro"/>
              <a:ea typeface="Source Sans Pro"/>
              <a:cs typeface="Source Sans Pro"/>
              <a:sym typeface="Source Sans Pro"/>
            </a:endParaRPr>
          </a:p>
          <a:p>
            <a:pPr indent="0" lvl="0" marL="2743200" rtl="0" algn="l">
              <a:spcBef>
                <a:spcPts val="0"/>
              </a:spcBef>
              <a:spcAft>
                <a:spcPts val="0"/>
              </a:spcAft>
              <a:buNone/>
            </a:pPr>
            <a:r>
              <a:rPr lang="en">
                <a:latin typeface="Source Sans Pro"/>
                <a:ea typeface="Source Sans Pro"/>
                <a:cs typeface="Source Sans Pro"/>
                <a:sym typeface="Source Sans Pro"/>
              </a:rPr>
              <a:t>private:</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Node * head;</a:t>
            </a:r>
            <a:endParaRPr>
              <a:latin typeface="Source Sans Pro"/>
              <a:ea typeface="Source Sans Pro"/>
              <a:cs typeface="Source Sans Pro"/>
              <a:sym typeface="Source Sans Pro"/>
            </a:endParaRPr>
          </a:p>
          <a:p>
            <a:pPr indent="0" lvl="0" marL="2743200" rtl="0" algn="l">
              <a:spcBef>
                <a:spcPts val="0"/>
              </a:spcBef>
              <a:spcAft>
                <a:spcPts val="0"/>
              </a:spcAft>
              <a:buNone/>
            </a:pPr>
            <a:r>
              <a:rPr lang="en">
                <a:latin typeface="Source Sans Pro"/>
                <a:ea typeface="Source Sans Pro"/>
                <a:cs typeface="Source Sans Pro"/>
                <a:sym typeface="Source Sans Pro"/>
              </a:rPr>
              <a:t>public:</a:t>
            </a:r>
            <a:endParaRPr>
              <a:latin typeface="Source Sans Pro"/>
              <a:ea typeface="Source Sans Pro"/>
              <a:cs typeface="Source Sans Pro"/>
              <a:sym typeface="Source Sans Pro"/>
            </a:endParaRPr>
          </a:p>
          <a:p>
            <a:pPr indent="0" lvl="0" marL="2286000" rtl="0" algn="l">
              <a:spcBef>
                <a:spcPts val="0"/>
              </a:spcBef>
              <a:spcAft>
                <a:spcPts val="0"/>
              </a:spcAft>
              <a:buNone/>
            </a:pP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 Node</a:t>
            </a:r>
            <a:endParaRPr/>
          </a:p>
        </p:txBody>
      </p:sp>
      <p:sp>
        <p:nvSpPr>
          <p:cNvPr id="223" name="Google Shape;223;p4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Only required instance variable for your list</a:t>
            </a:r>
            <a:endParaRPr/>
          </a:p>
          <a:p>
            <a:pPr indent="-342900" lvl="1" marL="914400" rtl="0" algn="l">
              <a:spcBef>
                <a:spcPts val="0"/>
              </a:spcBef>
              <a:spcAft>
                <a:spcPts val="0"/>
              </a:spcAft>
              <a:buSzPts val="1800"/>
              <a:buChar char="○"/>
            </a:pPr>
            <a:r>
              <a:rPr lang="en"/>
              <a:t>initialized to null</a:t>
            </a:r>
            <a:endParaRPr/>
          </a:p>
          <a:p>
            <a:pPr indent="-381000" lvl="0" marL="457200" rtl="0" algn="l">
              <a:spcBef>
                <a:spcPts val="0"/>
              </a:spcBef>
              <a:spcAft>
                <a:spcPts val="0"/>
              </a:spcAft>
              <a:buSzPts val="2400"/>
              <a:buChar char="●"/>
            </a:pPr>
            <a:r>
              <a:rPr lang="en"/>
              <a:t>Holds the address of the first node in the list</a:t>
            </a:r>
            <a:endParaRPr/>
          </a:p>
          <a:p>
            <a:pPr indent="-342900" lvl="1" marL="914400" rtl="0" algn="l">
              <a:spcBef>
                <a:spcPts val="0"/>
              </a:spcBef>
              <a:spcAft>
                <a:spcPts val="0"/>
              </a:spcAft>
              <a:buSzPts val="1800"/>
              <a:buChar char="○"/>
            </a:pPr>
            <a:r>
              <a:rPr lang="en"/>
              <a:t>how can we determine if the list is empty?</a:t>
            </a:r>
            <a:endParaRPr/>
          </a:p>
          <a:p>
            <a:pPr indent="-381000" lvl="0" marL="457200" rtl="0" algn="l">
              <a:spcBef>
                <a:spcPts val="0"/>
              </a:spcBef>
              <a:spcAft>
                <a:spcPts val="0"/>
              </a:spcAft>
              <a:buSzPts val="2400"/>
              <a:buChar char="●"/>
            </a:pPr>
            <a:r>
              <a:rPr lang="en"/>
              <a:t>Advanced versions of the linked list can have more</a:t>
            </a:r>
            <a:endParaRPr/>
          </a:p>
          <a:p>
            <a:pPr indent="-342900" lvl="1" marL="914400" rtl="0" algn="l">
              <a:spcBef>
                <a:spcPts val="0"/>
              </a:spcBef>
              <a:spcAft>
                <a:spcPts val="0"/>
              </a:spcAft>
              <a:buSzPts val="1800"/>
              <a:buChar char="○"/>
            </a:pPr>
            <a:r>
              <a:rPr lang="en"/>
              <a:t>size</a:t>
            </a:r>
            <a:endParaRPr/>
          </a:p>
          <a:p>
            <a:pPr indent="-342900" lvl="1" marL="914400" rtl="0" algn="l">
              <a:spcBef>
                <a:spcPts val="0"/>
              </a:spcBef>
              <a:spcAft>
                <a:spcPts val="0"/>
              </a:spcAft>
              <a:buSzPts val="1800"/>
              <a:buChar char="○"/>
            </a:pPr>
            <a:r>
              <a:rPr lang="en"/>
              <a:t>pointer to the end</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Traversal and Iteration</a:t>
            </a:r>
            <a:endParaRPr/>
          </a:p>
        </p:txBody>
      </p:sp>
      <p:sp>
        <p:nvSpPr>
          <p:cNvPr id="229" name="Google Shape;229;p4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Basic operations of a linked list that require the list to be traversed</a:t>
            </a:r>
            <a:endParaRPr/>
          </a:p>
          <a:p>
            <a:pPr indent="-342900" lvl="1" marL="914400" rtl="0" algn="l">
              <a:spcBef>
                <a:spcPts val="1000"/>
              </a:spcBef>
              <a:spcAft>
                <a:spcPts val="0"/>
              </a:spcAft>
              <a:buSzPts val="1800"/>
              <a:buChar char="○"/>
            </a:pPr>
            <a:r>
              <a:rPr lang="en"/>
              <a:t> Read the list for items </a:t>
            </a:r>
            <a:endParaRPr/>
          </a:p>
          <a:p>
            <a:pPr indent="-342900" lvl="1" marL="914400" rtl="0" algn="l">
              <a:spcBef>
                <a:spcPts val="1000"/>
              </a:spcBef>
              <a:spcAft>
                <a:spcPts val="0"/>
              </a:spcAft>
              <a:buSzPts val="1800"/>
              <a:buChar char="○"/>
            </a:pPr>
            <a:r>
              <a:rPr lang="en"/>
              <a:t> Insert an item in the list</a:t>
            </a:r>
            <a:endParaRPr/>
          </a:p>
          <a:p>
            <a:pPr indent="-342900" lvl="1" marL="914400" rtl="0" algn="l">
              <a:spcBef>
                <a:spcPts val="1000"/>
              </a:spcBef>
              <a:spcAft>
                <a:spcPts val="1000"/>
              </a:spcAft>
              <a:buSzPts val="1800"/>
              <a:buChar char="○"/>
            </a:pPr>
            <a:r>
              <a:rPr lang="en"/>
              <a:t> Delete an item from the list</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problem</a:t>
            </a:r>
            <a:endParaRPr/>
          </a:p>
        </p:txBody>
      </p:sp>
      <p:sp>
        <p:nvSpPr>
          <p:cNvPr id="72" name="Google Shape;72;p1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Suppose I have an array: [1,4,10,19,6]</a:t>
            </a:r>
            <a:endParaRPr>
              <a:solidFill>
                <a:schemeClr val="dk2"/>
              </a:solidFill>
            </a:endParaRPr>
          </a:p>
          <a:p>
            <a:pPr indent="457200" lvl="0" marL="0" rtl="0" algn="l">
              <a:spcBef>
                <a:spcPts val="1000"/>
              </a:spcBef>
              <a:spcAft>
                <a:spcPts val="1000"/>
              </a:spcAft>
              <a:buNone/>
            </a:pPr>
            <a:r>
              <a:rPr lang="en">
                <a:solidFill>
                  <a:schemeClr val="accent5"/>
                </a:solidFill>
              </a:rPr>
              <a:t>I want to insert a 7 between the 4 and the 10. What do I need to do?</a:t>
            </a:r>
            <a:endParaRPr>
              <a:solidFill>
                <a:schemeClr val="accent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Traversal</a:t>
            </a:r>
            <a:endParaRPr/>
          </a:p>
        </p:txBody>
      </p:sp>
      <p:sp>
        <p:nvSpPr>
          <p:cNvPr id="235" name="Google Shape;235;p4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1828800" rtl="0" algn="l">
              <a:spcBef>
                <a:spcPts val="0"/>
              </a:spcBef>
              <a:spcAft>
                <a:spcPts val="0"/>
              </a:spcAft>
              <a:buClr>
                <a:schemeClr val="dk1"/>
              </a:buClr>
              <a:buSzPts val="1100"/>
              <a:buFont typeface="Arial"/>
              <a:buNone/>
            </a:pPr>
            <a:r>
              <a:rPr lang="en">
                <a:solidFill>
                  <a:schemeClr val="dk2"/>
                </a:solidFill>
                <a:latin typeface="Source Sans Pro"/>
                <a:ea typeface="Source Sans Pro"/>
                <a:cs typeface="Source Sans Pro"/>
                <a:sym typeface="Source Sans Pro"/>
              </a:rPr>
              <a:t>Node * </a:t>
            </a:r>
            <a:r>
              <a:rPr lang="en">
                <a:solidFill>
                  <a:schemeClr val="dk2"/>
                </a:solidFill>
                <a:latin typeface="Source Sans Pro"/>
                <a:ea typeface="Source Sans Pro"/>
                <a:cs typeface="Source Sans Pro"/>
                <a:sym typeface="Source Sans Pro"/>
              </a:rPr>
              <a:t>current = this-&gt;head;</a:t>
            </a:r>
            <a:endParaRPr>
              <a:solidFill>
                <a:schemeClr val="dk2"/>
              </a:solidFill>
              <a:latin typeface="Source Sans Pro"/>
              <a:ea typeface="Source Sans Pro"/>
              <a:cs typeface="Source Sans Pro"/>
              <a:sym typeface="Source Sans Pro"/>
            </a:endParaRPr>
          </a:p>
          <a:p>
            <a:pPr indent="0" lvl="0" marL="1828800" rtl="0" algn="l">
              <a:spcBef>
                <a:spcPts val="0"/>
              </a:spcBef>
              <a:spcAft>
                <a:spcPts val="0"/>
              </a:spcAft>
              <a:buClr>
                <a:schemeClr val="dk1"/>
              </a:buClr>
              <a:buSzPts val="1100"/>
              <a:buFont typeface="Arial"/>
              <a:buNone/>
            </a:pPr>
            <a:r>
              <a:rPr lang="en">
                <a:solidFill>
                  <a:schemeClr val="dk2"/>
                </a:solidFill>
                <a:latin typeface="Source Sans Pro"/>
                <a:ea typeface="Source Sans Pro"/>
                <a:cs typeface="Source Sans Pro"/>
                <a:sym typeface="Source Sans Pro"/>
              </a:rPr>
              <a:t>while (current != NULL) {</a:t>
            </a:r>
            <a:endParaRPr>
              <a:solidFill>
                <a:schemeClr val="dk2"/>
              </a:solidFill>
              <a:latin typeface="Source Sans Pro"/>
              <a:ea typeface="Source Sans Pro"/>
              <a:cs typeface="Source Sans Pro"/>
              <a:sym typeface="Source Sans Pro"/>
            </a:endParaRPr>
          </a:p>
          <a:p>
            <a:pPr indent="0" lvl="0" marL="1828800" rtl="0" algn="l">
              <a:spcBef>
                <a:spcPts val="0"/>
              </a:spcBef>
              <a:spcAft>
                <a:spcPts val="0"/>
              </a:spcAft>
              <a:buClr>
                <a:schemeClr val="dk1"/>
              </a:buClr>
              <a:buSzPts val="1100"/>
              <a:buFont typeface="Arial"/>
              <a:buNone/>
            </a:pPr>
            <a:r>
              <a:rPr lang="en">
                <a:solidFill>
                  <a:schemeClr val="dk2"/>
                </a:solidFill>
                <a:latin typeface="Source Sans Pro"/>
                <a:ea typeface="Source Sans Pro"/>
                <a:cs typeface="Source Sans Pro"/>
                <a:sym typeface="Source Sans Pro"/>
              </a:rPr>
              <a:t>      </a:t>
            </a:r>
            <a:r>
              <a:rPr lang="en">
                <a:solidFill>
                  <a:schemeClr val="accent3"/>
                </a:solidFill>
                <a:latin typeface="Source Sans Pro"/>
                <a:ea typeface="Source Sans Pro"/>
                <a:cs typeface="Source Sans Pro"/>
                <a:sym typeface="Source Sans Pro"/>
              </a:rPr>
              <a:t>//Process current</a:t>
            </a:r>
            <a:endParaRPr>
              <a:solidFill>
                <a:schemeClr val="accent3"/>
              </a:solidFill>
              <a:latin typeface="Source Sans Pro"/>
              <a:ea typeface="Source Sans Pro"/>
              <a:cs typeface="Source Sans Pro"/>
              <a:sym typeface="Source Sans Pro"/>
            </a:endParaRPr>
          </a:p>
          <a:p>
            <a:pPr indent="0" lvl="0" marL="1828800" rtl="0" algn="l">
              <a:spcBef>
                <a:spcPts val="0"/>
              </a:spcBef>
              <a:spcAft>
                <a:spcPts val="0"/>
              </a:spcAft>
              <a:buClr>
                <a:schemeClr val="dk1"/>
              </a:buClr>
              <a:buSzPts val="1100"/>
              <a:buFont typeface="Arial"/>
              <a:buNone/>
            </a:pPr>
            <a:r>
              <a:rPr lang="en">
                <a:solidFill>
                  <a:schemeClr val="dk2"/>
                </a:solidFill>
                <a:latin typeface="Source Sans Pro"/>
                <a:ea typeface="Source Sans Pro"/>
                <a:cs typeface="Source Sans Pro"/>
                <a:sym typeface="Source Sans Pro"/>
              </a:rPr>
              <a:t>   	current = this-&gt;current-&gt;next;</a:t>
            </a:r>
            <a:endParaRPr>
              <a:solidFill>
                <a:schemeClr val="dk2"/>
              </a:solidFill>
              <a:latin typeface="Source Sans Pro"/>
              <a:ea typeface="Source Sans Pro"/>
              <a:cs typeface="Source Sans Pro"/>
              <a:sym typeface="Source Sans Pro"/>
            </a:endParaRPr>
          </a:p>
          <a:p>
            <a:pPr indent="0" lvl="0" marL="1828800" rtl="0" algn="l">
              <a:spcBef>
                <a:spcPts val="0"/>
              </a:spcBef>
              <a:spcAft>
                <a:spcPts val="0"/>
              </a:spcAft>
              <a:buClr>
                <a:schemeClr val="dk1"/>
              </a:buClr>
              <a:buSzPts val="1100"/>
              <a:buFont typeface="Arial"/>
              <a:buNone/>
            </a:pPr>
            <a:r>
              <a:rPr lang="en">
                <a:solidFill>
                  <a:schemeClr val="dk2"/>
                </a:solidFill>
                <a:latin typeface="Source Sans Pro"/>
                <a:ea typeface="Source Sans Pro"/>
                <a:cs typeface="Source Sans Pro"/>
                <a:sym typeface="Source Sans Pro"/>
              </a:rPr>
              <a:t>}</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2"/>
              </a:solidFill>
            </a:endParaRPr>
          </a:p>
          <a:p>
            <a:pPr indent="0" lvl="0" marL="457200" rtl="0" algn="l">
              <a:spcBef>
                <a:spcPts val="0"/>
              </a:spcBef>
              <a:spcAft>
                <a:spcPts val="0"/>
              </a:spcAft>
              <a:buNone/>
            </a:pPr>
            <a:r>
              <a:rPr lang="en"/>
              <a:t>What is the time complexity of traversing the linked list?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Traversal and Iteration</a:t>
            </a:r>
            <a:endParaRPr/>
          </a:p>
        </p:txBody>
      </p:sp>
      <p:sp>
        <p:nvSpPr>
          <p:cNvPr id="241" name="Google Shape;24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How do we traverse the list?</a:t>
            </a:r>
            <a:endParaRPr/>
          </a:p>
          <a:p>
            <a:pPr indent="-342900" lvl="1" marL="914400" rtl="0" algn="l">
              <a:spcBef>
                <a:spcPts val="0"/>
              </a:spcBef>
              <a:spcAft>
                <a:spcPts val="0"/>
              </a:spcAft>
              <a:buSzPts val="1800"/>
              <a:buChar char="○"/>
            </a:pPr>
            <a:r>
              <a:rPr lang="en"/>
              <a:t>You cannot use the </a:t>
            </a:r>
            <a:r>
              <a:rPr b="1" lang="en"/>
              <a:t>head </a:t>
            </a:r>
            <a:r>
              <a:rPr lang="en"/>
              <a:t>node to traverse the list</a:t>
            </a:r>
            <a:endParaRPr/>
          </a:p>
          <a:p>
            <a:pPr indent="-342900" lvl="1" marL="914400" rtl="0" algn="l">
              <a:spcBef>
                <a:spcPts val="0"/>
              </a:spcBef>
              <a:spcAft>
                <a:spcPts val="0"/>
              </a:spcAft>
              <a:buSzPts val="1800"/>
              <a:buChar char="○"/>
            </a:pPr>
            <a:r>
              <a:rPr lang="en"/>
              <a:t>Create a new variable to traverse every time?</a:t>
            </a:r>
            <a:endParaRPr/>
          </a:p>
          <a:p>
            <a:pPr indent="-317500" lvl="2" marL="1371600" rtl="0" algn="l">
              <a:spcBef>
                <a:spcPts val="0"/>
              </a:spcBef>
              <a:spcAft>
                <a:spcPts val="0"/>
              </a:spcAft>
              <a:buSzPts val="1400"/>
              <a:buChar char="■"/>
            </a:pPr>
            <a:r>
              <a:rPr lang="en"/>
              <a:t>Pros: encapsulated, no state</a:t>
            </a:r>
            <a:endParaRPr/>
          </a:p>
          <a:p>
            <a:pPr indent="-317500" lvl="2" marL="1371600" rtl="0" algn="l">
              <a:spcBef>
                <a:spcPts val="0"/>
              </a:spcBef>
              <a:spcAft>
                <a:spcPts val="0"/>
              </a:spcAft>
              <a:buSzPts val="1400"/>
              <a:buChar char="■"/>
            </a:pPr>
            <a:r>
              <a:rPr lang="en"/>
              <a:t>Cons: more complexity in the methods, </a:t>
            </a:r>
            <a:r>
              <a:rPr b="1" lang="en"/>
              <a:t>no state</a:t>
            </a:r>
            <a:endParaRPr b="1"/>
          </a:p>
          <a:p>
            <a:pPr indent="-342900" lvl="1" marL="914400" rtl="0" algn="l">
              <a:spcBef>
                <a:spcPts val="0"/>
              </a:spcBef>
              <a:spcAft>
                <a:spcPts val="0"/>
              </a:spcAft>
              <a:buSzPts val="1800"/>
              <a:buChar char="○"/>
            </a:pPr>
            <a:r>
              <a:rPr lang="en"/>
              <a:t>Add another instance variable of the same type as head, Node * current, to your List class</a:t>
            </a:r>
            <a:endParaRPr/>
          </a:p>
          <a:p>
            <a:pPr indent="-317500" lvl="2" marL="1371600" rtl="0" algn="l">
              <a:spcBef>
                <a:spcPts val="0"/>
              </a:spcBef>
              <a:spcAft>
                <a:spcPts val="0"/>
              </a:spcAft>
              <a:buSzPts val="1400"/>
              <a:buChar char="■"/>
            </a:pPr>
            <a:r>
              <a:rPr lang="en"/>
              <a:t>Pros - can increase efficiency</a:t>
            </a:r>
            <a:endParaRPr/>
          </a:p>
          <a:p>
            <a:pPr indent="-317500" lvl="2" marL="1371600" rtl="0" algn="l">
              <a:spcBef>
                <a:spcPts val="0"/>
              </a:spcBef>
              <a:spcAft>
                <a:spcPts val="0"/>
              </a:spcAft>
              <a:buSzPts val="1400"/>
              <a:buChar char="■"/>
            </a:pPr>
            <a:r>
              <a:rPr lang="en"/>
              <a:t>Cons - more complexity in the class</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a:t>
            </a:r>
            <a:endParaRPr/>
          </a:p>
        </p:txBody>
      </p:sp>
      <p:sp>
        <p:nvSpPr>
          <p:cNvPr id="247" name="Google Shape;247;p4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To allow reading items from the list without exposing implementation, we will need a pointer to the ‘current’ item in the list</a:t>
            </a:r>
            <a:endParaRPr/>
          </a:p>
          <a:p>
            <a:pPr indent="-381000" lvl="0" marL="457200" rtl="0" algn="l">
              <a:spcBef>
                <a:spcPts val="1000"/>
              </a:spcBef>
              <a:spcAft>
                <a:spcPts val="0"/>
              </a:spcAft>
              <a:buSzPts val="2400"/>
              <a:buChar char="●"/>
            </a:pPr>
            <a:r>
              <a:rPr lang="en"/>
              <a:t>We could use </a:t>
            </a:r>
            <a:r>
              <a:rPr b="1" lang="en"/>
              <a:t>current</a:t>
            </a:r>
            <a:r>
              <a:rPr lang="en"/>
              <a:t> to iterate through the list instead of a temp variable </a:t>
            </a:r>
            <a:endParaRPr/>
          </a:p>
          <a:p>
            <a:pPr indent="-342900" lvl="1" marL="914400" rtl="0" algn="l">
              <a:spcBef>
                <a:spcPts val="1000"/>
              </a:spcBef>
              <a:spcAft>
                <a:spcPts val="1000"/>
              </a:spcAft>
              <a:buSzPts val="1800"/>
              <a:buChar char="○"/>
            </a:pPr>
            <a:r>
              <a:rPr lang="en"/>
              <a:t>wrap iteration in methods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Traversal with Iterator</a:t>
            </a:r>
            <a:endParaRPr/>
          </a:p>
        </p:txBody>
      </p:sp>
      <p:sp>
        <p:nvSpPr>
          <p:cNvPr id="253" name="Google Shape;253;p4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1828800" rtl="0" algn="l">
              <a:spcBef>
                <a:spcPts val="0"/>
              </a:spcBef>
              <a:spcAft>
                <a:spcPts val="0"/>
              </a:spcAft>
              <a:buClr>
                <a:schemeClr val="dk1"/>
              </a:buClr>
              <a:buSzPts val="1100"/>
              <a:buFont typeface="Arial"/>
              <a:buNone/>
            </a:pPr>
            <a:r>
              <a:rPr lang="en">
                <a:solidFill>
                  <a:schemeClr val="dk2"/>
                </a:solidFill>
                <a:latin typeface="Source Sans Pro"/>
                <a:ea typeface="Source Sans Pro"/>
                <a:cs typeface="Source Sans Pro"/>
                <a:sym typeface="Source Sans Pro"/>
              </a:rPr>
              <a:t>this-&gt;current = this-&gt;head;</a:t>
            </a:r>
            <a:endParaRPr>
              <a:solidFill>
                <a:schemeClr val="dk2"/>
              </a:solidFill>
              <a:latin typeface="Source Sans Pro"/>
              <a:ea typeface="Source Sans Pro"/>
              <a:cs typeface="Source Sans Pro"/>
              <a:sym typeface="Source Sans Pro"/>
            </a:endParaRPr>
          </a:p>
          <a:p>
            <a:pPr indent="0" lvl="0" marL="1828800" rtl="0" algn="l">
              <a:spcBef>
                <a:spcPts val="0"/>
              </a:spcBef>
              <a:spcAft>
                <a:spcPts val="0"/>
              </a:spcAft>
              <a:buClr>
                <a:schemeClr val="dk1"/>
              </a:buClr>
              <a:buSzPts val="1100"/>
              <a:buFont typeface="Arial"/>
              <a:buNone/>
            </a:pPr>
            <a:r>
              <a:rPr lang="en">
                <a:solidFill>
                  <a:schemeClr val="dk2"/>
                </a:solidFill>
                <a:latin typeface="Source Sans Pro"/>
                <a:ea typeface="Source Sans Pro"/>
                <a:cs typeface="Source Sans Pro"/>
                <a:sym typeface="Source Sans Pro"/>
              </a:rPr>
              <a:t>while (this-&gt;current != NULL) {</a:t>
            </a:r>
            <a:endParaRPr>
              <a:solidFill>
                <a:schemeClr val="dk2"/>
              </a:solidFill>
              <a:latin typeface="Source Sans Pro"/>
              <a:ea typeface="Source Sans Pro"/>
              <a:cs typeface="Source Sans Pro"/>
              <a:sym typeface="Source Sans Pro"/>
            </a:endParaRPr>
          </a:p>
          <a:p>
            <a:pPr indent="0" lvl="0" marL="1828800" rtl="0" algn="l">
              <a:spcBef>
                <a:spcPts val="0"/>
              </a:spcBef>
              <a:spcAft>
                <a:spcPts val="0"/>
              </a:spcAft>
              <a:buClr>
                <a:schemeClr val="dk1"/>
              </a:buClr>
              <a:buSzPts val="1100"/>
              <a:buFont typeface="Arial"/>
              <a:buNone/>
            </a:pPr>
            <a:r>
              <a:rPr lang="en">
                <a:solidFill>
                  <a:schemeClr val="dk2"/>
                </a:solidFill>
                <a:latin typeface="Source Sans Pro"/>
                <a:ea typeface="Source Sans Pro"/>
                <a:cs typeface="Source Sans Pro"/>
                <a:sym typeface="Source Sans Pro"/>
              </a:rPr>
              <a:t>      </a:t>
            </a:r>
            <a:r>
              <a:rPr lang="en">
                <a:solidFill>
                  <a:schemeClr val="accent3"/>
                </a:solidFill>
                <a:latin typeface="Source Sans Pro"/>
                <a:ea typeface="Source Sans Pro"/>
                <a:cs typeface="Source Sans Pro"/>
                <a:sym typeface="Source Sans Pro"/>
              </a:rPr>
              <a:t>//Process current</a:t>
            </a:r>
            <a:endParaRPr>
              <a:solidFill>
                <a:schemeClr val="accent3"/>
              </a:solidFill>
              <a:latin typeface="Source Sans Pro"/>
              <a:ea typeface="Source Sans Pro"/>
              <a:cs typeface="Source Sans Pro"/>
              <a:sym typeface="Source Sans Pro"/>
            </a:endParaRPr>
          </a:p>
          <a:p>
            <a:pPr indent="0" lvl="0" marL="1828800" rtl="0" algn="l">
              <a:spcBef>
                <a:spcPts val="0"/>
              </a:spcBef>
              <a:spcAft>
                <a:spcPts val="0"/>
              </a:spcAft>
              <a:buClr>
                <a:schemeClr val="dk1"/>
              </a:buClr>
              <a:buSzPts val="1100"/>
              <a:buFont typeface="Arial"/>
              <a:buNone/>
            </a:pPr>
            <a:r>
              <a:rPr lang="en">
                <a:solidFill>
                  <a:schemeClr val="dk2"/>
                </a:solidFill>
                <a:latin typeface="Source Sans Pro"/>
                <a:ea typeface="Source Sans Pro"/>
                <a:cs typeface="Source Sans Pro"/>
                <a:sym typeface="Source Sans Pro"/>
              </a:rPr>
              <a:t>    this-&gt;current = this-&gt;current-&gt;next;</a:t>
            </a:r>
            <a:endParaRPr>
              <a:solidFill>
                <a:schemeClr val="dk2"/>
              </a:solidFill>
              <a:latin typeface="Source Sans Pro"/>
              <a:ea typeface="Source Sans Pro"/>
              <a:cs typeface="Source Sans Pro"/>
              <a:sym typeface="Source Sans Pro"/>
            </a:endParaRPr>
          </a:p>
          <a:p>
            <a:pPr indent="0" lvl="0" marL="1828800" rtl="0" algn="l">
              <a:spcBef>
                <a:spcPts val="0"/>
              </a:spcBef>
              <a:spcAft>
                <a:spcPts val="0"/>
              </a:spcAft>
              <a:buClr>
                <a:schemeClr val="dk1"/>
              </a:buClr>
              <a:buSzPts val="1100"/>
              <a:buFont typeface="Arial"/>
              <a:buNone/>
            </a:pPr>
            <a:r>
              <a:rPr lang="en">
                <a:solidFill>
                  <a:schemeClr val="dk2"/>
                </a:solidFill>
                <a:latin typeface="Source Sans Pro"/>
                <a:ea typeface="Source Sans Pro"/>
                <a:cs typeface="Source Sans Pro"/>
                <a:sym typeface="Source Sans Pro"/>
              </a:rPr>
              <a:t>}</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2"/>
              </a:solidFill>
            </a:endParaRPr>
          </a:p>
          <a:p>
            <a:pPr indent="-381000" lvl="0" marL="457200" rtl="0" algn="l">
              <a:spcBef>
                <a:spcPts val="0"/>
              </a:spcBef>
              <a:spcAft>
                <a:spcPts val="0"/>
              </a:spcAft>
              <a:buSzPts val="2400"/>
              <a:buChar char="●"/>
            </a:pPr>
            <a:r>
              <a:rPr lang="en"/>
              <a:t>What is the time complexity of traversing the linked list?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from the list</a:t>
            </a:r>
            <a:endParaRPr/>
          </a:p>
        </p:txBody>
      </p:sp>
      <p:sp>
        <p:nvSpPr>
          <p:cNvPr id="259" name="Google Shape;25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In order to read from the list we need to start at the beginning and iterate through the list with each call</a:t>
            </a:r>
            <a:endParaRPr/>
          </a:p>
          <a:p>
            <a:pPr indent="-317500" lvl="2" marL="1371600" rtl="0" algn="l">
              <a:spcBef>
                <a:spcPts val="0"/>
              </a:spcBef>
              <a:spcAft>
                <a:spcPts val="0"/>
              </a:spcAft>
              <a:buSzPts val="1400"/>
              <a:buFont typeface="Source Sans Pro"/>
              <a:buChar char="■"/>
            </a:pPr>
            <a:r>
              <a:rPr lang="en">
                <a:latin typeface="Source Sans Pro"/>
                <a:ea typeface="Source Sans Pro"/>
                <a:cs typeface="Source Sans Pro"/>
                <a:sym typeface="Source Sans Pro"/>
              </a:rPr>
              <a:t>&lt;type&gt; * LList::get(){</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if(head == NULL) return NULL;</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if(current == NULL) {</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current = head;</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return NULL;</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&lt;type&gt; * temp = current-&gt;data;</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current</a:t>
            </a:r>
            <a:r>
              <a:rPr lang="en">
                <a:latin typeface="Source Sans Pro"/>
                <a:ea typeface="Source Sans Pro"/>
                <a:cs typeface="Source Sans Pro"/>
                <a:sym typeface="Source Sans Pro"/>
              </a:rPr>
              <a:t> =</a:t>
            </a:r>
            <a:r>
              <a:rPr lang="en">
                <a:latin typeface="Source Sans Pro"/>
                <a:ea typeface="Source Sans Pro"/>
                <a:cs typeface="Source Sans Pro"/>
                <a:sym typeface="Source Sans Pro"/>
              </a:rPr>
              <a:t> current-&gt;next;</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return temp;</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Resetting Current</a:t>
            </a:r>
            <a:endParaRPr/>
          </a:p>
        </p:txBody>
      </p:sp>
      <p:sp>
        <p:nvSpPr>
          <p:cNvPr id="265" name="Google Shape;265;p4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Internally, we should have a way to set </a:t>
            </a:r>
            <a:r>
              <a:rPr b="1" lang="en"/>
              <a:t>current</a:t>
            </a:r>
            <a:r>
              <a:rPr lang="en"/>
              <a:t> back to the beginning of the list</a:t>
            </a:r>
            <a:endParaRPr/>
          </a:p>
          <a:p>
            <a:pPr indent="-317500" lvl="2" marL="1371600" rtl="0" algn="l">
              <a:spcBef>
                <a:spcPts val="1000"/>
              </a:spcBef>
              <a:spcAft>
                <a:spcPts val="0"/>
              </a:spcAft>
              <a:buSzPts val="1400"/>
              <a:buChar char="■"/>
            </a:pPr>
            <a:r>
              <a:rPr lang="en"/>
              <a:t>bool LList::reset(){</a:t>
            </a:r>
            <a:br>
              <a:rPr lang="en"/>
            </a:br>
            <a:r>
              <a:rPr lang="en"/>
              <a:t>	if(head == NULL) return false;</a:t>
            </a:r>
            <a:br>
              <a:rPr lang="en"/>
            </a:br>
            <a:r>
              <a:rPr lang="en"/>
              <a:t>	else current = head; </a:t>
            </a:r>
            <a:br>
              <a:rPr lang="en"/>
            </a:br>
            <a:r>
              <a:rPr lang="en"/>
              <a:t>	return true;</a:t>
            </a:r>
            <a:br>
              <a:rPr lang="en"/>
            </a:br>
            <a:r>
              <a:rPr lang="en"/>
              <a:t>}</a:t>
            </a:r>
            <a:endParaRPr/>
          </a:p>
          <a:p>
            <a:pPr indent="-381000" lvl="0" marL="457200" rtl="0" algn="l">
              <a:spcBef>
                <a:spcPts val="1000"/>
              </a:spcBef>
              <a:spcAft>
                <a:spcPts val="0"/>
              </a:spcAft>
              <a:buSzPts val="2400"/>
              <a:buChar char="●"/>
            </a:pPr>
            <a:r>
              <a:rPr lang="en"/>
              <a:t>We should use reset anywhere we need to reset </a:t>
            </a:r>
            <a:r>
              <a:rPr b="1" lang="en"/>
              <a:t>current</a:t>
            </a:r>
            <a:endParaRPr b="1"/>
          </a:p>
          <a:p>
            <a:pPr indent="-342900" lvl="1" marL="914400" rtl="0" algn="l">
              <a:spcBef>
                <a:spcPts val="1000"/>
              </a:spcBef>
              <a:spcAft>
                <a:spcPts val="1000"/>
              </a:spcAft>
              <a:buSzPts val="1800"/>
              <a:buChar char="○"/>
            </a:pPr>
            <a:r>
              <a:rPr lang="en"/>
              <a:t>Prefer method calls over direct manipulation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a:t>
            </a:r>
            <a:endParaRPr/>
          </a:p>
        </p:txBody>
      </p:sp>
      <p:sp>
        <p:nvSpPr>
          <p:cNvPr id="271" name="Google Shape;271;p4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could also wrap the iteration itself in a method</a:t>
            </a:r>
            <a:endParaRPr/>
          </a:p>
          <a:p>
            <a:pPr indent="-342900" lvl="1" marL="914400" rtl="0" algn="l">
              <a:spcBef>
                <a:spcPts val="1000"/>
              </a:spcBef>
              <a:spcAft>
                <a:spcPts val="0"/>
              </a:spcAft>
              <a:buSzPts val="1800"/>
              <a:buChar char="○"/>
            </a:pPr>
            <a:r>
              <a:rPr lang="en"/>
              <a:t>bool LList::next(){</a:t>
            </a:r>
            <a:br>
              <a:rPr lang="en"/>
            </a:br>
            <a:r>
              <a:rPr lang="en"/>
              <a:t>	if(current != NULL) current = current-&gt;next;</a:t>
            </a:r>
            <a:br>
              <a:rPr lang="en"/>
            </a:br>
            <a:r>
              <a:rPr lang="en"/>
              <a:t>	(current == NULL) ? return false: return true;</a:t>
            </a:r>
            <a:br>
              <a:rPr lang="en"/>
            </a:br>
            <a:r>
              <a:rPr lang="en"/>
              <a:t>}</a:t>
            </a:r>
            <a:endParaRPr/>
          </a:p>
          <a:p>
            <a:pPr indent="-381000" lvl="0" marL="457200" rtl="0" algn="l">
              <a:spcBef>
                <a:spcPts val="1000"/>
              </a:spcBef>
              <a:spcAft>
                <a:spcPts val="1000"/>
              </a:spcAft>
              <a:buSzPts val="2400"/>
              <a:buChar char="●"/>
            </a:pPr>
            <a:r>
              <a:rPr lang="en"/>
              <a:t>For the same reason reset should be wrapped in a method, we should hide the implementation of our iteration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get() method</a:t>
            </a:r>
            <a:endParaRPr/>
          </a:p>
        </p:txBody>
      </p:sp>
      <p:sp>
        <p:nvSpPr>
          <p:cNvPr id="277" name="Google Shape;277;p4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914400" rtl="0" algn="l">
              <a:spcBef>
                <a:spcPts val="0"/>
              </a:spcBef>
              <a:spcAft>
                <a:spcPts val="0"/>
              </a:spcAft>
              <a:buClr>
                <a:schemeClr val="dk1"/>
              </a:buClr>
              <a:buSzPts val="1100"/>
              <a:buFont typeface="Arial"/>
              <a:buNone/>
            </a:pPr>
            <a:r>
              <a:rPr lang="en">
                <a:solidFill>
                  <a:schemeClr val="dk2"/>
                </a:solidFill>
              </a:rPr>
              <a:t>&lt;type&gt; * LList::get(){</a:t>
            </a:r>
            <a:endParaRPr>
              <a:solidFill>
                <a:schemeClr val="dk2"/>
              </a:solidFill>
            </a:endParaRPr>
          </a:p>
          <a:p>
            <a:pPr indent="0" lvl="0" marL="914400" rtl="0" algn="l">
              <a:spcBef>
                <a:spcPts val="1000"/>
              </a:spcBef>
              <a:spcAft>
                <a:spcPts val="0"/>
              </a:spcAft>
              <a:buNone/>
            </a:pPr>
            <a:r>
              <a:rPr lang="en">
                <a:solidFill>
                  <a:schemeClr val="dk2"/>
                </a:solidFill>
              </a:rPr>
              <a:t>	if(this-&gt;next()) return NULL;</a:t>
            </a:r>
            <a:endParaRPr>
              <a:solidFill>
                <a:schemeClr val="dk2"/>
              </a:solidFill>
            </a:endParaRPr>
          </a:p>
          <a:p>
            <a:pPr indent="0" lvl="0" marL="914400" rtl="0" algn="l">
              <a:spcBef>
                <a:spcPts val="1000"/>
              </a:spcBef>
              <a:spcAft>
                <a:spcPts val="0"/>
              </a:spcAft>
              <a:buClr>
                <a:schemeClr val="dk1"/>
              </a:buClr>
              <a:buSzPts val="1100"/>
              <a:buFont typeface="Arial"/>
              <a:buNone/>
            </a:pPr>
            <a:r>
              <a:rPr lang="en">
                <a:solidFill>
                  <a:schemeClr val="dk2"/>
                </a:solidFill>
              </a:rPr>
              <a:t>	return &amp;(current-&gt;data);</a:t>
            </a:r>
            <a:endParaRPr>
              <a:solidFill>
                <a:schemeClr val="dk2"/>
              </a:solidFill>
            </a:endParaRPr>
          </a:p>
          <a:p>
            <a:pPr indent="0" lvl="0" marL="914400" rtl="0" algn="l">
              <a:spcBef>
                <a:spcPts val="1000"/>
              </a:spcBef>
              <a:spcAft>
                <a:spcPts val="0"/>
              </a:spcAft>
              <a:buNone/>
            </a:pPr>
            <a:r>
              <a:rPr lang="en">
                <a:solidFill>
                  <a:schemeClr val="dk2"/>
                </a:solidFill>
              </a:rPr>
              <a:t>}</a:t>
            </a:r>
            <a:endParaRPr>
              <a:solidFill>
                <a:schemeClr val="dk2"/>
              </a:solidFill>
            </a:endParaRPr>
          </a:p>
          <a:p>
            <a:pPr indent="-381000" lvl="0" marL="457200" rtl="0" algn="l">
              <a:spcBef>
                <a:spcPts val="1000"/>
              </a:spcBef>
              <a:spcAft>
                <a:spcPts val="0"/>
              </a:spcAft>
              <a:buSzPts val="2400"/>
              <a:buChar char="●"/>
            </a:pPr>
            <a:r>
              <a:rPr lang="en"/>
              <a:t>Internally,</a:t>
            </a:r>
            <a:r>
              <a:rPr lang="en"/>
              <a:t> use reset() and next() to iterate through the list. </a:t>
            </a:r>
            <a:endParaRPr/>
          </a:p>
          <a:p>
            <a:pPr indent="-342900" lvl="1" marL="914400" rtl="0" algn="l">
              <a:spcBef>
                <a:spcPts val="1000"/>
              </a:spcBef>
              <a:spcAft>
                <a:spcPts val="0"/>
              </a:spcAft>
              <a:buSzPts val="1800"/>
              <a:buChar char="○"/>
            </a:pPr>
            <a:r>
              <a:rPr lang="en"/>
              <a:t>This is an example of a design choice that must be documented</a:t>
            </a:r>
            <a:endParaRPr/>
          </a:p>
          <a:p>
            <a:pPr indent="-342900" lvl="1" marL="914400" rtl="0" algn="l">
              <a:spcBef>
                <a:spcPts val="1000"/>
              </a:spcBef>
              <a:spcAft>
                <a:spcPts val="1000"/>
              </a:spcAft>
              <a:buSzPts val="1800"/>
              <a:buChar char="○"/>
            </a:pPr>
            <a:r>
              <a:rPr lang="en"/>
              <a:t>The user can only iterate through the list items. </a:t>
            </a:r>
            <a:r>
              <a:rPr b="1" lang="en"/>
              <a:t>No Random Access.</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Doubly Linked List</a:t>
            </a:r>
            <a:endParaRPr sz="7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Doubly Linked List</a:t>
            </a:r>
            <a:endParaRPr/>
          </a:p>
        </p:txBody>
      </p:sp>
      <p:sp>
        <p:nvSpPr>
          <p:cNvPr id="288" name="Google Shape;288;p5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Linked list in which every node has a next pointer and a previous pointer</a:t>
            </a:r>
            <a:endParaRPr/>
          </a:p>
          <a:p>
            <a:pPr indent="-342900" lvl="1" marL="914400" rtl="0" algn="l">
              <a:spcBef>
                <a:spcPts val="0"/>
              </a:spcBef>
              <a:spcAft>
                <a:spcPts val="0"/>
              </a:spcAft>
              <a:buSzPts val="1800"/>
              <a:buChar char="○"/>
            </a:pPr>
            <a:r>
              <a:rPr lang="en"/>
              <a:t>must add previous pointer to Node class</a:t>
            </a:r>
            <a:endParaRPr/>
          </a:p>
          <a:p>
            <a:pPr indent="-342900" lvl="1" marL="914400" rtl="0" algn="l">
              <a:spcBef>
                <a:spcPts val="0"/>
              </a:spcBef>
              <a:spcAft>
                <a:spcPts val="0"/>
              </a:spcAft>
              <a:buSzPts val="1800"/>
              <a:buChar char="○"/>
            </a:pPr>
            <a:r>
              <a:rPr lang="en"/>
              <a:t>Must refactor most methods to update/use the previous pointer</a:t>
            </a:r>
            <a:endParaRPr/>
          </a:p>
          <a:p>
            <a:pPr indent="-381000" lvl="0" marL="457200" rtl="0" algn="l">
              <a:spcBef>
                <a:spcPts val="0"/>
              </a:spcBef>
              <a:spcAft>
                <a:spcPts val="0"/>
              </a:spcAft>
              <a:buSzPts val="2400"/>
              <a:buChar char="●"/>
            </a:pPr>
            <a:r>
              <a:rPr lang="en"/>
              <a:t>A doubly linked list can be traversed in either direction</a:t>
            </a:r>
            <a:endParaRPr/>
          </a:p>
          <a:p>
            <a:pPr indent="-381000" lvl="0" marL="457200" rtl="0" algn="l">
              <a:spcBef>
                <a:spcPts val="0"/>
              </a:spcBef>
              <a:spcAft>
                <a:spcPts val="0"/>
              </a:spcAft>
              <a:buSzPts val="2400"/>
              <a:buChar char="●"/>
            </a:pPr>
            <a:r>
              <a:rPr lang="en"/>
              <a:t>List class must also contains a pointer to last node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Solution Performance</a:t>
            </a:r>
            <a:endParaRPr/>
          </a:p>
        </p:txBody>
      </p:sp>
      <p:sp>
        <p:nvSpPr>
          <p:cNvPr id="78" name="Google Shape;78;p1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What is the performance of the C++ solution?</a:t>
            </a:r>
            <a:endParaRPr/>
          </a:p>
          <a:p>
            <a:pPr indent="-342900" lvl="1" marL="914400" rtl="0" algn="l">
              <a:spcBef>
                <a:spcPts val="1000"/>
              </a:spcBef>
              <a:spcAft>
                <a:spcPts val="0"/>
              </a:spcAft>
              <a:buSzPts val="1800"/>
              <a:buChar char="○"/>
            </a:pPr>
            <a:r>
              <a:rPr lang="en"/>
              <a:t>How can we evaluate this array insertion algorithm?</a:t>
            </a:r>
            <a:endParaRPr/>
          </a:p>
          <a:p>
            <a:pPr indent="-381000" lvl="0" marL="457200" rtl="0" algn="l">
              <a:spcBef>
                <a:spcPts val="1000"/>
              </a:spcBef>
              <a:spcAft>
                <a:spcPts val="0"/>
              </a:spcAft>
              <a:buSzPts val="2400"/>
              <a:buChar char="●"/>
            </a:pPr>
            <a:r>
              <a:rPr lang="en"/>
              <a:t>How can we evaluate the effectiveness of any data structure or algorithm?</a:t>
            </a:r>
            <a:endParaRPr/>
          </a:p>
          <a:p>
            <a:pPr indent="-342900" lvl="1" marL="914400" rtl="0" algn="l">
              <a:spcBef>
                <a:spcPts val="1000"/>
              </a:spcBef>
              <a:spcAft>
                <a:spcPts val="0"/>
              </a:spcAft>
              <a:buSzPts val="1800"/>
              <a:buChar char="○"/>
            </a:pPr>
            <a:r>
              <a:rPr lang="en"/>
              <a:t>We need several evaluation tools</a:t>
            </a:r>
            <a:endParaRPr/>
          </a:p>
          <a:p>
            <a:pPr indent="-317500" lvl="2" marL="1371600" rtl="0" algn="l">
              <a:spcBef>
                <a:spcPts val="1000"/>
              </a:spcBef>
              <a:spcAft>
                <a:spcPts val="0"/>
              </a:spcAft>
              <a:buSzPts val="1400"/>
              <a:buChar char="■"/>
            </a:pPr>
            <a:r>
              <a:rPr lang="en"/>
              <a:t>growth rate</a:t>
            </a:r>
            <a:endParaRPr/>
          </a:p>
          <a:p>
            <a:pPr indent="-381000" lvl="0" marL="457200" rtl="0" algn="l">
              <a:spcBef>
                <a:spcPts val="1000"/>
              </a:spcBef>
              <a:spcAft>
                <a:spcPts val="1000"/>
              </a:spcAft>
              <a:buSzPts val="2400"/>
              <a:buChar char="●"/>
            </a:pPr>
            <a:r>
              <a:rPr lang="en"/>
              <a:t>Growth rate of what? what are we measuring?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Doubly Linked List Attributes</a:t>
            </a:r>
            <a:endParaRPr/>
          </a:p>
        </p:txBody>
      </p:sp>
      <p:sp>
        <p:nvSpPr>
          <p:cNvPr id="294" name="Google Shape;294;p5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What needs to be changed?</a:t>
            </a:r>
            <a:endParaRPr/>
          </a:p>
          <a:p>
            <a:pPr indent="-342900" lvl="1" marL="914400" rtl="0" algn="l">
              <a:spcBef>
                <a:spcPts val="1000"/>
              </a:spcBef>
              <a:spcAft>
                <a:spcPts val="0"/>
              </a:spcAft>
              <a:buSzPts val="1800"/>
              <a:buChar char="○"/>
            </a:pPr>
            <a:r>
              <a:rPr lang="en"/>
              <a:t>Add previous pointer</a:t>
            </a:r>
            <a:endParaRPr/>
          </a:p>
          <a:p>
            <a:pPr indent="-342900" lvl="1" marL="914400" rtl="0" algn="l">
              <a:spcBef>
                <a:spcPts val="1000"/>
              </a:spcBef>
              <a:spcAft>
                <a:spcPts val="0"/>
              </a:spcAft>
              <a:buSzPts val="1800"/>
              <a:buChar char="○"/>
            </a:pPr>
            <a:r>
              <a:rPr lang="en"/>
              <a:t>How does this affect the iterator, </a:t>
            </a:r>
            <a:r>
              <a:rPr b="1" lang="en"/>
              <a:t>current</a:t>
            </a:r>
            <a:endParaRPr b="1"/>
          </a:p>
          <a:p>
            <a:pPr indent="-381000" lvl="0" marL="457200" rtl="0" algn="l">
              <a:spcBef>
                <a:spcPts val="1000"/>
              </a:spcBef>
              <a:spcAft>
                <a:spcPts val="0"/>
              </a:spcAft>
              <a:buSzPts val="2400"/>
              <a:buChar char="●"/>
            </a:pPr>
            <a:r>
              <a:rPr lang="en"/>
              <a:t>What benefits does this provide?</a:t>
            </a:r>
            <a:endParaRPr/>
          </a:p>
          <a:p>
            <a:pPr indent="-381000" lvl="0" marL="457200" rtl="0" algn="l">
              <a:spcBef>
                <a:spcPts val="1000"/>
              </a:spcBef>
              <a:spcAft>
                <a:spcPts val="1000"/>
              </a:spcAft>
              <a:buSzPts val="2400"/>
              <a:buChar char="●"/>
            </a:pPr>
            <a:r>
              <a:rPr lang="en"/>
              <a:t>How can this be detrimental?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to our CRUD</a:t>
            </a:r>
            <a:endParaRPr/>
          </a:p>
        </p:txBody>
      </p:sp>
      <p:sp>
        <p:nvSpPr>
          <p:cNvPr id="300" name="Google Shape;30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How does the extra pointer affect our CRUD operations?</a:t>
            </a:r>
            <a:endParaRPr/>
          </a:p>
        </p:txBody>
      </p:sp>
      <p:pic>
        <p:nvPicPr>
          <p:cNvPr id="301" name="Google Shape;301;p53"/>
          <p:cNvPicPr preferRelativeResize="0"/>
          <p:nvPr/>
        </p:nvPicPr>
        <p:blipFill>
          <a:blip r:embed="rId3">
            <a:alphaModFix/>
          </a:blip>
          <a:stretch>
            <a:fillRect/>
          </a:stretch>
        </p:blipFill>
        <p:spPr>
          <a:xfrm>
            <a:off x="1724025" y="2540038"/>
            <a:ext cx="5695950" cy="2028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Doubly Linked List Insertion</a:t>
            </a:r>
            <a:endParaRPr/>
          </a:p>
        </p:txBody>
      </p:sp>
      <p:sp>
        <p:nvSpPr>
          <p:cNvPr id="307" name="Google Shape;307;p5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Font typeface="Source Sans Pro"/>
              <a:buChar char="●"/>
            </a:pPr>
            <a:r>
              <a:rPr lang="en">
                <a:latin typeface="Source Sans Pro"/>
                <a:ea typeface="Source Sans Pro"/>
                <a:cs typeface="Source Sans Pro"/>
                <a:sym typeface="Source Sans Pro"/>
              </a:rPr>
              <a:t>Adds an element to the end of the list</a:t>
            </a:r>
            <a:endParaRPr>
              <a:latin typeface="Source Sans Pro"/>
              <a:ea typeface="Source Sans Pro"/>
              <a:cs typeface="Source Sans Pro"/>
              <a:sym typeface="Source Sans Pro"/>
            </a:endParaRPr>
          </a:p>
          <a:p>
            <a:pPr indent="-342900" lvl="1" marL="914400" rtl="0" algn="l">
              <a:spcBef>
                <a:spcPts val="1000"/>
              </a:spcBef>
              <a:spcAft>
                <a:spcPts val="0"/>
              </a:spcAft>
              <a:buSzPts val="1800"/>
              <a:buFont typeface="Source Sans Pro"/>
              <a:buChar char="○"/>
            </a:pPr>
            <a:r>
              <a:rPr lang="en">
                <a:latin typeface="Source Sans Pro"/>
                <a:ea typeface="Source Sans Pro"/>
                <a:cs typeface="Source Sans Pro"/>
                <a:sym typeface="Source Sans Pro"/>
              </a:rPr>
              <a:t>bool insert(&lt;type&gt; data){</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Node * new_node = new Node(data);</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tail-&gt;next = new node;</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return true;</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p>
            <a:pPr indent="-381000" lvl="0" marL="457200" rtl="0" algn="l">
              <a:spcBef>
                <a:spcPts val="1000"/>
              </a:spcBef>
              <a:spcAft>
                <a:spcPts val="1000"/>
              </a:spcAft>
              <a:buSzPts val="2400"/>
              <a:buChar char="●"/>
            </a:pPr>
            <a:r>
              <a:rPr lang="en"/>
              <a:t>What is the Big O of appending to the doubly linked list?</a:t>
            </a:r>
            <a:endParaRPr>
              <a:latin typeface="Source Sans Pro"/>
              <a:ea typeface="Source Sans Pro"/>
              <a:cs typeface="Source Sans Pro"/>
              <a:sym typeface="Source Sans Pr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5"/>
          <p:cNvSpPr txBox="1"/>
          <p:nvPr>
            <p:ph type="title"/>
          </p:nvPr>
        </p:nvSpPr>
        <p:spPr>
          <a:xfrm>
            <a:off x="265500" y="125940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Classwork</a:t>
            </a:r>
            <a:endParaRPr/>
          </a:p>
        </p:txBody>
      </p:sp>
      <p:sp>
        <p:nvSpPr>
          <p:cNvPr id="313" name="Google Shape;313;p5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Two Lists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Shallow vs Deep Copy</a:t>
            </a:r>
            <a:endParaRPr/>
          </a:p>
        </p:txBody>
      </p:sp>
      <p:sp>
        <p:nvSpPr>
          <p:cNvPr id="319" name="Google Shape;319;p56"/>
          <p:cNvSpPr txBox="1"/>
          <p:nvPr>
            <p:ph idx="1" type="body"/>
          </p:nvPr>
        </p:nvSpPr>
        <p:spPr>
          <a:xfrm>
            <a:off x="311700" y="1152475"/>
            <a:ext cx="59802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Shallow Copy</a:t>
            </a:r>
            <a:endParaRPr/>
          </a:p>
          <a:p>
            <a:pPr indent="-342900" lvl="1" marL="914400" marR="0" rtl="0" algn="l">
              <a:lnSpc>
                <a:spcPct val="115000"/>
              </a:lnSpc>
              <a:spcBef>
                <a:spcPts val="1000"/>
              </a:spcBef>
              <a:spcAft>
                <a:spcPts val="0"/>
              </a:spcAft>
              <a:buClr>
                <a:schemeClr val="accent5"/>
              </a:buClr>
              <a:buSzPts val="1800"/>
              <a:buFont typeface="Proxima Nova"/>
              <a:buChar char="○"/>
            </a:pPr>
            <a:r>
              <a:rPr lang="en"/>
              <a:t>Copies all instance variables into a cloned object</a:t>
            </a:r>
            <a:endParaRPr/>
          </a:p>
          <a:p>
            <a:pPr indent="-342900" lvl="1" marL="914400" marR="0" rtl="0" algn="l">
              <a:lnSpc>
                <a:spcPct val="115000"/>
              </a:lnSpc>
              <a:spcBef>
                <a:spcPts val="1000"/>
              </a:spcBef>
              <a:spcAft>
                <a:spcPts val="0"/>
              </a:spcAft>
              <a:buSzPts val="1800"/>
              <a:buChar char="○"/>
            </a:pPr>
            <a:r>
              <a:rPr lang="en"/>
              <a:t>DOES NOT copy pointer reference values</a:t>
            </a:r>
            <a:endParaRPr/>
          </a:p>
          <a:p>
            <a:pPr indent="-381000" lvl="0" marL="457200" marR="0" rtl="0" algn="l">
              <a:lnSpc>
                <a:spcPct val="115000"/>
              </a:lnSpc>
              <a:spcBef>
                <a:spcPts val="1000"/>
              </a:spcBef>
              <a:spcAft>
                <a:spcPts val="0"/>
              </a:spcAft>
              <a:buSzPts val="2400"/>
              <a:buChar char="●"/>
            </a:pPr>
            <a:r>
              <a:rPr lang="en"/>
              <a:t>Deep Copy</a:t>
            </a:r>
            <a:endParaRPr/>
          </a:p>
          <a:p>
            <a:pPr indent="-342900" lvl="1" marL="914400" marR="0" rtl="0" algn="l">
              <a:lnSpc>
                <a:spcPct val="115000"/>
              </a:lnSpc>
              <a:spcBef>
                <a:spcPts val="1000"/>
              </a:spcBef>
              <a:spcAft>
                <a:spcPts val="0"/>
              </a:spcAft>
              <a:buSzPts val="1800"/>
              <a:buChar char="○"/>
            </a:pPr>
            <a:r>
              <a:rPr lang="en"/>
              <a:t>Copies all instance variables </a:t>
            </a:r>
            <a:r>
              <a:rPr b="1" lang="en"/>
              <a:t>and</a:t>
            </a:r>
            <a:r>
              <a:rPr lang="en"/>
              <a:t> referenced values into a cloned object</a:t>
            </a:r>
            <a:endParaRPr/>
          </a:p>
          <a:p>
            <a:pPr indent="-342900" lvl="1" marL="914400" marR="0" rtl="0" algn="l">
              <a:lnSpc>
                <a:spcPct val="115000"/>
              </a:lnSpc>
              <a:spcBef>
                <a:spcPts val="1000"/>
              </a:spcBef>
              <a:spcAft>
                <a:spcPts val="1000"/>
              </a:spcAft>
              <a:buSzPts val="1800"/>
              <a:buChar char="○"/>
            </a:pPr>
            <a:r>
              <a:rPr lang="en"/>
              <a:t>In C++ you must write the code to perform the deep copy</a:t>
            </a:r>
            <a:endParaRPr/>
          </a:p>
        </p:txBody>
      </p:sp>
      <p:pic>
        <p:nvPicPr>
          <p:cNvPr id="320" name="Google Shape;320;p56"/>
          <p:cNvPicPr preferRelativeResize="0"/>
          <p:nvPr/>
        </p:nvPicPr>
        <p:blipFill>
          <a:blip r:embed="rId3">
            <a:alphaModFix/>
          </a:blip>
          <a:stretch>
            <a:fillRect/>
          </a:stretch>
        </p:blipFill>
        <p:spPr>
          <a:xfrm>
            <a:off x="6291900" y="2029888"/>
            <a:ext cx="2771775" cy="2085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 Constructor</a:t>
            </a:r>
            <a:endParaRPr/>
          </a:p>
        </p:txBody>
      </p:sp>
      <p:sp>
        <p:nvSpPr>
          <p:cNvPr id="326" name="Google Shape;326;p5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Copy Constructors</a:t>
            </a:r>
            <a:endParaRPr/>
          </a:p>
          <a:p>
            <a:pPr indent="-342900" lvl="1" marL="914400" rtl="0" algn="l">
              <a:spcBef>
                <a:spcPts val="0"/>
              </a:spcBef>
              <a:spcAft>
                <a:spcPts val="0"/>
              </a:spcAft>
              <a:buSzPts val="1800"/>
              <a:buChar char="○"/>
            </a:pPr>
            <a:r>
              <a:rPr lang="en"/>
              <a:t>&lt;Class&gt;(const &lt;Class&gt; &amp;o){</a:t>
            </a:r>
            <a:br>
              <a:rPr lang="en"/>
            </a:br>
            <a:r>
              <a:rPr lang="en"/>
              <a:t>	//deep copy object</a:t>
            </a:r>
            <a:br>
              <a:rPr lang="en"/>
            </a:br>
            <a:r>
              <a:rPr lang="en"/>
              <a:t>}</a:t>
            </a:r>
            <a:endParaRPr/>
          </a:p>
          <a:p>
            <a:pPr indent="-381000" lvl="0" marL="457200" rtl="0" algn="l">
              <a:spcBef>
                <a:spcPts val="0"/>
              </a:spcBef>
              <a:spcAft>
                <a:spcPts val="0"/>
              </a:spcAft>
              <a:buSzPts val="2400"/>
              <a:buChar char="●"/>
            </a:pPr>
            <a:r>
              <a:rPr lang="en"/>
              <a:t>3 Scenarios where Copy Constructor is called:</a:t>
            </a:r>
            <a:endParaRPr/>
          </a:p>
          <a:p>
            <a:pPr indent="-342900" lvl="1" marL="914400" rtl="0" algn="l">
              <a:spcBef>
                <a:spcPts val="0"/>
              </a:spcBef>
              <a:spcAft>
                <a:spcPts val="0"/>
              </a:spcAft>
              <a:buSzPts val="1800"/>
              <a:buChar char="○"/>
            </a:pPr>
            <a:r>
              <a:rPr lang="en"/>
              <a:t>Using the copy constructor explicitly</a:t>
            </a:r>
            <a:endParaRPr/>
          </a:p>
          <a:p>
            <a:pPr indent="-317500" lvl="2" marL="1371600" rtl="0" algn="l">
              <a:spcBef>
                <a:spcPts val="0"/>
              </a:spcBef>
              <a:spcAft>
                <a:spcPts val="0"/>
              </a:spcAft>
              <a:buSzPts val="1400"/>
              <a:buChar char="■"/>
            </a:pPr>
            <a:r>
              <a:rPr lang="en"/>
              <a:t>Both invoke the copy constructor</a:t>
            </a:r>
            <a:endParaRPr/>
          </a:p>
          <a:p>
            <a:pPr indent="-304800" lvl="3" marL="1828800" rtl="0" algn="l">
              <a:spcBef>
                <a:spcPts val="0"/>
              </a:spcBef>
              <a:spcAft>
                <a:spcPts val="0"/>
              </a:spcAft>
              <a:buSzPts val="1200"/>
              <a:buChar char="●"/>
            </a:pPr>
            <a:r>
              <a:rPr lang="en"/>
              <a:t>List copy_list(old_list);</a:t>
            </a:r>
            <a:endParaRPr/>
          </a:p>
          <a:p>
            <a:pPr indent="-304800" lvl="3" marL="1828800" rtl="0" algn="l">
              <a:spcBef>
                <a:spcPts val="0"/>
              </a:spcBef>
              <a:spcAft>
                <a:spcPts val="0"/>
              </a:spcAft>
              <a:buSzPts val="1200"/>
              <a:buChar char="●"/>
            </a:pPr>
            <a:r>
              <a:rPr lang="en"/>
              <a:t>List copy_list = old_list;</a:t>
            </a:r>
            <a:endParaRPr/>
          </a:p>
          <a:p>
            <a:pPr indent="-342900" lvl="1" marL="914400" rtl="0" algn="l">
              <a:spcBef>
                <a:spcPts val="0"/>
              </a:spcBef>
              <a:spcAft>
                <a:spcPts val="0"/>
              </a:spcAft>
              <a:buSzPts val="1800"/>
              <a:buChar char="○"/>
            </a:pPr>
            <a:r>
              <a:rPr lang="en"/>
              <a:t>Passing parameters by value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Circularly Linked List</a:t>
            </a:r>
            <a:endParaRPr sz="7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Circular Linked List</a:t>
            </a:r>
            <a:endParaRPr/>
          </a:p>
        </p:txBody>
      </p:sp>
      <p:sp>
        <p:nvSpPr>
          <p:cNvPr id="337" name="Google Shape;337;p5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Linked list in which last node points to the first node</a:t>
            </a:r>
            <a:endParaRPr/>
          </a:p>
          <a:p>
            <a:pPr indent="-381000" lvl="0" marL="457200" rtl="0" algn="l">
              <a:spcBef>
                <a:spcPts val="1000"/>
              </a:spcBef>
              <a:spcAft>
                <a:spcPts val="0"/>
              </a:spcAft>
              <a:buSzPts val="2400"/>
              <a:buChar char="●"/>
            </a:pPr>
            <a:r>
              <a:rPr lang="en"/>
              <a:t>How do we know when we have finished traversing the list?</a:t>
            </a:r>
            <a:endParaRPr/>
          </a:p>
          <a:p>
            <a:pPr indent="-381000" lvl="0" marL="457200" rtl="0" algn="l">
              <a:spcBef>
                <a:spcPts val="1000"/>
              </a:spcBef>
              <a:spcAft>
                <a:spcPts val="1000"/>
              </a:spcAft>
              <a:buSzPts val="2400"/>
              <a:buChar char="●"/>
            </a:pPr>
            <a:r>
              <a:rPr lang="en"/>
              <a:t>Eliminates checks for null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Circular Doubly Linked List </a:t>
            </a:r>
            <a:endParaRPr/>
          </a:p>
        </p:txBody>
      </p:sp>
      <p:pic>
        <p:nvPicPr>
          <p:cNvPr id="343" name="Google Shape;343;p60"/>
          <p:cNvPicPr preferRelativeResize="0"/>
          <p:nvPr/>
        </p:nvPicPr>
        <p:blipFill>
          <a:blip r:embed="rId3">
            <a:alphaModFix/>
          </a:blip>
          <a:stretch>
            <a:fillRect/>
          </a:stretch>
        </p:blipFill>
        <p:spPr>
          <a:xfrm>
            <a:off x="2627550" y="1290900"/>
            <a:ext cx="3888900" cy="352792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Deletion</a:t>
            </a:r>
            <a:endParaRPr/>
          </a:p>
        </p:txBody>
      </p:sp>
      <p:sp>
        <p:nvSpPr>
          <p:cNvPr id="349" name="Google Shape;349;p61"/>
          <p:cNvSpPr txBox="1"/>
          <p:nvPr>
            <p:ph idx="1" type="body"/>
          </p:nvPr>
        </p:nvSpPr>
        <p:spPr>
          <a:xfrm>
            <a:off x="311700" y="1152475"/>
            <a:ext cx="30012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Standard Deletion </a:t>
            </a:r>
            <a:endParaRPr/>
          </a:p>
          <a:p>
            <a:pPr indent="-342900" lvl="1" marL="914400" rtl="0" algn="l">
              <a:spcBef>
                <a:spcPts val="0"/>
              </a:spcBef>
              <a:spcAft>
                <a:spcPts val="0"/>
              </a:spcAft>
              <a:buSzPts val="1800"/>
              <a:buChar char="○"/>
            </a:pPr>
            <a:r>
              <a:rPr lang="en"/>
              <a:t>removes an element from the end of the list</a:t>
            </a:r>
            <a:endParaRPr/>
          </a:p>
          <a:p>
            <a:pPr indent="0" lvl="0" marL="0" rtl="0" algn="l">
              <a:spcBef>
                <a:spcPts val="0"/>
              </a:spcBef>
              <a:spcAft>
                <a:spcPts val="0"/>
              </a:spcAft>
              <a:buNone/>
            </a:pPr>
            <a:r>
              <a:t/>
            </a:r>
            <a:endParaRPr/>
          </a:p>
        </p:txBody>
      </p:sp>
      <p:sp>
        <p:nvSpPr>
          <p:cNvPr id="350" name="Google Shape;350;p61"/>
          <p:cNvSpPr txBox="1"/>
          <p:nvPr>
            <p:ph idx="1" type="body"/>
          </p:nvPr>
        </p:nvSpPr>
        <p:spPr>
          <a:xfrm>
            <a:off x="4176575" y="1152475"/>
            <a:ext cx="465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void</a:t>
            </a:r>
            <a:r>
              <a:rPr lang="en" sz="1800">
                <a:latin typeface="Source Sans Pro"/>
                <a:ea typeface="Source Sans Pro"/>
                <a:cs typeface="Source Sans Pro"/>
                <a:sym typeface="Source Sans Pro"/>
              </a:rPr>
              <a:t> remove(){</a:t>
            </a:r>
            <a:br>
              <a:rPr lang="en" sz="1800">
                <a:latin typeface="Source Sans Pro"/>
                <a:ea typeface="Source Sans Pro"/>
                <a:cs typeface="Source Sans Pro"/>
                <a:sym typeface="Source Sans Pro"/>
              </a:rPr>
            </a:br>
            <a:r>
              <a:rPr lang="en" sz="1800">
                <a:latin typeface="Source Sans Pro"/>
                <a:ea typeface="Source Sans Pro"/>
                <a:cs typeface="Source Sans Pro"/>
                <a:sym typeface="Source Sans Pro"/>
              </a:rPr>
              <a:t>	Node * to_delete = tail;</a:t>
            </a:r>
            <a:br>
              <a:rPr lang="en" sz="1800">
                <a:latin typeface="Source Sans Pro"/>
                <a:ea typeface="Source Sans Pro"/>
                <a:cs typeface="Source Sans Pro"/>
                <a:sym typeface="Source Sans Pro"/>
              </a:rPr>
            </a:br>
            <a:r>
              <a:rPr lang="en" sz="1800">
                <a:latin typeface="Source Sans Pro"/>
                <a:ea typeface="Source Sans Pro"/>
                <a:cs typeface="Source Sans Pro"/>
                <a:sym typeface="Source Sans Pro"/>
              </a:rPr>
              <a:t>	tail = tail-&gt;previous; </a:t>
            </a:r>
            <a:r>
              <a:rPr lang="en" sz="1800">
                <a:solidFill>
                  <a:schemeClr val="dk2"/>
                </a:solidFill>
                <a:latin typeface="Source Sans Pro"/>
                <a:ea typeface="Source Sans Pro"/>
                <a:cs typeface="Source Sans Pro"/>
                <a:sym typeface="Source Sans Pro"/>
              </a:rPr>
              <a:t>//set the new tail </a:t>
            </a:r>
            <a:br>
              <a:rPr lang="en" sz="1800">
                <a:solidFill>
                  <a:schemeClr val="accent3"/>
                </a:solidFill>
                <a:latin typeface="Source Sans Pro"/>
                <a:ea typeface="Source Sans Pro"/>
                <a:cs typeface="Source Sans Pro"/>
                <a:sym typeface="Source Sans Pro"/>
              </a:rPr>
            </a:br>
            <a:r>
              <a:rPr lang="en" sz="1800">
                <a:latin typeface="Source Sans Pro"/>
                <a:ea typeface="Source Sans Pro"/>
                <a:cs typeface="Source Sans Pro"/>
                <a:sym typeface="Source Sans Pro"/>
              </a:rPr>
              <a:t>	</a:t>
            </a:r>
            <a:r>
              <a:rPr lang="en" sz="1800">
                <a:solidFill>
                  <a:schemeClr val="accent3"/>
                </a:solidFill>
                <a:latin typeface="Source Sans Pro"/>
                <a:ea typeface="Source Sans Pro"/>
                <a:cs typeface="Source Sans Pro"/>
                <a:sym typeface="Source Sans Pro"/>
              </a:rPr>
              <a:t>//update pointers</a:t>
            </a:r>
            <a:br>
              <a:rPr lang="en" sz="1800">
                <a:latin typeface="Source Sans Pro"/>
                <a:ea typeface="Source Sans Pro"/>
                <a:cs typeface="Source Sans Pro"/>
                <a:sym typeface="Source Sans Pro"/>
              </a:rPr>
            </a:br>
            <a:r>
              <a:rPr lang="en" sz="1800">
                <a:latin typeface="Source Sans Pro"/>
                <a:ea typeface="Source Sans Pro"/>
                <a:cs typeface="Source Sans Pro"/>
                <a:sym typeface="Source Sans Pro"/>
              </a:rPr>
              <a:t>	tail-&gt;next = head; </a:t>
            </a:r>
            <a:br>
              <a:rPr lang="en" sz="1800">
                <a:latin typeface="Source Sans Pro"/>
                <a:ea typeface="Source Sans Pro"/>
                <a:cs typeface="Source Sans Pro"/>
                <a:sym typeface="Source Sans Pro"/>
              </a:rPr>
            </a:br>
            <a:r>
              <a:rPr lang="en" sz="1800">
                <a:latin typeface="Source Sans Pro"/>
                <a:ea typeface="Source Sans Pro"/>
                <a:cs typeface="Source Sans Pro"/>
                <a:sym typeface="Source Sans Pro"/>
              </a:rPr>
              <a:t>	head-&gt;previous = tail;</a:t>
            </a:r>
            <a:br>
              <a:rPr lang="en" sz="1800">
                <a:latin typeface="Source Sans Pro"/>
                <a:ea typeface="Source Sans Pro"/>
                <a:cs typeface="Source Sans Pro"/>
                <a:sym typeface="Source Sans Pro"/>
              </a:rPr>
            </a:br>
            <a:r>
              <a:rPr lang="en" sz="1800">
                <a:latin typeface="Source Sans Pro"/>
                <a:ea typeface="Source Sans Pro"/>
                <a:cs typeface="Source Sans Pro"/>
                <a:sym typeface="Source Sans Pro"/>
              </a:rPr>
              <a:t>	</a:t>
            </a:r>
            <a:r>
              <a:rPr lang="en" sz="1800">
                <a:solidFill>
                  <a:schemeClr val="accent3"/>
                </a:solidFill>
                <a:latin typeface="Source Sans Pro"/>
                <a:ea typeface="Source Sans Pro"/>
                <a:cs typeface="Source Sans Pro"/>
                <a:sym typeface="Source Sans Pro"/>
              </a:rPr>
              <a:t>//remove the tail</a:t>
            </a:r>
            <a:br>
              <a:rPr lang="en" sz="1800">
                <a:latin typeface="Source Sans Pro"/>
                <a:ea typeface="Source Sans Pro"/>
                <a:cs typeface="Source Sans Pro"/>
                <a:sym typeface="Source Sans Pro"/>
              </a:rPr>
            </a:br>
            <a:r>
              <a:rPr lang="en" sz="1800">
                <a:latin typeface="Source Sans Pro"/>
                <a:ea typeface="Source Sans Pro"/>
                <a:cs typeface="Source Sans Pro"/>
                <a:sym typeface="Source Sans Pro"/>
              </a:rPr>
              <a:t>	delete to_delete;</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a:t>
            </a:r>
            <a:endParaRPr sz="18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efficiency of an algorithm is called its complexity</a:t>
            </a:r>
            <a:endParaRPr/>
          </a:p>
          <a:p>
            <a:pPr indent="-342900" lvl="1" marL="914400" rtl="0" algn="l">
              <a:spcBef>
                <a:spcPts val="0"/>
              </a:spcBef>
              <a:spcAft>
                <a:spcPts val="0"/>
              </a:spcAft>
              <a:buSzPts val="1800"/>
              <a:buChar char="○"/>
            </a:pPr>
            <a:r>
              <a:rPr lang="en"/>
              <a:t>Memory complexity</a:t>
            </a:r>
            <a:endParaRPr/>
          </a:p>
          <a:p>
            <a:pPr indent="-342900" lvl="1" marL="914400" rtl="0" algn="l">
              <a:spcBef>
                <a:spcPts val="0"/>
              </a:spcBef>
              <a:spcAft>
                <a:spcPts val="0"/>
              </a:spcAft>
              <a:buSzPts val="1800"/>
              <a:buChar char="○"/>
            </a:pPr>
            <a:r>
              <a:rPr lang="en"/>
              <a:t>Time complexity</a:t>
            </a:r>
            <a:endParaRPr/>
          </a:p>
          <a:p>
            <a:pPr indent="-381000" lvl="0" marL="457200" rtl="0" algn="l">
              <a:spcBef>
                <a:spcPts val="0"/>
              </a:spcBef>
              <a:spcAft>
                <a:spcPts val="0"/>
              </a:spcAft>
              <a:buSzPts val="2400"/>
              <a:buChar char="●"/>
            </a:pPr>
            <a:r>
              <a:rPr lang="en"/>
              <a:t>The complexity of an algorithm is not exact</a:t>
            </a:r>
            <a:endParaRPr/>
          </a:p>
          <a:p>
            <a:pPr indent="-342900" lvl="1" marL="914400" rtl="0" algn="l">
              <a:spcBef>
                <a:spcPts val="0"/>
              </a:spcBef>
              <a:spcAft>
                <a:spcPts val="0"/>
              </a:spcAft>
              <a:buSzPts val="1800"/>
              <a:buChar char="○"/>
            </a:pPr>
            <a:r>
              <a:rPr lang="en"/>
              <a:t>Different hardware or languages </a:t>
            </a:r>
            <a:r>
              <a:rPr lang="en"/>
              <a:t>affect</a:t>
            </a:r>
            <a:r>
              <a:rPr lang="en"/>
              <a:t> the time and memory usage of an algorithm or data structure</a:t>
            </a:r>
            <a:endParaRPr/>
          </a:p>
          <a:p>
            <a:pPr indent="-381000" lvl="0" marL="457200" rtl="0" algn="l">
              <a:spcBef>
                <a:spcPts val="0"/>
              </a:spcBef>
              <a:spcAft>
                <a:spcPts val="0"/>
              </a:spcAft>
              <a:buSzPts val="2400"/>
              <a:buChar char="●"/>
            </a:pPr>
            <a:r>
              <a:rPr lang="en"/>
              <a:t>Complexity also </a:t>
            </a:r>
            <a:r>
              <a:rPr lang="en"/>
              <a:t>does not tell us anything about the merits of two programs where one is "slightly faster".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Deletion Complexity</a:t>
            </a:r>
            <a:endParaRPr/>
          </a:p>
        </p:txBody>
      </p:sp>
      <p:sp>
        <p:nvSpPr>
          <p:cNvPr id="356" name="Google Shape;356;p6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What is the Big O of deleting the last item from the circularly linked list?</a:t>
            </a:r>
            <a:endParaRPr/>
          </a:p>
          <a:p>
            <a:pPr indent="-381000" lvl="0" marL="457200" rtl="0" algn="l">
              <a:spcBef>
                <a:spcPts val="1000"/>
              </a:spcBef>
              <a:spcAft>
                <a:spcPts val="1000"/>
              </a:spcAft>
              <a:buSzPts val="2400"/>
              <a:buChar char="●"/>
            </a:pPr>
            <a:r>
              <a:rPr lang="en"/>
              <a:t>What about a singly linked list?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design</a:t>
            </a:r>
            <a:endParaRPr/>
          </a:p>
        </p:txBody>
      </p:sp>
      <p:sp>
        <p:nvSpPr>
          <p:cNvPr id="362" name="Google Shape;362;p6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How can we alter our design to remove special cases?</a:t>
            </a:r>
            <a:endParaRPr/>
          </a:p>
          <a:p>
            <a:pPr indent="-381000" lvl="0" marL="457200" rtl="0" algn="l">
              <a:spcBef>
                <a:spcPts val="1000"/>
              </a:spcBef>
              <a:spcAft>
                <a:spcPts val="0"/>
              </a:spcAft>
              <a:buSzPts val="2400"/>
              <a:buChar char="●"/>
            </a:pPr>
            <a:r>
              <a:rPr lang="en"/>
              <a:t>Adding dummy nodes allows you to get rid of the special cases</a:t>
            </a:r>
            <a:endParaRPr/>
          </a:p>
          <a:p>
            <a:pPr indent="-342900" lvl="1" marL="914400" rtl="0" algn="l">
              <a:spcBef>
                <a:spcPts val="1000"/>
              </a:spcBef>
              <a:spcAft>
                <a:spcPts val="0"/>
              </a:spcAft>
              <a:buSzPts val="1800"/>
              <a:buChar char="○"/>
            </a:pPr>
            <a:r>
              <a:rPr lang="en"/>
              <a:t>You never have to worry about an empty list</a:t>
            </a:r>
            <a:endParaRPr/>
          </a:p>
          <a:p>
            <a:pPr indent="-381000" lvl="0" marL="457200" rtl="0" algn="l">
              <a:spcBef>
                <a:spcPts val="1000"/>
              </a:spcBef>
              <a:spcAft>
                <a:spcPts val="0"/>
              </a:spcAft>
              <a:buSzPts val="2400"/>
              <a:buChar char="●"/>
            </a:pPr>
            <a:r>
              <a:rPr lang="en"/>
              <a:t>How does this change your constructor?</a:t>
            </a:r>
            <a:endParaRPr/>
          </a:p>
          <a:p>
            <a:pPr indent="-342900" lvl="1" marL="914400" rtl="0" algn="l">
              <a:spcBef>
                <a:spcPts val="1000"/>
              </a:spcBef>
              <a:spcAft>
                <a:spcPts val="1000"/>
              </a:spcAft>
              <a:buSzPts val="1800"/>
              <a:buChar char="○"/>
            </a:pPr>
            <a:r>
              <a:rPr lang="en"/>
              <a:t>You have to allocate space for a head node and a tail node in the constructor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Dummy Nodes</a:t>
            </a:r>
            <a:endParaRPr/>
          </a:p>
        </p:txBody>
      </p:sp>
      <p:sp>
        <p:nvSpPr>
          <p:cNvPr id="368" name="Google Shape;368;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dummy node is very useful as a “lag” pointer when inserting or removing nodes. </a:t>
            </a:r>
            <a:endParaRPr/>
          </a:p>
          <a:p>
            <a:pPr indent="-342900" lvl="1" marL="914400" rtl="0" algn="l">
              <a:spcBef>
                <a:spcPts val="0"/>
              </a:spcBef>
              <a:spcAft>
                <a:spcPts val="0"/>
              </a:spcAft>
              <a:buSzPts val="1800"/>
              <a:buChar char="○"/>
            </a:pPr>
            <a:r>
              <a:rPr lang="en"/>
              <a:t>For instance, to remove all the nodes whose data is 0, one can write:</a:t>
            </a:r>
            <a:endParaRPr/>
          </a:p>
          <a:p>
            <a:pPr indent="-317500" lvl="2" marL="1371600" rtl="0" algn="l">
              <a:spcBef>
                <a:spcPts val="0"/>
              </a:spcBef>
              <a:spcAft>
                <a:spcPts val="0"/>
              </a:spcAft>
              <a:buSzPts val="1400"/>
              <a:buChar char="■"/>
            </a:pPr>
            <a:r>
              <a:rPr lang="en"/>
              <a:t>Node lag = head;</a:t>
            </a:r>
            <a:br>
              <a:rPr lang="en"/>
            </a:br>
            <a:r>
              <a:rPr lang="en"/>
              <a:t>for (Node p = lag.next; p != null; p = p.next) {</a:t>
            </a:r>
            <a:br>
              <a:rPr lang="en"/>
            </a:br>
            <a:r>
              <a:rPr lang="en"/>
              <a:t>	if (p.data == 0) {</a:t>
            </a:r>
            <a:br>
              <a:rPr lang="en"/>
            </a:br>
            <a:r>
              <a:rPr lang="en"/>
              <a:t>		lag.next = p.next;</a:t>
            </a:r>
            <a:br>
              <a:rPr lang="en"/>
            </a:br>
            <a:r>
              <a:rPr lang="en"/>
              <a:t>		delete p;</a:t>
            </a:r>
            <a:br>
              <a:rPr lang="en"/>
            </a:br>
            <a:r>
              <a:rPr lang="en"/>
              <a:t>	} else {</a:t>
            </a:r>
            <a:br>
              <a:rPr lang="en"/>
            </a:br>
            <a:r>
              <a:rPr lang="en"/>
              <a:t>		lag = p;</a:t>
            </a:r>
            <a:br>
              <a:rPr lang="en"/>
            </a:br>
            <a:r>
              <a:rPr lang="en"/>
              <a:t>	}</a:t>
            </a:r>
            <a:br>
              <a:rPr lang="en"/>
            </a:br>
            <a:r>
              <a:rPr lang="en"/>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Dummy Nodes</a:t>
            </a:r>
            <a:endParaRPr/>
          </a:p>
        </p:txBody>
      </p:sp>
      <p:sp>
        <p:nvSpPr>
          <p:cNvPr id="374" name="Google Shape;374;p65"/>
          <p:cNvSpPr txBox="1"/>
          <p:nvPr>
            <p:ph idx="1" type="body"/>
          </p:nvPr>
        </p:nvSpPr>
        <p:spPr>
          <a:xfrm>
            <a:off x="463900" y="1186725"/>
            <a:ext cx="5324100" cy="3725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Eliminates the need to check if the head is empty</a:t>
            </a:r>
            <a:endParaRPr/>
          </a:p>
          <a:p>
            <a:pPr indent="-381000" lvl="0" marL="457200" rtl="0" algn="l">
              <a:spcBef>
                <a:spcPts val="1000"/>
              </a:spcBef>
              <a:spcAft>
                <a:spcPts val="0"/>
              </a:spcAft>
              <a:buSzPts val="2400"/>
              <a:buChar char="●"/>
            </a:pPr>
            <a:r>
              <a:rPr lang="en"/>
              <a:t>Eliminates long boolean conditions</a:t>
            </a:r>
            <a:endParaRPr/>
          </a:p>
          <a:p>
            <a:pPr indent="-342900" lvl="1" marL="914400" rtl="0" algn="l">
              <a:spcBef>
                <a:spcPts val="1000"/>
              </a:spcBef>
              <a:spcAft>
                <a:spcPts val="0"/>
              </a:spcAft>
              <a:buSzPts val="1800"/>
              <a:buChar char="○"/>
            </a:pPr>
            <a:r>
              <a:rPr lang="en"/>
              <a:t>if(current != null &amp;&amp; current-&gt;next != null &amp;&amp; current-&gt;next-&gt;next != null)</a:t>
            </a:r>
            <a:endParaRPr/>
          </a:p>
          <a:p>
            <a:pPr indent="-381000" lvl="0" marL="457200" rtl="0" algn="l">
              <a:spcBef>
                <a:spcPts val="1000"/>
              </a:spcBef>
              <a:spcAft>
                <a:spcPts val="1000"/>
              </a:spcAft>
              <a:buSzPts val="2400"/>
              <a:buChar char="●"/>
            </a:pPr>
            <a:r>
              <a:rPr lang="en"/>
              <a:t>How would a dummy node work for a </a:t>
            </a:r>
            <a:r>
              <a:rPr lang="en"/>
              <a:t>circular </a:t>
            </a:r>
            <a:r>
              <a:rPr lang="en"/>
              <a:t>doubly linked list?</a:t>
            </a:r>
            <a:endParaRPr/>
          </a:p>
        </p:txBody>
      </p:sp>
      <p:pic>
        <p:nvPicPr>
          <p:cNvPr id="375" name="Google Shape;375;p65"/>
          <p:cNvPicPr preferRelativeResize="0"/>
          <p:nvPr/>
        </p:nvPicPr>
        <p:blipFill>
          <a:blip r:embed="rId3">
            <a:alphaModFix/>
          </a:blip>
          <a:stretch>
            <a:fillRect/>
          </a:stretch>
        </p:blipFill>
        <p:spPr>
          <a:xfrm>
            <a:off x="5915300" y="2105950"/>
            <a:ext cx="2686050" cy="16954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 Algorithms</a:t>
            </a:r>
            <a:endParaRPr/>
          </a:p>
        </p:txBody>
      </p:sp>
      <p:sp>
        <p:nvSpPr>
          <p:cNvPr id="381" name="Google Shape;381;p6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Linked List algorithms generally require a well formed linked list. </a:t>
            </a:r>
            <a:endParaRPr/>
          </a:p>
          <a:p>
            <a:pPr indent="-381000" lvl="0" marL="457200" rtl="0" algn="l">
              <a:spcBef>
                <a:spcPts val="1000"/>
              </a:spcBef>
              <a:spcAft>
                <a:spcPts val="0"/>
              </a:spcAft>
              <a:buSzPts val="2400"/>
              <a:buChar char="●"/>
            </a:pPr>
            <a:r>
              <a:rPr lang="en"/>
              <a:t>If a linked list has a cycle:</a:t>
            </a:r>
            <a:endParaRPr/>
          </a:p>
          <a:p>
            <a:pPr indent="-342900" lvl="1" marL="914400" rtl="0" algn="l">
              <a:spcBef>
                <a:spcPts val="1000"/>
              </a:spcBef>
              <a:spcAft>
                <a:spcPts val="0"/>
              </a:spcAft>
              <a:buSzPts val="1800"/>
              <a:buChar char="○"/>
            </a:pPr>
            <a:r>
              <a:rPr lang="en"/>
              <a:t>The malformed linked list has no end </a:t>
            </a:r>
            <a:endParaRPr/>
          </a:p>
          <a:p>
            <a:pPr indent="-342900" lvl="1" marL="914400" rtl="0" algn="l">
              <a:spcBef>
                <a:spcPts val="1000"/>
              </a:spcBef>
              <a:spcAft>
                <a:spcPts val="1000"/>
              </a:spcAft>
              <a:buSzPts val="1800"/>
              <a:buChar char="○"/>
            </a:pPr>
            <a:r>
              <a:rPr lang="en"/>
              <a:t>Iterating through the malformed linked list will yield all or some nodes in the loop multiple times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Malformed Lists</a:t>
            </a:r>
            <a:endParaRPr/>
          </a:p>
        </p:txBody>
      </p:sp>
      <p:sp>
        <p:nvSpPr>
          <p:cNvPr id="387" name="Google Shape;387;p6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A malformed linked list with a loop causes iteration over the list to fail because the iteration will never reach the end of the list. </a:t>
            </a:r>
            <a:endParaRPr/>
          </a:p>
          <a:p>
            <a:pPr indent="-381000" lvl="0" marL="457200" rtl="0" algn="l">
              <a:spcBef>
                <a:spcPts val="1000"/>
              </a:spcBef>
              <a:spcAft>
                <a:spcPts val="1000"/>
              </a:spcAft>
              <a:buSzPts val="2400"/>
              <a:buChar char="●"/>
            </a:pPr>
            <a:r>
              <a:rPr lang="en"/>
              <a:t>Solution?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8"/>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Classwork</a:t>
            </a:r>
            <a:endParaRPr/>
          </a:p>
        </p:txBody>
      </p:sp>
      <p:sp>
        <p:nvSpPr>
          <p:cNvPr id="393" name="Google Shape;393;p68"/>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Well-Formed Lists</a:t>
            </a:r>
            <a:endParaRPr>
              <a:solidFill>
                <a:schemeClr val="accent6"/>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 Iterator Algorithm</a:t>
            </a:r>
            <a:endParaRPr/>
          </a:p>
        </p:txBody>
      </p:sp>
      <p:sp>
        <p:nvSpPr>
          <p:cNvPr id="399" name="Google Shape;399;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Simultaneously go through the list by ones (slow iterator) and by twos (fast iterators). </a:t>
            </a:r>
            <a:endParaRPr/>
          </a:p>
          <a:p>
            <a:pPr indent="-342900" lvl="1" marL="914400" rtl="0" algn="l">
              <a:spcBef>
                <a:spcPts val="0"/>
              </a:spcBef>
              <a:spcAft>
                <a:spcPts val="0"/>
              </a:spcAft>
              <a:buSzPts val="1800"/>
              <a:buChar char="○"/>
            </a:pPr>
            <a:r>
              <a:rPr lang="en"/>
              <a:t>If there is a loop the fast iterators will go around that loop twice as fast as the slow iterator. </a:t>
            </a:r>
            <a:endParaRPr/>
          </a:p>
          <a:p>
            <a:pPr indent="-342900" lvl="1" marL="914400" rtl="0" algn="l">
              <a:spcBef>
                <a:spcPts val="0"/>
              </a:spcBef>
              <a:spcAft>
                <a:spcPts val="0"/>
              </a:spcAft>
              <a:buSzPts val="1800"/>
              <a:buChar char="○"/>
            </a:pPr>
            <a:r>
              <a:rPr lang="en"/>
              <a:t>The fast iterator will lap the slow iterator within a single pass through the cycle, O(n). </a:t>
            </a:r>
            <a:endParaRPr/>
          </a:p>
          <a:p>
            <a:pPr indent="-381000" lvl="0" marL="457200" rtl="0" algn="l">
              <a:spcBef>
                <a:spcPts val="0"/>
              </a:spcBef>
              <a:spcAft>
                <a:spcPts val="0"/>
              </a:spcAft>
              <a:buSzPts val="2400"/>
              <a:buChar char="●"/>
            </a:pPr>
            <a:r>
              <a:rPr lang="en"/>
              <a:t>Detecting a loop is detecting that the slow iterator has been lapped by the fast iterator.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Iterator Pseudocode </a:t>
            </a:r>
            <a:endParaRPr/>
          </a:p>
        </p:txBody>
      </p:sp>
      <p:sp>
        <p:nvSpPr>
          <p:cNvPr id="405" name="Google Shape;40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t>malFormed(List  l){</a:t>
            </a:r>
            <a:endParaRPr sz="1800"/>
          </a:p>
          <a:p>
            <a:pPr indent="0" lvl="0" marL="457200" rtl="0" algn="l">
              <a:spcBef>
                <a:spcPts val="0"/>
              </a:spcBef>
              <a:spcAft>
                <a:spcPts val="0"/>
              </a:spcAft>
              <a:buClr>
                <a:srgbClr val="000000"/>
              </a:buClr>
              <a:buSzPts val="1100"/>
              <a:buFont typeface="Arial"/>
              <a:buNone/>
            </a:pPr>
            <a:r>
              <a:rPr lang="en" sz="1800"/>
              <a:t>    Node slow = l-&gt;head, fast1 = l-&gt;head, fast2 = l-&gt;head;</a:t>
            </a:r>
            <a:endParaRPr sz="1800"/>
          </a:p>
          <a:p>
            <a:pPr indent="0" lvl="0" marL="457200" rtl="0" algn="l">
              <a:spcBef>
                <a:spcPts val="0"/>
              </a:spcBef>
              <a:spcAft>
                <a:spcPts val="0"/>
              </a:spcAft>
              <a:buClr>
                <a:srgbClr val="000000"/>
              </a:buClr>
              <a:buSzPts val="1100"/>
              <a:buFont typeface="Arial"/>
              <a:buNone/>
            </a:pPr>
            <a:r>
              <a:rPr lang="en" sz="1800"/>
              <a:t>    while (slow &amp;&amp; fast1 = fast2-&gt;next &amp;&amp; fast2 = fast1-&gt;next){</a:t>
            </a:r>
            <a:endParaRPr sz="1800"/>
          </a:p>
          <a:p>
            <a:pPr indent="0" lvl="0" marL="457200" rtl="0" algn="l">
              <a:spcBef>
                <a:spcPts val="0"/>
              </a:spcBef>
              <a:spcAft>
                <a:spcPts val="0"/>
              </a:spcAft>
              <a:buClr>
                <a:srgbClr val="000000"/>
              </a:buClr>
              <a:buSzPts val="1100"/>
              <a:buFont typeface="Arial"/>
              <a:buNone/>
            </a:pPr>
            <a:r>
              <a:rPr lang="en" sz="1800"/>
              <a:t>        if (slow == fast1 || slow == fast2)</a:t>
            </a:r>
            <a:endParaRPr sz="1800"/>
          </a:p>
          <a:p>
            <a:pPr indent="0" lvl="0" marL="457200" rtl="0" algn="l">
              <a:spcBef>
                <a:spcPts val="0"/>
              </a:spcBef>
              <a:spcAft>
                <a:spcPts val="0"/>
              </a:spcAft>
              <a:buClr>
                <a:srgbClr val="000000"/>
              </a:buClr>
              <a:buSzPts val="1100"/>
              <a:buFont typeface="Arial"/>
              <a:buNone/>
            </a:pPr>
            <a:r>
              <a:rPr lang="en" sz="1800"/>
              <a:t>            return true;</a:t>
            </a:r>
            <a:endParaRPr sz="1800"/>
          </a:p>
          <a:p>
            <a:pPr indent="0" lvl="0" marL="457200" rtl="0" algn="l">
              <a:spcBef>
                <a:spcPts val="0"/>
              </a:spcBef>
              <a:spcAft>
                <a:spcPts val="0"/>
              </a:spcAft>
              <a:buClr>
                <a:srgbClr val="000000"/>
              </a:buClr>
              <a:buSzPts val="1100"/>
              <a:buFont typeface="Arial"/>
              <a:buNone/>
            </a:pPr>
            <a:r>
              <a:rPr lang="en" sz="1800"/>
              <a:t>        slow = slow-&gt;next;</a:t>
            </a:r>
            <a:endParaRPr sz="1800"/>
          </a:p>
          <a:p>
            <a:pPr indent="0" lvl="0" marL="457200" rtl="0" algn="l">
              <a:spcBef>
                <a:spcPts val="0"/>
              </a:spcBef>
              <a:spcAft>
                <a:spcPts val="0"/>
              </a:spcAft>
              <a:buClr>
                <a:srgbClr val="000000"/>
              </a:buClr>
              <a:buSzPts val="1100"/>
              <a:buFont typeface="Arial"/>
              <a:buNone/>
            </a:pPr>
            <a:r>
              <a:rPr lang="en" sz="1800"/>
              <a:t>    }</a:t>
            </a:r>
            <a:endParaRPr sz="1800"/>
          </a:p>
          <a:p>
            <a:pPr indent="0" lvl="0" marL="457200" rtl="0" algn="l">
              <a:spcBef>
                <a:spcPts val="0"/>
              </a:spcBef>
              <a:spcAft>
                <a:spcPts val="0"/>
              </a:spcAft>
              <a:buClr>
                <a:srgbClr val="000000"/>
              </a:buClr>
              <a:buSzPts val="1100"/>
              <a:buFont typeface="Arial"/>
              <a:buNone/>
            </a:pPr>
            <a:r>
              <a:rPr lang="en" sz="1800"/>
              <a:t>    return false;</a:t>
            </a:r>
            <a:endParaRPr sz="1800"/>
          </a:p>
          <a:p>
            <a:pPr indent="0" lvl="0" marL="0" rtl="0" algn="l">
              <a:spcBef>
                <a:spcPts val="0"/>
              </a:spcBef>
              <a:spcAft>
                <a:spcPts val="0"/>
              </a:spcAft>
              <a:buClr>
                <a:srgbClr val="000000"/>
              </a:buClr>
              <a:buSzPts val="1100"/>
              <a:buFont typeface="Arial"/>
              <a:buNone/>
            </a:pPr>
            <a:r>
              <a:rPr lang="en" sz="1800"/>
              <a:t>}</a:t>
            </a:r>
            <a:endParaRPr sz="1800"/>
          </a:p>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O</a:t>
            </a:r>
            <a:endParaRPr/>
          </a:p>
        </p:txBody>
      </p:sp>
      <p:sp>
        <p:nvSpPr>
          <p:cNvPr id="90" name="Google Shape;90;p1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can refer to the complexity of an algorithm using Big O notation.</a:t>
            </a:r>
            <a:endParaRPr/>
          </a:p>
          <a:p>
            <a:pPr indent="-381000" lvl="0" marL="457200" rtl="0" algn="l">
              <a:spcBef>
                <a:spcPts val="1000"/>
              </a:spcBef>
              <a:spcAft>
                <a:spcPts val="0"/>
              </a:spcAft>
              <a:buSzPts val="2400"/>
              <a:buChar char="●"/>
            </a:pPr>
            <a:r>
              <a:rPr lang="en"/>
              <a:t>Why is it called Big O</a:t>
            </a:r>
            <a:endParaRPr/>
          </a:p>
          <a:p>
            <a:pPr indent="-342900" lvl="1" marL="914400" rtl="0" algn="l">
              <a:spcBef>
                <a:spcPts val="1000"/>
              </a:spcBef>
              <a:spcAft>
                <a:spcPts val="0"/>
              </a:spcAft>
              <a:buSzPts val="1800"/>
              <a:buChar char="○"/>
            </a:pPr>
            <a:r>
              <a:rPr lang="en"/>
              <a:t>Best guess is that it stands for Order of Complexity.</a:t>
            </a:r>
            <a:endParaRPr/>
          </a:p>
          <a:p>
            <a:pPr indent="-342900" lvl="1" marL="914400" rtl="0" algn="l">
              <a:spcBef>
                <a:spcPts val="1000"/>
              </a:spcBef>
              <a:spcAft>
                <a:spcPts val="1000"/>
              </a:spcAft>
              <a:buSzPts val="1800"/>
              <a:buChar char="○"/>
            </a:pPr>
            <a:r>
              <a:rPr lang="en"/>
              <a:t>Typically, Big O describes the time required for an algorithm and the space required for a data structure.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Factors Requiring Resources</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How do we determine the memory complexity of an algorithm or data structure?</a:t>
            </a:r>
            <a:endParaRPr/>
          </a:p>
          <a:p>
            <a:pPr indent="-381000" lvl="0" marL="457200" rtl="0" algn="l">
              <a:spcBef>
                <a:spcPts val="1000"/>
              </a:spcBef>
              <a:spcAft>
                <a:spcPts val="0"/>
              </a:spcAft>
              <a:buSzPts val="2400"/>
              <a:buChar char="●"/>
            </a:pPr>
            <a:r>
              <a:rPr lang="en"/>
              <a:t>How do we determine the time complexity?</a:t>
            </a:r>
            <a:endParaRPr/>
          </a:p>
          <a:p>
            <a:pPr indent="-342900" lvl="1" marL="914400" rtl="0" algn="l">
              <a:spcBef>
                <a:spcPts val="1000"/>
              </a:spcBef>
              <a:spcAft>
                <a:spcPts val="0"/>
              </a:spcAft>
              <a:buSzPts val="1800"/>
              <a:buChar char="○"/>
            </a:pPr>
            <a:r>
              <a:rPr lang="en"/>
              <a:t>Basic Operations</a:t>
            </a:r>
            <a:endParaRPr/>
          </a:p>
          <a:p>
            <a:pPr indent="-342900" lvl="1" marL="914400" rtl="0" algn="l">
              <a:spcBef>
                <a:spcPts val="1000"/>
              </a:spcBef>
              <a:spcAft>
                <a:spcPts val="1000"/>
              </a:spcAft>
              <a:buSzPts val="1800"/>
              <a:buChar char="○"/>
            </a:pPr>
            <a:r>
              <a:rPr lang="en"/>
              <a:t>input size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Example</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int largest(int A[], int size) {</a:t>
            </a:r>
            <a:endParaRPr sz="1800">
              <a:latin typeface="Source Sans Pro"/>
              <a:ea typeface="Source Sans Pro"/>
              <a:cs typeface="Source Sans Pro"/>
              <a:sym typeface="Source Sans Pro"/>
            </a:endParaRPr>
          </a:p>
          <a:p>
            <a:pPr indent="457200" lvl="0" marL="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int currlarge = 0;                 </a:t>
            </a:r>
            <a:r>
              <a:rPr lang="en" sz="1800">
                <a:solidFill>
                  <a:schemeClr val="dk2"/>
                </a:solidFill>
                <a:latin typeface="Source Sans Pro"/>
                <a:ea typeface="Source Sans Pro"/>
                <a:cs typeface="Source Sans Pro"/>
                <a:sym typeface="Source Sans Pro"/>
              </a:rPr>
              <a:t>// Position of largest element seen</a:t>
            </a:r>
            <a:endParaRPr sz="1800">
              <a:solidFill>
                <a:schemeClr val="dk2"/>
              </a:solidFill>
              <a:latin typeface="Source Sans Pro"/>
              <a:ea typeface="Source Sans Pro"/>
              <a:cs typeface="Source Sans Pro"/>
              <a:sym typeface="Source Sans Pro"/>
            </a:endParaRPr>
          </a:p>
          <a:p>
            <a:pPr indent="0" lvl="0" marL="45720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for (int i=1; i&lt;size; i++)     </a:t>
            </a:r>
            <a:r>
              <a:rPr lang="en" sz="1800">
                <a:solidFill>
                  <a:schemeClr val="dk2"/>
                </a:solidFill>
                <a:latin typeface="Source Sans Pro"/>
                <a:ea typeface="Source Sans Pro"/>
                <a:cs typeface="Source Sans Pro"/>
                <a:sym typeface="Source Sans Pro"/>
              </a:rPr>
              <a:t>// For each element</a:t>
            </a:r>
            <a:endParaRPr sz="1800">
              <a:solidFill>
                <a:schemeClr val="dk2"/>
              </a:solidFill>
              <a:latin typeface="Source Sans Pro"/>
              <a:ea typeface="Source Sans Pro"/>
              <a:cs typeface="Source Sans Pro"/>
              <a:sym typeface="Source Sans Pro"/>
            </a:endParaRPr>
          </a:p>
          <a:p>
            <a:pPr indent="457200" lvl="0" marL="45720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if (A[currlarge] &lt; A[i])     </a:t>
            </a:r>
            <a:r>
              <a:rPr lang="en" sz="1800">
                <a:solidFill>
                  <a:schemeClr val="dk2"/>
                </a:solidFill>
                <a:latin typeface="Source Sans Pro"/>
                <a:ea typeface="Source Sans Pro"/>
                <a:cs typeface="Source Sans Pro"/>
                <a:sym typeface="Source Sans Pro"/>
              </a:rPr>
              <a:t>// if A[i] is larger</a:t>
            </a:r>
            <a:endParaRPr sz="1800">
              <a:solidFill>
                <a:schemeClr val="dk2"/>
              </a:solidFill>
              <a:latin typeface="Source Sans Pro"/>
              <a:ea typeface="Source Sans Pro"/>
              <a:cs typeface="Source Sans Pro"/>
              <a:sym typeface="Source Sans Pro"/>
            </a:endParaRPr>
          </a:p>
          <a:p>
            <a:pPr indent="457200" lvl="0" marL="91440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currlarge = i;                   </a:t>
            </a:r>
            <a:r>
              <a:rPr lang="en" sz="1800">
                <a:solidFill>
                  <a:schemeClr val="dk2"/>
                </a:solidFill>
                <a:latin typeface="Source Sans Pro"/>
                <a:ea typeface="Source Sans Pro"/>
                <a:cs typeface="Source Sans Pro"/>
                <a:sym typeface="Source Sans Pro"/>
              </a:rPr>
              <a:t>// remember its position</a:t>
            </a:r>
            <a:endParaRPr sz="1800">
              <a:solidFill>
                <a:schemeClr val="dk2"/>
              </a:solidFill>
              <a:latin typeface="Source Sans Pro"/>
              <a:ea typeface="Source Sans Pro"/>
              <a:cs typeface="Source Sans Pro"/>
              <a:sym typeface="Source Sans Pro"/>
            </a:endParaRPr>
          </a:p>
          <a:p>
            <a:pPr indent="457200" lvl="0" marL="0" rtl="0" algn="l">
              <a:spcBef>
                <a:spcPts val="0"/>
              </a:spcBef>
              <a:spcAft>
                <a:spcPts val="0"/>
              </a:spcAft>
              <a:buClr>
                <a:schemeClr val="dk1"/>
              </a:buClr>
              <a:buSzPts val="1100"/>
              <a:buFont typeface="Arial"/>
              <a:buNone/>
            </a:pPr>
            <a:r>
              <a:rPr lang="en" sz="1800">
                <a:latin typeface="Source Sans Pro"/>
                <a:ea typeface="Source Sans Pro"/>
                <a:cs typeface="Source Sans Pro"/>
                <a:sym typeface="Source Sans Pro"/>
              </a:rPr>
              <a:t>return </a:t>
            </a:r>
            <a:r>
              <a:rPr lang="en" sz="1800">
                <a:latin typeface="Source Sans Pro"/>
                <a:ea typeface="Source Sans Pro"/>
                <a:cs typeface="Source Sans Pro"/>
                <a:sym typeface="Source Sans Pro"/>
              </a:rPr>
              <a:t>A[currlarge]</a:t>
            </a:r>
            <a:r>
              <a:rPr lang="en" sz="1800">
                <a:latin typeface="Source Sans Pro"/>
                <a:ea typeface="Source Sans Pro"/>
                <a:cs typeface="Source Sans Pro"/>
                <a:sym typeface="Source Sans Pro"/>
              </a:rPr>
              <a:t>;               </a:t>
            </a:r>
            <a:r>
              <a:rPr lang="en" sz="1800">
                <a:solidFill>
                  <a:schemeClr val="dk2"/>
                </a:solidFill>
                <a:latin typeface="Source Sans Pro"/>
                <a:ea typeface="Source Sans Pro"/>
                <a:cs typeface="Source Sans Pro"/>
                <a:sym typeface="Source Sans Pro"/>
              </a:rPr>
              <a:t>// Return largest</a:t>
            </a:r>
            <a:endParaRPr sz="18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a:t>
            </a:r>
            <a:endParaRPr sz="1800">
              <a:latin typeface="Source Sans Pro"/>
              <a:ea typeface="Source Sans Pro"/>
              <a:cs typeface="Source Sans Pro"/>
              <a:sym typeface="Source Sans Pro"/>
            </a:endParaRPr>
          </a:p>
          <a:p>
            <a:pPr indent="-342900" lvl="0" marL="457200" rtl="0" algn="l">
              <a:spcBef>
                <a:spcPts val="0"/>
              </a:spcBef>
              <a:spcAft>
                <a:spcPts val="0"/>
              </a:spcAft>
              <a:buClr>
                <a:schemeClr val="accent1"/>
              </a:buClr>
              <a:buSzPts val="1800"/>
              <a:buChar char="●"/>
            </a:pPr>
            <a:r>
              <a:rPr lang="en" sz="1800">
                <a:solidFill>
                  <a:schemeClr val="accent1"/>
                </a:solidFill>
              </a:rPr>
              <a:t>The memory complexity would be size + 2 </a:t>
            </a:r>
            <a:endParaRPr sz="1800">
              <a:solidFill>
                <a:schemeClr val="accent1"/>
              </a:solidFill>
            </a:endParaRPr>
          </a:p>
          <a:p>
            <a:pPr indent="-317500" lvl="1" marL="914400" rtl="0" algn="l">
              <a:spcBef>
                <a:spcPts val="0"/>
              </a:spcBef>
              <a:spcAft>
                <a:spcPts val="0"/>
              </a:spcAft>
              <a:buSzPts val="1400"/>
              <a:buChar char="○"/>
            </a:pPr>
            <a:r>
              <a:rPr lang="en" sz="1400"/>
              <a:t>(the size of the array, plus the size of the two variables in the function)</a:t>
            </a:r>
            <a:endParaRPr sz="1400"/>
          </a:p>
          <a:p>
            <a:pPr indent="-342900" lvl="0" marL="457200" rtl="0" algn="l">
              <a:spcBef>
                <a:spcPts val="0"/>
              </a:spcBef>
              <a:spcAft>
                <a:spcPts val="0"/>
              </a:spcAft>
              <a:buClr>
                <a:schemeClr val="accent1"/>
              </a:buClr>
              <a:buSzPts val="1800"/>
              <a:buChar char="●"/>
            </a:pPr>
            <a:r>
              <a:rPr lang="en" sz="1800">
                <a:solidFill>
                  <a:schemeClr val="accent1"/>
                </a:solidFill>
              </a:rPr>
              <a:t>The time complexity is ‘size’ (repetition factor) multiplied by the if </a:t>
            </a:r>
            <a:r>
              <a:rPr lang="en" sz="1800">
                <a:solidFill>
                  <a:schemeClr val="accent1"/>
                </a:solidFill>
              </a:rPr>
              <a:t>statement</a:t>
            </a:r>
            <a:r>
              <a:rPr lang="en" sz="1800">
                <a:solidFill>
                  <a:schemeClr val="accent1"/>
                </a:solidFill>
              </a:rPr>
              <a:t> (the operations factor)</a:t>
            </a:r>
            <a:endParaRPr sz="1800">
              <a:solidFill>
                <a:schemeClr val="accent1"/>
              </a:solidFill>
            </a:endParaRPr>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Expressing Resource Usage</a:t>
            </a:r>
            <a:endParaRPr/>
          </a:p>
        </p:txBody>
      </p:sp>
      <p:sp>
        <p:nvSpPr>
          <p:cNvPr id="108" name="Google Shape;108;p2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For a given input size of </a:t>
            </a:r>
            <a:r>
              <a:rPr i="1" lang="en"/>
              <a:t>n</a:t>
            </a:r>
            <a:r>
              <a:rPr lang="en"/>
              <a:t> we often express the time to run the algorithm as a function of </a:t>
            </a:r>
            <a:r>
              <a:rPr i="1" lang="en"/>
              <a:t>n</a:t>
            </a:r>
            <a:endParaRPr/>
          </a:p>
          <a:p>
            <a:pPr indent="-342900" lvl="1" marL="914400" rtl="0" algn="l">
              <a:spcBef>
                <a:spcPts val="1000"/>
              </a:spcBef>
              <a:spcAft>
                <a:spcPts val="0"/>
              </a:spcAft>
              <a:buSzPts val="1800"/>
              <a:buChar char="○"/>
            </a:pPr>
            <a:r>
              <a:rPr lang="en"/>
              <a:t>written as </a:t>
            </a:r>
            <a:r>
              <a:rPr i="1" lang="en"/>
              <a:t>O</a:t>
            </a:r>
            <a:r>
              <a:rPr i="1" lang="en"/>
              <a:t>(n)</a:t>
            </a:r>
            <a:r>
              <a:rPr lang="en"/>
              <a:t>. </a:t>
            </a:r>
            <a:endParaRPr/>
          </a:p>
          <a:p>
            <a:pPr indent="-342900" lvl="1" marL="914400" rtl="0" algn="l">
              <a:spcBef>
                <a:spcPts val="1000"/>
              </a:spcBef>
              <a:spcAft>
                <a:spcPts val="1000"/>
              </a:spcAft>
              <a:buSzPts val="1800"/>
              <a:buChar char="○"/>
            </a:pPr>
            <a:r>
              <a:rPr lang="en"/>
              <a:t>We will always assume </a:t>
            </a:r>
            <a:r>
              <a:rPr i="1" lang="en"/>
              <a:t>O</a:t>
            </a:r>
            <a:r>
              <a:rPr i="1" lang="en"/>
              <a:t>(n)</a:t>
            </a:r>
            <a:r>
              <a:rPr lang="en"/>
              <a:t> is a non-negative value.</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