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Source Sans Pr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D02481-A638-4DD5-9608-D9E5C9E202ED}">
  <a:tblStyle styleId="{90D02481-A638-4DD5-9608-D9E5C9E20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bold.fntdata"/><Relationship Id="rId50" Type="http://schemas.openxmlformats.org/officeDocument/2006/relationships/font" Target="fonts/SourceSansPro-regular.fntdata"/><Relationship Id="rId53" Type="http://schemas.openxmlformats.org/officeDocument/2006/relationships/font" Target="fonts/SourceSansPro-boldItalic.fntdata"/><Relationship Id="rId52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40b4ba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40b4ba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40b4ba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40b4ba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40b4ba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40b4ba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a45378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a45378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a45378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a45378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abf4222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abf42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901a2eb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4901a2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4da7bf2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4da7bf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358c2b6e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358c2b6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358c2b6e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358c2b6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358c2b6e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358c2b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358c2b6e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358c2b6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358c2b6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358c2b6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58c2b6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358c2b6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fe3608d0_0_2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0fe3608d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4d9781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4d9781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4d9781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4d9781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fe3608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fe3608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fe3608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fe3608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4d97812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4d9781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4d97812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4d9781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901a2e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4901a2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0fe3608d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0fe3608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0fe3608d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0fe3608d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0fe3608d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0fe3608d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0fe3608d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0fe3608d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0fe3608d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0fe3608d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0fe3608d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0fe3608d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0fe3608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0fe3608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358c2b6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358c2b6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1358c2b6e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1358c2b6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0fe3608d0_0_2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0fe3608d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40b4ba4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40b4b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6e6111b15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6e6111b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93d6aba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93d6ab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901a2e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4901a2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40b4ba4a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40b4ba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45378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45378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a45378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a45378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ource Sans Pro"/>
              <a:buChar char="○"/>
              <a:defRPr sz="18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■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Source Sans Pro"/>
              <a:buChar char="●"/>
              <a:defRPr i="1" sz="12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s.usfca.edu/~galles/visualization/BTre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Kinds of Trees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CS240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Example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713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Let's start off with amy.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Build a tree with each character in a separate node.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 the root must just be an entry point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one node under the last character in her name.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the final leaf node, we'll put the null character (\0) to represent the end of the name.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keys are of variable length, </a:t>
            </a:r>
            <a:r>
              <a:rPr b="1" lang="en">
                <a:solidFill>
                  <a:srgbClr val="0000FF"/>
                </a:solidFill>
              </a:rPr>
              <a:t>we must have some delimiter, </a:t>
            </a:r>
            <a:r>
              <a:rPr lang="en"/>
              <a:t>such as a null byte, to denote when we have found our leaf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last node is also a good place to store the age for amy.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level in the trie holds a certain character.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first character of a string key in the trie is always at level 1 (not 0), the second character at level 2, etc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7450200" y="1632475"/>
            <a:ext cx="1693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 &lt;- level 0 (root)</a:t>
            </a:r>
            <a:b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b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    &lt;- level 1</a:t>
            </a:r>
            <a:b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b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     &lt;- level 2</a:t>
            </a:r>
            <a:b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b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     &lt;- level 3</a:t>
            </a:r>
            <a:b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b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\0 56   &lt;- level 4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Values to the Trie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72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Now, when we go to add ann, we do the same thing;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already have stored the letter ‘a’ at level 1, so we don't need to store it again,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can just reuse that node with a as the first character.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Under a (at level 1), however, there is only a second character of m, but, since ann has a second character of n, we'll have to add a new branch for the rest of ann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branches still should be ordered, so n is to the right of m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Again, ann's data (an age of 35) is stored in her last node.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7762500" y="1632475"/>
            <a:ext cx="1381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.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|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a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/     \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m     n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|         |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y       n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|         |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\0 56  \0 35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Sub-Key Values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would happen if we now try to add: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Ethan, 24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Emma, 17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Em, 30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Would the tri look different if we added them in different order?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No, Tries with equal values are identical, regardless of insertion order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 this a binary tree, tertiary tree or what?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other words, each node has at most how many children?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0625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does the class for the Trie node look like?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are two implementations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class Node{</a:t>
            </a:r>
            <a:br>
              <a:rPr lang="en"/>
            </a:br>
            <a:r>
              <a:rPr lang="en"/>
              <a:t>	public:</a:t>
            </a:r>
            <a:br>
              <a:rPr lang="en"/>
            </a:br>
            <a:r>
              <a:rPr lang="en"/>
              <a:t>	Node children[&lt;keysize&gt;] </a:t>
            </a:r>
            <a:r>
              <a:rPr lang="en">
                <a:solidFill>
                  <a:schemeClr val="accent4"/>
                </a:solidFill>
              </a:rPr>
              <a:t>//this implementation can be a problem because it uses</a:t>
            </a:r>
            <a:r>
              <a:rPr lang="en">
                <a:solidFill>
                  <a:schemeClr val="accent5"/>
                </a:solidFill>
              </a:rPr>
              <a:t> </a:t>
            </a:r>
            <a:br>
              <a:rPr lang="en"/>
            </a:br>
            <a:r>
              <a:rPr lang="en"/>
              <a:t>	&lt;type&gt; key;			</a:t>
            </a:r>
            <a:r>
              <a:rPr lang="en">
                <a:solidFill>
                  <a:schemeClr val="accent4"/>
                </a:solidFill>
              </a:rPr>
              <a:t>//a </a:t>
            </a:r>
            <a:r>
              <a:rPr lang="en">
                <a:solidFill>
                  <a:schemeClr val="accent4"/>
                </a:solidFill>
              </a:rPr>
              <a:t>lot more memory</a:t>
            </a:r>
            <a:br>
              <a:rPr lang="en"/>
            </a:br>
            <a:r>
              <a:rPr lang="en"/>
              <a:t>	&lt;type&gt; * data;</a:t>
            </a:r>
            <a:br>
              <a:rPr lang="en"/>
            </a:br>
            <a:r>
              <a:rPr lang="en"/>
              <a:t>};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class Node{</a:t>
            </a:r>
            <a:br>
              <a:rPr lang="en"/>
            </a:br>
            <a:r>
              <a:rPr lang="en"/>
              <a:t>	public:</a:t>
            </a:r>
            <a:br>
              <a:rPr lang="en"/>
            </a:br>
            <a:r>
              <a:rPr lang="en"/>
              <a:t>	Node * next, * child; </a:t>
            </a:r>
            <a:r>
              <a:rPr lang="en">
                <a:solidFill>
                  <a:schemeClr val="accent4"/>
                </a:solidFill>
              </a:rPr>
              <a:t>//increases lookup time</a:t>
            </a:r>
            <a:br>
              <a:rPr lang="en"/>
            </a:br>
            <a:r>
              <a:rPr lang="en"/>
              <a:t>	&lt;type&gt; key;</a:t>
            </a:r>
            <a:br>
              <a:rPr lang="en"/>
            </a:br>
            <a:r>
              <a:rPr lang="en"/>
              <a:t>	&lt;type&gt; * data;</a:t>
            </a:r>
            <a:br>
              <a:rPr lang="en"/>
            </a:br>
            <a:r>
              <a:rPr lang="en"/>
              <a:t>};</a:t>
            </a:r>
            <a:br>
              <a:rPr lang="en"/>
            </a:br>
            <a:r>
              <a:rPr lang="en"/>
              <a:t>		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5700125" y="2706875"/>
            <a:ext cx="31323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      |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a </a:t>
            </a:r>
            <a:r>
              <a:rPr lang="en" sz="1100">
                <a:solidFill>
                  <a:srgbClr val="FF0000"/>
                </a:solidFill>
              </a:rPr>
              <a:t>------------</a:t>
            </a:r>
            <a:r>
              <a:rPr lang="en" sz="1100">
                <a:solidFill>
                  <a:schemeClr val="dk2"/>
                </a:solidFill>
              </a:rPr>
              <a:t> e ----- 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</a:t>
            </a:r>
            <a:r>
              <a:rPr lang="en" sz="1100">
                <a:solidFill>
                  <a:srgbClr val="FF00FF"/>
                </a:solidFill>
              </a:rPr>
              <a:t>|</a:t>
            </a:r>
            <a:r>
              <a:rPr lang="en" sz="1100">
                <a:solidFill>
                  <a:schemeClr val="dk2"/>
                </a:solidFill>
              </a:rPr>
              <a:t>                  |         |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m --- n       m        o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|        |         |         |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y       n       m        b ----- g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|        |         |         |          |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\0 56 \0 35  a        \0 27   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                   |                    |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                  \0 30              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                                        |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                                        \0 52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Summary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Uses keys rather than object values to sort data into a tree structure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data is stored in leaf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Trie with the same data will have the same structure regardless of insertion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Word validation or lookup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example, what is the most </a:t>
            </a:r>
            <a:r>
              <a:rPr lang="en"/>
              <a:t>efficient</a:t>
            </a:r>
            <a:r>
              <a:rPr lang="en"/>
              <a:t> way to find if a word exists in a long block of text?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read all words into a trie, then lookup becomes O(n) where n= longest word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wastes memory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actual data is only stored in a leaf node, then all internal nodes that have data location are wasting space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Solution?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Two separate node types: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internal node that only contains a key and pointers to children/siblings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leaf node type that only contains key and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Both would derive from a parent node class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two node types solution adds more complexity to your code, more chances for errors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Clumping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if we want to use a trie to store words in the english language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many words are going to be down the </a:t>
            </a:r>
            <a:r>
              <a:rPr b="1" lang="en"/>
              <a:t>z</a:t>
            </a:r>
            <a:r>
              <a:rPr lang="en"/>
              <a:t> and </a:t>
            </a:r>
            <a:r>
              <a:rPr b="1" lang="en"/>
              <a:t>q</a:t>
            </a:r>
            <a:r>
              <a:rPr lang="en"/>
              <a:t> branch?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many words are going to be down the </a:t>
            </a:r>
            <a:r>
              <a:rPr b="1" lang="en"/>
              <a:t>s</a:t>
            </a:r>
            <a:r>
              <a:rPr lang="en"/>
              <a:t> and </a:t>
            </a:r>
            <a:r>
              <a:rPr b="1" lang="en"/>
              <a:t>r</a:t>
            </a:r>
            <a:r>
              <a:rPr lang="en"/>
              <a:t> branch?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problem does this reveal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clumping is common with real world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linked sibling solution helps with memory usage, but we will still end up with an unbalanced tree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57" name="Google Shape;157;p29"/>
          <p:cNvSpPr txBox="1"/>
          <p:nvPr>
            <p:ph idx="2" type="body"/>
          </p:nvPr>
        </p:nvSpPr>
        <p:spPr>
          <a:xfrm>
            <a:off x="4939500" y="279925"/>
            <a:ext cx="3837000" cy="43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42: 101010		8 bits * 6 = 48 bits, stored in 34 bits</a:t>
            </a:r>
            <a:br>
              <a:rPr lang="en" sz="1200"/>
            </a:br>
            <a:r>
              <a:rPr lang="en" sz="1200"/>
              <a:t>12: 001100</a:t>
            </a:r>
            <a:br>
              <a:rPr lang="en" sz="1200"/>
            </a:br>
            <a:r>
              <a:rPr lang="en" sz="1200"/>
              <a:t>10: 001010</a:t>
            </a:r>
            <a:br>
              <a:rPr lang="en" sz="1200"/>
            </a:br>
            <a:r>
              <a:rPr lang="en" sz="1200"/>
              <a:t>50: 110010</a:t>
            </a:r>
            <a:br>
              <a:rPr lang="en" sz="1200"/>
            </a:br>
            <a:r>
              <a:rPr lang="en" sz="1200"/>
              <a:t>31: 011111</a:t>
            </a:r>
            <a:br>
              <a:rPr lang="en" sz="1200"/>
            </a:br>
            <a:r>
              <a:rPr lang="en" sz="1200"/>
              <a:t>7:   000111</a:t>
            </a:r>
            <a:br>
              <a:rPr lang="en" sz="1200"/>
            </a:br>
            <a:r>
              <a:rPr lang="en" sz="1200"/>
              <a:t>11: 001011 </a:t>
            </a:r>
            <a:br>
              <a:rPr lang="en" sz="1200"/>
            </a:br>
            <a:r>
              <a:rPr lang="en" sz="1200"/>
              <a:t>63: 111111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0---------------------------	-------------------1</a:t>
            </a:r>
            <a:br>
              <a:rPr lang="en" sz="1200"/>
            </a:br>
            <a:r>
              <a:rPr lang="en" sz="1200"/>
              <a:t>|					|</a:t>
            </a:r>
            <a:br>
              <a:rPr lang="en" sz="1200"/>
            </a:br>
            <a:r>
              <a:rPr lang="en" sz="1200"/>
              <a:t>0-------------------------------------1	0--------1</a:t>
            </a:r>
            <a:br>
              <a:rPr lang="en" sz="1200"/>
            </a:br>
            <a:r>
              <a:rPr lang="en" sz="1200"/>
              <a:t>|				|	|	|</a:t>
            </a:r>
            <a:br>
              <a:rPr lang="en" sz="1200"/>
            </a:br>
            <a:r>
              <a:rPr lang="en" sz="1200"/>
              <a:t>0--------1			1	1	0--------1</a:t>
            </a:r>
            <a:br>
              <a:rPr lang="en" sz="1200"/>
            </a:br>
            <a:r>
              <a:rPr lang="en" sz="1200"/>
              <a:t>|	|			|	|	|	|</a:t>
            </a:r>
            <a:br>
              <a:rPr lang="en" sz="1200"/>
            </a:br>
            <a:r>
              <a:rPr lang="en" sz="1200"/>
              <a:t>1	0</a:t>
            </a:r>
            <a:r>
              <a:rPr lang="en" sz="1200"/>
              <a:t>------------------1</a:t>
            </a:r>
            <a:r>
              <a:rPr lang="en" sz="1200"/>
              <a:t>	1	0	0	1</a:t>
            </a:r>
            <a:br>
              <a:rPr lang="en" sz="1200"/>
            </a:br>
            <a:r>
              <a:rPr lang="en" sz="1200"/>
              <a:t>|	|		|	|	|	|	|</a:t>
            </a:r>
            <a:br>
              <a:rPr lang="en" sz="1200"/>
            </a:br>
            <a:r>
              <a:rPr lang="en" sz="1200"/>
              <a:t>1	1		0	1	1	1	1</a:t>
            </a:r>
            <a:br>
              <a:rPr lang="en" sz="1200"/>
            </a:br>
            <a:r>
              <a:rPr lang="en" sz="1200"/>
              <a:t>|	|		|	|	|	|	|</a:t>
            </a:r>
            <a:br>
              <a:rPr lang="en" sz="1200"/>
            </a:br>
            <a:r>
              <a:rPr lang="en" sz="1200"/>
              <a:t>1	0--------1	0	1	0	0	1</a:t>
            </a:r>
            <a:endParaRPr sz="1200"/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Trie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https://www.cs.usfca.edu/~galles/visualization/BTree.html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Storage Problem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data structures are designed to balance memory usage with quick access to specific data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What if all our data doesn’t fit into main memory? In other words, our focus is on </a:t>
            </a:r>
            <a:r>
              <a:rPr lang="en"/>
              <a:t>minimizing disk access, rather than finding specific data.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■"/>
            </a:pPr>
            <a:r>
              <a:rPr lang="en"/>
              <a:t>Disk access is one of the slowest operations on your machine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So, with each disk read, read the largest block of data you can to minimize reads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Tree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57200" y="1193325"/>
            <a:ext cx="82296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Binary search tree cannot solve our problem because files are constantly getting created and deleted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Would require constant rebalancing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 Trie, do not know if an entry is in the tree, until we make it all the way to the leaf node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Our worst case is a search requiring the length of the key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the case of memory lookup, the key would most likely be a memory address, which on most machines would be 64 lookups just to find a file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Both of these solutions also only access a single  element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B-Tree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Our solution should optimize for disk blocks (groups of data), not specific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B-tree is a balanced tree where: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leaves are at the same level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node has a maximum number of children, </a:t>
            </a:r>
            <a:r>
              <a:rPr b="1" i="1" lang="en"/>
              <a:t>t</a:t>
            </a:r>
            <a:r>
              <a:rPr lang="en"/>
              <a:t>, and minimum </a:t>
            </a:r>
            <a:r>
              <a:rPr b="1" i="1" lang="en"/>
              <a:t>t/2</a:t>
            </a:r>
            <a:endParaRPr b="1"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node, except root, must have at least </a:t>
            </a:r>
            <a:r>
              <a:rPr b="1" lang="en"/>
              <a:t>t-1</a:t>
            </a:r>
            <a:r>
              <a:rPr lang="en"/>
              <a:t> keys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 non-leaf nodes always have 1 more child than the number of keys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Nodes may contain, at most, </a:t>
            </a:r>
            <a:r>
              <a:rPr b="1" lang="en"/>
              <a:t>2t-1</a:t>
            </a:r>
            <a:r>
              <a:rPr lang="en"/>
              <a:t> keys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Keys are sorted in increasing 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Grows upwards toward the root, rather than downward like a bst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The below B-Tree is an m=4 way search tree.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node has a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maximum of 3 keys and  4 ‘links’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minimum of 1 key and 2 ‘links’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Allows you to store up to  15 values with 1 traversal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combination of arrays and links for maximum efficiency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175" y="3249774"/>
            <a:ext cx="5423475" cy="1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4294967295" type="title"/>
          </p:nvPr>
        </p:nvSpPr>
        <p:spPr>
          <a:xfrm>
            <a:off x="2477400" y="2190900"/>
            <a:ext cx="41892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into</a:t>
            </a:r>
            <a:r>
              <a:rPr lang="en"/>
              <a:t> a B Tree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25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The below B-Tree is an m=4 way search tree.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After inserting the following values: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20, 10, 25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Notice the node is kept sorted.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Before we insert an element, we check to make sure there is enough room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insert in sorted order</a:t>
            </a:r>
            <a:endParaRPr/>
          </a:p>
        </p:txBody>
      </p:sp>
      <p:graphicFrame>
        <p:nvGraphicFramePr>
          <p:cNvPr id="200" name="Google Shape;200;p36"/>
          <p:cNvGraphicFramePr/>
          <p:nvPr/>
        </p:nvGraphicFramePr>
        <p:xfrm>
          <a:off x="2599975" y="36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76325"/>
                <a:gridCol w="476325"/>
                <a:gridCol w="476325"/>
                <a:gridCol w="476325"/>
                <a:gridCol w="476325"/>
                <a:gridCol w="476325"/>
                <a:gridCol w="476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Inserting 15 means we have run out of space, and will need to reorganize our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are two different methods for insertion, proactive and reactive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proactive</a:t>
            </a:r>
            <a:r>
              <a:rPr lang="en"/>
              <a:t> adjusts the tree first, then adds the new element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reactive</a:t>
            </a:r>
            <a:r>
              <a:rPr lang="en"/>
              <a:t> adds the element, then adjusts the tree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generally, the proactive approach is more efficient because it requires less traversal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always traverse to insert at the insert at the leaves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since we only have a single node, our root is a leaf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make space, we use the splitChild() algorithm</a:t>
            </a:r>
            <a:endParaRPr/>
          </a:p>
        </p:txBody>
      </p:sp>
      <p:graphicFrame>
        <p:nvGraphicFramePr>
          <p:cNvPr id="207" name="Google Shape;207;p37"/>
          <p:cNvGraphicFramePr/>
          <p:nvPr/>
        </p:nvGraphicFramePr>
        <p:xfrm>
          <a:off x="5879375" y="44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37"/>
          <p:cNvSpPr txBox="1"/>
          <p:nvPr/>
        </p:nvSpPr>
        <p:spPr>
          <a:xfrm>
            <a:off x="6176525" y="3442525"/>
            <a:ext cx="544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37"/>
          <p:cNvSpPr/>
          <p:nvPr/>
        </p:nvSpPr>
        <p:spPr>
          <a:xfrm rot="5400000">
            <a:off x="6645075" y="3651050"/>
            <a:ext cx="679200" cy="679200"/>
          </a:xfrm>
          <a:prstGeom prst="bentArrow">
            <a:avLst>
              <a:gd fmla="val 13541" name="adj1"/>
              <a:gd fmla="val 21874" name="adj2"/>
              <a:gd fmla="val 25000" name="adj3"/>
              <a:gd fmla="val 43750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SplitChild()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20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If leaf node is full, split on the middle value</a:t>
            </a:r>
            <a:endParaRPr/>
          </a:p>
        </p:txBody>
      </p:sp>
      <p:graphicFrame>
        <p:nvGraphicFramePr>
          <p:cNvPr id="216" name="Google Shape;216;p38"/>
          <p:cNvGraphicFramePr/>
          <p:nvPr/>
        </p:nvGraphicFramePr>
        <p:xfrm>
          <a:off x="4809725" y="344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1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7" name="Google Shape;217;p38"/>
          <p:cNvGraphicFramePr/>
          <p:nvPr/>
        </p:nvGraphicFramePr>
        <p:xfrm>
          <a:off x="3232700" y="42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38"/>
          <p:cNvGraphicFramePr/>
          <p:nvPr/>
        </p:nvGraphicFramePr>
        <p:xfrm>
          <a:off x="5999500" y="42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9" name="Google Shape;219;p38"/>
          <p:cNvCxnSpPr/>
          <p:nvPr/>
        </p:nvCxnSpPr>
        <p:spPr>
          <a:xfrm flipH="1">
            <a:off x="4570400" y="3598175"/>
            <a:ext cx="3750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8"/>
          <p:cNvCxnSpPr/>
          <p:nvPr/>
        </p:nvCxnSpPr>
        <p:spPr>
          <a:xfrm>
            <a:off x="5716575" y="3612325"/>
            <a:ext cx="15474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8"/>
          <p:cNvGraphicFramePr/>
          <p:nvPr/>
        </p:nvGraphicFramePr>
        <p:xfrm>
          <a:off x="155725" y="37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8"/>
          <p:cNvSpPr/>
          <p:nvPr/>
        </p:nvSpPr>
        <p:spPr>
          <a:xfrm>
            <a:off x="3006850" y="3746750"/>
            <a:ext cx="3396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155725" y="3251500"/>
            <a:ext cx="544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SplitChild()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20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If leaf node is full, split on the middle value</a:t>
            </a:r>
            <a:endParaRPr/>
          </a:p>
        </p:txBody>
      </p:sp>
      <p:graphicFrame>
        <p:nvGraphicFramePr>
          <p:cNvPr id="230" name="Google Shape;230;p39"/>
          <p:cNvGraphicFramePr/>
          <p:nvPr/>
        </p:nvGraphicFramePr>
        <p:xfrm>
          <a:off x="1888725" y="22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1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1" name="Google Shape;231;p39"/>
          <p:cNvGraphicFramePr/>
          <p:nvPr/>
        </p:nvGraphicFramePr>
        <p:xfrm>
          <a:off x="311700" y="31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39"/>
          <p:cNvGraphicFramePr/>
          <p:nvPr/>
        </p:nvGraphicFramePr>
        <p:xfrm>
          <a:off x="3078500" y="31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3" name="Google Shape;233;p39"/>
          <p:cNvCxnSpPr/>
          <p:nvPr/>
        </p:nvCxnSpPr>
        <p:spPr>
          <a:xfrm flipH="1">
            <a:off x="1649400" y="2423725"/>
            <a:ext cx="3750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9"/>
          <p:cNvCxnSpPr/>
          <p:nvPr/>
        </p:nvCxnSpPr>
        <p:spPr>
          <a:xfrm>
            <a:off x="2795575" y="2437875"/>
            <a:ext cx="15474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5" name="Google Shape;235;p39"/>
          <p:cNvGraphicFramePr/>
          <p:nvPr/>
        </p:nvGraphicFramePr>
        <p:xfrm>
          <a:off x="4776100" y="379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1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6" name="Google Shape;236;p39"/>
          <p:cNvGraphicFramePr/>
          <p:nvPr/>
        </p:nvGraphicFramePr>
        <p:xfrm>
          <a:off x="3199075" y="464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1C00"/>
                          </a:solidFill>
                        </a:rPr>
                        <a:t>15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7" name="Google Shape;237;p39"/>
          <p:cNvGraphicFramePr/>
          <p:nvPr/>
        </p:nvGraphicFramePr>
        <p:xfrm>
          <a:off x="5965875" y="464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8" name="Google Shape;238;p39"/>
          <p:cNvCxnSpPr/>
          <p:nvPr/>
        </p:nvCxnSpPr>
        <p:spPr>
          <a:xfrm flipH="1">
            <a:off x="4536775" y="3955750"/>
            <a:ext cx="3750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9"/>
          <p:cNvCxnSpPr/>
          <p:nvPr/>
        </p:nvCxnSpPr>
        <p:spPr>
          <a:xfrm>
            <a:off x="5682950" y="3969900"/>
            <a:ext cx="15474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9"/>
          <p:cNvSpPr txBox="1"/>
          <p:nvPr/>
        </p:nvSpPr>
        <p:spPr>
          <a:xfrm>
            <a:off x="161650" y="4077825"/>
            <a:ext cx="2527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Make room, then insert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in the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appropriate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location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39"/>
          <p:cNvSpPr/>
          <p:nvPr/>
        </p:nvSpPr>
        <p:spPr>
          <a:xfrm flipH="1" rot="10800000">
            <a:off x="2554050" y="3667050"/>
            <a:ext cx="679200" cy="67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We can now insert 5, 23, and 26 without any alteration because the subnodes have room to accept values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○"/>
            </a:pPr>
            <a:r>
              <a:rPr lang="en"/>
              <a:t>Every node must remain sorted, but this isn’t a problem. Why? </a:t>
            </a:r>
            <a:endParaRPr/>
          </a:p>
        </p:txBody>
      </p:sp>
      <p:graphicFrame>
        <p:nvGraphicFramePr>
          <p:cNvPr id="248" name="Google Shape;248;p40"/>
          <p:cNvGraphicFramePr/>
          <p:nvPr/>
        </p:nvGraphicFramePr>
        <p:xfrm>
          <a:off x="4781675" y="28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7325"/>
                <a:gridCol w="437325"/>
                <a:gridCol w="437325"/>
                <a:gridCol w="437325"/>
                <a:gridCol w="437325"/>
                <a:gridCol w="437325"/>
                <a:gridCol w="437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40"/>
          <p:cNvGraphicFramePr/>
          <p:nvPr/>
        </p:nvGraphicFramePr>
        <p:xfrm>
          <a:off x="2178800" y="42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1325"/>
                <a:gridCol w="431325"/>
                <a:gridCol w="431325"/>
                <a:gridCol w="431325"/>
                <a:gridCol w="431325"/>
                <a:gridCol w="431325"/>
                <a:gridCol w="431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0" name="Google Shape;250;p40"/>
          <p:cNvGraphicFramePr/>
          <p:nvPr/>
        </p:nvGraphicFramePr>
        <p:xfrm>
          <a:off x="5507625" y="42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49325"/>
                <a:gridCol w="449325"/>
                <a:gridCol w="449325"/>
                <a:gridCol w="449325"/>
                <a:gridCol w="449325"/>
                <a:gridCol w="449325"/>
                <a:gridCol w="449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1" name="Google Shape;251;p40"/>
          <p:cNvCxnSpPr/>
          <p:nvPr/>
        </p:nvCxnSpPr>
        <p:spPr>
          <a:xfrm flipH="1">
            <a:off x="3904150" y="3275050"/>
            <a:ext cx="1085400" cy="9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40"/>
          <p:cNvCxnSpPr/>
          <p:nvPr/>
        </p:nvCxnSpPr>
        <p:spPr>
          <a:xfrm>
            <a:off x="5885675" y="3238150"/>
            <a:ext cx="1112400" cy="9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152475"/>
            <a:ext cx="85206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We now want to insert 2 into the BTree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will have to split the node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Choose the median value (which should be the middle value) as the boundary key</a:t>
            </a:r>
            <a:endParaRPr/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boundary key will be removed and, eventually, promoted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must then reorganize our parent node</a:t>
            </a:r>
            <a:endParaRPr/>
          </a:p>
        </p:txBody>
      </p:sp>
      <p:graphicFrame>
        <p:nvGraphicFramePr>
          <p:cNvPr id="259" name="Google Shape;259;p41"/>
          <p:cNvGraphicFramePr/>
          <p:nvPr/>
        </p:nvGraphicFramePr>
        <p:xfrm>
          <a:off x="4145625" y="28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0" name="Google Shape;260;p41"/>
          <p:cNvGraphicFramePr/>
          <p:nvPr/>
        </p:nvGraphicFramePr>
        <p:xfrm>
          <a:off x="283400" y="42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1" name="Google Shape;261;p41"/>
          <p:cNvGraphicFramePr/>
          <p:nvPr/>
        </p:nvGraphicFramePr>
        <p:xfrm>
          <a:off x="3061875" y="42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2" name="Google Shape;262;p41"/>
          <p:cNvCxnSpPr/>
          <p:nvPr/>
        </p:nvCxnSpPr>
        <p:spPr>
          <a:xfrm flipH="1">
            <a:off x="1648475" y="3258575"/>
            <a:ext cx="2681400" cy="9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3" name="Google Shape;263;p41"/>
          <p:cNvGraphicFramePr/>
          <p:nvPr/>
        </p:nvGraphicFramePr>
        <p:xfrm>
          <a:off x="6033350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4" name="Google Shape;264;p41"/>
          <p:cNvCxnSpPr/>
          <p:nvPr/>
        </p:nvCxnSpPr>
        <p:spPr>
          <a:xfrm>
            <a:off x="5221325" y="3265650"/>
            <a:ext cx="2087100" cy="9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1"/>
          <p:cNvSpPr/>
          <p:nvPr/>
        </p:nvSpPr>
        <p:spPr>
          <a:xfrm>
            <a:off x="2641000" y="2992700"/>
            <a:ext cx="385500" cy="5376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311700" y="3187825"/>
            <a:ext cx="544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41"/>
          <p:cNvSpPr/>
          <p:nvPr/>
        </p:nvSpPr>
        <p:spPr>
          <a:xfrm rot="5400000">
            <a:off x="752750" y="3360975"/>
            <a:ext cx="679200" cy="679200"/>
          </a:xfrm>
          <a:prstGeom prst="bentArrow">
            <a:avLst>
              <a:gd fmla="val 13541" name="adj1"/>
              <a:gd fmla="val 21874" name="adj2"/>
              <a:gd fmla="val 25000" name="adj3"/>
              <a:gd fmla="val 43750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Access Data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we have been given a task with the following requirements: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Store </a:t>
            </a:r>
            <a:r>
              <a:rPr b="1" lang="en"/>
              <a:t>volatile</a:t>
            </a:r>
            <a:r>
              <a:rPr lang="en"/>
              <a:t> data that is in a predefined range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i.e. constantly changing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Query data within a </a:t>
            </a:r>
            <a:r>
              <a:rPr b="1" lang="en"/>
              <a:t>known</a:t>
            </a:r>
            <a:r>
              <a:rPr lang="en"/>
              <a:t> number of steps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Queries should search entire data structure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so a Heap doesn’t work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311700" y="1152475"/>
            <a:ext cx="85206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Insert 10 into the parent in sorted order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Adjust children positions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will, at most, require shifting links over</a:t>
            </a:r>
            <a:endParaRPr/>
          </a:p>
        </p:txBody>
      </p:sp>
      <p:graphicFrame>
        <p:nvGraphicFramePr>
          <p:cNvPr id="274" name="Google Shape;274;p42"/>
          <p:cNvGraphicFramePr/>
          <p:nvPr/>
        </p:nvGraphicFramePr>
        <p:xfrm>
          <a:off x="4145625" y="28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5" name="Google Shape;275;p42"/>
          <p:cNvGraphicFramePr/>
          <p:nvPr/>
        </p:nvGraphicFramePr>
        <p:xfrm>
          <a:off x="311700" y="42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2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p42"/>
          <p:cNvGraphicFramePr/>
          <p:nvPr/>
        </p:nvGraphicFramePr>
        <p:xfrm>
          <a:off x="3061875" y="42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7" name="Google Shape;277;p42"/>
          <p:cNvCxnSpPr/>
          <p:nvPr/>
        </p:nvCxnSpPr>
        <p:spPr>
          <a:xfrm flipH="1">
            <a:off x="2056175" y="3258575"/>
            <a:ext cx="2273700" cy="9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8" name="Google Shape;278;p42"/>
          <p:cNvGraphicFramePr/>
          <p:nvPr/>
        </p:nvGraphicFramePr>
        <p:xfrm>
          <a:off x="6033350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9" name="Google Shape;279;p42"/>
          <p:cNvCxnSpPr/>
          <p:nvPr/>
        </p:nvCxnSpPr>
        <p:spPr>
          <a:xfrm>
            <a:off x="6105700" y="3261550"/>
            <a:ext cx="1202700" cy="96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2"/>
          <p:cNvCxnSpPr/>
          <p:nvPr/>
        </p:nvCxnSpPr>
        <p:spPr>
          <a:xfrm flipH="1">
            <a:off x="4429050" y="3282775"/>
            <a:ext cx="756900" cy="94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Parent Node - Part 1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we add 30, our parent node becomes full. </a:t>
            </a:r>
            <a:endParaRPr/>
          </a:p>
        </p:txBody>
      </p:sp>
      <p:graphicFrame>
        <p:nvGraphicFramePr>
          <p:cNvPr id="287" name="Google Shape;287;p43"/>
          <p:cNvGraphicFramePr/>
          <p:nvPr/>
        </p:nvGraphicFramePr>
        <p:xfrm>
          <a:off x="3438375" y="28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8" name="Google Shape;288;p43"/>
          <p:cNvGraphicFramePr/>
          <p:nvPr/>
        </p:nvGraphicFramePr>
        <p:xfrm>
          <a:off x="212675" y="391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9" name="Google Shape;289;p43"/>
          <p:cNvGraphicFramePr/>
          <p:nvPr/>
        </p:nvGraphicFramePr>
        <p:xfrm>
          <a:off x="2129650" y="444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0" name="Google Shape;290;p43"/>
          <p:cNvCxnSpPr/>
          <p:nvPr/>
        </p:nvCxnSpPr>
        <p:spPr>
          <a:xfrm flipH="1">
            <a:off x="2129600" y="3265650"/>
            <a:ext cx="14574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1" name="Google Shape;291;p43"/>
          <p:cNvGraphicFramePr/>
          <p:nvPr/>
        </p:nvGraphicFramePr>
        <p:xfrm>
          <a:off x="4044000" y="396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2" name="Google Shape;292;p43"/>
          <p:cNvCxnSpPr/>
          <p:nvPr/>
        </p:nvCxnSpPr>
        <p:spPr>
          <a:xfrm>
            <a:off x="5341600" y="3279800"/>
            <a:ext cx="35400" cy="6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3"/>
          <p:cNvCxnSpPr/>
          <p:nvPr/>
        </p:nvCxnSpPr>
        <p:spPr>
          <a:xfrm flipH="1">
            <a:off x="3438350" y="3272725"/>
            <a:ext cx="1040100" cy="114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4" name="Google Shape;294;p43"/>
          <p:cNvGraphicFramePr/>
          <p:nvPr/>
        </p:nvGraphicFramePr>
        <p:xfrm>
          <a:off x="5960900" y="44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5" name="Google Shape;295;p43"/>
          <p:cNvCxnSpPr/>
          <p:nvPr/>
        </p:nvCxnSpPr>
        <p:spPr>
          <a:xfrm>
            <a:off x="6339175" y="3272725"/>
            <a:ext cx="1093500" cy="117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Parent Node - Part 1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152475"/>
            <a:ext cx="85206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Lets, add 31 and 32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31 requires no restructuring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32 requires splitChild()</a:t>
            </a:r>
            <a:endParaRPr/>
          </a:p>
        </p:txBody>
      </p:sp>
      <p:graphicFrame>
        <p:nvGraphicFramePr>
          <p:cNvPr id="302" name="Google Shape;302;p44"/>
          <p:cNvGraphicFramePr/>
          <p:nvPr/>
        </p:nvGraphicFramePr>
        <p:xfrm>
          <a:off x="3438375" y="28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3" name="Google Shape;303;p44"/>
          <p:cNvGraphicFramePr/>
          <p:nvPr/>
        </p:nvGraphicFramePr>
        <p:xfrm>
          <a:off x="212675" y="391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4" name="Google Shape;304;p44"/>
          <p:cNvGraphicFramePr/>
          <p:nvPr/>
        </p:nvGraphicFramePr>
        <p:xfrm>
          <a:off x="2129650" y="444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5" name="Google Shape;305;p44"/>
          <p:cNvCxnSpPr/>
          <p:nvPr/>
        </p:nvCxnSpPr>
        <p:spPr>
          <a:xfrm flipH="1">
            <a:off x="2129600" y="3265650"/>
            <a:ext cx="14574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6" name="Google Shape;306;p44"/>
          <p:cNvGraphicFramePr/>
          <p:nvPr/>
        </p:nvGraphicFramePr>
        <p:xfrm>
          <a:off x="4044000" y="396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7" name="Google Shape;307;p44"/>
          <p:cNvCxnSpPr/>
          <p:nvPr/>
        </p:nvCxnSpPr>
        <p:spPr>
          <a:xfrm>
            <a:off x="5341600" y="3279800"/>
            <a:ext cx="35400" cy="6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44"/>
          <p:cNvCxnSpPr/>
          <p:nvPr/>
        </p:nvCxnSpPr>
        <p:spPr>
          <a:xfrm flipH="1">
            <a:off x="3438350" y="3272725"/>
            <a:ext cx="1040100" cy="114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9" name="Google Shape;309;p44"/>
          <p:cNvGraphicFramePr/>
          <p:nvPr/>
        </p:nvGraphicFramePr>
        <p:xfrm>
          <a:off x="5960900" y="44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0" name="Google Shape;310;p44"/>
          <p:cNvCxnSpPr/>
          <p:nvPr/>
        </p:nvCxnSpPr>
        <p:spPr>
          <a:xfrm>
            <a:off x="6339175" y="3272725"/>
            <a:ext cx="1093500" cy="117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Parent Node - Part 1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85206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We need to promote 30, but the root is full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 the same splitChild again</a:t>
            </a:r>
            <a:endParaRPr/>
          </a:p>
        </p:txBody>
      </p:sp>
      <p:graphicFrame>
        <p:nvGraphicFramePr>
          <p:cNvPr id="317" name="Google Shape;317;p45"/>
          <p:cNvGraphicFramePr/>
          <p:nvPr/>
        </p:nvGraphicFramePr>
        <p:xfrm>
          <a:off x="3438350" y="229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8" name="Google Shape;318;p45"/>
          <p:cNvGraphicFramePr/>
          <p:nvPr/>
        </p:nvGraphicFramePr>
        <p:xfrm>
          <a:off x="240975" y="34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9" name="Google Shape;319;p45"/>
          <p:cNvGraphicFramePr/>
          <p:nvPr/>
        </p:nvGraphicFramePr>
        <p:xfrm>
          <a:off x="2126925" y="39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0" name="Google Shape;320;p45"/>
          <p:cNvCxnSpPr/>
          <p:nvPr/>
        </p:nvCxnSpPr>
        <p:spPr>
          <a:xfrm flipH="1">
            <a:off x="2203650" y="2690825"/>
            <a:ext cx="14574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1" name="Google Shape;321;p45"/>
          <p:cNvGraphicFramePr/>
          <p:nvPr/>
        </p:nvGraphicFramePr>
        <p:xfrm>
          <a:off x="3980325" y="341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2" name="Google Shape;322;p45"/>
          <p:cNvCxnSpPr/>
          <p:nvPr/>
        </p:nvCxnSpPr>
        <p:spPr>
          <a:xfrm>
            <a:off x="5362250" y="2690825"/>
            <a:ext cx="36000" cy="72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5"/>
          <p:cNvCxnSpPr/>
          <p:nvPr/>
        </p:nvCxnSpPr>
        <p:spPr>
          <a:xfrm flipH="1">
            <a:off x="3438350" y="2690825"/>
            <a:ext cx="1040100" cy="114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4" name="Google Shape;324;p45"/>
          <p:cNvGraphicFramePr/>
          <p:nvPr/>
        </p:nvGraphicFramePr>
        <p:xfrm>
          <a:off x="5894575" y="39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5" name="Google Shape;325;p45"/>
          <p:cNvCxnSpPr/>
          <p:nvPr/>
        </p:nvCxnSpPr>
        <p:spPr>
          <a:xfrm>
            <a:off x="6281450" y="2676425"/>
            <a:ext cx="1093500" cy="117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5"/>
          <p:cNvSpPr/>
          <p:nvPr/>
        </p:nvSpPr>
        <p:spPr>
          <a:xfrm>
            <a:off x="7308475" y="2659025"/>
            <a:ext cx="452700" cy="679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graphicFrame>
        <p:nvGraphicFramePr>
          <p:cNvPr id="327" name="Google Shape;327;p45"/>
          <p:cNvGraphicFramePr/>
          <p:nvPr/>
        </p:nvGraphicFramePr>
        <p:xfrm>
          <a:off x="5894575" y="437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Parent Node - Part 1</a:t>
            </a:r>
            <a:endParaRPr/>
          </a:p>
        </p:txBody>
      </p:sp>
      <p:graphicFrame>
        <p:nvGraphicFramePr>
          <p:cNvPr id="333" name="Google Shape;333;p46"/>
          <p:cNvGraphicFramePr/>
          <p:nvPr/>
        </p:nvGraphicFramePr>
        <p:xfrm>
          <a:off x="3590750" y="118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4" name="Google Shape;334;p46"/>
          <p:cNvGraphicFramePr/>
          <p:nvPr/>
        </p:nvGraphicFramePr>
        <p:xfrm>
          <a:off x="240975" y="34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5" name="Google Shape;335;p46"/>
          <p:cNvGraphicFramePr/>
          <p:nvPr/>
        </p:nvGraphicFramePr>
        <p:xfrm>
          <a:off x="2126925" y="39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6" name="Google Shape;336;p46"/>
          <p:cNvCxnSpPr/>
          <p:nvPr/>
        </p:nvCxnSpPr>
        <p:spPr>
          <a:xfrm flipH="1">
            <a:off x="1591850" y="2624800"/>
            <a:ext cx="3750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7" name="Google Shape;337;p46"/>
          <p:cNvGraphicFramePr/>
          <p:nvPr/>
        </p:nvGraphicFramePr>
        <p:xfrm>
          <a:off x="3658325" y="341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8" name="Google Shape;338;p46"/>
          <p:cNvCxnSpPr/>
          <p:nvPr/>
        </p:nvCxnSpPr>
        <p:spPr>
          <a:xfrm flipH="1">
            <a:off x="5058650" y="2690825"/>
            <a:ext cx="303600" cy="72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6"/>
          <p:cNvCxnSpPr/>
          <p:nvPr/>
        </p:nvCxnSpPr>
        <p:spPr>
          <a:xfrm>
            <a:off x="2815825" y="2596500"/>
            <a:ext cx="622500" cy="12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0" name="Google Shape;340;p46"/>
          <p:cNvGraphicFramePr/>
          <p:nvPr/>
        </p:nvGraphicFramePr>
        <p:xfrm>
          <a:off x="5894575" y="39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1" name="Google Shape;341;p46"/>
          <p:cNvCxnSpPr/>
          <p:nvPr/>
        </p:nvCxnSpPr>
        <p:spPr>
          <a:xfrm>
            <a:off x="6281450" y="2676425"/>
            <a:ext cx="1093500" cy="117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6"/>
          <p:cNvSpPr/>
          <p:nvPr/>
        </p:nvSpPr>
        <p:spPr>
          <a:xfrm>
            <a:off x="7308475" y="2681350"/>
            <a:ext cx="452700" cy="679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graphicFrame>
        <p:nvGraphicFramePr>
          <p:cNvPr id="343" name="Google Shape;343;p46"/>
          <p:cNvGraphicFramePr/>
          <p:nvPr/>
        </p:nvGraphicFramePr>
        <p:xfrm>
          <a:off x="5894575" y="437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4" name="Google Shape;344;p46"/>
          <p:cNvGraphicFramePr/>
          <p:nvPr/>
        </p:nvGraphicFramePr>
        <p:xfrm>
          <a:off x="1738600" y="21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5" name="Google Shape;345;p46"/>
          <p:cNvSpPr/>
          <p:nvPr/>
        </p:nvSpPr>
        <p:spPr>
          <a:xfrm>
            <a:off x="7308475" y="1350400"/>
            <a:ext cx="452700" cy="679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graphicFrame>
        <p:nvGraphicFramePr>
          <p:cNvPr id="346" name="Google Shape;346;p46"/>
          <p:cNvGraphicFramePr/>
          <p:nvPr/>
        </p:nvGraphicFramePr>
        <p:xfrm>
          <a:off x="4938825" y="21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7" name="Google Shape;347;p46"/>
          <p:cNvSpPr txBox="1"/>
          <p:nvPr/>
        </p:nvSpPr>
        <p:spPr>
          <a:xfrm>
            <a:off x="429700" y="1138100"/>
            <a:ext cx="130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new root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1415000" y="1301800"/>
            <a:ext cx="12003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46"/>
          <p:cNvCxnSpPr/>
          <p:nvPr/>
        </p:nvCxnSpPr>
        <p:spPr>
          <a:xfrm flipH="1">
            <a:off x="3212125" y="1620175"/>
            <a:ext cx="537600" cy="57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6"/>
          <p:cNvCxnSpPr/>
          <p:nvPr/>
        </p:nvCxnSpPr>
        <p:spPr>
          <a:xfrm>
            <a:off x="4612875" y="1620175"/>
            <a:ext cx="1797000" cy="54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1" name="Google Shape;351;p46"/>
          <p:cNvGrpSpPr/>
          <p:nvPr/>
        </p:nvGrpSpPr>
        <p:grpSpPr>
          <a:xfrm flipH="1">
            <a:off x="8029750" y="2957475"/>
            <a:ext cx="1120250" cy="852350"/>
            <a:chOff x="8029750" y="2957475"/>
            <a:chExt cx="1120250" cy="852350"/>
          </a:xfrm>
        </p:grpSpPr>
        <p:sp>
          <p:nvSpPr>
            <p:cNvPr id="352" name="Google Shape;352;p46"/>
            <p:cNvSpPr txBox="1"/>
            <p:nvPr/>
          </p:nvSpPr>
          <p:spPr>
            <a:xfrm>
              <a:off x="8029750" y="2957475"/>
              <a:ext cx="4410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 rot="5400000">
              <a:off x="8470800" y="3130625"/>
              <a:ext cx="679200" cy="679200"/>
            </a:xfrm>
            <a:prstGeom prst="bentArrow">
              <a:avLst>
                <a:gd fmla="val 13541" name="adj1"/>
                <a:gd fmla="val 21874" name="adj2"/>
                <a:gd fmla="val 25000" name="adj3"/>
                <a:gd fmla="val 43750" name="adj4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Parent Node - Part 1</a:t>
            </a:r>
            <a:endParaRPr/>
          </a:p>
        </p:txBody>
      </p:sp>
      <p:graphicFrame>
        <p:nvGraphicFramePr>
          <p:cNvPr id="359" name="Google Shape;359;p47"/>
          <p:cNvGraphicFramePr/>
          <p:nvPr/>
        </p:nvGraphicFramePr>
        <p:xfrm>
          <a:off x="3590750" y="118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0" name="Google Shape;360;p47"/>
          <p:cNvGraphicFramePr/>
          <p:nvPr/>
        </p:nvGraphicFramePr>
        <p:xfrm>
          <a:off x="240975" y="34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1" name="Google Shape;361;p47"/>
          <p:cNvGraphicFramePr/>
          <p:nvPr/>
        </p:nvGraphicFramePr>
        <p:xfrm>
          <a:off x="2126925" y="39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2" name="Google Shape;362;p47"/>
          <p:cNvCxnSpPr/>
          <p:nvPr/>
        </p:nvCxnSpPr>
        <p:spPr>
          <a:xfrm flipH="1">
            <a:off x="1591850" y="2624800"/>
            <a:ext cx="3750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3" name="Google Shape;363;p47"/>
          <p:cNvGraphicFramePr/>
          <p:nvPr/>
        </p:nvGraphicFramePr>
        <p:xfrm>
          <a:off x="3658325" y="341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4" name="Google Shape;364;p47"/>
          <p:cNvCxnSpPr/>
          <p:nvPr/>
        </p:nvCxnSpPr>
        <p:spPr>
          <a:xfrm flipH="1">
            <a:off x="5058650" y="2690825"/>
            <a:ext cx="303600" cy="72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7"/>
          <p:cNvCxnSpPr/>
          <p:nvPr/>
        </p:nvCxnSpPr>
        <p:spPr>
          <a:xfrm>
            <a:off x="2815825" y="2596500"/>
            <a:ext cx="622500" cy="12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6" name="Google Shape;366;p47"/>
          <p:cNvGraphicFramePr/>
          <p:nvPr/>
        </p:nvGraphicFramePr>
        <p:xfrm>
          <a:off x="5894575" y="39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7" name="Google Shape;367;p47"/>
          <p:cNvCxnSpPr/>
          <p:nvPr/>
        </p:nvCxnSpPr>
        <p:spPr>
          <a:xfrm>
            <a:off x="6281450" y="2676425"/>
            <a:ext cx="1093500" cy="117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7"/>
          <p:cNvSpPr/>
          <p:nvPr/>
        </p:nvSpPr>
        <p:spPr>
          <a:xfrm>
            <a:off x="7308475" y="2681350"/>
            <a:ext cx="452700" cy="679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graphicFrame>
        <p:nvGraphicFramePr>
          <p:cNvPr id="369" name="Google Shape;369;p47"/>
          <p:cNvGraphicFramePr/>
          <p:nvPr/>
        </p:nvGraphicFramePr>
        <p:xfrm>
          <a:off x="5894575" y="437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0" name="Google Shape;370;p47"/>
          <p:cNvGraphicFramePr/>
          <p:nvPr/>
        </p:nvGraphicFramePr>
        <p:xfrm>
          <a:off x="1738600" y="21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1" name="Google Shape;371;p47"/>
          <p:cNvGraphicFramePr/>
          <p:nvPr/>
        </p:nvGraphicFramePr>
        <p:xfrm>
          <a:off x="4938825" y="21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2" name="Google Shape;372;p47"/>
          <p:cNvSpPr txBox="1"/>
          <p:nvPr/>
        </p:nvSpPr>
        <p:spPr>
          <a:xfrm>
            <a:off x="429700" y="1138100"/>
            <a:ext cx="130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new root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3" name="Google Shape;373;p47"/>
          <p:cNvSpPr/>
          <p:nvPr/>
        </p:nvSpPr>
        <p:spPr>
          <a:xfrm>
            <a:off x="1415000" y="1301800"/>
            <a:ext cx="12003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47"/>
          <p:cNvCxnSpPr/>
          <p:nvPr/>
        </p:nvCxnSpPr>
        <p:spPr>
          <a:xfrm flipH="1">
            <a:off x="3212125" y="1620175"/>
            <a:ext cx="537600" cy="57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7"/>
          <p:cNvCxnSpPr/>
          <p:nvPr/>
        </p:nvCxnSpPr>
        <p:spPr>
          <a:xfrm>
            <a:off x="4612875" y="1620175"/>
            <a:ext cx="1797000" cy="54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6" name="Google Shape;376;p47"/>
          <p:cNvGrpSpPr/>
          <p:nvPr/>
        </p:nvGrpSpPr>
        <p:grpSpPr>
          <a:xfrm flipH="1">
            <a:off x="8029750" y="2957475"/>
            <a:ext cx="1120250" cy="852350"/>
            <a:chOff x="8029750" y="2957475"/>
            <a:chExt cx="1120250" cy="852350"/>
          </a:xfrm>
        </p:grpSpPr>
        <p:sp>
          <p:nvSpPr>
            <p:cNvPr id="377" name="Google Shape;377;p47"/>
            <p:cNvSpPr txBox="1"/>
            <p:nvPr/>
          </p:nvSpPr>
          <p:spPr>
            <a:xfrm>
              <a:off x="8029750" y="2957475"/>
              <a:ext cx="4410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Source Sans Pro"/>
                  <a:ea typeface="Source Sans Pro"/>
                  <a:cs typeface="Source Sans Pro"/>
                  <a:sym typeface="Source Sans Pro"/>
                </a:rPr>
                <a:t>32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8" name="Google Shape;378;p47"/>
            <p:cNvSpPr/>
            <p:nvPr/>
          </p:nvSpPr>
          <p:spPr>
            <a:xfrm rot="5400000">
              <a:off x="8470800" y="3130625"/>
              <a:ext cx="679200" cy="679200"/>
            </a:xfrm>
            <a:prstGeom prst="bentArrow">
              <a:avLst>
                <a:gd fmla="val 13541" name="adj1"/>
                <a:gd fmla="val 21874" name="adj2"/>
                <a:gd fmla="val 25000" name="adj3"/>
                <a:gd fmla="val 43750" name="adj4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Parent Node - Part 1</a:t>
            </a:r>
            <a:endParaRPr/>
          </a:p>
        </p:txBody>
      </p:sp>
      <p:graphicFrame>
        <p:nvGraphicFramePr>
          <p:cNvPr id="384" name="Google Shape;384;p48"/>
          <p:cNvGraphicFramePr/>
          <p:nvPr/>
        </p:nvGraphicFramePr>
        <p:xfrm>
          <a:off x="3590750" y="118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5" name="Google Shape;385;p48"/>
          <p:cNvGraphicFramePr/>
          <p:nvPr/>
        </p:nvGraphicFramePr>
        <p:xfrm>
          <a:off x="135875" y="34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6" name="Google Shape;386;p48"/>
          <p:cNvGraphicFramePr/>
          <p:nvPr/>
        </p:nvGraphicFramePr>
        <p:xfrm>
          <a:off x="1591850" y="39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87" name="Google Shape;387;p48"/>
          <p:cNvCxnSpPr/>
          <p:nvPr/>
        </p:nvCxnSpPr>
        <p:spPr>
          <a:xfrm flipH="1">
            <a:off x="1591850" y="2624800"/>
            <a:ext cx="3750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8" name="Google Shape;388;p48"/>
          <p:cNvGraphicFramePr/>
          <p:nvPr/>
        </p:nvGraphicFramePr>
        <p:xfrm>
          <a:off x="3318725" y="344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89" name="Google Shape;389;p48"/>
          <p:cNvCxnSpPr/>
          <p:nvPr/>
        </p:nvCxnSpPr>
        <p:spPr>
          <a:xfrm flipH="1">
            <a:off x="5058500" y="2572300"/>
            <a:ext cx="56700" cy="84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8"/>
          <p:cNvCxnSpPr/>
          <p:nvPr/>
        </p:nvCxnSpPr>
        <p:spPr>
          <a:xfrm>
            <a:off x="2801675" y="2607675"/>
            <a:ext cx="282900" cy="126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1" name="Google Shape;391;p48"/>
          <p:cNvGraphicFramePr/>
          <p:nvPr/>
        </p:nvGraphicFramePr>
        <p:xfrm>
          <a:off x="4467400" y="3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2" name="Google Shape;392;p48"/>
          <p:cNvCxnSpPr/>
          <p:nvPr/>
        </p:nvCxnSpPr>
        <p:spPr>
          <a:xfrm>
            <a:off x="6034950" y="2617725"/>
            <a:ext cx="191100" cy="132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3" name="Google Shape;393;p48"/>
          <p:cNvGraphicFramePr/>
          <p:nvPr/>
        </p:nvGraphicFramePr>
        <p:xfrm>
          <a:off x="6347350" y="344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38600" y="21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4938825" y="21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{90D02481-A638-4DD5-9608-D9E5C9E202ED}</a:tableStyleId>
              </a:tblPr>
              <a:tblGrid>
                <a:gridCol w="438325"/>
                <a:gridCol w="438325"/>
                <a:gridCol w="438325"/>
                <a:gridCol w="438325"/>
                <a:gridCol w="438325"/>
                <a:gridCol w="438325"/>
                <a:gridCol w="438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6" name="Google Shape;396;p48"/>
          <p:cNvSpPr txBox="1"/>
          <p:nvPr/>
        </p:nvSpPr>
        <p:spPr>
          <a:xfrm>
            <a:off x="429700" y="1138100"/>
            <a:ext cx="130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new root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Google Shape;397;p48"/>
          <p:cNvSpPr/>
          <p:nvPr/>
        </p:nvSpPr>
        <p:spPr>
          <a:xfrm>
            <a:off x="1415000" y="1301800"/>
            <a:ext cx="12003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48"/>
          <p:cNvCxnSpPr/>
          <p:nvPr/>
        </p:nvCxnSpPr>
        <p:spPr>
          <a:xfrm flipH="1">
            <a:off x="3212125" y="1620175"/>
            <a:ext cx="537600" cy="57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8"/>
          <p:cNvCxnSpPr/>
          <p:nvPr/>
        </p:nvCxnSpPr>
        <p:spPr>
          <a:xfrm>
            <a:off x="4612875" y="1620175"/>
            <a:ext cx="1797000" cy="54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8"/>
          <p:cNvCxnSpPr/>
          <p:nvPr/>
        </p:nvCxnSpPr>
        <p:spPr>
          <a:xfrm>
            <a:off x="6901925" y="2572300"/>
            <a:ext cx="788700" cy="87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B-Trees used for Data Storage?</a:t>
            </a:r>
            <a:endParaRPr/>
          </a:p>
        </p:txBody>
      </p:sp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and search operations affect only a few disk blocks.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fewer the number of disk blocks affected, the less disk I/O is required.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size of a node (number of value/keys), can be mapped to the size of a single disk block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B-trees guarantee that every node in the tree will be full to a minimum percentage.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improves space efficiency while reducing the typical number of disk fetches necessary during a search or update operation.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Tree Problems</a:t>
            </a:r>
            <a:endParaRPr/>
          </a:p>
        </p:txBody>
      </p:sp>
      <p:sp>
        <p:nvSpPr>
          <p:cNvPr id="412" name="Google Shape;41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B tree concept is universally used to store large file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it isn’t very space efficient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Key also contain objects, so internal nodes store large chunks of memory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means that the entire tree structure cannot fit into main memory</a:t>
            </a:r>
            <a:endParaRPr/>
          </a:p>
          <a:p>
            <a:pPr indent="-304800" lvl="3" marL="18288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Wait, wasn’t that the problem the btree was solving?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B tree requires full tree traversal to fully scan all data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This is a more memory intensive operation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B+ Tree</a:t>
            </a:r>
            <a:endParaRPr/>
          </a:p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systems use a variant called the B+ tree: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Only stores data in the leaf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Internal nodes only store keys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Keys are just path guides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Entire tree structure - leaves can be stored in main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Leaf nodes are linked for traversal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B+Tree allows better space efficiency because you do not need to store entire records in internal nodes, just the keys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B+Trees also allow easier traversal of all records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as a Solution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BST would be the best solution from the data structures we have seen so far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problems?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BST, the value stored in the root node splits the range into two parts: less and greater than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Depending on the relationship between the root’s value and overall the distribution of values, the resulting BST might be balanced or unbalanced.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424" name="Google Shape;424;p5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Tree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Balancing Act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shape of a BST is determined by the order in which its data records are inserted.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One permutation of the records might yield a balanced tree while another might yield an unbalanced tree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balancing a tree is an expensive operation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The BST is an example of a data structure based on </a:t>
            </a:r>
            <a:r>
              <a:rPr b="1" lang="en"/>
              <a:t>object space decomposition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current state of the tree and the values stored in the tree determine the future shape of the tree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stored another way?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193325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alternative is to use a </a:t>
            </a:r>
            <a:r>
              <a:rPr lang="en"/>
              <a:t>predefined key range</a:t>
            </a:r>
            <a:r>
              <a:rPr lang="en"/>
              <a:t>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other words, the root could be preselected to split the key range into two equal halves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Records with keys in the lower half of the key range will be stored in the left subtree,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Records with keys in the upper half of the key range will be stored in the right subtree.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Splitting based on subdivisions of the key range is called </a:t>
            </a:r>
            <a:r>
              <a:rPr b="1" lang="en"/>
              <a:t>key space decomposition</a:t>
            </a:r>
            <a:r>
              <a:rPr lang="en"/>
              <a:t>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This gives a better chance of a balanced tree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Space Decomposition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" y="1193325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Key Space Decomposition</a:t>
            </a:r>
            <a:r>
              <a:rPr lang="en"/>
              <a:t> doesn’t guarantee a balanced tree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at least the shape of the tree doesn’t depend on the order insertion.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depth of the tree is limited by the length of the key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 keys are 3 characters long, the depth of the tree will be at most 3 levels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the depth of the tree can never be greater than the number of bits required to store a key value.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Based Trees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item in the tree is required to have a unique key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BST has this same requirement, except the value is the key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key will determine the position in the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key will map to one path through the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path is keys, where’s the data?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data must be in leaves, which means that data retrieval will, at best, take &lt;minimum key size&gt; and at worst </a:t>
            </a:r>
            <a:r>
              <a:rPr lang="en"/>
              <a:t>&lt;maximum key size&gt;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kind of tree is called a </a:t>
            </a:r>
            <a:r>
              <a:rPr b="1" lang="en"/>
              <a:t>Trie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Also called a re</a:t>
            </a:r>
            <a:r>
              <a:rPr b="1" lang="en"/>
              <a:t>trie</a:t>
            </a:r>
            <a:r>
              <a:rPr lang="en"/>
              <a:t>val tree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Example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is an example of a string based Trie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Suppose we want to store a bunch of name/age pairs for a set of people (assume the names are unique).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Here are some pairs: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amy	56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ann	15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emma	30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rob	27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roger	52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Now, how will we store these name/value pairs in a trie?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trie allows us to share prefixes that are common among keys. Again, our keys are names, which are strings.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