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Nunito"/>
      <p:regular r:id="rId55"/>
      <p:bold r:id="rId56"/>
      <p:italic r:id="rId57"/>
      <p:boldItalic r:id="rId58"/>
    </p:embeddedFont>
    <p:embeddedFont>
      <p:font typeface="Source Code Pro"/>
      <p:regular r:id="rId59"/>
      <p:bold r:id="rId60"/>
    </p:embeddedFont>
    <p:embeddedFont>
      <p:font typeface="Maven Pro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DED08B6-E5BE-4F22-BA0F-019DC54109CC}">
  <a:tblStyle styleId="{4DED08B6-E5BE-4F22-BA0F-019DC54109C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avenPro-bold.fntdata"/><Relationship Id="rId61" Type="http://schemas.openxmlformats.org/officeDocument/2006/relationships/font" Target="fonts/MavenPr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SourceCodePr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Nunito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Nunito-italic.fntdata"/><Relationship Id="rId12" Type="http://schemas.openxmlformats.org/officeDocument/2006/relationships/slide" Target="slides/slide7.xml"/><Relationship Id="rId56" Type="http://schemas.openxmlformats.org/officeDocument/2006/relationships/font" Target="fonts/Nunito-bold.fntdata"/><Relationship Id="rId15" Type="http://schemas.openxmlformats.org/officeDocument/2006/relationships/slide" Target="slides/slide10.xml"/><Relationship Id="rId59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58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fc38a3bc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fc38a3bc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fc38a3bc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fc38a3bc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fc38a3bc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fc38a3bc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fc38a3bc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fc38a3bc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fc38a3bc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fc38a3bc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fc38a3bc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fc38a3bc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fc38a3bc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fc38a3bc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ca29a6f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0ca29a6f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ca29a6f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0ca29a6f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ca29a6f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0ca29a6f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fc38a3bc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fc38a3bc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ca29a6f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ca29a6f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ca29a6f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ca29a6f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0ca29a6f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0ca29a6f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ca29a6f7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ca29a6f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ca29a6f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0ca29a6f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ca29a6f7_0_1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0ca29a6f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ca29a6f7_0_1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ca29a6f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cbc00f9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cbc00f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cbc00f97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cbc00f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ca29a6f7_0_1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0ca29a6f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ffb6060e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ffb6060e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0ca29a6f7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0ca29a6f7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0ca29a6f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0ca29a6f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ca29a6f7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ca29a6f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0ca29a6f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0ca29a6f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0ca29a6f7_0_2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0ca29a6f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0ca29a6f7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0ca29a6f7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43e82dcc7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43e82dcc7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4fc38a3bc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4fc38a3bc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4fc38a3bc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4fc38a3bc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4fc38a3bc4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4fc38a3bc4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ffb6060e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ffb6060e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fc38a3bc4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fc38a3bc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4fc38a3bc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4fc38a3bc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4fc38a3bc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4fc38a3bc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43e82dcc7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43e82dcc7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43e82dcc7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343e82dcc7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43e82dcc7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43e82dcc7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43e82dcc7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43e82dcc7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43e82dcc7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43e82dcc7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43e82dcc7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43e82dcc7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43e82dcc7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343e82dcc7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fc38a3bc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fc38a3bc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fc38a3bc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fc38a3bc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fc38a3bc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fc38a3bc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fc38a3bc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fc38a3bc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fc38a3bc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fc38a3bc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Nunito"/>
              <a:buChar char="○"/>
              <a:defRPr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■"/>
              <a:defRPr i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unito"/>
              <a:buChar char="●"/>
              <a:defRPr sz="120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C++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CS240 Spring ‘19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Templatize the function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template &lt;class T&gt; T maximum(T a, T b, T c) {</a:t>
            </a:r>
            <a:br>
              <a:rPr lang="en" sz="2000"/>
            </a:br>
            <a:r>
              <a:rPr lang="en" sz="2000"/>
              <a:t>	T max = a;</a:t>
            </a:r>
            <a:br>
              <a:rPr lang="en" sz="2000"/>
            </a:br>
            <a:r>
              <a:rPr lang="en" sz="2000"/>
              <a:t>	if (b &gt; max) max = b; </a:t>
            </a:r>
            <a:br>
              <a:rPr lang="en" sz="2000"/>
            </a:br>
            <a:r>
              <a:rPr lang="en" sz="2000"/>
              <a:t>	if (c &gt; max) max = c; </a:t>
            </a:r>
            <a:br>
              <a:rPr lang="en" sz="2000"/>
            </a:br>
            <a:r>
              <a:rPr lang="en" sz="2000"/>
              <a:t>	return max;</a:t>
            </a:r>
            <a:br>
              <a:rPr lang="en" sz="2000"/>
            </a:b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Template Function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compiler creates the function for you at compile time using the pattern you gave 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Call template functions just like you would a normal function, and the type gets automatically filled in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Functions must be ‘viable’ for that type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check is performed when you call the function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form of </a:t>
            </a:r>
            <a:r>
              <a:rPr b="1" lang="en"/>
              <a:t>duck typing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Templates in Header Files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Templates are patterns, not executable code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They are declarations for an entire function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template function itself is incomplete because the compiler will need to know the actual type to generate code.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C++ compiler will generate the real function based on the use of the function template.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Classes</a:t>
            </a:r>
            <a:endParaRPr/>
          </a:p>
        </p:txBody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make a class into a template, prefix the class definition with the syntax: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template &lt;class T&gt;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Here </a:t>
            </a:r>
            <a:r>
              <a:rPr b="1" lang="en">
                <a:solidFill>
                  <a:schemeClr val="accent2"/>
                </a:solidFill>
              </a:rPr>
              <a:t>T</a:t>
            </a:r>
            <a:r>
              <a:rPr lang="en"/>
              <a:t> is just a type parameter. Like a function parameter, it is a placeholder.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the class is instantiated, T is replaced by a real type.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Template Class</a:t>
            </a:r>
            <a:endParaRPr/>
          </a:p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471900" y="1919075"/>
            <a:ext cx="8222100" cy="28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template classes similar to functions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template &lt;class T&gt; class MyClass{</a:t>
            </a:r>
            <a:br>
              <a:rPr lang="en"/>
            </a:br>
            <a:r>
              <a:rPr lang="en"/>
              <a:t>	T val;</a:t>
            </a:r>
            <a:br>
              <a:rPr lang="en"/>
            </a:br>
            <a:r>
              <a:rPr lang="en"/>
              <a:t>};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define an external method, use the following syntax: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template &lt;class T&gt; </a:t>
            </a:r>
            <a:r>
              <a:rPr lang="en">
                <a:solidFill>
                  <a:schemeClr val="accent2"/>
                </a:solidFill>
              </a:rPr>
              <a:t>//You need this for every method</a:t>
            </a:r>
            <a:br>
              <a:rPr lang="en"/>
            </a:br>
            <a:r>
              <a:rPr lang="en"/>
              <a:t>T className&lt; T &gt;::memberName(T parameter)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Template CLass</a:t>
            </a:r>
            <a:endParaRPr/>
          </a:p>
        </p:txBody>
      </p:sp>
      <p:sp>
        <p:nvSpPr>
          <p:cNvPr id="362" name="Google Shape;362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use your Template class: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MyClass&lt;int&gt; obj;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Class and methods have to go into the same header file, no .cpp file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Remember, templates are declarations, so the compiler needs to generate the implementation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 can think of it as the compiler writing the .cpp file for you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368" name="Google Shape;368;p2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Templatizing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doesn’t C++ use Templates?</a:t>
            </a:r>
            <a:endParaRPr/>
          </a:p>
        </p:txBody>
      </p:sp>
      <p:sp>
        <p:nvSpPr>
          <p:cNvPr id="374" name="Google Shape;374;p29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templates allow us to make classes generic, why don’t we have a standard set of generic ADT’s?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Why are we remaking the wheel?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/>
              <a:t>Other than because I am making you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Template Library</a:t>
            </a:r>
            <a:endParaRPr/>
          </a:p>
        </p:txBody>
      </p:sp>
      <p:sp>
        <p:nvSpPr>
          <p:cNvPr id="380" name="Google Shape;380;p30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Part of C++ standard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Each C++ compiler ships with STL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template container classes such as: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vector (like Java’s ArrayList)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list (double-linked list)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stack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queue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STL</a:t>
            </a:r>
            <a:endParaRPr/>
          </a:p>
        </p:txBody>
      </p:sp>
      <p:sp>
        <p:nvSpPr>
          <p:cNvPr id="386" name="Google Shape;386;p31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STL headers: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Headers for containers have the same name as container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use #include &lt;vector&gt; for vector container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STL functions and classes are defined in namespace std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Either prepend names with std::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std::vector&lt;int&gt; v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Or add </a:t>
            </a:r>
            <a:r>
              <a:rPr i="1" lang="en">
                <a:solidFill>
                  <a:srgbClr val="007020"/>
                </a:solidFill>
              </a:rPr>
              <a:t>using namespace std; </a:t>
            </a:r>
            <a:endParaRPr i="1">
              <a:solidFill>
                <a:srgbClr val="00702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Enhancements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STL categories</a:t>
            </a:r>
            <a:endParaRPr/>
          </a:p>
        </p:txBody>
      </p:sp>
      <p:sp>
        <p:nvSpPr>
          <p:cNvPr id="392" name="Google Shape;392;p32"/>
          <p:cNvSpPr txBox="1"/>
          <p:nvPr>
            <p:ph idx="1" type="body"/>
          </p:nvPr>
        </p:nvSpPr>
        <p:spPr>
          <a:xfrm>
            <a:off x="13039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STL can be broken into several categories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Containers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Data Structures that organize and provide access to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Iterators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Allow for abstracted iteration through containers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Algorithms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Standard search, sort, shuffle, etc. algorithms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Utilities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i.e. miscellaneous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STL Containers</a:t>
            </a:r>
            <a:endParaRPr/>
          </a:p>
        </p:txBody>
      </p:sp>
      <p:sp>
        <p:nvSpPr>
          <p:cNvPr id="398" name="Google Shape;398;p33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container is a holder object that stores a collection of other objects (its elements).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implemented as class templates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Manages storage for its elements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methods to access the elements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either directly or through iterators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More on iterators later...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Kinds of Containers</a:t>
            </a:r>
            <a:endParaRPr/>
          </a:p>
        </p:txBody>
      </p:sp>
      <p:sp>
        <p:nvSpPr>
          <p:cNvPr id="404" name="Google Shape;404;p3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Sequence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List - doubly linked list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Vectors - dynamic array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Associative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Map - A Hashmap with key/value pairs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- unique sorted values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Adaptors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Stack - LIFO data structure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Queue - FIFO data structure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410" name="Google Shape;410;p35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STL Vector is a dynamic array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Grows and shrinks as needed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Memory automatically managed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Incremental vs Geometric expansion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Incremental expansion grows by 1 element as elements are inserted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Geometric Expansion grows by a factor of the current size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 up Close </a:t>
            </a:r>
            <a:endParaRPr/>
          </a:p>
        </p:txBody>
      </p:sp>
      <p:sp>
        <p:nvSpPr>
          <p:cNvPr id="416" name="Google Shape;416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Reminder: add/remove from vector is O(1)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matter where it is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CRUD Operations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Create: push_back()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Read : operator[], at()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Update: operator[]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Delete: clear(), pop_back()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type="title"/>
          </p:nvPr>
        </p:nvSpPr>
        <p:spPr>
          <a:xfrm>
            <a:off x="2400250" y="431963"/>
            <a:ext cx="63216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CREATE: STL vector container</a:t>
            </a:r>
            <a:endParaRPr/>
          </a:p>
        </p:txBody>
      </p:sp>
      <p:sp>
        <p:nvSpPr>
          <p:cNvPr id="422" name="Google Shape;422;p37"/>
          <p:cNvSpPr txBox="1"/>
          <p:nvPr>
            <p:ph idx="1" type="body"/>
          </p:nvPr>
        </p:nvSpPr>
        <p:spPr>
          <a:xfrm>
            <a:off x="1182650" y="1476575"/>
            <a:ext cx="79614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8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main(){</a:t>
            </a:r>
            <a:endParaRPr b="1" sz="18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std::vector&lt;int&gt; v;</a:t>
            </a:r>
            <a:endParaRPr b="1" sz="18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for (size_t i = 0; i &lt; 10; i++) {</a:t>
            </a:r>
            <a:endParaRPr b="1" sz="18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        /* Adds element i to the end of a vector */</a:t>
            </a:r>
            <a:endParaRPr b="1" sz="1800">
              <a:solidFill>
                <a:srgbClr val="00702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v.push_back(i+1);</a:t>
            </a:r>
            <a:endParaRPr b="1" sz="18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b="1" sz="18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02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 txBox="1"/>
          <p:nvPr>
            <p:ph type="title"/>
          </p:nvPr>
        </p:nvSpPr>
        <p:spPr>
          <a:xfrm>
            <a:off x="2400250" y="431963"/>
            <a:ext cx="63216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READ: STL vector</a:t>
            </a:r>
            <a:endParaRPr/>
          </a:p>
        </p:txBody>
      </p:sp>
      <p:sp>
        <p:nvSpPr>
          <p:cNvPr id="428" name="Google Shape;428;p38"/>
          <p:cNvSpPr txBox="1"/>
          <p:nvPr>
            <p:ph idx="1" type="body"/>
          </p:nvPr>
        </p:nvSpPr>
        <p:spPr>
          <a:xfrm>
            <a:off x="2400250" y="1200150"/>
            <a:ext cx="6743700" cy="3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v;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8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" sz="18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; i &lt; v.size(); i++) {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8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/* bounds checked */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cout &lt;&lt; v.at(i) &lt;&lt; endl;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00702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8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v.size()+1; 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8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/* no bounds checking */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cout &lt;&lt; v[i] &lt;&lt; endl;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>
            <p:ph type="title"/>
          </p:nvPr>
        </p:nvSpPr>
        <p:spPr>
          <a:xfrm>
            <a:off x="2400250" y="431963"/>
            <a:ext cx="63216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Update: STL vector</a:t>
            </a:r>
            <a:endParaRPr/>
          </a:p>
        </p:txBody>
      </p:sp>
      <p:sp>
        <p:nvSpPr>
          <p:cNvPr id="434" name="Google Shape;434;p39"/>
          <p:cNvSpPr txBox="1"/>
          <p:nvPr>
            <p:ph idx="1" type="body"/>
          </p:nvPr>
        </p:nvSpPr>
        <p:spPr>
          <a:xfrm>
            <a:off x="2400250" y="1200150"/>
            <a:ext cx="6743700" cy="3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v;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 = 2;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&amp; var =</a:t>
            </a:r>
            <a:r>
              <a:rPr b="1" lang="en" sz="18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v.at(i);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var = 6; //update by reference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v[i] = 6; //update directly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/>
          <p:nvPr>
            <p:ph type="title"/>
          </p:nvPr>
        </p:nvSpPr>
        <p:spPr>
          <a:xfrm>
            <a:off x="2400250" y="431963"/>
            <a:ext cx="63216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DELETE: STL vector</a:t>
            </a:r>
            <a:endParaRPr/>
          </a:p>
        </p:txBody>
      </p:sp>
      <p:sp>
        <p:nvSpPr>
          <p:cNvPr id="440" name="Google Shape;440;p40"/>
          <p:cNvSpPr txBox="1"/>
          <p:nvPr>
            <p:ph idx="1" type="body"/>
          </p:nvPr>
        </p:nvSpPr>
        <p:spPr>
          <a:xfrm>
            <a:off x="2400250" y="1200150"/>
            <a:ext cx="6743700" cy="3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v;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//deletes the last element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v.pop_back();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//deletes all elements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v.clear();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an Array with Pointers</a:t>
            </a:r>
            <a:endParaRPr/>
          </a:p>
        </p:txBody>
      </p:sp>
      <p:sp>
        <p:nvSpPr>
          <p:cNvPr id="446" name="Google Shape;446;p41"/>
          <p:cNvSpPr txBox="1"/>
          <p:nvPr>
            <p:ph idx="4294967295" type="body"/>
          </p:nvPr>
        </p:nvSpPr>
        <p:spPr>
          <a:xfrm>
            <a:off x="303300" y="2357650"/>
            <a:ext cx="88407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array[</a:t>
            </a:r>
            <a:r>
              <a:rPr lang="en" sz="14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4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/* Pointer to the beginning of the array */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begin </a:t>
            </a: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array[</a:t>
            </a:r>
            <a:r>
              <a:rPr lang="en" sz="14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400">
                <a:solidFill>
                  <a:srgbClr val="60A0B0"/>
                </a:solidFill>
                <a:latin typeface="Courier New"/>
                <a:ea typeface="Courier New"/>
                <a:cs typeface="Courier New"/>
                <a:sym typeface="Courier New"/>
              </a:rPr>
              <a:t>/* Pointer to the element AFTER the last element*/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end </a:t>
            </a: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array[</a:t>
            </a:r>
            <a:r>
              <a:rPr lang="en" sz="14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4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current </a:t>
            </a: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begin; current </a:t>
            </a: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end; </a:t>
            </a: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current)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current </a:t>
            </a: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7" name="Google Shape;447;p41"/>
          <p:cNvSpPr/>
          <p:nvPr/>
        </p:nvSpPr>
        <p:spPr>
          <a:xfrm>
            <a:off x="1737638" y="1200138"/>
            <a:ext cx="526200" cy="3948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1"/>
          <p:cNvSpPr/>
          <p:nvPr/>
        </p:nvSpPr>
        <p:spPr>
          <a:xfrm>
            <a:off x="2263838" y="1200138"/>
            <a:ext cx="526200" cy="394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1"/>
          <p:cNvSpPr/>
          <p:nvPr/>
        </p:nvSpPr>
        <p:spPr>
          <a:xfrm>
            <a:off x="2790038" y="1200138"/>
            <a:ext cx="526200" cy="394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3316238" y="1200138"/>
            <a:ext cx="526200" cy="394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3842438" y="1200138"/>
            <a:ext cx="526200" cy="394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4368638" y="1200138"/>
            <a:ext cx="526200" cy="394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1"/>
          <p:cNvSpPr/>
          <p:nvPr/>
        </p:nvSpPr>
        <p:spPr>
          <a:xfrm>
            <a:off x="4894838" y="1200138"/>
            <a:ext cx="526200" cy="394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1"/>
          <p:cNvSpPr/>
          <p:nvPr/>
        </p:nvSpPr>
        <p:spPr>
          <a:xfrm>
            <a:off x="5421038" y="1200138"/>
            <a:ext cx="526200" cy="394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41"/>
          <p:cNvSpPr/>
          <p:nvPr/>
        </p:nvSpPr>
        <p:spPr>
          <a:xfrm>
            <a:off x="5947238" y="1200138"/>
            <a:ext cx="526200" cy="394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41"/>
          <p:cNvSpPr/>
          <p:nvPr/>
        </p:nvSpPr>
        <p:spPr>
          <a:xfrm>
            <a:off x="6473438" y="1200138"/>
            <a:ext cx="526200" cy="394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1"/>
          <p:cNvSpPr/>
          <p:nvPr/>
        </p:nvSpPr>
        <p:spPr>
          <a:xfrm>
            <a:off x="6999638" y="1200138"/>
            <a:ext cx="526200" cy="3948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8" name="Google Shape;458;p41"/>
          <p:cNvCxnSpPr>
            <a:endCxn id="447" idx="2"/>
          </p:cNvCxnSpPr>
          <p:nvPr/>
        </p:nvCxnSpPr>
        <p:spPr>
          <a:xfrm rot="10800000">
            <a:off x="2000738" y="1594938"/>
            <a:ext cx="13200" cy="42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9" name="Google Shape;459;p41"/>
          <p:cNvCxnSpPr/>
          <p:nvPr/>
        </p:nvCxnSpPr>
        <p:spPr>
          <a:xfrm rot="10800000">
            <a:off x="7249388" y="1594750"/>
            <a:ext cx="13200" cy="42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60" name="Google Shape;460;p41"/>
          <p:cNvSpPr txBox="1"/>
          <p:nvPr/>
        </p:nvSpPr>
        <p:spPr>
          <a:xfrm>
            <a:off x="1220363" y="2023150"/>
            <a:ext cx="15696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begin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461" name="Google Shape;461;p41"/>
          <p:cNvSpPr txBox="1"/>
          <p:nvPr/>
        </p:nvSpPr>
        <p:spPr>
          <a:xfrm>
            <a:off x="6471188" y="2023150"/>
            <a:ext cx="15696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end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Overloading Operators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311700" y="1597875"/>
            <a:ext cx="87144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operators can be overloaded so that their behavior can be redefined for any class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You define behavior for +, -, *, etc.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Operators are overloaded using operator functions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&lt;type&gt; </a:t>
            </a:r>
            <a:r>
              <a:rPr b="1" lang="en"/>
              <a:t>operator</a:t>
            </a:r>
            <a:r>
              <a:rPr lang="en"/>
              <a:t> sign (parameters) { /*... body ...*/ }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 operator +(int x){ return this.num + x };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</a:t>
            </a:r>
            <a:endParaRPr/>
          </a:p>
        </p:txBody>
      </p:sp>
      <p:sp>
        <p:nvSpPr>
          <p:cNvPr id="467" name="Google Shape;467;p42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STL: class has its own internal iterator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Iterators allow you to traverse the Data Structure without needing to know the implementation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 does the vector store data internally? As linked list, as array, by magic?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Probably magic, but who cares, I’ll just use the iterator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Example</a:t>
            </a:r>
            <a:endParaRPr/>
          </a:p>
        </p:txBody>
      </p:sp>
      <p:sp>
        <p:nvSpPr>
          <p:cNvPr id="473" name="Google Shape;473;p43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simplest form of an iterator is the pointer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You can use a pointer to iterate through the container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 do you know when you are at the end?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What if you accidentally go past the end?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Iterators are like safety nets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Won’t go out of bounds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Don’t need to know the length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Types of Iterators</a:t>
            </a:r>
            <a:endParaRPr/>
          </a:p>
        </p:txBody>
      </p:sp>
      <p:sp>
        <p:nvSpPr>
          <p:cNvPr id="479" name="Google Shape;479;p4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Forward Iterators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Can only go forward sequentially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Bidirectional Iterators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Can move forward or backwards through the container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Random Access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Can access any element from any other element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 Operations</a:t>
            </a:r>
            <a:endParaRPr/>
          </a:p>
        </p:txBody>
      </p:sp>
      <p:sp>
        <p:nvSpPr>
          <p:cNvPr id="485" name="Google Shape;485;p4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Traversal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begin() / end()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Iterator to beginning or end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prev() / next()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Get iterator to previous or next element</a:t>
            </a:r>
            <a:endParaRPr/>
          </a:p>
        </p:txBody>
      </p:sp>
      <p:sp>
        <p:nvSpPr>
          <p:cNvPr id="486" name="Google Shape;486;p4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Access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*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Access the value at that element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++/--/+val/-val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Increment or decrement the iterator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5"/>
          <p:cNvSpPr txBox="1"/>
          <p:nvPr/>
        </p:nvSpPr>
        <p:spPr>
          <a:xfrm>
            <a:off x="1792800" y="4269450"/>
            <a:ext cx="55584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Certain types of Iterators only support some operations</a:t>
            </a:r>
            <a:endParaRPr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i.e. a forward iterator cannot decrement or get previous </a:t>
            </a:r>
            <a:endParaRPr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STL Vector with Iterators</a:t>
            </a:r>
            <a:endParaRPr/>
          </a:p>
        </p:txBody>
      </p:sp>
      <p:sp>
        <p:nvSpPr>
          <p:cNvPr id="493" name="Google Shape;493;p46"/>
          <p:cNvSpPr txBox="1"/>
          <p:nvPr>
            <p:ph idx="4294967295" type="body"/>
          </p:nvPr>
        </p:nvSpPr>
        <p:spPr>
          <a:xfrm>
            <a:off x="381075" y="2571750"/>
            <a:ext cx="8520600" cy="16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std::vector&lt;int&gt;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array; 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902000"/>
                </a:solidFill>
                <a:latin typeface="Courier New"/>
                <a:ea typeface="Courier New"/>
                <a:cs typeface="Courier New"/>
                <a:sym typeface="Courier New"/>
              </a:rPr>
              <a:t>std::vector&lt;int&gt;::iterator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current </a:t>
            </a: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array.begin();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								current </a:t>
            </a: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!=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array.end(); </a:t>
            </a: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current){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current </a:t>
            </a: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40A07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4" name="Google Shape;494;p46"/>
          <p:cNvSpPr/>
          <p:nvPr/>
        </p:nvSpPr>
        <p:spPr>
          <a:xfrm>
            <a:off x="1748438" y="1370238"/>
            <a:ext cx="526200" cy="3948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6"/>
          <p:cNvSpPr/>
          <p:nvPr/>
        </p:nvSpPr>
        <p:spPr>
          <a:xfrm>
            <a:off x="2274638" y="1370238"/>
            <a:ext cx="526200" cy="394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6"/>
          <p:cNvSpPr/>
          <p:nvPr/>
        </p:nvSpPr>
        <p:spPr>
          <a:xfrm>
            <a:off x="2800838" y="1370238"/>
            <a:ext cx="526200" cy="394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6"/>
          <p:cNvSpPr/>
          <p:nvPr/>
        </p:nvSpPr>
        <p:spPr>
          <a:xfrm>
            <a:off x="3327038" y="1370238"/>
            <a:ext cx="526200" cy="394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6"/>
          <p:cNvSpPr/>
          <p:nvPr/>
        </p:nvSpPr>
        <p:spPr>
          <a:xfrm>
            <a:off x="3853238" y="1370238"/>
            <a:ext cx="526200" cy="394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6"/>
          <p:cNvSpPr/>
          <p:nvPr/>
        </p:nvSpPr>
        <p:spPr>
          <a:xfrm>
            <a:off x="4379438" y="1370238"/>
            <a:ext cx="526200" cy="394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6"/>
          <p:cNvSpPr/>
          <p:nvPr/>
        </p:nvSpPr>
        <p:spPr>
          <a:xfrm>
            <a:off x="4905638" y="1370238"/>
            <a:ext cx="526200" cy="394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6"/>
          <p:cNvSpPr/>
          <p:nvPr/>
        </p:nvSpPr>
        <p:spPr>
          <a:xfrm>
            <a:off x="5431838" y="1370238"/>
            <a:ext cx="526200" cy="394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46"/>
          <p:cNvSpPr/>
          <p:nvPr/>
        </p:nvSpPr>
        <p:spPr>
          <a:xfrm>
            <a:off x="5958038" y="1370238"/>
            <a:ext cx="526200" cy="394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46"/>
          <p:cNvSpPr/>
          <p:nvPr/>
        </p:nvSpPr>
        <p:spPr>
          <a:xfrm>
            <a:off x="6484238" y="1370238"/>
            <a:ext cx="526200" cy="3948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6"/>
          <p:cNvSpPr/>
          <p:nvPr/>
        </p:nvSpPr>
        <p:spPr>
          <a:xfrm>
            <a:off x="7010438" y="1370238"/>
            <a:ext cx="526200" cy="3948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5" name="Google Shape;505;p46"/>
          <p:cNvCxnSpPr/>
          <p:nvPr/>
        </p:nvCxnSpPr>
        <p:spPr>
          <a:xfrm rot="10800000">
            <a:off x="7260188" y="1764850"/>
            <a:ext cx="13200" cy="42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06" name="Google Shape;506;p46"/>
          <p:cNvSpPr txBox="1"/>
          <p:nvPr/>
        </p:nvSpPr>
        <p:spPr>
          <a:xfrm>
            <a:off x="6481988" y="2193250"/>
            <a:ext cx="15696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array.end()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507" name="Google Shape;507;p46"/>
          <p:cNvSpPr txBox="1"/>
          <p:nvPr/>
        </p:nvSpPr>
        <p:spPr>
          <a:xfrm>
            <a:off x="1231163" y="2193250"/>
            <a:ext cx="15696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array.begin()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508" name="Google Shape;508;p46"/>
          <p:cNvCxnSpPr>
            <a:endCxn id="494" idx="2"/>
          </p:cNvCxnSpPr>
          <p:nvPr/>
        </p:nvCxnSpPr>
        <p:spPr>
          <a:xfrm rot="10800000">
            <a:off x="2011538" y="1765038"/>
            <a:ext cx="13200" cy="42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09" name="Google Shape;509;p46"/>
          <p:cNvSpPr txBox="1"/>
          <p:nvPr/>
        </p:nvSpPr>
        <p:spPr>
          <a:xfrm>
            <a:off x="1578450" y="4230450"/>
            <a:ext cx="5987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if we want to traverse backwards?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7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515" name="Google Shape;515;p4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Shopping List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C++ 11/14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use templates to make working with pointers safer?</a:t>
            </a:r>
            <a:endParaRPr/>
          </a:p>
        </p:txBody>
      </p:sp>
      <p:sp>
        <p:nvSpPr>
          <p:cNvPr id="526" name="Google Shape;526;p4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STL class templates for pointers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commonly called a ‘smart pointer’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Adds Java-like garbage collection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Once created, you can use it exactly like a pointer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...and there’s almost no overhead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a </a:t>
            </a:r>
            <a:r>
              <a:rPr lang="en"/>
              <a:t>unique_ptr</a:t>
            </a:r>
            <a:endParaRPr/>
          </a:p>
        </p:txBody>
      </p:sp>
      <p:sp>
        <p:nvSpPr>
          <p:cNvPr id="532" name="Google Shape;532;p50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unique_ptr object is always the unique owner of the associated raw pointer.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 unique_ptr object through raw pointer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std::unique_ptr&lt;Task&gt; taskPtr(new Task(23));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cannot use assignment (why?)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std::unique_ptr&lt;Task&gt; taskPtr2 = new Task(); </a:t>
            </a:r>
            <a:r>
              <a:rPr lang="en">
                <a:solidFill>
                  <a:schemeClr val="accent2"/>
                </a:solidFill>
              </a:rPr>
              <a:t>//Error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vs move</a:t>
            </a:r>
            <a:endParaRPr/>
          </a:p>
        </p:txBody>
      </p:sp>
      <p:sp>
        <p:nvSpPr>
          <p:cNvPr id="538" name="Google Shape;538;p51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unique_ptr&lt;&gt; is not copyable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Hence we can not create copy of a unique_ptr object either through copy constructor or assignment operator.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cannot copy a unique_ptr object, but we can move them.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unique_ptr can transfer ownership to another unique_ptr.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Overloading Operators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311700" y="1266325"/>
            <a:ext cx="8714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Where have we seen this already?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iostream object overloads the &lt;&lt; operator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iostream operator &lt;&lt;(std::string){...}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overload the following operators: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6" name="Google Shape;296;p16"/>
          <p:cNvGraphicFramePr/>
          <p:nvPr/>
        </p:nvGraphicFramePr>
        <p:xfrm>
          <a:off x="1503538" y="309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{4DED08B6-E5BE-4F22-BA0F-019DC54109CC}</a:tableStyleId>
              </a:tblPr>
              <a:tblGrid>
                <a:gridCol w="668375"/>
                <a:gridCol w="656225"/>
                <a:gridCol w="692700"/>
                <a:gridCol w="704825"/>
                <a:gridCol w="631925"/>
                <a:gridCol w="668375"/>
                <a:gridCol w="704825"/>
                <a:gridCol w="704825"/>
                <a:gridCol w="704825"/>
              </a:tblGrid>
              <a:tr h="2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⁄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‸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</a:t>
                      </a:r>
                      <a:endParaRPr/>
                    </a:p>
                  </a:txBody>
                  <a:tcPr marT="34925" marB="34925" marR="34925" marL="34925"/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+=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-=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*=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⁄=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%=</a:t>
                      </a:r>
                      <a:endParaRPr/>
                    </a:p>
                  </a:txBody>
                  <a:tcPr marT="34925" marB="34925" marR="34925" marL="34925"/>
                </a:tc>
              </a:tr>
              <a:tr h="2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‸=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&amp;=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|=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&lt;&lt;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&gt;&gt;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&lt;&lt;=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&gt;&gt;=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==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!=</a:t>
                      </a:r>
                      <a:endParaRPr/>
                    </a:p>
                  </a:txBody>
                  <a:tcPr marT="34925" marB="34925" marR="34925" marL="34925"/>
                </a:tc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&gt;=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||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++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,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-&gt;*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-&gt;</a:t>
                      </a:r>
                      <a:endParaRPr/>
                    </a:p>
                  </a:txBody>
                  <a:tcPr marT="34925" marB="34925" marR="34925" marL="34925"/>
                </a:tc>
              </a:tr>
              <a:tr h="219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 )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 ]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new[]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delete[]</a:t>
                      </a:r>
                      <a:endParaRPr/>
                    </a:p>
                  </a:txBody>
                  <a:tcPr marT="34925" marB="34925" marR="34925" marL="349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std::move</a:t>
            </a:r>
            <a:endParaRPr/>
          </a:p>
        </p:txBody>
      </p:sp>
      <p:sp>
        <p:nvSpPr>
          <p:cNvPr id="544" name="Google Shape;544;p52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std::move() will </a:t>
            </a:r>
            <a:r>
              <a:rPr lang="en"/>
              <a:t>transfer the </a:t>
            </a:r>
            <a:r>
              <a:rPr lang="en"/>
              <a:t>associated raw pointer to a new smart pointer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std::unique_ptr&lt;Task&gt; int_ptr2 = std::move(int_ptr);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parameter to move will be empty after transferring the ownership of its raw pointer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Additional smart pointer operations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sptr.reset() //deletes the object associated with the pointer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sptr.release() //returns the pointer and relinquishes ownership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std::unique_ptr</a:t>
            </a:r>
            <a:endParaRPr/>
          </a:p>
        </p:txBody>
      </p:sp>
      <p:sp>
        <p:nvSpPr>
          <p:cNvPr id="550" name="Google Shape;550;p5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/>
              <a:t>The unique_ptr template class captures sole ownership of a pointer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/>
              <a:t>Guarantees single ownership of a pointer.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You cannot have two objects pointing to the same reference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if you need a shared pointer?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std::shared_ptr</a:t>
            </a:r>
            <a:endParaRPr/>
          </a:p>
        </p:txBody>
      </p:sp>
      <p:sp>
        <p:nvSpPr>
          <p:cNvPr id="556" name="Google Shape;556;p5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STL class template for a shared pointer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Allows itself to be copied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Uses reference counting (like Java) to know when it can be deleted.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only when you need a shared reference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keyword</a:t>
            </a:r>
            <a:endParaRPr/>
          </a:p>
        </p:txBody>
      </p:sp>
      <p:sp>
        <p:nvSpPr>
          <p:cNvPr id="562" name="Google Shape;562;p55"/>
          <p:cNvSpPr txBox="1"/>
          <p:nvPr>
            <p:ph idx="1" type="body"/>
          </p:nvPr>
        </p:nvSpPr>
        <p:spPr>
          <a:xfrm>
            <a:off x="174950" y="1597875"/>
            <a:ext cx="88173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/>
              <a:t>C++11 and greater the compiler can infer the type of a variable at the point of declaration,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instead of putting in the variable type, you can just write auto: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 x = 4; can now be replaced with: auto x = 4;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 -std=c++14 flag with g++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‘auto’ is really for working with templates and iterators: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vector&lt;int&gt; vec;</a:t>
            </a:r>
            <a:br>
              <a:rPr lang="en"/>
            </a:br>
            <a:r>
              <a:rPr lang="en"/>
              <a:t>auto itr = vec.begin(); // instead of vector&lt;int&gt;::iterator itr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Based For loop</a:t>
            </a:r>
            <a:endParaRPr/>
          </a:p>
        </p:txBody>
      </p:sp>
      <p:sp>
        <p:nvSpPr>
          <p:cNvPr id="568" name="Google Shape;568;p56"/>
          <p:cNvSpPr txBox="1"/>
          <p:nvPr>
            <p:ph idx="1" type="body"/>
          </p:nvPr>
        </p:nvSpPr>
        <p:spPr>
          <a:xfrm>
            <a:off x="311075" y="1597875"/>
            <a:ext cx="84639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languages have a foreach loop that automatically advances through each element of a container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C++11 added a foreach to C++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vector&lt;int&gt; vec; </a:t>
            </a:r>
            <a:br>
              <a:rPr lang="en"/>
            </a:br>
            <a:r>
              <a:rPr lang="en"/>
              <a:t>for (int i : vec ){</a:t>
            </a:r>
            <a:br>
              <a:rPr lang="en"/>
            </a:br>
            <a:r>
              <a:rPr lang="en"/>
              <a:t>	cout &lt;&lt; i;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Iteration</a:t>
            </a:r>
            <a:endParaRPr/>
          </a:p>
        </p:txBody>
      </p:sp>
      <p:sp>
        <p:nvSpPr>
          <p:cNvPr id="574" name="Google Shape;574;p57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Combine with auto to make iteration a breeze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vector&lt;int&gt; vec; </a:t>
            </a:r>
            <a:br>
              <a:rPr lang="en"/>
            </a:br>
            <a:r>
              <a:rPr lang="en"/>
              <a:t>for ( auto data : vec ){</a:t>
            </a:r>
            <a:br>
              <a:rPr lang="en"/>
            </a:br>
            <a:r>
              <a:rPr lang="en"/>
              <a:t>            cout  &lt;&lt; data &lt;&lt; endl;</a:t>
            </a:r>
            <a:br>
              <a:rPr lang="en"/>
            </a:br>
            <a:r>
              <a:rPr lang="en"/>
              <a:t>}  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the Contents of the Container</a:t>
            </a:r>
            <a:endParaRPr/>
          </a:p>
        </p:txBody>
      </p:sp>
      <p:sp>
        <p:nvSpPr>
          <p:cNvPr id="580" name="Google Shape;580;p5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modify the values in the container or to avoid copying large objects, you can make the loop variable a reference: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(int&amp; i : vec ){</a:t>
            </a:r>
            <a:br>
              <a:rPr lang="en"/>
            </a:br>
            <a:r>
              <a:rPr lang="en"/>
              <a:t>	i++; // increments the value in the vector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</a:t>
            </a:r>
            <a:r>
              <a:rPr lang="en"/>
              <a:t> Behavior and Iteration</a:t>
            </a:r>
            <a:endParaRPr/>
          </a:p>
        </p:txBody>
      </p:sp>
      <p:sp>
        <p:nvSpPr>
          <p:cNvPr id="586" name="Google Shape;586;p59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Without the reference, the values in the container would not be changed because you are modifying a copy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is the default, safe behavior. Why?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Because, in general, you should not modify the contents of a container while iterating through a </a:t>
            </a:r>
            <a:r>
              <a:rPr lang="en"/>
              <a:t>container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592" name="Google Shape;592;p60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happens when I overload a method to take a pointer or integer, and call it with NULL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 get an error (if I’m lucky) because it is an ambiguous call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Pointer are treated as integers, and NULL is another name for 0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need an actual type that equates to a pointer that can be NULL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nullptr</a:t>
            </a:r>
            <a:endParaRPr/>
          </a:p>
        </p:txBody>
      </p:sp>
      <p:sp>
        <p:nvSpPr>
          <p:cNvPr id="598" name="Google Shape;598;p61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C++ 11 adds nullptr_t, a distinct type that degrades to a pointer and has one value: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null pointer literal, called </a:t>
            </a:r>
            <a:r>
              <a:rPr b="1" i="1" lang="en"/>
              <a:t>nullptr</a:t>
            </a:r>
            <a:r>
              <a:rPr lang="en"/>
              <a:t>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nullptr is not itself a pointer type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Instead, it degrades to a pointer type with the value NULL.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should always use nullptr instead of NULL to indicate an invalid pointer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 Classes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471900" y="1775250"/>
            <a:ext cx="8222100" cy="30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declare another unrelated class as a Friend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class F is friend of class C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class F member functions are friends of C and can access private class/instance variables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NOT reciprocated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Friendship granted, not taken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Syntax: friend class F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Goes inside class definition of "authorizing" class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Friend Classes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Violates encapsulation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Easily overused out of laziness rather than good design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 NOT OVERUSE FRIEND CLASSES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Good Examples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Make Node variables private, then make Linked List a friend class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Bad Examples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Make class A a friend class of class B to avoid writing getters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Templates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303800" y="1597950"/>
            <a:ext cx="51477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C++ functions work on specific types.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need to write different routines to perform the same operation on different data types.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have overloading to ‘hide’ some of this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However, the operation we are performing is the same</a:t>
            </a:r>
            <a:endParaRPr/>
          </a:p>
        </p:txBody>
      </p:sp>
      <p:sp>
        <p:nvSpPr>
          <p:cNvPr id="320" name="Google Shape;320;p20"/>
          <p:cNvSpPr txBox="1"/>
          <p:nvPr>
            <p:ph idx="2" type="body"/>
          </p:nvPr>
        </p:nvSpPr>
        <p:spPr>
          <a:xfrm>
            <a:off x="6451400" y="1597950"/>
            <a:ext cx="26064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int maximum(int a, int b, int c) {</a:t>
            </a:r>
            <a:br>
              <a:rPr lang="en" sz="1200">
                <a:solidFill>
                  <a:schemeClr val="accent2"/>
                </a:solidFill>
              </a:rPr>
            </a:br>
            <a:r>
              <a:rPr lang="en" sz="1200">
                <a:solidFill>
                  <a:schemeClr val="accent2"/>
                </a:solidFill>
              </a:rPr>
              <a:t>	int max = a;</a:t>
            </a:r>
            <a:br>
              <a:rPr lang="en" sz="1200">
                <a:solidFill>
                  <a:schemeClr val="accent2"/>
                </a:solidFill>
              </a:rPr>
            </a:br>
            <a:r>
              <a:rPr lang="en" sz="1200">
                <a:solidFill>
                  <a:schemeClr val="accent2"/>
                </a:solidFill>
              </a:rPr>
              <a:t>	if (b &gt; max) max = b; </a:t>
            </a:r>
            <a:br>
              <a:rPr lang="en" sz="1200">
                <a:solidFill>
                  <a:schemeClr val="accent2"/>
                </a:solidFill>
              </a:rPr>
            </a:br>
            <a:r>
              <a:rPr lang="en" sz="1200">
                <a:solidFill>
                  <a:schemeClr val="accent2"/>
                </a:solidFill>
              </a:rPr>
              <a:t>	if (c &gt; max) max = c; </a:t>
            </a:r>
            <a:br>
              <a:rPr lang="en" sz="1200">
                <a:solidFill>
                  <a:schemeClr val="accent2"/>
                </a:solidFill>
              </a:rPr>
            </a:br>
            <a:r>
              <a:rPr lang="en" sz="1200">
                <a:solidFill>
                  <a:schemeClr val="accent2"/>
                </a:solidFill>
              </a:rPr>
              <a:t>	return max;</a:t>
            </a:r>
            <a:br>
              <a:rPr lang="en" sz="1200">
                <a:solidFill>
                  <a:schemeClr val="accent2"/>
                </a:solidFill>
              </a:rPr>
            </a:br>
            <a:r>
              <a:rPr lang="en" sz="1200">
                <a:solidFill>
                  <a:schemeClr val="accent2"/>
                </a:solidFill>
              </a:rPr>
              <a:t>}</a:t>
            </a:r>
            <a:br>
              <a:rPr lang="en" sz="1200">
                <a:solidFill>
                  <a:schemeClr val="accent2"/>
                </a:solidFill>
              </a:rPr>
            </a:br>
            <a:r>
              <a:rPr lang="en" sz="1200">
                <a:solidFill>
                  <a:schemeClr val="accent2"/>
                </a:solidFill>
              </a:rPr>
              <a:t>float maximum(float a, float b, float c) {</a:t>
            </a:r>
            <a:br>
              <a:rPr lang="en" sz="1200">
                <a:solidFill>
                  <a:schemeClr val="accent2"/>
                </a:solidFill>
              </a:rPr>
            </a:br>
            <a:r>
              <a:rPr lang="en" sz="1200">
                <a:solidFill>
                  <a:schemeClr val="accent2"/>
                </a:solidFill>
              </a:rPr>
              <a:t>	float max = a;</a:t>
            </a:r>
            <a:br>
              <a:rPr lang="en" sz="1200">
                <a:solidFill>
                  <a:schemeClr val="accent2"/>
                </a:solidFill>
              </a:rPr>
            </a:br>
            <a:r>
              <a:rPr lang="en" sz="1200">
                <a:solidFill>
                  <a:schemeClr val="accent2"/>
                </a:solidFill>
              </a:rPr>
              <a:t>	if (b &gt; max) max = b; </a:t>
            </a:r>
            <a:br>
              <a:rPr lang="en" sz="1200">
                <a:solidFill>
                  <a:schemeClr val="accent2"/>
                </a:solidFill>
              </a:rPr>
            </a:br>
            <a:r>
              <a:rPr lang="en" sz="1200">
                <a:solidFill>
                  <a:schemeClr val="accent2"/>
                </a:solidFill>
              </a:rPr>
              <a:t>	if (c &gt; max) max = c; </a:t>
            </a:r>
            <a:br>
              <a:rPr lang="en" sz="1200">
                <a:solidFill>
                  <a:schemeClr val="accent2"/>
                </a:solidFill>
              </a:rPr>
            </a:br>
            <a:r>
              <a:rPr lang="en" sz="1200">
                <a:solidFill>
                  <a:schemeClr val="accent2"/>
                </a:solidFill>
              </a:rPr>
              <a:t>	return max;</a:t>
            </a:r>
            <a:br>
              <a:rPr lang="en" sz="1200">
                <a:solidFill>
                  <a:schemeClr val="accent2"/>
                </a:solidFill>
              </a:rPr>
            </a:br>
            <a:r>
              <a:rPr lang="en" sz="1200">
                <a:solidFill>
                  <a:schemeClr val="accent2"/>
                </a:solidFill>
              </a:rPr>
              <a:t>}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Type-independent patterns that can work with multiple data types.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Template programming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Makes our code more reusable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Two kinds of Templates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Function Templates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Class Templates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