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2" r:id="rId3"/>
    <p:sldId id="349" r:id="rId4"/>
    <p:sldId id="300" r:id="rId5"/>
    <p:sldId id="339" r:id="rId6"/>
    <p:sldId id="340" r:id="rId7"/>
    <p:sldId id="299" r:id="rId8"/>
    <p:sldId id="308" r:id="rId9"/>
    <p:sldId id="327" r:id="rId10"/>
    <p:sldId id="328" r:id="rId11"/>
    <p:sldId id="335" r:id="rId12"/>
    <p:sldId id="329" r:id="rId13"/>
    <p:sldId id="270" r:id="rId14"/>
    <p:sldId id="324" r:id="rId15"/>
    <p:sldId id="341" r:id="rId16"/>
    <p:sldId id="330" r:id="rId17"/>
    <p:sldId id="342" r:id="rId18"/>
    <p:sldId id="350" r:id="rId19"/>
    <p:sldId id="343" r:id="rId20"/>
    <p:sldId id="344" r:id="rId21"/>
    <p:sldId id="314" r:id="rId22"/>
    <p:sldId id="306" r:id="rId23"/>
    <p:sldId id="345" r:id="rId24"/>
    <p:sldId id="312" r:id="rId25"/>
    <p:sldId id="332" r:id="rId26"/>
    <p:sldId id="346" r:id="rId27"/>
    <p:sldId id="347" r:id="rId28"/>
    <p:sldId id="34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E36A-1790-4FBD-8352-96048201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D1EC8-9086-49DE-8543-A98672EF3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4EB79-7D12-4C11-BBCB-09EEA0C2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5FF4-C36C-4BD2-8037-4BBA59C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C39C-4F0C-4A8F-AFAF-FA5AB51F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09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04BA-6C3F-4B3C-82AF-8440375F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038B-0AA6-444E-B1AF-DA389594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5231-36A6-4D48-930F-01FBBB2C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45B4-D7A7-4D28-BF91-02EA040D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5D5F-8F6B-4C5A-926E-8EA4A1A9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D8B2-1AC3-4924-8EBD-6CAA45933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3C365-E605-4477-B708-80672B1B0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EE1E-2BEB-4F97-B175-FE557F36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32F8-E946-4D9E-BE35-BAFD8244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8420-F0A6-4361-8461-C3CDFBA6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F7B-2A97-4E61-9EAE-C6B6DA31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A91B-98D9-453A-B0DB-F5A89F87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B34E-A5A7-4EAE-844F-30887E23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2636-03AA-46FC-A780-E544CDA3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32F6-2326-4583-8781-76E32935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55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376A-5DC0-47F7-A06E-058F40A1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D6F3F-4A36-45D0-8AFC-5EF532F4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B065-3D9D-4D6C-B669-23E1F96C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2904-FD5B-4AF0-9ACF-F5DAB7C7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5FCC1-F082-4EAC-BAAC-660685E7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8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A92-569B-42FA-892E-A093806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97FF-6AE2-4161-97C1-B36009F72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6664-9820-41E2-B58F-D8AC61120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CCFE8-D4AF-4D36-B01F-2A583F7E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B225-DDE5-4CF2-A56C-960FAAF4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F477-474D-4DC5-B575-5B524A2D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62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7083-2609-46FD-9772-E115D182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FEBA-73A0-412B-82EE-441FBF2E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4AE5-79CD-4D0B-9E7D-AA18F83B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4D458-4C13-48D6-B780-A8718B6C7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F03EB-CB82-4931-B75D-1B56F6BFD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D03A8-CA53-4B7B-960F-3C855C2F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F6B4A-1A27-46F6-BC26-19721DB6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E57D1-7FF8-47A6-9FA2-66A61272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C53A-8C17-4DB4-AB7A-C3F45299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6819-F990-4A2A-B80D-47AEC29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CCAF7-F096-4026-911A-7A5F2C6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49ED7-778D-415B-8C5D-8A03FA7E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3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554B6-00C3-416A-8595-0418DF96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DA42-950C-4503-AA25-67C1724B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5C3C-1C21-454C-935E-6E79AA35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2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E6E4-0067-4574-AF9D-BC204BB1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1BD-2D37-4E14-B0AC-2AFFEE12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EBF86-8F68-4D6D-BCB7-574487BF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E679F-FD9A-4BC5-A791-14A48289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42C06-9C4C-44DB-A7CF-9D78B6EB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113B0-C275-4C8E-B35D-8B52AFC7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57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AF98-691C-4B3F-BDE2-F749CF92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B112C-C309-46BA-947F-0A7260E80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C3CE7-EFEA-4F13-A945-567BDD1E5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966D-3A45-4EB6-AF62-9928DD73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E5B-11C9-4193-89F4-43B12BD7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8D2BF-71C4-4B8B-B980-820DE2FA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46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619FD-8DD3-4104-A1B1-8FD1FAF4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A37F-98DB-483D-BB3E-448015EE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634A-4F73-49FA-BB99-B11055399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4273-52CF-44B5-AEFD-6E90066F752E}" type="datetimeFigureOut">
              <a:rPr lang="en-CA" smtClean="0"/>
              <a:pPr/>
              <a:t>2025-08-26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4775-3028-499E-BFB1-597892922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4C89F-71DC-4CF3-83AD-B5DF67A18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43C5-E749-4479-80DA-4157CFF7916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4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cp400@mail.usask.c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695-35DD-40FD-8D16-03BA7CA42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80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rench Script MT" panose="03020402040607040605" pitchFamily="66" charset="0"/>
              </a:rPr>
              <a:t>Introductory Worldbuilding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3B2D2-1A10-4185-ADBE-EA6E012B9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02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5E79-DC89-909C-6642-0EB73DCE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CFB9-DAB4-CF18-8DA3-8101E1C5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Be aware of the following. You may change classes to another selective course if you want this week</a:t>
            </a:r>
          </a:p>
          <a:p>
            <a:r>
              <a:rPr lang="en-CA" dirty="0"/>
              <a:t>If you want something in a more traditional </a:t>
            </a:r>
            <a:r>
              <a:rPr lang="en-US" altLang="zh-CN" dirty="0"/>
              <a:t>Chinese learning style, or focused specifically on the standardized tests, I recommend choosing a different section</a:t>
            </a:r>
            <a:endParaRPr lang="en-CA" dirty="0"/>
          </a:p>
          <a:p>
            <a:r>
              <a:rPr lang="en-CA" dirty="0"/>
              <a:t>If you stay, you are committing to my ideas</a:t>
            </a:r>
          </a:p>
          <a:p>
            <a:endParaRPr lang="en-CA" dirty="0"/>
          </a:p>
          <a:p>
            <a:r>
              <a:rPr lang="en-CA" dirty="0"/>
              <a:t>You will find this class hard</a:t>
            </a:r>
          </a:p>
          <a:p>
            <a:r>
              <a:rPr lang="en-CA" dirty="0"/>
              <a:t>This class is entirely in English, often difficult English</a:t>
            </a:r>
          </a:p>
          <a:p>
            <a:r>
              <a:rPr lang="en-CA" dirty="0"/>
              <a:t>It will expect you to do work in ways you are not used to</a:t>
            </a:r>
          </a:p>
          <a:p>
            <a:pPr lvl="1"/>
            <a:r>
              <a:rPr lang="en-CA" dirty="0"/>
              <a:t>It is a creative course, and I want creativity in specific ways</a:t>
            </a:r>
          </a:p>
          <a:p>
            <a:pPr lvl="1"/>
            <a:r>
              <a:rPr lang="en-CA" dirty="0"/>
              <a:t>This class is not directly trivia based: it is about </a:t>
            </a:r>
            <a:r>
              <a:rPr lang="en-CA"/>
              <a:t>transforming information</a:t>
            </a:r>
            <a:endParaRPr lang="en-CA" dirty="0"/>
          </a:p>
          <a:p>
            <a:r>
              <a:rPr lang="en-CA" dirty="0"/>
              <a:t>It is a lot of work for the marks</a:t>
            </a:r>
          </a:p>
          <a:p>
            <a:pPr lvl="1"/>
            <a:r>
              <a:rPr lang="en-CA" dirty="0"/>
              <a:t>It will take over 20 pages of original work to get done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867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C7DD6-9B9D-45C5-98E9-35566FC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Warning TL:DR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0E453-75DD-4608-BF29-8B425EF0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will be a lot of work</a:t>
            </a:r>
          </a:p>
          <a:p>
            <a:r>
              <a:rPr lang="en-US" altLang="zh-CN" dirty="0"/>
              <a:t>It will be hard</a:t>
            </a:r>
          </a:p>
          <a:p>
            <a:r>
              <a:rPr lang="en-US" altLang="zh-CN" dirty="0"/>
              <a:t>It will not be in Chinese style</a:t>
            </a:r>
          </a:p>
          <a:p>
            <a:r>
              <a:rPr lang="en-US" altLang="zh-CN" dirty="0"/>
              <a:t>Change sections if you want something easier or Chinese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70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8B81-C1DB-7D95-8CA4-181938E3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0603-04D6-2F7C-DFB2-1FAF5EA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school gets 50 marks (50 shared final)</a:t>
            </a:r>
          </a:p>
          <a:p>
            <a:r>
              <a:rPr lang="en-CA" dirty="0"/>
              <a:t>I get 50 marks</a:t>
            </a:r>
          </a:p>
          <a:p>
            <a:pPr lvl="1"/>
            <a:r>
              <a:rPr lang="en-CA" dirty="0"/>
              <a:t>Portfolio (25 marks)</a:t>
            </a:r>
          </a:p>
          <a:p>
            <a:pPr lvl="1"/>
            <a:r>
              <a:rPr lang="en-CA" dirty="0"/>
              <a:t>In Class Final (25 marks)</a:t>
            </a:r>
          </a:p>
          <a:p>
            <a:pPr lvl="2"/>
            <a:r>
              <a:rPr lang="en-CA" dirty="0"/>
              <a:t>My final will be called the In Class Final when I refer to it</a:t>
            </a:r>
          </a:p>
          <a:p>
            <a:pPr lvl="1"/>
            <a:r>
              <a:rPr lang="en-CA" dirty="0"/>
              <a:t>Note: the final and portfolio are highly intertwined</a:t>
            </a:r>
          </a:p>
          <a:p>
            <a:pPr lvl="2"/>
            <a:r>
              <a:rPr lang="en-CA" dirty="0"/>
              <a:t>The final is testing what you included in your portfolio</a:t>
            </a:r>
          </a:p>
          <a:p>
            <a:pPr lvl="2"/>
            <a:r>
              <a:rPr lang="en-US" dirty="0"/>
              <a:t>The goal will be to have your final validate your portfolio</a:t>
            </a:r>
          </a:p>
          <a:p>
            <a:pPr lvl="2"/>
            <a:r>
              <a:rPr lang="en-US" dirty="0"/>
              <a:t>Your portfolio shows what you are trying to learn and create, the final shows that you learned what you gave 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83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Objectives:</a:t>
            </a:r>
          </a:p>
          <a:p>
            <a:pPr lvl="1"/>
            <a:r>
              <a:rPr lang="en-US" altLang="zh-CN" dirty="0"/>
              <a:t>Practice a little technical English from many fields in a creative way</a:t>
            </a:r>
          </a:p>
          <a:p>
            <a:pPr lvl="1"/>
            <a:r>
              <a:rPr lang="en-US" altLang="zh-CN" dirty="0"/>
              <a:t>Explore consequence and iteration, relations between everything</a:t>
            </a:r>
          </a:p>
          <a:p>
            <a:pPr lvl="1"/>
            <a:r>
              <a:rPr lang="en-US" altLang="zh-CN" dirty="0"/>
              <a:t>Autodidactic learning</a:t>
            </a:r>
          </a:p>
          <a:p>
            <a:r>
              <a:rPr lang="en-US" altLang="zh-CN" dirty="0"/>
              <a:t>Concrete Objectives:</a:t>
            </a:r>
          </a:p>
          <a:p>
            <a:pPr lvl="1"/>
            <a:r>
              <a:rPr lang="en-US" altLang="zh-CN" dirty="0"/>
              <a:t>Making a small encyclopedia (world guide) of a new setting with entries addressing many topics in personal creative ways with input from me</a:t>
            </a:r>
          </a:p>
          <a:p>
            <a:pPr lvl="1"/>
            <a:r>
              <a:rPr lang="en-US" altLang="zh-CN" dirty="0"/>
              <a:t>Making a personal new vocabulary list and practicing it in the writing for this class (Glossary/Targeted Language)</a:t>
            </a:r>
          </a:p>
        </p:txBody>
      </p:sp>
    </p:spTree>
    <p:extLst>
      <p:ext uri="{BB962C8B-B14F-4D97-AF65-F5344CB8AC3E}">
        <p14:creationId xmlns:p14="http://schemas.microsoft.com/office/powerpoint/2010/main" val="291109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DCC8-DCCB-2066-FA0C-ADCC5C60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5771-DF30-89ED-1B1F-87CFCA2A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Majority of the course evaluation</a:t>
            </a:r>
          </a:p>
          <a:p>
            <a:r>
              <a:rPr lang="en-CA" dirty="0"/>
              <a:t>A physical (paper) copy of the portfolio is due at the in-class final</a:t>
            </a:r>
          </a:p>
          <a:p>
            <a:pPr lvl="1"/>
            <a:r>
              <a:rPr lang="en-CA" dirty="0"/>
              <a:t>This will be our last class held in Week 11 or whenever the final actually is if I go overtime</a:t>
            </a:r>
          </a:p>
          <a:p>
            <a:r>
              <a:rPr lang="en-CA" dirty="0"/>
              <a:t>It cannot be handed in late: </a:t>
            </a:r>
          </a:p>
          <a:p>
            <a:pPr lvl="1"/>
            <a:r>
              <a:rPr lang="en-CA" dirty="0"/>
              <a:t>You will not be allowed to write the final without a handed in portfolio</a:t>
            </a:r>
          </a:p>
          <a:p>
            <a:pPr lvl="1"/>
            <a:r>
              <a:rPr lang="en-CA" dirty="0"/>
              <a:t>There will not be a make up exam</a:t>
            </a:r>
          </a:p>
        </p:txBody>
      </p:sp>
    </p:spTree>
    <p:extLst>
      <p:ext uri="{BB962C8B-B14F-4D97-AF65-F5344CB8AC3E}">
        <p14:creationId xmlns:p14="http://schemas.microsoft.com/office/powerpoint/2010/main" val="276062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8E27-6E60-3193-3217-6AB07CD6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Portfolio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22F3-311A-0B0F-F584-175B0C1FF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Probably 20 pages in total</a:t>
            </a:r>
          </a:p>
          <a:p>
            <a:pPr lvl="1"/>
            <a:r>
              <a:rPr lang="en-CA" dirty="0"/>
              <a:t>As long as needed</a:t>
            </a:r>
          </a:p>
          <a:p>
            <a:r>
              <a:rPr lang="en-CA" dirty="0"/>
              <a:t>Glossary</a:t>
            </a:r>
          </a:p>
          <a:p>
            <a:r>
              <a:rPr lang="en-CA" dirty="0"/>
              <a:t>Process (notes and references)</a:t>
            </a:r>
          </a:p>
          <a:p>
            <a:r>
              <a:rPr lang="en-CA" dirty="0"/>
              <a:t>Articles</a:t>
            </a:r>
          </a:p>
          <a:p>
            <a:r>
              <a:rPr lang="en-CA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17334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C7A5-A466-BDA8-EE60-4E8DFE19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Glossary (Targeted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7BBD-73B8-CEFE-849A-E3E74D0F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critical part of the Portfolio</a:t>
            </a:r>
          </a:p>
          <a:p>
            <a:r>
              <a:rPr lang="en-CA" dirty="0"/>
              <a:t>I will provide a template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29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C6B8-55CF-4DD7-9B2E-B73419F5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1651-0851-ACEC-CC41-491D7A6F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Notes and references</a:t>
            </a:r>
          </a:p>
          <a:p>
            <a:r>
              <a:rPr lang="en-CA" dirty="0"/>
              <a:t>Good worldbuilding builds on what is</a:t>
            </a:r>
          </a:p>
          <a:p>
            <a:pPr lvl="1"/>
            <a:r>
              <a:rPr lang="en-CA" dirty="0"/>
              <a:t>Art in general does</a:t>
            </a:r>
          </a:p>
          <a:p>
            <a:pPr lvl="1"/>
            <a:r>
              <a:rPr lang="en-CA" dirty="0"/>
              <a:t>“Gathering Sand for the Sandbox”</a:t>
            </a:r>
          </a:p>
          <a:p>
            <a:r>
              <a:rPr lang="en-CA" dirty="0"/>
              <a:t>Want to see your process</a:t>
            </a:r>
          </a:p>
          <a:p>
            <a:pPr lvl="1"/>
            <a:r>
              <a:rPr lang="en-CA" dirty="0"/>
              <a:t>Flowcharts, point forms </a:t>
            </a:r>
            <a:r>
              <a:rPr lang="en-CA" dirty="0" err="1"/>
              <a:t>etc</a:t>
            </a:r>
            <a:r>
              <a:rPr lang="en-CA" dirty="0"/>
              <a:t> ok</a:t>
            </a:r>
          </a:p>
          <a:p>
            <a:r>
              <a:rPr lang="en-CA" dirty="0"/>
              <a:t>See what I provide, mix in other things</a:t>
            </a:r>
          </a:p>
          <a:p>
            <a:r>
              <a:rPr lang="en-CA" dirty="0"/>
              <a:t>Logic and Connections</a:t>
            </a:r>
          </a:p>
          <a:p>
            <a:r>
              <a:rPr lang="en-CA" dirty="0"/>
              <a:t>Images requested: want reference photos, not finished materials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0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C995A-F33A-41C5-886A-584268AE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Returning take note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741DF-351D-4F8B-BE50-A6A22910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If you are somehow back in my class, I hope you understand expectations better, but…</a:t>
            </a:r>
          </a:p>
          <a:p>
            <a:r>
              <a:rPr lang="en-US" altLang="zh-CN" dirty="0"/>
              <a:t>2. The assignments will be different this term, if related to the same material</a:t>
            </a:r>
          </a:p>
          <a:p>
            <a:pPr lvl="1"/>
            <a:r>
              <a:rPr lang="en-US" altLang="zh-CN" dirty="0"/>
              <a:t>Especially note that I am emphasizing process far more this term than before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33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E4BD-A567-2E23-6E14-5E4D21E8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Articles (Sketches)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5BA2-8F2B-0F38-6803-A10DED616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Taking references/materials and making something new</a:t>
            </a:r>
          </a:p>
          <a:p>
            <a:r>
              <a:rPr lang="en-CA" dirty="0"/>
              <a:t>Make things truly your own</a:t>
            </a:r>
          </a:p>
          <a:p>
            <a:r>
              <a:rPr lang="en-CA" dirty="0"/>
              <a:t>Should use article formatting</a:t>
            </a:r>
          </a:p>
        </p:txBody>
      </p:sp>
    </p:spTree>
    <p:extLst>
      <p:ext uri="{BB962C8B-B14F-4D97-AF65-F5344CB8AC3E}">
        <p14:creationId xmlns:p14="http://schemas.microsoft.com/office/powerpoint/2010/main" val="192839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97222-EE8B-41B7-B77F-F6C0E4D2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School requirement: Monitor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E3E76-1375-44EA-9E43-F4442C2A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need a monitor</a:t>
            </a:r>
          </a:p>
          <a:p>
            <a:r>
              <a:rPr lang="en-US" altLang="zh-CN" dirty="0"/>
              <a:t>If you feel responsible, please volunteer</a:t>
            </a:r>
          </a:p>
          <a:p>
            <a:r>
              <a:rPr lang="en-US" altLang="zh-CN" dirty="0"/>
              <a:t>Talk to me now if you think this can be you</a:t>
            </a:r>
          </a:p>
          <a:p>
            <a:endParaRPr lang="en-US" altLang="zh-CN" dirty="0"/>
          </a:p>
          <a:p>
            <a:r>
              <a:rPr lang="en-US" altLang="zh-CN" dirty="0"/>
              <a:t>Responsibilities:</a:t>
            </a:r>
          </a:p>
          <a:p>
            <a:r>
              <a:rPr lang="en-US" altLang="zh-CN" dirty="0"/>
              <a:t>Make a class group and add me to it</a:t>
            </a:r>
          </a:p>
          <a:p>
            <a:r>
              <a:rPr lang="en-US" altLang="zh-CN" dirty="0"/>
              <a:t>Responsible/come to class</a:t>
            </a:r>
          </a:p>
          <a:p>
            <a:r>
              <a:rPr lang="en-US" altLang="zh-CN" dirty="0"/>
              <a:t>Pass on the information from the university about the other 50 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419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EDB4-5722-1DCA-BE0B-12FF127A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 (refined 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CF31-ADD9-4BDA-EE73-63FC0200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 works for the portfolio</a:t>
            </a:r>
          </a:p>
          <a:p>
            <a:r>
              <a:rPr lang="en-CA" dirty="0"/>
              <a:t>Multipart/multi-unit ideas to be developed</a:t>
            </a:r>
          </a:p>
          <a:p>
            <a:r>
              <a:rPr lang="en-CA" dirty="0"/>
              <a:t>Will suggest process and articles needed</a:t>
            </a:r>
          </a:p>
          <a:p>
            <a:r>
              <a:rPr lang="en-CA" dirty="0"/>
              <a:t>Will also suggest final form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197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B4F-68CC-35D8-3A87-4E83A4E2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2AE7-4531-BC36-16A9-4717C6549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Creative writing alone is not as fun</a:t>
            </a:r>
          </a:p>
          <a:p>
            <a:r>
              <a:rPr lang="en-CA" dirty="0"/>
              <a:t>Setting interaction makes things richer</a:t>
            </a:r>
          </a:p>
          <a:p>
            <a:r>
              <a:rPr lang="en-CA" dirty="0"/>
              <a:t>You will have a group of 5 or 6 to interact with</a:t>
            </a:r>
          </a:p>
          <a:p>
            <a:r>
              <a:rPr lang="en-CA" dirty="0"/>
              <a:t>I will want activity in the group, and sharing of ideas</a:t>
            </a:r>
          </a:p>
          <a:p>
            <a:pPr lvl="1"/>
            <a:r>
              <a:rPr lang="en-CA" dirty="0"/>
              <a:t>Don’t fear me or others seeing what is happening in the group</a:t>
            </a:r>
          </a:p>
          <a:p>
            <a:pPr lvl="1"/>
            <a:r>
              <a:rPr lang="en-CA" dirty="0"/>
              <a:t>Will be a good place to ask questions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918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C562-539A-45E8-C340-1B686AE3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E986-D8A5-5315-D110-A7B2A4479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May change this term: I want to cut back on materials</a:t>
            </a:r>
          </a:p>
          <a:p>
            <a:r>
              <a:rPr lang="en-CA" dirty="0"/>
              <a:t>We will talk on a different Subject (college/subject) each class</a:t>
            </a:r>
          </a:p>
          <a:p>
            <a:pPr lvl="1"/>
            <a:r>
              <a:rPr lang="en-CA" dirty="0"/>
              <a:t>Some will cover more than one</a:t>
            </a:r>
          </a:p>
          <a:p>
            <a:r>
              <a:rPr lang="en-CA" dirty="0"/>
              <a:t>I will have a lecture that will cover some ideas to be explored, and considered for the topic</a:t>
            </a:r>
          </a:p>
          <a:p>
            <a:r>
              <a:rPr lang="en-CA" dirty="0"/>
              <a:t>I have 14 subject lectures right now</a:t>
            </a:r>
          </a:p>
        </p:txBody>
      </p:sp>
    </p:spTree>
    <p:extLst>
      <p:ext uri="{BB962C8B-B14F-4D97-AF65-F5344CB8AC3E}">
        <p14:creationId xmlns:p14="http://schemas.microsoft.com/office/powerpoint/2010/main" val="249059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0661-1A87-CEA0-5713-4EC371ED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Class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A623B-6479-C006-7AA3-41D8745B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Final will ask for a project similar to the projects in the portfolio</a:t>
            </a:r>
          </a:p>
          <a:p>
            <a:r>
              <a:rPr lang="en-CA" dirty="0"/>
              <a:t>Question/prompt will focus on providing and transforming information from the projects</a:t>
            </a:r>
          </a:p>
          <a:p>
            <a:r>
              <a:rPr lang="en-CA" dirty="0"/>
              <a:t>It is mostly about directly testing what you did in this class</a:t>
            </a:r>
          </a:p>
          <a:p>
            <a:pPr lvl="1"/>
            <a:r>
              <a:rPr lang="en-CA" dirty="0"/>
              <a:t>Creativity of transforming inputs</a:t>
            </a:r>
          </a:p>
          <a:p>
            <a:pPr lvl="1"/>
            <a:r>
              <a:rPr lang="en-CA" dirty="0"/>
              <a:t>What you wrote for the portfolio</a:t>
            </a:r>
          </a:p>
        </p:txBody>
      </p:sp>
    </p:spTree>
    <p:extLst>
      <p:ext uri="{BB962C8B-B14F-4D97-AF65-F5344CB8AC3E}">
        <p14:creationId xmlns:p14="http://schemas.microsoft.com/office/powerpoint/2010/main" val="3620003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51CA-B5CC-8EEE-2E5B-D339064D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Answer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CC17-2CB7-8541-1DBF-50C01439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will hand out an answer template in the near future</a:t>
            </a:r>
          </a:p>
          <a:p>
            <a:r>
              <a:rPr lang="en-CA" dirty="0"/>
              <a:t>Please follow it, or get me to permit a variant format as soon as possible</a:t>
            </a:r>
          </a:p>
          <a:p>
            <a:r>
              <a:rPr lang="en-CA" dirty="0"/>
              <a:t>Please comment if it is unclear, discuss it in the writing circles</a:t>
            </a:r>
          </a:p>
          <a:p>
            <a:r>
              <a:rPr lang="en-CA" dirty="0"/>
              <a:t>There will be more specific templates for different units, particularly for the parts of writing I call “devilish details”</a:t>
            </a:r>
          </a:p>
        </p:txBody>
      </p:sp>
    </p:spTree>
    <p:extLst>
      <p:ext uri="{BB962C8B-B14F-4D97-AF65-F5344CB8AC3E}">
        <p14:creationId xmlns:p14="http://schemas.microsoft.com/office/powerpoint/2010/main" val="409169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9447-34CE-97BD-C852-1C4953C5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Strong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D805-0DF0-CA19-BC36-051C0F5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Write in English, write continuously</a:t>
            </a:r>
          </a:p>
          <a:p>
            <a:pPr lvl="1"/>
            <a:r>
              <a:rPr lang="en-CA" dirty="0"/>
              <a:t>I will as for work in writing circles weekly</a:t>
            </a:r>
          </a:p>
          <a:p>
            <a:r>
              <a:rPr lang="en-CA" dirty="0"/>
              <a:t>2. Make sure to add at least 2 new terms to your glossary every class</a:t>
            </a:r>
          </a:p>
          <a:p>
            <a:pPr lvl="1"/>
            <a:r>
              <a:rPr lang="en-CA" dirty="0"/>
              <a:t>Don’t wait, and get in the </a:t>
            </a:r>
            <a:r>
              <a:rPr lang="en-CA" u="sng" dirty="0"/>
              <a:t>habit</a:t>
            </a:r>
            <a:r>
              <a:rPr lang="en-CA" dirty="0"/>
              <a:t> of documenting them</a:t>
            </a:r>
          </a:p>
          <a:p>
            <a:pPr lvl="1"/>
            <a:r>
              <a:rPr lang="en-CA" dirty="0"/>
              <a:t>Make sure they are highlighted in your work: underlining easiest way</a:t>
            </a:r>
          </a:p>
          <a:p>
            <a:r>
              <a:rPr lang="en-CA" dirty="0"/>
              <a:t>3. Don’t make assumptions, make sure yours matches my desires</a:t>
            </a:r>
          </a:p>
          <a:p>
            <a:r>
              <a:rPr lang="en-CA" dirty="0"/>
              <a:t>4. If I include something in the world guide, it is important</a:t>
            </a:r>
          </a:p>
          <a:p>
            <a:pPr lvl="1"/>
            <a:r>
              <a:rPr lang="en-CA" dirty="0"/>
              <a:t>Understand why I included it</a:t>
            </a:r>
          </a:p>
        </p:txBody>
      </p:sp>
    </p:spTree>
    <p:extLst>
      <p:ext uri="{BB962C8B-B14F-4D97-AF65-F5344CB8AC3E}">
        <p14:creationId xmlns:p14="http://schemas.microsoft.com/office/powerpoint/2010/main" val="2638574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00AB-A665-F3B6-88F0-A06C8A9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3384-CAE2-63C5-BE78-B4E9C7B8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should be able to identify your culture</a:t>
            </a:r>
          </a:p>
          <a:p>
            <a:r>
              <a:rPr lang="en-CA" dirty="0"/>
              <a:t>Develop an identity, some hyperbole</a:t>
            </a:r>
          </a:p>
          <a:p>
            <a:r>
              <a:rPr lang="en-CA" dirty="0"/>
              <a:t>Tie things together</a:t>
            </a:r>
          </a:p>
          <a:p>
            <a:endParaRPr lang="en-CA" dirty="0"/>
          </a:p>
          <a:p>
            <a:r>
              <a:rPr lang="en-CA" dirty="0"/>
              <a:t>Use inspirations, but make something special, something a bit personal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173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D86D-50AE-E783-7276-76F31CE5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included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9678-AC16-A364-A5BA-FB38C056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have a number of specific ideas I want you to include in your worlds</a:t>
            </a:r>
          </a:p>
          <a:p>
            <a:r>
              <a:rPr lang="en-CA" dirty="0"/>
              <a:t>These are included to point in directions that make things different enough but still similar enough, while giving enough room to develop</a:t>
            </a:r>
          </a:p>
          <a:p>
            <a:r>
              <a:rPr lang="en-CA" dirty="0"/>
              <a:t>If I give it, you must use it: don’t change it, find the spaces, figure out why it is interesting to use</a:t>
            </a:r>
          </a:p>
          <a:p>
            <a:pPr lvl="1"/>
            <a:r>
              <a:rPr lang="en-CA" dirty="0"/>
              <a:t>Remember I chose these ideas for a reason, often an interesting question to be answered</a:t>
            </a:r>
          </a:p>
          <a:p>
            <a:pPr lvl="1"/>
            <a:r>
              <a:rPr lang="en-CA" dirty="0"/>
              <a:t>Limitations often important to driving understanding</a:t>
            </a:r>
          </a:p>
        </p:txBody>
      </p:sp>
    </p:spTree>
    <p:extLst>
      <p:ext uri="{BB962C8B-B14F-4D97-AF65-F5344CB8AC3E}">
        <p14:creationId xmlns:p14="http://schemas.microsoft.com/office/powerpoint/2010/main" val="72642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5580-D416-C9D0-0F3F-65701322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Keep me happy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7C52-4DB6-84A0-E1B0-DA56D429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Easiest way to do well in the class is to make me happy</a:t>
            </a:r>
          </a:p>
          <a:p>
            <a:r>
              <a:rPr lang="en-CA" dirty="0"/>
              <a:t>Ways to do this:</a:t>
            </a:r>
          </a:p>
          <a:p>
            <a:pPr lvl="1"/>
            <a:r>
              <a:rPr lang="en-CA" dirty="0"/>
              <a:t>Don’t just do the minimum</a:t>
            </a:r>
          </a:p>
          <a:p>
            <a:pPr lvl="1"/>
            <a:r>
              <a:rPr lang="en-CA" dirty="0"/>
              <a:t>Communicate as much as possible</a:t>
            </a:r>
          </a:p>
          <a:p>
            <a:pPr lvl="1"/>
            <a:r>
              <a:rPr lang="en-CA" dirty="0"/>
              <a:t>If I ask for materials, give them to me on time</a:t>
            </a:r>
          </a:p>
          <a:p>
            <a:pPr lvl="1"/>
            <a:r>
              <a:rPr lang="en-CA" dirty="0"/>
              <a:t>Spend time often working on it</a:t>
            </a:r>
          </a:p>
          <a:p>
            <a:pPr lvl="1"/>
            <a:r>
              <a:rPr lang="en-CA" dirty="0"/>
              <a:t>Have fun with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85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9122-A17E-1E0E-0325-55C2FC1F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Overtired (Jet Lagged), Revising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AEA1-8E31-26F3-1D33-28EC5CEA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Today will be rough</a:t>
            </a:r>
          </a:p>
          <a:p>
            <a:r>
              <a:rPr lang="en-CA" dirty="0"/>
              <a:t>I am jetlagged from Summer vacation in Canada</a:t>
            </a:r>
          </a:p>
          <a:p>
            <a:pPr lvl="1"/>
            <a:r>
              <a:rPr lang="en-CA" dirty="0"/>
              <a:t>I arrived in China Sunday at 2 am, Hohhot Sunday 6 pm</a:t>
            </a:r>
          </a:p>
          <a:p>
            <a:pPr lvl="1"/>
            <a:r>
              <a:rPr lang="en-CA" dirty="0"/>
              <a:t>I have been up since about 1:30 am today</a:t>
            </a:r>
          </a:p>
          <a:p>
            <a:r>
              <a:rPr lang="en-CA" dirty="0"/>
              <a:t>I love this course, but want iteration and revisions to make it work better</a:t>
            </a:r>
          </a:p>
          <a:p>
            <a:pPr lvl="1"/>
            <a:r>
              <a:rPr lang="en-CA" dirty="0"/>
              <a:t>Last term I was asking too much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probably the wrong things</a:t>
            </a:r>
            <a:endParaRPr lang="en-CA" dirty="0"/>
          </a:p>
          <a:p>
            <a:r>
              <a:rPr lang="en-CA" dirty="0"/>
              <a:t>Promise I will be clearer next week, but </a:t>
            </a:r>
            <a:r>
              <a:rPr lang="en-CA" dirty="0" err="1"/>
              <a:t>unfortuanately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65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1079-6466-4B65-AC13-9EBFB613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9D2F-8428-45C3-9CF8-9B6613C3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Andrew Postnikoff</a:t>
            </a:r>
          </a:p>
          <a:p>
            <a:r>
              <a:rPr lang="en-CA" dirty="0"/>
              <a:t>Just call me Andrew, teacher, or professor (or Sir, I guess)</a:t>
            </a:r>
          </a:p>
          <a:p>
            <a:pPr lvl="1"/>
            <a:r>
              <a:rPr lang="en-CA" dirty="0"/>
              <a:t>Since Andrew is my given name, don’t include an </a:t>
            </a:r>
            <a:r>
              <a:rPr lang="en-CA" dirty="0" err="1"/>
              <a:t>honourific</a:t>
            </a:r>
            <a:endParaRPr lang="en-CA" dirty="0"/>
          </a:p>
          <a:p>
            <a:pPr lvl="2"/>
            <a:r>
              <a:rPr lang="en-CA" dirty="0"/>
              <a:t>Mr. Andrew and Teacher Andrew are both wrong</a:t>
            </a:r>
          </a:p>
          <a:p>
            <a:pPr lvl="2"/>
            <a:r>
              <a:rPr lang="en-CA" dirty="0"/>
              <a:t>Teacher Andrew is doubly wrong: teacher is a job not a title in English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38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D54A-9280-4F44-83A3-A10D6989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Education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6DE77-5049-430D-A818-2ABA0A69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Formal Education:</a:t>
            </a:r>
          </a:p>
          <a:p>
            <a:r>
              <a:rPr lang="en-US" altLang="zh-CN" dirty="0" err="1"/>
              <a:t>Palaeobiology</a:t>
            </a:r>
            <a:r>
              <a:rPr lang="en-US" altLang="zh-CN" dirty="0"/>
              <a:t>, particularly </a:t>
            </a:r>
            <a:r>
              <a:rPr lang="en-US" altLang="zh-CN" dirty="0" err="1"/>
              <a:t>Palaeobotany</a:t>
            </a:r>
            <a:endParaRPr lang="en-US" altLang="zh-CN" dirty="0"/>
          </a:p>
          <a:p>
            <a:pPr lvl="1"/>
            <a:r>
              <a:rPr lang="en-US" altLang="zh-CN" dirty="0"/>
              <a:t>Biology, Geology, Archeology all needed</a:t>
            </a:r>
          </a:p>
          <a:p>
            <a:r>
              <a:rPr lang="en-US" altLang="zh-CN" dirty="0"/>
              <a:t>Restoration Ecology</a:t>
            </a:r>
          </a:p>
          <a:p>
            <a:r>
              <a:rPr lang="en-US" altLang="zh-CN" dirty="0"/>
              <a:t>Religious Studies (New Religious Movements, Asian Religions)</a:t>
            </a:r>
          </a:p>
        </p:txBody>
      </p:sp>
    </p:spTree>
    <p:extLst>
      <p:ext uri="{BB962C8B-B14F-4D97-AF65-F5344CB8AC3E}">
        <p14:creationId xmlns:p14="http://schemas.microsoft.com/office/powerpoint/2010/main" val="181297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75F3-A554-BFF5-0263-DED60AFA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159D-DB54-B8FA-526B-55914721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Canadian</a:t>
            </a:r>
          </a:p>
          <a:p>
            <a:pPr lvl="1"/>
            <a:r>
              <a:rPr lang="en-US" altLang="zh-CN" dirty="0"/>
              <a:t>Mixed European ancestry, 4</a:t>
            </a:r>
            <a:r>
              <a:rPr lang="en-US" altLang="zh-CN" baseline="30000" dirty="0"/>
              <a:t>th</a:t>
            </a:r>
            <a:r>
              <a:rPr lang="en-US" altLang="zh-CN" dirty="0"/>
              <a:t> Generation minimum</a:t>
            </a:r>
          </a:p>
          <a:p>
            <a:r>
              <a:rPr lang="en-US" altLang="zh-CN" dirty="0"/>
              <a:t>Been in China since 2010</a:t>
            </a:r>
          </a:p>
          <a:p>
            <a:r>
              <a:rPr lang="en-US" altLang="zh-CN" dirty="0"/>
              <a:t>Teaching at Neida since 2018, started this course in Winter 2019</a:t>
            </a:r>
          </a:p>
          <a:p>
            <a:endParaRPr lang="en-US" altLang="zh-CN" dirty="0"/>
          </a:p>
          <a:p>
            <a:r>
              <a:rPr lang="en-US" altLang="zh-CN" dirty="0"/>
              <a:t>Course inspiration </a:t>
            </a:r>
            <a:r>
              <a:rPr lang="en-US" altLang="zh-CN" dirty="0" err="1"/>
              <a:t>fro</a:t>
            </a:r>
            <a:r>
              <a:rPr lang="en-US" altLang="zh-CN" dirty="0"/>
              <a:t> TTRPGs, wide variety of class studied in school, experiences in studying languages, daily life class and a few other places</a:t>
            </a:r>
          </a:p>
        </p:txBody>
      </p:sp>
    </p:spTree>
    <p:extLst>
      <p:ext uri="{BB962C8B-B14F-4D97-AF65-F5344CB8AC3E}">
        <p14:creationId xmlns:p14="http://schemas.microsoft.com/office/powerpoint/2010/main" val="239389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848-B21A-4CB1-A02B-28CAD78D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8902-80B7-4822-B051-3A5A4AE1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Email: </a:t>
            </a:r>
            <a:r>
              <a:rPr lang="en-CA" dirty="0">
                <a:hlinkClick r:id="rId2"/>
              </a:rPr>
              <a:t>acp400@mail.usask.ca</a:t>
            </a:r>
            <a:endParaRPr lang="en-CA" dirty="0"/>
          </a:p>
          <a:p>
            <a:r>
              <a:rPr lang="en-CA" dirty="0"/>
              <a:t>WeChat: </a:t>
            </a:r>
          </a:p>
          <a:p>
            <a:r>
              <a:rPr lang="en-CA" dirty="0"/>
              <a:t>Class WeChat Group</a:t>
            </a:r>
          </a:p>
          <a:p>
            <a:pPr lvl="1"/>
            <a:r>
              <a:rPr lang="en-CA" dirty="0"/>
              <a:t>I have over 500 students this term: too many to add everyone</a:t>
            </a:r>
          </a:p>
          <a:p>
            <a:pPr lvl="1"/>
            <a:r>
              <a:rPr lang="en-CA" dirty="0"/>
              <a:t>Questions best sent to the group: written best</a:t>
            </a:r>
          </a:p>
          <a:p>
            <a:pPr lvl="1"/>
            <a:r>
              <a:rPr lang="en-CA" dirty="0"/>
              <a:t>Questions to me, not the Monitor</a:t>
            </a:r>
          </a:p>
          <a:p>
            <a:pPr lvl="1"/>
            <a:r>
              <a:rPr lang="en-CA" dirty="0"/>
              <a:t>Lecture ppts to the group before classes</a:t>
            </a:r>
          </a:p>
          <a:p>
            <a:pPr lvl="1"/>
            <a:r>
              <a:rPr lang="en-CA" dirty="0"/>
              <a:t>Make sure all class members are in the group</a:t>
            </a:r>
          </a:p>
          <a:p>
            <a:r>
              <a:rPr lang="en-CA" dirty="0"/>
              <a:t>Writing Circles</a:t>
            </a:r>
          </a:p>
          <a:p>
            <a:pPr lvl="1"/>
            <a:r>
              <a:rPr lang="en-CA" dirty="0"/>
              <a:t>Will set these up today</a:t>
            </a:r>
          </a:p>
          <a:p>
            <a:pPr lvl="1"/>
            <a:r>
              <a:rPr lang="en-CA" dirty="0"/>
              <a:t>Explanation shortly</a:t>
            </a:r>
          </a:p>
          <a:p>
            <a:r>
              <a:rPr lang="en-CA" dirty="0"/>
              <a:t>Extra Supplement</a:t>
            </a:r>
          </a:p>
          <a:p>
            <a:pPr lvl="1"/>
            <a:r>
              <a:rPr lang="en-CA" dirty="0"/>
              <a:t>Some material to consider, last term  8GB</a:t>
            </a:r>
          </a:p>
          <a:p>
            <a:pPr lvl="1"/>
            <a:r>
              <a:rPr lang="en-CA" dirty="0"/>
              <a:t>Group to send those materials instead to those interested/able to receive that much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59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D7B0-9AD6-DE6C-81B3-0670ADC9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r>
              <a:rPr lang="en-CA" altLang="zh-TW" dirty="0"/>
              <a:t> of Today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10AD-4B7F-556F-1C53-428C4A16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Laying out expectations for the course: the syllabus</a:t>
            </a:r>
          </a:p>
          <a:p>
            <a:r>
              <a:rPr lang="en-US" dirty="0"/>
              <a:t>Forming groups for both the whole class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Today will be difficult to understand</a:t>
            </a:r>
          </a:p>
          <a:p>
            <a:r>
              <a:rPr lang="en-CA" dirty="0"/>
              <a:t>Today will be very different from other units</a:t>
            </a:r>
          </a:p>
          <a:p>
            <a:endParaRPr lang="en-CA" dirty="0"/>
          </a:p>
          <a:p>
            <a:r>
              <a:rPr lang="en-CA" dirty="0"/>
              <a:t>Note: Review this lecture later when you have questions later in term</a:t>
            </a:r>
          </a:p>
          <a:p>
            <a:pPr lvl="1"/>
            <a:r>
              <a:rPr lang="en-CA" dirty="0"/>
              <a:t> It contains answers to questions you don’t know you have until later</a:t>
            </a:r>
          </a:p>
        </p:txBody>
      </p:sp>
    </p:spTree>
    <p:extLst>
      <p:ext uri="{BB962C8B-B14F-4D97-AF65-F5344CB8AC3E}">
        <p14:creationId xmlns:p14="http://schemas.microsoft.com/office/powerpoint/2010/main" val="23410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A5D0-4605-45B3-30E7-3F30F0E0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3BEB-1443-C83A-506E-5E067DFA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Tuesday morning, week 1 through week 11</a:t>
            </a:r>
          </a:p>
          <a:p>
            <a:r>
              <a:rPr lang="en-CA" dirty="0"/>
              <a:t>Every Even week Thursday morning week 2 through week 10</a:t>
            </a:r>
          </a:p>
          <a:p>
            <a:r>
              <a:rPr lang="en-CA" dirty="0"/>
              <a:t>Final is Tuesday morning week 11</a:t>
            </a:r>
            <a:r>
              <a:rPr lang="en-CA"/>
              <a:t>: November 5</a:t>
            </a:r>
            <a:endParaRPr lang="en-CA" dirty="0"/>
          </a:p>
          <a:p>
            <a:endParaRPr lang="en-CA" dirty="0"/>
          </a:p>
          <a:p>
            <a:r>
              <a:rPr lang="en-CA" dirty="0"/>
              <a:t>I will talk about holidays later: but they will affect us</a:t>
            </a:r>
          </a:p>
          <a:p>
            <a:endParaRPr lang="en-CA" dirty="0"/>
          </a:p>
          <a:p>
            <a:r>
              <a:rPr lang="en-CA" dirty="0"/>
              <a:t>Attendance: Mandatory starting next week</a:t>
            </a:r>
          </a:p>
          <a:p>
            <a:pPr lvl="1"/>
            <a:r>
              <a:rPr lang="en-CA" dirty="0"/>
              <a:t>No marks for Attendance, but miss too many and face academic </a:t>
            </a:r>
          </a:p>
        </p:txBody>
      </p:sp>
    </p:spTree>
    <p:extLst>
      <p:ext uri="{BB962C8B-B14F-4D97-AF65-F5344CB8AC3E}">
        <p14:creationId xmlns:p14="http://schemas.microsoft.com/office/powerpoint/2010/main" val="27807303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1570</Words>
  <Application>Microsoft Office PowerPoint</Application>
  <PresentationFormat>宽屏</PresentationFormat>
  <Paragraphs>200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新細明體</vt:lpstr>
      <vt:lpstr>等线</vt:lpstr>
      <vt:lpstr>等线 Light</vt:lpstr>
      <vt:lpstr>Arial</vt:lpstr>
      <vt:lpstr>Calibri</vt:lpstr>
      <vt:lpstr>Calibri Light</vt:lpstr>
      <vt:lpstr>French Script MT</vt:lpstr>
      <vt:lpstr>1_Office Theme</vt:lpstr>
      <vt:lpstr>Introductory Worldbuilding</vt:lpstr>
      <vt:lpstr>School requirement: Monitor</vt:lpstr>
      <vt:lpstr>Overtired (Jet Lagged), Revising</vt:lpstr>
      <vt:lpstr>Introduction</vt:lpstr>
      <vt:lpstr>Education</vt:lpstr>
      <vt:lpstr>Other Introduction</vt:lpstr>
      <vt:lpstr>Contact information</vt:lpstr>
      <vt:lpstr>Purpose of Today</vt:lpstr>
      <vt:lpstr>Schedule</vt:lpstr>
      <vt:lpstr>Warnings</vt:lpstr>
      <vt:lpstr>Warning TL:DR</vt:lpstr>
      <vt:lpstr>Evaluation</vt:lpstr>
      <vt:lpstr>Objectives</vt:lpstr>
      <vt:lpstr>Portfolio</vt:lpstr>
      <vt:lpstr>Portfolio Content</vt:lpstr>
      <vt:lpstr>Glossary (Targeted Language)</vt:lpstr>
      <vt:lpstr>Process</vt:lpstr>
      <vt:lpstr>Returning take note</vt:lpstr>
      <vt:lpstr>Articles (Sketches)</vt:lpstr>
      <vt:lpstr>Projects (refined works)</vt:lpstr>
      <vt:lpstr>Writing Circles</vt:lpstr>
      <vt:lpstr>Lecture Structure</vt:lpstr>
      <vt:lpstr>In Class Final</vt:lpstr>
      <vt:lpstr>Answer Templates</vt:lpstr>
      <vt:lpstr>Strong advice</vt:lpstr>
      <vt:lpstr>Uniqueness</vt:lpstr>
      <vt:lpstr>My included information</vt:lpstr>
      <vt:lpstr>Keep me happy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Building</dc:title>
  <dc:creator>Andrew Postnikoff</dc:creator>
  <cp:lastModifiedBy>内蒙古大学</cp:lastModifiedBy>
  <cp:revision>45</cp:revision>
  <dcterms:created xsi:type="dcterms:W3CDTF">2025-02-17T12:59:43Z</dcterms:created>
  <dcterms:modified xsi:type="dcterms:W3CDTF">2025-08-26T03:58:09Z</dcterms:modified>
</cp:coreProperties>
</file>