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74" r:id="rId6"/>
    <p:sldId id="258" r:id="rId7"/>
    <p:sldId id="259" r:id="rId8"/>
    <p:sldId id="260" r:id="rId9"/>
    <p:sldId id="261" r:id="rId10"/>
    <p:sldId id="262" r:id="rId11"/>
    <p:sldId id="264" r:id="rId12"/>
    <p:sldId id="265" r:id="rId13"/>
    <p:sldId id="268" r:id="rId14"/>
    <p:sldId id="263" r:id="rId15"/>
    <p:sldId id="267" r:id="rId16"/>
    <p:sldId id="266" r:id="rId17"/>
    <p:sldId id="273"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6571-3DD4-87C5-516E-9858BBF6E2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08F9C-417D-E1B2-70D2-7FB0ADCDC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8FC2C6-17BF-EA12-B0DB-541492A7DCF5}"/>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7E9A6A12-A419-7B1B-3C68-F0FA28032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59D4C-5CBD-7726-37B9-942388FBD6AD}"/>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378301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BCB7-CF44-F224-F5BC-D0F371BDDA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E511B-B1A2-FB40-0055-35E33E74B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B8E83-1D6F-879D-E390-7F0BAAC67F51}"/>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64DA01A4-E753-8710-4CBA-56B0BC96C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CC691-ED2A-D230-C7F2-22A0AA6367AE}"/>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46675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4B49D-6B16-1B10-646D-0FF8C7270F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47B11D-B28E-01D7-F1E0-5695FB2D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4D93E-1EFE-8601-04A5-47AE2744B552}"/>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EAFA0556-064C-765F-D453-644AF3195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D155C-074D-D7B4-5051-ADE019AC4A65}"/>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5848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46F7-F87F-88C9-8174-D8DCFAC14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8A541-2D2C-DE1A-E500-BA4ED77DA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6B06B-9A03-9715-B7EF-3BD14F1F992F}"/>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8206BD87-9DBA-70C7-1D93-82191C245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2ECDF-9674-13CD-A3A4-45A3DD2DDE0F}"/>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239311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572F-0349-1E74-4E99-0B8C7595C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E3C8CA-46F9-1B4A-1F06-277A7F803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6D9D6-1A79-B8D6-F68D-A6ACA6B27315}"/>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A1884A9A-C09B-BCA6-1AF9-180F82BEE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429EE-9110-B461-4689-CF83DACDF9AF}"/>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182098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5A8A-88EF-3EB8-14FD-E62AD0137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42D33-730F-419E-DAB1-C1673924D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B95C5-5D22-AD2E-0A7C-FAD916862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D02F6-8F03-D4A7-9E9C-4D4BD1497009}"/>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6" name="Footer Placeholder 5">
            <a:extLst>
              <a:ext uri="{FF2B5EF4-FFF2-40B4-BE49-F238E27FC236}">
                <a16:creationId xmlns:a16="http://schemas.microsoft.com/office/drawing/2014/main" id="{61D28157-0166-F60B-BAAB-D1C9F3903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4FB9D-B89B-EE6C-9BA5-94012B058CE1}"/>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406188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C9E5-8592-8F11-D389-148DE6BDA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252061-0EEA-1F48-1B55-9E2986ABB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67A2DA-7BA5-527B-F2DA-420154316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B4F24-768E-2A42-FB7D-51D7AAE61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76C22-04BA-23C2-88BF-C537DCA46B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B7D9B9-D3DD-6DDD-C7E7-1856AEFAC29E}"/>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8" name="Footer Placeholder 7">
            <a:extLst>
              <a:ext uri="{FF2B5EF4-FFF2-40B4-BE49-F238E27FC236}">
                <a16:creationId xmlns:a16="http://schemas.microsoft.com/office/drawing/2014/main" id="{675E07AF-1873-FCE3-47E6-8DCBD5A9A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172F9-C34A-759A-D2F4-8C0F7E371405}"/>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30688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956F-33CB-25CC-EDB4-546550ABC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385C1-F0D0-87F4-D222-FC0B042E073C}"/>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4" name="Footer Placeholder 3">
            <a:extLst>
              <a:ext uri="{FF2B5EF4-FFF2-40B4-BE49-F238E27FC236}">
                <a16:creationId xmlns:a16="http://schemas.microsoft.com/office/drawing/2014/main" id="{5C3A9F30-B7F7-6CD6-C8C6-AEAB9CCB04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93A3A-3871-D1B8-B0B6-8C834258D5C4}"/>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325309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1A906-771D-4011-2F2F-AF619C379E02}"/>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3" name="Footer Placeholder 2">
            <a:extLst>
              <a:ext uri="{FF2B5EF4-FFF2-40B4-BE49-F238E27FC236}">
                <a16:creationId xmlns:a16="http://schemas.microsoft.com/office/drawing/2014/main" id="{BD3044EA-E246-C83E-8CD5-93AF29379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8057E-F2F4-B526-2ABF-573FB8B53871}"/>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29993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8872-3550-DE1C-21E7-6CA9334BF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E2738-0C4B-7AC1-D30C-216E51427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01345-D461-54AA-FC19-CA42C1E19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9DC1D-E872-F8C4-531D-CDD2B22C1022}"/>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6" name="Footer Placeholder 5">
            <a:extLst>
              <a:ext uri="{FF2B5EF4-FFF2-40B4-BE49-F238E27FC236}">
                <a16:creationId xmlns:a16="http://schemas.microsoft.com/office/drawing/2014/main" id="{799B937C-4004-7D3D-C1EC-DEE3B8F2A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FB81B-EE82-141E-071B-709A530CF80C}"/>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232253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56CC-2D0F-E305-B297-B7311F85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F5BC0-A59E-70B7-A891-CC293B2D6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E5FA6-4720-0A6A-3BCD-B10424C3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B570A-6EBF-32D0-5C79-CB847E00BFDF}"/>
              </a:ext>
            </a:extLst>
          </p:cNvPr>
          <p:cNvSpPr>
            <a:spLocks noGrp="1"/>
          </p:cNvSpPr>
          <p:nvPr>
            <p:ph type="dt" sz="half" idx="10"/>
          </p:nvPr>
        </p:nvSpPr>
        <p:spPr/>
        <p:txBody>
          <a:bodyPr/>
          <a:lstStyle/>
          <a:p>
            <a:fld id="{87ABB945-846B-4B03-8DA4-446172605388}" type="datetimeFigureOut">
              <a:rPr lang="en-US" smtClean="0"/>
              <a:t>12/19/2024</a:t>
            </a:fld>
            <a:endParaRPr lang="en-US"/>
          </a:p>
        </p:txBody>
      </p:sp>
      <p:sp>
        <p:nvSpPr>
          <p:cNvPr id="6" name="Footer Placeholder 5">
            <a:extLst>
              <a:ext uri="{FF2B5EF4-FFF2-40B4-BE49-F238E27FC236}">
                <a16:creationId xmlns:a16="http://schemas.microsoft.com/office/drawing/2014/main" id="{5BABF544-1DC0-3B99-B690-7AC9B2AC8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B2CED-16DB-EA76-69B6-30C6D6221DE9}"/>
              </a:ext>
            </a:extLst>
          </p:cNvPr>
          <p:cNvSpPr>
            <a:spLocks noGrp="1"/>
          </p:cNvSpPr>
          <p:nvPr>
            <p:ph type="sldNum" sz="quarter" idx="12"/>
          </p:nvPr>
        </p:nvSpPr>
        <p:spPr/>
        <p:txBody>
          <a:bodyPr/>
          <a:lstStyle/>
          <a:p>
            <a:fld id="{802AE016-2B40-471C-BCAB-A00C9DBBF384}" type="slidenum">
              <a:rPr lang="en-US" smtClean="0"/>
              <a:t>‹#›</a:t>
            </a:fld>
            <a:endParaRPr lang="en-US"/>
          </a:p>
        </p:txBody>
      </p:sp>
    </p:spTree>
    <p:extLst>
      <p:ext uri="{BB962C8B-B14F-4D97-AF65-F5344CB8AC3E}">
        <p14:creationId xmlns:p14="http://schemas.microsoft.com/office/powerpoint/2010/main" val="1515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0A366-ACFA-2522-9222-212C87995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1713EB-FF37-E73E-F68A-1DAC1EAB9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FAEFB-D4AD-B352-9066-7B9589448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BB945-846B-4B03-8DA4-446172605388}" type="datetimeFigureOut">
              <a:rPr lang="en-US" smtClean="0"/>
              <a:t>12/19/2024</a:t>
            </a:fld>
            <a:endParaRPr lang="en-US"/>
          </a:p>
        </p:txBody>
      </p:sp>
      <p:sp>
        <p:nvSpPr>
          <p:cNvPr id="5" name="Footer Placeholder 4">
            <a:extLst>
              <a:ext uri="{FF2B5EF4-FFF2-40B4-BE49-F238E27FC236}">
                <a16:creationId xmlns:a16="http://schemas.microsoft.com/office/drawing/2014/main" id="{021D683D-6725-08E6-309A-EE1E5FDCE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2F2CDE-2E0E-70C3-F292-4A6BB4ADE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AE016-2B40-471C-BCAB-A00C9DBBF384}" type="slidenum">
              <a:rPr lang="en-US" smtClean="0"/>
              <a:t>‹#›</a:t>
            </a:fld>
            <a:endParaRPr lang="en-US"/>
          </a:p>
        </p:txBody>
      </p:sp>
    </p:spTree>
    <p:extLst>
      <p:ext uri="{BB962C8B-B14F-4D97-AF65-F5344CB8AC3E}">
        <p14:creationId xmlns:p14="http://schemas.microsoft.com/office/powerpoint/2010/main" val="298818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Chronogram%20year%201%20FP.xlsx" TargetMode="External"/><Relationship Id="rId2" Type="http://schemas.openxmlformats.org/officeDocument/2006/relationships/hyperlink" Target="Chronogram%20Template.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SCHEME%20OF%20WORK%20CLOTILDE.pdf" TargetMode="External"/><Relationship Id="rId2" Type="http://schemas.openxmlformats.org/officeDocument/2006/relationships/hyperlink" Target="SCHEME%20OF%20WORK%20TEMPLATE.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Parts%20of%20session%20plan%20template.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9F5-8CAF-D673-096B-0B2FBE0BE8D5}"/>
              </a:ext>
            </a:extLst>
          </p:cNvPr>
          <p:cNvSpPr>
            <a:spLocks noGrp="1"/>
          </p:cNvSpPr>
          <p:nvPr>
            <p:ph type="ctrTitle"/>
          </p:nvPr>
        </p:nvSpPr>
        <p:spPr/>
        <p:txBody>
          <a:bodyPr/>
          <a:lstStyle/>
          <a:p>
            <a:r>
              <a:rPr lang="en-US" dirty="0"/>
              <a:t>INDUCTION COURSE FOR NEW ACADEMIC STAFF</a:t>
            </a:r>
          </a:p>
        </p:txBody>
      </p:sp>
      <p:sp>
        <p:nvSpPr>
          <p:cNvPr id="3" name="Subtitle 2">
            <a:extLst>
              <a:ext uri="{FF2B5EF4-FFF2-40B4-BE49-F238E27FC236}">
                <a16:creationId xmlns:a16="http://schemas.microsoft.com/office/drawing/2014/main" id="{4B53B8D2-E410-CA45-9EE2-2E4E7D862F1F}"/>
              </a:ext>
            </a:extLst>
          </p:cNvPr>
          <p:cNvSpPr>
            <a:spLocks noGrp="1"/>
          </p:cNvSpPr>
          <p:nvPr>
            <p:ph type="subTitle" idx="1"/>
          </p:nvPr>
        </p:nvSpPr>
        <p:spPr/>
        <p:txBody>
          <a:bodyPr/>
          <a:lstStyle/>
          <a:p>
            <a:r>
              <a:rPr lang="en-US" dirty="0"/>
              <a:t>PREPARED BY : Jean Damascene HAKIZIMANA</a:t>
            </a:r>
          </a:p>
          <a:p>
            <a:r>
              <a:rPr lang="en-US" dirty="0"/>
              <a:t>CBA Verifier Officer</a:t>
            </a:r>
          </a:p>
          <a:p>
            <a:r>
              <a:rPr lang="en-US" dirty="0"/>
              <a:t>On 28</a:t>
            </a:r>
            <a:r>
              <a:rPr lang="en-US" baseline="30000" dirty="0"/>
              <a:t>th</a:t>
            </a:r>
            <a:r>
              <a:rPr lang="en-US" dirty="0"/>
              <a:t> November, 2024</a:t>
            </a:r>
          </a:p>
        </p:txBody>
      </p:sp>
    </p:spTree>
    <p:extLst>
      <p:ext uri="{BB962C8B-B14F-4D97-AF65-F5344CB8AC3E}">
        <p14:creationId xmlns:p14="http://schemas.microsoft.com/office/powerpoint/2010/main" val="2858483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E499A-F256-3618-C195-BBFF561751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75D06-2FA1-B837-82EB-597E7ED75683}"/>
              </a:ext>
            </a:extLst>
          </p:cNvPr>
          <p:cNvSpPr>
            <a:spLocks noGrp="1"/>
          </p:cNvSpPr>
          <p:nvPr>
            <p:ph idx="1"/>
          </p:nvPr>
        </p:nvSpPr>
        <p:spPr>
          <a:xfrm>
            <a:off x="-1" y="0"/>
            <a:ext cx="11969393" cy="6858000"/>
          </a:xfrm>
        </p:spPr>
        <p:txBody>
          <a:bodyPr>
            <a:normAutofit/>
          </a:bodyPr>
          <a:lstStyle/>
          <a:p>
            <a:pPr marL="0" indent="0">
              <a:buNone/>
            </a:pPr>
            <a:r>
              <a:rPr lang="en-US" dirty="0">
                <a:effectLst/>
                <a:latin typeface="Tahoma" panose="020B0604030504040204" pitchFamily="34" charset="0"/>
                <a:ea typeface="Tahoma" panose="020B0604030504040204" pitchFamily="34" charset="0"/>
                <a:cs typeface="Tahoma" panose="020B0604030504040204" pitchFamily="34" charset="0"/>
              </a:rPr>
              <a:t>The following diagram shows steps to follow while planning</a:t>
            </a:r>
          </a:p>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                          </a:t>
            </a:r>
          </a:p>
        </p:txBody>
      </p:sp>
      <p:sp>
        <p:nvSpPr>
          <p:cNvPr id="6" name="Rectangle 6">
            <a:extLst>
              <a:ext uri="{FF2B5EF4-FFF2-40B4-BE49-F238E27FC236}">
                <a16:creationId xmlns:a16="http://schemas.microsoft.com/office/drawing/2014/main" id="{614012A1-F55B-2CAD-2D93-8299BA5A9B46}"/>
              </a:ext>
            </a:extLst>
          </p:cNvPr>
          <p:cNvSpPr>
            <a:spLocks noChangeArrowheads="1"/>
          </p:cNvSpPr>
          <p:nvPr/>
        </p:nvSpPr>
        <p:spPr bwMode="auto">
          <a:xfrm>
            <a:off x="400050" y="433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3C312DF-5649-AD2B-098A-D5690B9639EF}"/>
              </a:ext>
            </a:extLst>
          </p:cNvPr>
          <p:cNvPicPr>
            <a:picLocks noChangeAspect="1"/>
          </p:cNvPicPr>
          <p:nvPr/>
        </p:nvPicPr>
        <p:blipFill>
          <a:blip r:embed="rId2" cstate="print"/>
          <a:srcRect/>
          <a:stretch>
            <a:fillRect/>
          </a:stretch>
        </p:blipFill>
        <p:spPr bwMode="auto">
          <a:xfrm>
            <a:off x="4089115" y="532538"/>
            <a:ext cx="4232952" cy="6109260"/>
          </a:xfrm>
          <a:prstGeom prst="rect">
            <a:avLst/>
          </a:prstGeom>
          <a:noFill/>
          <a:ln w="9525">
            <a:noFill/>
            <a:miter lim="800000"/>
            <a:headEnd/>
            <a:tailEnd/>
          </a:ln>
        </p:spPr>
      </p:pic>
    </p:spTree>
    <p:extLst>
      <p:ext uri="{BB962C8B-B14F-4D97-AF65-F5344CB8AC3E}">
        <p14:creationId xmlns:p14="http://schemas.microsoft.com/office/powerpoint/2010/main" val="7396678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BAAB-A0D3-0D0C-EB66-86EE7912D7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3DDF-F114-F983-C3E7-1631DF65838F}"/>
              </a:ext>
            </a:extLst>
          </p:cNvPr>
          <p:cNvSpPr>
            <a:spLocks noGrp="1"/>
          </p:cNvSpPr>
          <p:nvPr>
            <p:ph idx="1"/>
          </p:nvPr>
        </p:nvSpPr>
        <p:spPr>
          <a:xfrm>
            <a:off x="-1" y="0"/>
            <a:ext cx="11969393" cy="7068620"/>
          </a:xfrm>
        </p:spPr>
        <p:txBody>
          <a:bodyPr>
            <a:normAutofit fontScale="77500" lnSpcReduction="20000"/>
          </a:bodyPr>
          <a:lstStyle/>
          <a:p>
            <a:pPr marL="0" marR="0" indent="0" fontAlgn="base">
              <a:lnSpc>
                <a:spcPct val="150000"/>
              </a:lnSpc>
              <a:spcAft>
                <a:spcPts val="1000"/>
              </a:spcAft>
              <a:buNone/>
            </a:pPr>
            <a:r>
              <a:rPr lang="en-US" b="1" dirty="0">
                <a:effectLst/>
                <a:latin typeface="Tahoma" panose="020B0604030504040204" pitchFamily="34" charset="0"/>
                <a:ea typeface="Tahoma" panose="020B0604030504040204" pitchFamily="34" charset="0"/>
                <a:cs typeface="Tahoma" panose="020B0604030504040204" pitchFamily="34" charset="0"/>
              </a:rPr>
              <a:t>Definition of chronogram</a:t>
            </a:r>
            <a:endParaRPr lang="en-US" b="1" dirty="0">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20000"/>
              </a:lnSpc>
              <a:spcAft>
                <a:spcPts val="1000"/>
              </a:spcAft>
              <a:buNone/>
            </a:pPr>
            <a:r>
              <a:rPr lang="en-US" dirty="0">
                <a:effectLst/>
                <a:latin typeface="Tahoma" panose="020B0604030504040204" pitchFamily="34" charset="0"/>
                <a:ea typeface="Tahoma" panose="020B0604030504040204" pitchFamily="34" charset="0"/>
                <a:cs typeface="Tahoma" panose="020B0604030504040204" pitchFamily="34" charset="0"/>
              </a:rPr>
              <a:t>Chronogram </a:t>
            </a:r>
            <a:r>
              <a:rPr lang="en-US"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derives from the Greek words Chronos ("time") and gramma ("letter")meaning "time writing“</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lvl="0" indent="0">
              <a:lnSpc>
                <a:spcPct val="120000"/>
              </a:lnSpc>
              <a:spcAft>
                <a:spcPts val="1000"/>
              </a:spcAft>
              <a:buNone/>
              <a:tabLst>
                <a:tab pos="457200" algn="l"/>
              </a:tabLst>
            </a:pPr>
            <a:r>
              <a:rPr lang="en-US"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 is a calendar of modules sequence</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50000"/>
              </a:lnSpc>
              <a:spcAft>
                <a:spcPts val="1000"/>
              </a:spcAft>
              <a:buNone/>
            </a:pPr>
            <a:r>
              <a:rPr lang="en-US" b="1" dirty="0">
                <a:effectLst/>
                <a:latin typeface="Tahoma" panose="020B0604030504040204" pitchFamily="34" charset="0"/>
                <a:ea typeface="Tahoma" panose="020B0604030504040204" pitchFamily="34" charset="0"/>
                <a:cs typeface="Tahoma" panose="020B0604030504040204" pitchFamily="34" charset="0"/>
              </a:rPr>
              <a:t>Role of chronogram</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buFont typeface="Symbol" panose="05050102010706020507" pitchFamily="18" charset="2"/>
              <a:buChar char=""/>
            </a:pPr>
            <a:r>
              <a:rPr lang="en-US" sz="2600" kern="1200" dirty="0">
                <a:effectLst/>
                <a:latin typeface="Tahoma" panose="020B0604030504040204" pitchFamily="34" charset="0"/>
                <a:ea typeface="Tahoma" panose="020B0604030504040204" pitchFamily="34" charset="0"/>
                <a:cs typeface="Tahoma" panose="020B0604030504040204" pitchFamily="34" charset="0"/>
              </a:rPr>
              <a:t>Guide teaching (scheme based)</a:t>
            </a:r>
            <a:endParaRPr lang="en-US" sz="26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fontAlgn="base">
              <a:lnSpc>
                <a:spcPct val="150000"/>
              </a:lnSpc>
              <a:buFont typeface="Symbol" panose="05050102010706020507" pitchFamily="18" charset="2"/>
              <a:buChar char=""/>
            </a:pPr>
            <a:r>
              <a:rPr lang="en-US" sz="2600" dirty="0">
                <a:effectLst/>
                <a:latin typeface="Tahoma" panose="020B0604030504040204" pitchFamily="34" charset="0"/>
                <a:ea typeface="Tahoma" panose="020B0604030504040204" pitchFamily="34" charset="0"/>
                <a:cs typeface="Tahoma" panose="020B0604030504040204" pitchFamily="34" charset="0"/>
              </a:rPr>
              <a:t>It is a school’s Timetable based</a:t>
            </a:r>
          </a:p>
          <a:p>
            <a:pPr marL="342900" marR="0" lvl="0" indent="-342900" fontAlgn="base">
              <a:lnSpc>
                <a:spcPct val="150000"/>
              </a:lnSpc>
              <a:buFont typeface="Symbol" panose="05050102010706020507" pitchFamily="18" charset="2"/>
              <a:buChar char=""/>
            </a:pPr>
            <a:r>
              <a:rPr lang="en-US" sz="2600" dirty="0">
                <a:effectLst/>
                <a:latin typeface="Tahoma" panose="020B0604030504040204" pitchFamily="34" charset="0"/>
                <a:ea typeface="Tahoma" panose="020B0604030504040204" pitchFamily="34" charset="0"/>
                <a:cs typeface="Tahoma" panose="020B0604030504040204" pitchFamily="34" charset="0"/>
              </a:rPr>
              <a:t>Helps trainers and trainees to know the sequence of modules within a trade</a:t>
            </a:r>
          </a:p>
          <a:p>
            <a:pPr marL="342900" marR="0" lvl="0" indent="-342900" fontAlgn="base">
              <a:lnSpc>
                <a:spcPct val="150000"/>
              </a:lnSpc>
              <a:buFont typeface="Symbol" panose="05050102010706020507" pitchFamily="18" charset="2"/>
              <a:buChar char=""/>
            </a:pPr>
            <a:r>
              <a:rPr lang="en-US" sz="2600" dirty="0">
                <a:effectLst/>
                <a:latin typeface="Tahoma" panose="020B0604030504040204" pitchFamily="34" charset="0"/>
                <a:ea typeface="Tahoma" panose="020B0604030504040204" pitchFamily="34" charset="0"/>
                <a:cs typeface="Tahoma" panose="020B0604030504040204" pitchFamily="34" charset="0"/>
              </a:rPr>
              <a:t>Inform trainers and trainees the period of integrated assessment</a:t>
            </a:r>
          </a:p>
          <a:p>
            <a:pPr marL="342900" marR="0" lvl="0" indent="-342900" fontAlgn="base">
              <a:lnSpc>
                <a:spcPct val="150000"/>
              </a:lnSpc>
              <a:spcAft>
                <a:spcPts val="1000"/>
              </a:spcAft>
              <a:buFont typeface="Symbol" panose="05050102010706020507" pitchFamily="18" charset="2"/>
              <a:buChar char=""/>
            </a:pPr>
            <a:r>
              <a:rPr lang="en-US" sz="2600" dirty="0">
                <a:effectLst/>
                <a:latin typeface="Tahoma" panose="020B0604030504040204" pitchFamily="34" charset="0"/>
                <a:ea typeface="Tahoma" panose="020B0604030504040204" pitchFamily="34" charset="0"/>
                <a:cs typeface="Tahoma" panose="020B0604030504040204" pitchFamily="34" charset="0"/>
              </a:rPr>
              <a:t>Help school administration and stakeholders to know the duration of each module within a trade </a:t>
            </a:r>
          </a:p>
          <a:p>
            <a:pPr marL="0" marR="0" lvl="0" indent="0" fontAlgn="base">
              <a:lnSpc>
                <a:spcPct val="150000"/>
              </a:lnSpc>
              <a:spcAft>
                <a:spcPts val="1000"/>
              </a:spcAft>
              <a:buNone/>
            </a:pPr>
            <a:r>
              <a:rPr lang="en-US" sz="2600" dirty="0">
                <a:effectLst/>
                <a:latin typeface="Tahoma" panose="020B0604030504040204" pitchFamily="34" charset="0"/>
                <a:ea typeface="Tahoma" panose="020B0604030504040204" pitchFamily="34" charset="0"/>
                <a:cs typeface="Tahoma" panose="020B0604030504040204" pitchFamily="34" charset="0"/>
              </a:rPr>
              <a:t>(</a:t>
            </a:r>
            <a:r>
              <a:rPr lang="en-US" sz="2600" b="1" dirty="0">
                <a:effectLst/>
                <a:latin typeface="Tahoma" panose="020B0604030504040204" pitchFamily="34" charset="0"/>
                <a:ea typeface="Tahoma" panose="020B0604030504040204" pitchFamily="34" charset="0"/>
                <a:cs typeface="Tahoma" panose="020B0604030504040204" pitchFamily="34" charset="0"/>
                <a:hlinkClick r:id="rId2" action="ppaction://hlinkfile"/>
              </a:rPr>
              <a:t>Chronogram Template)</a:t>
            </a:r>
            <a:endParaRPr lang="en-US" sz="2600" b="1" dirty="0">
              <a:effectLst/>
              <a:latin typeface="Tahoma" panose="020B0604030504040204" pitchFamily="34" charset="0"/>
              <a:ea typeface="Tahoma" panose="020B0604030504040204" pitchFamily="34" charset="0"/>
              <a:cs typeface="Tahoma" panose="020B0604030504040204" pitchFamily="34" charset="0"/>
            </a:endParaRPr>
          </a:p>
          <a:p>
            <a:pPr marL="0" marR="0" lvl="0" indent="0" fontAlgn="base">
              <a:lnSpc>
                <a:spcPct val="150000"/>
              </a:lnSpc>
              <a:spcAft>
                <a:spcPts val="1000"/>
              </a:spcAft>
              <a:buNone/>
            </a:pPr>
            <a:r>
              <a:rPr lang="en-US" sz="2600" b="1" dirty="0">
                <a:effectLst/>
                <a:latin typeface="Tahoma" panose="020B0604030504040204" pitchFamily="34" charset="0"/>
                <a:ea typeface="Tahoma" panose="020B0604030504040204" pitchFamily="34" charset="0"/>
                <a:cs typeface="Tahoma" panose="020B0604030504040204" pitchFamily="34" charset="0"/>
                <a:hlinkClick r:id="rId3" action="ppaction://hlinkfile"/>
              </a:rPr>
              <a:t>Chronogram year 1 FP</a:t>
            </a:r>
            <a:endParaRPr lang="en-US" sz="2600" b="1" dirty="0">
              <a:effectLst/>
              <a:latin typeface="Tahoma" panose="020B0604030504040204" pitchFamily="34" charset="0"/>
              <a:ea typeface="Tahoma" panose="020B0604030504040204" pitchFamily="34" charset="0"/>
              <a:cs typeface="Tahoma" panose="020B0604030504040204" pitchFamily="34" charset="0"/>
            </a:endParaRPr>
          </a:p>
          <a:p>
            <a:pPr marL="0" indent="0" fontAlgn="base">
              <a:lnSpc>
                <a:spcPct val="150000"/>
              </a:lnSpc>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50000"/>
              </a:lnSpc>
              <a:spcAft>
                <a:spcPts val="1000"/>
              </a:spcAft>
              <a:buFont typeface="Symbol" panose="05050102010706020507" pitchFamily="18" charset="2"/>
              <a:buChar char=""/>
            </a:pP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50000"/>
              </a:lnSpc>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50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6">
            <a:extLst>
              <a:ext uri="{FF2B5EF4-FFF2-40B4-BE49-F238E27FC236}">
                <a16:creationId xmlns:a16="http://schemas.microsoft.com/office/drawing/2014/main" id="{8BC5AED6-00A4-7E45-0794-98206B5A586C}"/>
              </a:ext>
            </a:extLst>
          </p:cNvPr>
          <p:cNvSpPr>
            <a:spLocks noChangeArrowheads="1"/>
          </p:cNvSpPr>
          <p:nvPr/>
        </p:nvSpPr>
        <p:spPr bwMode="auto">
          <a:xfrm>
            <a:off x="400050" y="433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739080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893B-3059-1D1C-9BCC-2564FA30790B}"/>
              </a:ext>
            </a:extLst>
          </p:cNvPr>
          <p:cNvSpPr>
            <a:spLocks noGrp="1"/>
          </p:cNvSpPr>
          <p:nvPr>
            <p:ph type="title"/>
          </p:nvPr>
        </p:nvSpPr>
        <p:spPr>
          <a:xfrm>
            <a:off x="0" y="1"/>
            <a:ext cx="11353800" cy="1325365"/>
          </a:xfrm>
        </p:spPr>
        <p:txBody>
          <a:bodyPr/>
          <a:lstStyle/>
          <a:p>
            <a:r>
              <a:rPr lang="en-US" sz="44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Topic: Description of a scheme of work</a:t>
            </a:r>
            <a:r>
              <a:rPr lang="en-US" sz="4400" dirty="0">
                <a:effectLst/>
                <a:latin typeface="Calibri" panose="020F0502020204030204" pitchFamily="34" charset="0"/>
                <a:ea typeface="Calibri" panose="020F0502020204030204" pitchFamily="34" charset="0"/>
                <a:cs typeface="Times New Roman" panose="02020603050405020304" pitchFamily="18" charset="0"/>
              </a:rPr>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20367FC-2127-E1B8-9EB9-7442EDE15B15}"/>
              </a:ext>
            </a:extLst>
          </p:cNvPr>
          <p:cNvSpPr>
            <a:spLocks noGrp="1"/>
          </p:cNvSpPr>
          <p:nvPr>
            <p:ph idx="1"/>
          </p:nvPr>
        </p:nvSpPr>
        <p:spPr>
          <a:xfrm>
            <a:off x="195209" y="976044"/>
            <a:ext cx="12154328" cy="5881955"/>
          </a:xfrm>
        </p:spPr>
        <p:txBody>
          <a:bodyPr>
            <a:normAutofit fontScale="40000" lnSpcReduction="20000"/>
          </a:bodyPr>
          <a:lstStyle/>
          <a:p>
            <a:pPr marL="0" marR="0">
              <a:lnSpc>
                <a:spcPct val="150000"/>
              </a:lnSpc>
              <a:spcAft>
                <a:spcPts val="1000"/>
              </a:spcAft>
            </a:pPr>
            <a:r>
              <a:rPr lang="en-US" sz="5100" b="1"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Definition</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spcAft>
                <a:spcPts val="1000"/>
              </a:spcAft>
              <a:buFont typeface="Symbol" panose="05050102010706020507" pitchFamily="18" charset="2"/>
              <a:buChar char=""/>
            </a:pPr>
            <a:r>
              <a:rPr lang="en-US" sz="5100" dirty="0">
                <a:effectLst/>
                <a:latin typeface="Tahoma" panose="020B0604030504040204" pitchFamily="34" charset="0"/>
                <a:ea typeface="Tahoma" panose="020B0604030504040204" pitchFamily="34" charset="0"/>
                <a:cs typeface="Tahoma" panose="020B0604030504040204" pitchFamily="34" charset="0"/>
              </a:rPr>
              <a:t>A scheme of work </a:t>
            </a:r>
            <a:r>
              <a:rPr lang="en-US" sz="51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is a summarized forecast of work a trainer consider.</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50000"/>
              </a:lnSpc>
              <a:spcAft>
                <a:spcPts val="1000"/>
              </a:spcAft>
              <a:buNone/>
            </a:pPr>
            <a:r>
              <a:rPr lang="en-US" sz="5100" b="1" dirty="0">
                <a:effectLst/>
                <a:latin typeface="Tahoma" panose="020B0604030504040204" pitchFamily="34" charset="0"/>
                <a:ea typeface="Tahoma" panose="020B0604030504040204" pitchFamily="34" charset="0"/>
                <a:cs typeface="Tahoma" panose="020B0604030504040204" pitchFamily="34" charset="0"/>
              </a:rPr>
              <a:t>Role of a scheme of work</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spcAft>
                <a:spcPts val="1000"/>
              </a:spcAft>
              <a:buFont typeface="Symbol" panose="05050102010706020507" pitchFamily="18" charset="2"/>
              <a:buChar char=""/>
              <a:tabLst>
                <a:tab pos="457200" algn="l"/>
              </a:tabLst>
            </a:pPr>
            <a:r>
              <a:rPr lang="en-US" sz="51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Guide teaching (session plans based)</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spcAft>
                <a:spcPts val="1000"/>
              </a:spcAft>
              <a:buFont typeface="Symbol" panose="05050102010706020507" pitchFamily="18" charset="2"/>
              <a:buChar char=""/>
              <a:tabLst>
                <a:tab pos="457200" algn="l"/>
              </a:tabLst>
            </a:pPr>
            <a:r>
              <a:rPr lang="en-US" sz="51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Education  authorities use scheme of work, to check the plan of logical sequence of instructional delivery</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spcAft>
                <a:spcPts val="1000"/>
              </a:spcAft>
              <a:buFont typeface="Symbol" panose="05050102010706020507" pitchFamily="18" charset="2"/>
              <a:buChar char=""/>
              <a:tabLst>
                <a:tab pos="457200" algn="l"/>
              </a:tabLst>
            </a:pPr>
            <a:r>
              <a:rPr lang="en-US" sz="51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continuity in case of transfer of a trainer</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50000"/>
              </a:lnSpc>
              <a:spcAft>
                <a:spcPts val="1000"/>
              </a:spcAft>
              <a:buFont typeface="Symbol" panose="05050102010706020507" pitchFamily="18" charset="2"/>
              <a:buChar char=""/>
              <a:tabLst>
                <a:tab pos="457200" algn="l"/>
              </a:tabLst>
            </a:pPr>
            <a:r>
              <a:rPr lang="en-US" sz="51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Helps in strategic for utilization of teaching aids &amp; reference material (preparation in advance)</a:t>
            </a:r>
            <a:endParaRPr lang="en-US" sz="51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ZA" sz="4500" b="1" dirty="0">
                <a:effectLst/>
                <a:latin typeface="Calibri" panose="020F0502020204030204" pitchFamily="34" charset="0"/>
                <a:ea typeface="Calibri" panose="020F0502020204030204" pitchFamily="34" charset="0"/>
                <a:cs typeface="Calibri" panose="020F0502020204030204" pitchFamily="34" charset="0"/>
                <a:hlinkClick r:id="rId2" action="ppaction://hlinkfile"/>
              </a:rPr>
              <a:t>Parts of a scheme of work template</a:t>
            </a:r>
            <a:endParaRPr lang="en-ZA" sz="45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ZA" sz="4500" b="1" dirty="0">
                <a:latin typeface="Calibri" panose="020F0502020204030204" pitchFamily="34" charset="0"/>
                <a:ea typeface="Calibri" panose="020F0502020204030204" pitchFamily="34" charset="0"/>
                <a:cs typeface="Calibri" panose="020F0502020204030204" pitchFamily="34" charset="0"/>
                <a:hlinkClick r:id="rId3" action="ppaction://hlinkfile"/>
              </a:rPr>
              <a:t>Scheme of work sample</a:t>
            </a:r>
            <a:endParaRPr lang="en-US" sz="4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580861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5407-C42C-B416-B176-FCE0E55C1D7A}"/>
              </a:ext>
            </a:extLst>
          </p:cNvPr>
          <p:cNvSpPr>
            <a:spLocks noGrp="1"/>
          </p:cNvSpPr>
          <p:nvPr>
            <p:ph type="title"/>
          </p:nvPr>
        </p:nvSpPr>
        <p:spPr>
          <a:xfrm>
            <a:off x="0" y="102743"/>
            <a:ext cx="10787865" cy="965770"/>
          </a:xfrm>
        </p:spPr>
        <p:txBody>
          <a:bodyPr>
            <a:normAutofit fontScale="90000"/>
          </a:bodyPr>
          <a:lstStyle/>
          <a:p>
            <a:r>
              <a:rPr lang="en-US" sz="4400" b="1" dirty="0">
                <a:effectLst/>
                <a:latin typeface="Calibri" panose="020F0502020204030204" pitchFamily="34" charset="0"/>
                <a:ea typeface="Calibri" panose="020F0502020204030204" pitchFamily="34" charset="0"/>
                <a:cs typeface="Calibri" panose="020F0502020204030204" pitchFamily="34" charset="0"/>
              </a:rPr>
              <a:t>NOTE on scheme of work</a:t>
            </a:r>
            <a:r>
              <a:rPr lang="en-US" sz="4400" dirty="0">
                <a:effectLst/>
                <a:latin typeface="Calibri" panose="020F0502020204030204" pitchFamily="34" charset="0"/>
                <a:ea typeface="Calibri" panose="020F0502020204030204" pitchFamily="34" charset="0"/>
                <a:cs typeface="Calibri" panose="020F0502020204030204" pitchFamily="34" charset="0"/>
              </a:rPr>
              <a:t>:</a:t>
            </a:r>
            <a:r>
              <a:rPr lang="en-US" sz="4400" dirty="0">
                <a:effectLst/>
                <a:latin typeface="Calibri" panose="020F0502020204030204" pitchFamily="34" charset="0"/>
                <a:ea typeface="Calibri" panose="020F0502020204030204" pitchFamily="34" charset="0"/>
                <a:cs typeface="Times New Roman" panose="02020603050405020304" pitchFamily="18" charset="0"/>
              </a:rPr>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3441ED-EC94-8E47-6808-3FB0EAFE9A40}"/>
              </a:ext>
            </a:extLst>
          </p:cNvPr>
          <p:cNvSpPr>
            <a:spLocks noGrp="1"/>
          </p:cNvSpPr>
          <p:nvPr>
            <p:ph idx="1"/>
          </p:nvPr>
        </p:nvSpPr>
        <p:spPr>
          <a:xfrm>
            <a:off x="133564" y="698643"/>
            <a:ext cx="11220236" cy="5478320"/>
          </a:xfrm>
        </p:spPr>
        <p:txBody>
          <a:bodyPr>
            <a:normAutofit/>
          </a:bodyPr>
          <a:lstStyle/>
          <a:p>
            <a:pPr>
              <a:lnSpc>
                <a:spcPct val="150000"/>
              </a:lnSpc>
              <a:buFont typeface="Wingdings" panose="05000000000000000000" pitchFamily="2" charset="2"/>
              <a:buChar char="Ø"/>
            </a:pPr>
            <a:r>
              <a:rPr lang="en-US" sz="2400" dirty="0">
                <a:effectLst/>
                <a:latin typeface="Tahoma" panose="020B0604030504040204" pitchFamily="34" charset="0"/>
                <a:ea typeface="Tahoma" panose="020B0604030504040204" pitchFamily="34" charset="0"/>
                <a:cs typeface="Tahoma" panose="020B0604030504040204" pitchFamily="34" charset="0"/>
              </a:rPr>
              <a:t>Every module has a scheme of work</a:t>
            </a:r>
          </a:p>
          <a:p>
            <a:pPr fontAlgn="base">
              <a:lnSpc>
                <a:spcPct val="150000"/>
              </a:lnSpc>
              <a:buFont typeface="Wingdings" panose="05000000000000000000" pitchFamily="2" charset="2"/>
              <a:buChar char="Ø"/>
              <a:tabLst>
                <a:tab pos="1085850" algn="l"/>
              </a:tabLst>
            </a:pPr>
            <a:r>
              <a:rPr lang="en-US" sz="2400" dirty="0">
                <a:effectLst/>
                <a:latin typeface="Tahoma" panose="020B0604030504040204" pitchFamily="34" charset="0"/>
                <a:ea typeface="Tahoma" panose="020B0604030504040204" pitchFamily="34" charset="0"/>
                <a:cs typeface="Tahoma" panose="020B0604030504040204" pitchFamily="34" charset="0"/>
              </a:rPr>
              <a:t>All learning units of a module are described with their all learning outcome</a:t>
            </a:r>
          </a:p>
          <a:p>
            <a:pPr>
              <a:lnSpc>
                <a:spcPct val="150000"/>
              </a:lnSpc>
              <a:buFont typeface="Wingdings" panose="05000000000000000000" pitchFamily="2" charset="2"/>
              <a:buChar char="Ø"/>
            </a:pPr>
            <a:r>
              <a:rPr lang="en-US" sz="2400" dirty="0">
                <a:effectLst/>
                <a:latin typeface="Tahoma" panose="020B0604030504040204" pitchFamily="34" charset="0"/>
                <a:ea typeface="Tahoma" panose="020B0604030504040204" pitchFamily="34" charset="0"/>
                <a:cs typeface="Tahoma" panose="020B0604030504040204" pitchFamily="34" charset="0"/>
              </a:rPr>
              <a:t>Learning activities, learning resources and assessment tools are suggested in curriculum but the trainer should choose or change referring to his/her class environment.</a:t>
            </a:r>
          </a:p>
          <a:p>
            <a:pPr fontAlgn="base">
              <a:lnSpc>
                <a:spcPct val="150000"/>
              </a:lnSpc>
              <a:spcAft>
                <a:spcPts val="1000"/>
              </a:spcAft>
              <a:buFont typeface="Wingdings" panose="05000000000000000000" pitchFamily="2" charset="2"/>
              <a:buChar char="Ø"/>
              <a:tabLst>
                <a:tab pos="1085850" algn="l"/>
              </a:tabLst>
            </a:pPr>
            <a:r>
              <a:rPr lang="en-US" sz="2400" dirty="0">
                <a:effectLst/>
                <a:latin typeface="Tahoma" panose="020B0604030504040204" pitchFamily="34" charset="0"/>
                <a:ea typeface="Tahoma" panose="020B0604030504040204" pitchFamily="34" charset="0"/>
                <a:cs typeface="Tahoma" panose="020B0604030504040204" pitchFamily="34" charset="0"/>
              </a:rPr>
              <a:t>Integrated situation (task and consumables)are applied only for specific modules </a:t>
            </a:r>
          </a:p>
          <a:p>
            <a:endParaRPr lang="en-US" dirty="0"/>
          </a:p>
        </p:txBody>
      </p:sp>
    </p:spTree>
    <p:extLst>
      <p:ext uri="{BB962C8B-B14F-4D97-AF65-F5344CB8AC3E}">
        <p14:creationId xmlns:p14="http://schemas.microsoft.com/office/powerpoint/2010/main" val="4355262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DE9D-2B5C-36FA-A9FE-40B52C76FEC8}"/>
              </a:ext>
            </a:extLst>
          </p:cNvPr>
          <p:cNvSpPr>
            <a:spLocks noGrp="1"/>
          </p:cNvSpPr>
          <p:nvPr>
            <p:ph type="title"/>
          </p:nvPr>
        </p:nvSpPr>
        <p:spPr>
          <a:xfrm>
            <a:off x="0" y="0"/>
            <a:ext cx="9661989" cy="569823"/>
          </a:xfrm>
        </p:spPr>
        <p:txBody>
          <a:bodyPr>
            <a:normAutofit fontScale="90000"/>
          </a:bodyPr>
          <a:lstStyle/>
          <a:p>
            <a:r>
              <a:rPr lang="en-US" dirty="0"/>
              <a:t>Topic: Prepare a session Plan</a:t>
            </a:r>
          </a:p>
        </p:txBody>
      </p:sp>
      <p:sp>
        <p:nvSpPr>
          <p:cNvPr id="3" name="Content Placeholder 2">
            <a:extLst>
              <a:ext uri="{FF2B5EF4-FFF2-40B4-BE49-F238E27FC236}">
                <a16:creationId xmlns:a16="http://schemas.microsoft.com/office/drawing/2014/main" id="{05E00B6F-9628-F46B-C0E4-D05CC5F6EB02}"/>
              </a:ext>
            </a:extLst>
          </p:cNvPr>
          <p:cNvSpPr>
            <a:spLocks noGrp="1"/>
          </p:cNvSpPr>
          <p:nvPr>
            <p:ph idx="1"/>
          </p:nvPr>
        </p:nvSpPr>
        <p:spPr>
          <a:xfrm>
            <a:off x="123290" y="667820"/>
            <a:ext cx="12068710" cy="6190180"/>
          </a:xfrm>
        </p:spPr>
        <p:txBody>
          <a:bodyPr>
            <a:normAutofit fontScale="47500" lnSpcReduction="20000"/>
          </a:bodyPr>
          <a:lstStyle/>
          <a:p>
            <a:pPr marL="0" marR="0" indent="0" fontAlgn="base">
              <a:lnSpc>
                <a:spcPct val="150000"/>
              </a:lnSpc>
              <a:spcAft>
                <a:spcPts val="1000"/>
              </a:spcAft>
              <a:buNone/>
            </a:pPr>
            <a:r>
              <a:rPr lang="en-US" sz="4500" dirty="0">
                <a:effectLst/>
                <a:highlight>
                  <a:srgbClr val="FFFF00"/>
                </a:highlight>
                <a:latin typeface="Tahoma" panose="020B0604030504040204" pitchFamily="34" charset="0"/>
                <a:ea typeface="Tahoma" panose="020B0604030504040204" pitchFamily="34" charset="0"/>
                <a:cs typeface="Tahoma" panose="020B0604030504040204" pitchFamily="34" charset="0"/>
              </a:rPr>
              <a:t>Topic: Description of a session plan</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50000"/>
              </a:lnSpc>
              <a:spcAft>
                <a:spcPts val="1000"/>
              </a:spcAft>
              <a:buNone/>
            </a:pPr>
            <a:r>
              <a:rPr lang="en-US" sz="4500" b="1" dirty="0">
                <a:effectLst/>
                <a:latin typeface="Tahoma" panose="020B0604030504040204" pitchFamily="34" charset="0"/>
                <a:ea typeface="Tahoma" panose="020B0604030504040204" pitchFamily="34" charset="0"/>
                <a:cs typeface="Tahoma" panose="020B0604030504040204" pitchFamily="34" charset="0"/>
              </a:rPr>
              <a:t>Definition </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marL="0" marR="0" lvl="0" indent="0">
              <a:lnSpc>
                <a:spcPct val="150000"/>
              </a:lnSpc>
              <a:spcAft>
                <a:spcPts val="1000"/>
              </a:spcAft>
              <a:buNone/>
              <a:tabLst>
                <a:tab pos="457200" algn="l"/>
              </a:tabLst>
            </a:pPr>
            <a:r>
              <a:rPr lang="en-US" sz="4500" kern="1200" dirty="0">
                <a:effectLst/>
                <a:latin typeface="Tahoma" panose="020B0604030504040204" pitchFamily="34" charset="0"/>
                <a:ea typeface="Tahoma" panose="020B0604030504040204" pitchFamily="34" charset="0"/>
                <a:cs typeface="Tahoma" panose="020B0604030504040204" pitchFamily="34" charset="0"/>
              </a:rPr>
              <a:t>It is a detailed </a:t>
            </a: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prior description of the learning session for a specified group of trainees</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marL="0" marR="0" lvl="0" indent="0">
              <a:lnSpc>
                <a:spcPct val="150000"/>
              </a:lnSpc>
              <a:spcAft>
                <a:spcPts val="1000"/>
              </a:spcAft>
              <a:buNone/>
              <a:tabLst>
                <a:tab pos="457200" algn="l"/>
              </a:tabLst>
            </a:pP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Road map showing how to reach set objectives</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marL="0" marR="0" fontAlgn="base">
              <a:lnSpc>
                <a:spcPct val="150000"/>
              </a:lnSpc>
              <a:spcAft>
                <a:spcPts val="1000"/>
              </a:spcAft>
            </a:pPr>
            <a:r>
              <a:rPr lang="en-US" sz="4500" b="1" dirty="0">
                <a:effectLst/>
                <a:latin typeface="Tahoma" panose="020B0604030504040204" pitchFamily="34" charset="0"/>
                <a:ea typeface="Tahoma" panose="020B0604030504040204" pitchFamily="34" charset="0"/>
                <a:cs typeface="Tahoma" panose="020B0604030504040204" pitchFamily="34" charset="0"/>
              </a:rPr>
              <a:t>Role of session plan</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marL="0" marR="0" indent="0">
              <a:lnSpc>
                <a:spcPct val="150000"/>
              </a:lnSpc>
              <a:spcBef>
                <a:spcPts val="580"/>
              </a:spcBef>
              <a:spcAft>
                <a:spcPts val="1000"/>
              </a:spcAft>
              <a:buNone/>
            </a:pP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Session plan gives a clear sense of :</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a:lnSpc>
                <a:spcPct val="150000"/>
              </a:lnSpc>
              <a:spcAft>
                <a:spcPts val="1000"/>
              </a:spcAft>
              <a:buFont typeface="Wingdings" panose="05000000000000000000" pitchFamily="2" charset="2"/>
              <a:buChar char="Ø"/>
              <a:tabLst>
                <a:tab pos="457200" algn="l"/>
              </a:tabLst>
            </a:pP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What you are trying to accomplish</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a:lnSpc>
                <a:spcPct val="150000"/>
              </a:lnSpc>
              <a:spcAft>
                <a:spcPts val="1000"/>
              </a:spcAft>
              <a:buFont typeface="Wingdings" panose="05000000000000000000" pitchFamily="2" charset="2"/>
              <a:buChar char="Ø"/>
              <a:tabLst>
                <a:tab pos="457200" algn="l"/>
              </a:tabLst>
            </a:pP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How you are going to accomplish it</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pPr>
              <a:lnSpc>
                <a:spcPct val="150000"/>
              </a:lnSpc>
              <a:spcAft>
                <a:spcPts val="1000"/>
              </a:spcAft>
              <a:buFont typeface="Wingdings" panose="05000000000000000000" pitchFamily="2" charset="2"/>
              <a:buChar char="Ø"/>
              <a:tabLst>
                <a:tab pos="457200" algn="l"/>
              </a:tabLst>
            </a:pPr>
            <a:r>
              <a:rPr lang="en-US" sz="45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How you know you have accomplished it</a:t>
            </a:r>
            <a:endParaRPr lang="en-US" sz="450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9600768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774A-BBEE-F04C-AF89-27B9E5BAB39D}"/>
              </a:ext>
            </a:extLst>
          </p:cNvPr>
          <p:cNvSpPr>
            <a:spLocks noGrp="1"/>
          </p:cNvSpPr>
          <p:nvPr>
            <p:ph type="title"/>
          </p:nvPr>
        </p:nvSpPr>
        <p:spPr>
          <a:xfrm>
            <a:off x="5993" y="0"/>
            <a:ext cx="9209926" cy="508178"/>
          </a:xfrm>
        </p:spPr>
        <p:txBody>
          <a:bodyPr>
            <a:normAutofit fontScale="90000"/>
          </a:bodyPr>
          <a:lstStyle/>
          <a:p>
            <a:r>
              <a:rPr lang="en-US" dirty="0"/>
              <a:t>Session Plan includes:</a:t>
            </a:r>
          </a:p>
        </p:txBody>
      </p:sp>
      <p:sp>
        <p:nvSpPr>
          <p:cNvPr id="6" name="Content Placeholder 5">
            <a:extLst>
              <a:ext uri="{FF2B5EF4-FFF2-40B4-BE49-F238E27FC236}">
                <a16:creationId xmlns:a16="http://schemas.microsoft.com/office/drawing/2014/main" id="{E6EE6281-A79C-7F09-86A8-8AE0C529EE6E}"/>
              </a:ext>
            </a:extLst>
          </p:cNvPr>
          <p:cNvSpPr>
            <a:spLocks noGrp="1"/>
          </p:cNvSpPr>
          <p:nvPr>
            <p:ph idx="1"/>
          </p:nvPr>
        </p:nvSpPr>
        <p:spPr>
          <a:xfrm>
            <a:off x="838200" y="1825624"/>
            <a:ext cx="11353800" cy="5032375"/>
          </a:xfrm>
        </p:spPr>
        <p:txBody>
          <a:bodyPr>
            <a:normAutofit/>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r>
              <a:rPr lang="en-US" sz="1100" dirty="0">
                <a:hlinkClick r:id="rId2" action="ppaction://hlinkfile"/>
              </a:rPr>
              <a:t>Session Plan template</a:t>
            </a:r>
            <a:endParaRPr lang="en-US" sz="1100" dirty="0"/>
          </a:p>
          <a:p>
            <a:r>
              <a:rPr lang="en-US" sz="1100" dirty="0"/>
              <a:t>Session Plan sample</a:t>
            </a:r>
          </a:p>
        </p:txBody>
      </p:sp>
      <p:pic>
        <p:nvPicPr>
          <p:cNvPr id="7" name="Content Placeholder 3">
            <a:extLst>
              <a:ext uri="{FF2B5EF4-FFF2-40B4-BE49-F238E27FC236}">
                <a16:creationId xmlns:a16="http://schemas.microsoft.com/office/drawing/2014/main" id="{E0A6CCE6-37DF-9587-32CE-D6B3B9F64AE5}"/>
              </a:ext>
            </a:extLst>
          </p:cNvPr>
          <p:cNvPicPr>
            <a:picLocks noChangeAspect="1"/>
          </p:cNvPicPr>
          <p:nvPr/>
        </p:nvPicPr>
        <p:blipFill>
          <a:blip r:embed="rId3" cstate="print"/>
          <a:stretch>
            <a:fillRect/>
          </a:stretch>
        </p:blipFill>
        <p:spPr bwMode="auto">
          <a:xfrm>
            <a:off x="91684" y="1027416"/>
            <a:ext cx="12150103" cy="5032375"/>
          </a:xfrm>
          <a:prstGeom prst="rect">
            <a:avLst/>
          </a:prstGeom>
          <a:noFill/>
          <a:ln w="9525">
            <a:noFill/>
            <a:miter lim="800000"/>
            <a:headEnd/>
            <a:tailEnd/>
          </a:ln>
        </p:spPr>
      </p:pic>
    </p:spTree>
    <p:extLst>
      <p:ext uri="{BB962C8B-B14F-4D97-AF65-F5344CB8AC3E}">
        <p14:creationId xmlns:p14="http://schemas.microsoft.com/office/powerpoint/2010/main" val="3481683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70C3E4B-F7D3-C330-64F6-4409C6787DA5}"/>
              </a:ext>
            </a:extLst>
          </p:cNvPr>
          <p:cNvSpPr>
            <a:spLocks noGrp="1"/>
          </p:cNvSpPr>
          <p:nvPr>
            <p:ph idx="1"/>
          </p:nvPr>
        </p:nvSpPr>
        <p:spPr>
          <a:xfrm>
            <a:off x="0" y="71918"/>
            <a:ext cx="12031038" cy="6786081"/>
          </a:xfrm>
        </p:spPr>
        <p:txBody>
          <a:bodyPr>
            <a:normAutofit/>
          </a:bodyPr>
          <a:lstStyle/>
          <a:p>
            <a:pPr marL="0" marR="0" indent="0">
              <a:lnSpc>
                <a:spcPct val="150000"/>
              </a:lnSpc>
              <a:spcAft>
                <a:spcPts val="1000"/>
              </a:spcAft>
              <a:buNone/>
              <a:tabLst>
                <a:tab pos="568325" algn="l"/>
              </a:tabLst>
            </a:pPr>
            <a:r>
              <a:rPr lang="en-US" dirty="0">
                <a:solidFill>
                  <a:srgbClr val="F79646"/>
                </a:solidFill>
                <a:effectLst/>
                <a:latin typeface="Tahoma" panose="020B0604030504040204" pitchFamily="34" charset="0"/>
                <a:ea typeface="Tahoma" panose="020B0604030504040204" pitchFamily="34" charset="0"/>
                <a:cs typeface="Tahoma" panose="020B0604030504040204" pitchFamily="34" charset="0"/>
              </a:rPr>
              <a:t>Prepare an inclusive session plan for a CBT session</a:t>
            </a:r>
            <a:endParaRPr lang="en-US" dirty="0">
              <a:solidFill>
                <a:srgbClr val="F79646"/>
              </a:solidFill>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Aft>
                <a:spcPts val="1000"/>
              </a:spcAft>
              <a:tabLst>
                <a:tab pos="568325" algn="l"/>
              </a:tabLst>
            </a:pPr>
            <a:r>
              <a:rPr lang="en-US" dirty="0">
                <a:effectLst/>
                <a:highlight>
                  <a:srgbClr val="FFFF00"/>
                </a:highlight>
                <a:latin typeface="Tahoma" panose="020B0604030504040204" pitchFamily="34" charset="0"/>
                <a:ea typeface="Tahoma" panose="020B0604030504040204" pitchFamily="34" charset="0"/>
                <a:cs typeface="Tahoma" panose="020B0604030504040204" pitchFamily="34" charset="0"/>
              </a:rPr>
              <a:t>Topic 1: Preparation of an inclusive session plan for a CBT session</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ct val="115000"/>
              </a:lnSpc>
              <a:buFont typeface="Symbol" panose="05050102010706020507" pitchFamily="18" charset="2"/>
              <a:buChar char=""/>
            </a:pPr>
            <a:r>
              <a:rPr lang="en-US" b="1" dirty="0">
                <a:effectLst/>
                <a:latin typeface="Tahoma" panose="020B0604030504040204" pitchFamily="34" charset="0"/>
                <a:ea typeface="Tahoma" panose="020B0604030504040204" pitchFamily="34" charset="0"/>
                <a:cs typeface="Tahoma" panose="020B0604030504040204" pitchFamily="34" charset="0"/>
              </a:rPr>
              <a:t>Administrative details:</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lvl="0" indent="0">
              <a:lnSpc>
                <a:spcPct val="115000"/>
              </a:lnSpc>
              <a:buNone/>
            </a:pPr>
            <a:r>
              <a:rPr lang="en-US" dirty="0">
                <a:effectLst/>
                <a:latin typeface="Tahoma" panose="020B0604030504040204" pitchFamily="34" charset="0"/>
                <a:ea typeface="Tahoma" panose="020B0604030504040204" pitchFamily="34" charset="0"/>
                <a:cs typeface="Tahoma" panose="020B0604030504040204" pitchFamily="34" charset="0"/>
              </a:rPr>
              <a:t>Sector , Sub-sector, Qualification title, RTQF Level, Date, Trainer’s name, Duration of session , Number of classes, Name of class</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Number of trainees</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Week of the session</a:t>
            </a:r>
          </a:p>
          <a:p>
            <a:pPr marL="342900" marR="0" lvl="0" indent="-342900" fontAlgn="base">
              <a:lnSpc>
                <a:spcPct val="150000"/>
              </a:lnSpc>
              <a:buFont typeface="Symbol" panose="05050102010706020507" pitchFamily="18" charset="2"/>
              <a:buChar char=""/>
            </a:pPr>
            <a:r>
              <a:rPr lang="en-US" b="1" dirty="0">
                <a:effectLst/>
                <a:latin typeface="Tahoma" panose="020B0604030504040204" pitchFamily="34" charset="0"/>
                <a:ea typeface="Tahoma" panose="020B0604030504040204" pitchFamily="34" charset="0"/>
                <a:cs typeface="Tahoma" panose="020B0604030504040204" pitchFamily="34" charset="0"/>
              </a:rPr>
              <a:t>Topic detail</a:t>
            </a:r>
            <a:r>
              <a:rPr lang="en-US" dirty="0">
                <a:effectLst/>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p>
          <a:p>
            <a:pPr marL="0" marR="0" lvl="0" indent="0" fontAlgn="base">
              <a:lnSpc>
                <a:spcPct val="150000"/>
              </a:lnSpc>
              <a:buNone/>
            </a:pPr>
            <a:r>
              <a:rPr lang="en-US" dirty="0">
                <a:effectLst/>
                <a:latin typeface="Tahoma" panose="020B0604030504040204" pitchFamily="34" charset="0"/>
                <a:ea typeface="Tahoma" panose="020B0604030504040204" pitchFamily="34" charset="0"/>
                <a:cs typeface="Tahoma" panose="020B0604030504040204" pitchFamily="34" charset="0"/>
              </a:rPr>
              <a:t>Module code and name</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Competence</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Learning unit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All Performance criteria of that LU: highlight the one concerned</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ffectLst/>
                <a:latin typeface="Tahoma" panose="020B0604030504040204" pitchFamily="34" charset="0"/>
                <a:ea typeface="Tahoma" panose="020B0604030504040204" pitchFamily="34" charset="0"/>
                <a:cs typeface="Tahoma" panose="020B0604030504040204" pitchFamily="34" charset="0"/>
              </a:rPr>
              <a:t>Learning outcome</a:t>
            </a:r>
          </a:p>
          <a:p>
            <a:pPr marL="0" indent="0">
              <a:lnSpc>
                <a:spcPct val="115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204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A9F6-3916-F628-9E25-4434F685ED36}"/>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Calibri" panose="020F0502020204030204" pitchFamily="34" charset="0"/>
              </a:rPr>
              <a:t>Activity</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91955C0-136D-8242-962A-056586D4CAA9}"/>
              </a:ext>
            </a:extLst>
          </p:cNvPr>
          <p:cNvSpPr>
            <a:spLocks noGrp="1"/>
          </p:cNvSpPr>
          <p:nvPr>
            <p:ph idx="1"/>
          </p:nvPr>
        </p:nvSpPr>
        <p:spPr>
          <a:xfrm>
            <a:off x="215757" y="1037690"/>
            <a:ext cx="11976243" cy="5820310"/>
          </a:xfrm>
        </p:spPr>
        <p:txBody>
          <a:bodyPr/>
          <a:lstStyle/>
          <a:p>
            <a:pPr marL="0" marR="0" indent="0">
              <a:lnSpc>
                <a:spcPct val="150000"/>
              </a:lnSpc>
              <a:spcAft>
                <a:spcPts val="1000"/>
              </a:spcAft>
              <a:buNone/>
            </a:pPr>
            <a:endParaRPr lang="en-US" sz="1400"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Aft>
                <a:spcPts val="1000"/>
              </a:spcAft>
              <a:buNone/>
            </a:pP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Aft>
                <a:spcPts val="1000"/>
              </a:spcAft>
              <a:buNone/>
            </a:pPr>
            <a:r>
              <a:rPr lang="en-US" dirty="0">
                <a:effectLst/>
                <a:latin typeface="Tahoma" panose="020B0604030504040204" pitchFamily="34" charset="0"/>
                <a:ea typeface="Tahoma" panose="020B0604030504040204" pitchFamily="34" charset="0"/>
                <a:cs typeface="Tahoma" panose="020B0604030504040204" pitchFamily="34" charset="0"/>
              </a:rPr>
              <a:t>Preparation of a scheme of work for one of your module own trade:</a:t>
            </a:r>
            <a:endParaRPr lang="en-US" dirty="0">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Aft>
                <a:spcPts val="1000"/>
              </a:spcAft>
              <a:buNone/>
            </a:pPr>
            <a:r>
              <a:rPr lang="en-US" dirty="0">
                <a:effectLst/>
                <a:latin typeface="Tahoma" panose="020B0604030504040204" pitchFamily="34" charset="0"/>
                <a:ea typeface="Tahoma" panose="020B0604030504040204" pitchFamily="34" charset="0"/>
                <a:cs typeface="Tahoma" panose="020B0604030504040204" pitchFamily="34" charset="0"/>
              </a:rPr>
              <a:t>Having all you need, elaborate a scheme of work for one of your module in own trade.</a:t>
            </a:r>
          </a:p>
          <a:p>
            <a:endParaRPr lang="en-US" dirty="0"/>
          </a:p>
        </p:txBody>
      </p:sp>
    </p:spTree>
    <p:extLst>
      <p:ext uri="{BB962C8B-B14F-4D97-AF65-F5344CB8AC3E}">
        <p14:creationId xmlns:p14="http://schemas.microsoft.com/office/powerpoint/2010/main" val="3683519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6ECA9-66E9-DDA5-14E0-AC03B2D78D76}"/>
              </a:ext>
            </a:extLst>
          </p:cNvPr>
          <p:cNvSpPr>
            <a:spLocks noGrp="1"/>
          </p:cNvSpPr>
          <p:nvPr>
            <p:ph idx="1"/>
          </p:nvPr>
        </p:nvSpPr>
        <p:spPr>
          <a:xfrm>
            <a:off x="0" y="0"/>
            <a:ext cx="12192000" cy="6955604"/>
          </a:xfrm>
        </p:spPr>
        <p:txBody>
          <a:bodyPr/>
          <a:lstStyle/>
          <a:p>
            <a:pPr marL="0" marR="0" lvl="0" indent="0" fontAlgn="base">
              <a:lnSpc>
                <a:spcPct val="150000"/>
              </a:lnSpc>
              <a:spcAft>
                <a:spcPts val="1000"/>
              </a:spcAft>
              <a:buNone/>
            </a:pPr>
            <a:r>
              <a:rPr lang="en-US" sz="2400" b="1" dirty="0">
                <a:effectLst/>
                <a:latin typeface="Tahoma" panose="020B0604030504040204" pitchFamily="34" charset="0"/>
                <a:ea typeface="Tahoma" panose="020B0604030504040204" pitchFamily="34" charset="0"/>
                <a:cs typeface="Tahoma" panose="020B0604030504040204" pitchFamily="34" charset="0"/>
              </a:rPr>
              <a:t>Topic</a:t>
            </a:r>
            <a:r>
              <a:rPr lang="en-US" sz="2400" dirty="0">
                <a:effectLst/>
                <a:latin typeface="Tahoma" panose="020B0604030504040204" pitchFamily="34" charset="0"/>
                <a:ea typeface="Tahoma" panose="020B0604030504040204" pitchFamily="34" charset="0"/>
                <a:cs typeface="Tahoma" panose="020B0604030504040204" pitchFamily="34" charset="0"/>
              </a:rPr>
              <a:t>: this come from the content (in curriculum)  Example: use of question words </a:t>
            </a:r>
          </a:p>
          <a:p>
            <a:pPr marL="0" marR="0" lvl="0" indent="0" fontAlgn="base">
              <a:lnSpc>
                <a:spcPct val="150000"/>
              </a:lnSpc>
              <a:buNone/>
            </a:pPr>
            <a:r>
              <a:rPr lang="en-US" sz="2400" b="1" dirty="0">
                <a:effectLst/>
                <a:latin typeface="Tahoma" panose="020B0604030504040204" pitchFamily="34" charset="0"/>
                <a:ea typeface="Tahoma" panose="020B0604030504040204" pitchFamily="34" charset="0"/>
                <a:cs typeface="Tahoma" panose="020B0604030504040204" pitchFamily="34" charset="0"/>
              </a:rPr>
              <a:t>Range</a:t>
            </a:r>
            <a:r>
              <a:rPr lang="en-US" sz="2400" dirty="0">
                <a:effectLst/>
                <a:latin typeface="Tahoma" panose="020B0604030504040204" pitchFamily="34" charset="0"/>
                <a:ea typeface="Tahoma" panose="020B0604030504040204" pitchFamily="34" charset="0"/>
                <a:cs typeface="Tahoma" panose="020B0604030504040204" pitchFamily="34" charset="0"/>
              </a:rPr>
              <a:t>: this is apart of topic you are going to teach.</a:t>
            </a:r>
          </a:p>
          <a:p>
            <a:pPr marL="914400" marR="0" fontAlgn="base">
              <a:lnSpc>
                <a:spcPct val="150000"/>
              </a:lnSpc>
            </a:pPr>
            <a:r>
              <a:rPr lang="en-US" sz="2400" dirty="0">
                <a:effectLst/>
                <a:latin typeface="Tahoma" panose="020B0604030504040204" pitchFamily="34" charset="0"/>
                <a:ea typeface="Tahoma" panose="020B0604030504040204" pitchFamily="34" charset="0"/>
                <a:cs typeface="Tahoma" panose="020B0604030504040204" pitchFamily="34" charset="0"/>
              </a:rPr>
              <a:t>     Example: using of how, why and when</a:t>
            </a:r>
          </a:p>
          <a:p>
            <a:pPr marL="0" marR="0" lvl="0" indent="0" fontAlgn="base">
              <a:lnSpc>
                <a:spcPct val="150000"/>
              </a:lnSpc>
              <a:buNone/>
            </a:pPr>
            <a:r>
              <a:rPr lang="en-US" sz="2400" b="1" dirty="0">
                <a:effectLst/>
                <a:latin typeface="Tahoma" panose="020B0604030504040204" pitchFamily="34" charset="0"/>
                <a:ea typeface="Tahoma" panose="020B0604030504040204" pitchFamily="34" charset="0"/>
                <a:cs typeface="Tahoma" panose="020B0604030504040204" pitchFamily="34" charset="0"/>
              </a:rPr>
              <a:t>Learning Place/Room Setting</a:t>
            </a:r>
            <a:r>
              <a:rPr lang="en-US" sz="2400" dirty="0">
                <a:effectLst/>
                <a:latin typeface="Tahoma" panose="020B0604030504040204" pitchFamily="34" charset="0"/>
                <a:ea typeface="Tahoma" panose="020B0604030504040204" pitchFamily="34" charset="0"/>
                <a:cs typeface="Tahoma" panose="020B0604030504040204" pitchFamily="34" charset="0"/>
              </a:rPr>
              <a:t>: when preparing a session plan, room arrangement should be show. </a:t>
            </a:r>
          </a:p>
          <a:p>
            <a:pPr marL="914400" marR="0" fontAlgn="base">
              <a:lnSpc>
                <a:spcPct val="150000"/>
              </a:lnSpc>
            </a:pPr>
            <a:r>
              <a:rPr lang="en-US" sz="2400" dirty="0">
                <a:effectLst/>
                <a:latin typeface="Tahoma" panose="020B0604030504040204" pitchFamily="34" charset="0"/>
                <a:ea typeface="Tahoma" panose="020B0604030504040204" pitchFamily="34" charset="0"/>
                <a:cs typeface="Tahoma" panose="020B0604030504040204" pitchFamily="34" charset="0"/>
              </a:rPr>
              <a:t>Example: U-shape, V-shape …</a:t>
            </a:r>
          </a:p>
          <a:p>
            <a:pPr marL="0" marR="0" lvl="0" indent="0" fontAlgn="base">
              <a:lnSpc>
                <a:spcPct val="150000"/>
              </a:lnSpc>
              <a:buNone/>
            </a:pPr>
            <a:r>
              <a:rPr lang="en-US" sz="2400" b="1" dirty="0">
                <a:effectLst/>
                <a:latin typeface="Tahoma" panose="020B0604030504040204" pitchFamily="34" charset="0"/>
                <a:ea typeface="Tahoma" panose="020B0604030504040204" pitchFamily="34" charset="0"/>
                <a:cs typeface="Tahoma" panose="020B0604030504040204" pitchFamily="34" charset="0"/>
              </a:rPr>
              <a:t>MART Objectives</a:t>
            </a:r>
            <a:r>
              <a:rPr lang="en-US" sz="2400" dirty="0">
                <a:effectLst/>
                <a:latin typeface="Tahoma" panose="020B0604030504040204" pitchFamily="34" charset="0"/>
                <a:ea typeface="Tahoma" panose="020B0604030504040204" pitchFamily="34" charset="0"/>
                <a:cs typeface="Tahoma" panose="020B0604030504040204" pitchFamily="34" charset="0"/>
              </a:rPr>
              <a:t>: each session plan must have at least three objectives and they must be SMART (Specific, Measurable, Achievable, Realistic, Time-bound).</a:t>
            </a:r>
          </a:p>
          <a:p>
            <a:pPr marL="1085850" marR="0" fontAlgn="base">
              <a:lnSpc>
                <a:spcPct val="150000"/>
              </a:lnSpc>
              <a:spcAft>
                <a:spcPts val="1000"/>
              </a:spcAft>
            </a:pPr>
            <a:r>
              <a:rPr lang="en-US" sz="2400" dirty="0">
                <a:effectLst/>
                <a:latin typeface="Tahoma" panose="020B0604030504040204" pitchFamily="34" charset="0"/>
                <a:ea typeface="Tahoma" panose="020B0604030504040204" pitchFamily="34" charset="0"/>
                <a:cs typeface="Tahoma" panose="020B0604030504040204" pitchFamily="34" charset="0"/>
              </a:rPr>
              <a:t>Example: By the end of the lesson the Learner should be able </a:t>
            </a:r>
            <a:r>
              <a:rPr lang="en-US" sz="2400" dirty="0" err="1">
                <a:effectLst/>
                <a:latin typeface="Tahoma" panose="020B0604030504040204" pitchFamily="34" charset="0"/>
                <a:ea typeface="Tahoma" panose="020B0604030504040204" pitchFamily="34" charset="0"/>
                <a:cs typeface="Tahoma" panose="020B0604030504040204" pitchFamily="34" charset="0"/>
              </a:rPr>
              <a:t>to:Name</a:t>
            </a:r>
            <a:r>
              <a:rPr lang="en-US" sz="2400" dirty="0">
                <a:effectLst/>
                <a:latin typeface="Tahoma" panose="020B0604030504040204" pitchFamily="34" charset="0"/>
                <a:ea typeface="Tahoma" panose="020B0604030504040204" pitchFamily="34" charset="0"/>
                <a:cs typeface="Tahoma" panose="020B0604030504040204" pitchFamily="34" charset="0"/>
              </a:rPr>
              <a:t> appropriately seven types of lines used in domestic electrical drawing.</a:t>
            </a:r>
          </a:p>
          <a:p>
            <a:endParaRPr lang="en-US" dirty="0"/>
          </a:p>
        </p:txBody>
      </p:sp>
    </p:spTree>
    <p:extLst>
      <p:ext uri="{BB962C8B-B14F-4D97-AF65-F5344CB8AC3E}">
        <p14:creationId xmlns:p14="http://schemas.microsoft.com/office/powerpoint/2010/main" val="299218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0238-98FB-9662-05F6-0473668157CC}"/>
              </a:ext>
            </a:extLst>
          </p:cNvPr>
          <p:cNvSpPr>
            <a:spLocks noGrp="1"/>
          </p:cNvSpPr>
          <p:nvPr>
            <p:ph type="title"/>
          </p:nvPr>
        </p:nvSpPr>
        <p:spPr>
          <a:xfrm>
            <a:off x="0" y="0"/>
            <a:ext cx="9641440" cy="904126"/>
          </a:xfrm>
        </p:spPr>
        <p:txBody>
          <a:bodyPr>
            <a:normAutofit fontScale="90000"/>
          </a:bodyPr>
          <a:lstStyle/>
          <a:p>
            <a:r>
              <a:rPr lang="en-US" sz="2800" b="1" dirty="0">
                <a:effectLst/>
                <a:latin typeface="Tahoma" panose="020B0604030504040204" pitchFamily="34" charset="0"/>
                <a:ea typeface="Tahoma" panose="020B0604030504040204" pitchFamily="34" charset="0"/>
                <a:cs typeface="Tahoma" panose="020B0604030504040204" pitchFamily="34" charset="0"/>
              </a:rPr>
              <a:t>Stages of delivery of a SP</a:t>
            </a:r>
            <a:r>
              <a:rPr lang="en-US" sz="4400" dirty="0">
                <a:effectLst/>
                <a:latin typeface="Calibri" panose="020F0502020204030204" pitchFamily="34" charset="0"/>
                <a:ea typeface="Calibri" panose="020F0502020204030204" pitchFamily="34" charset="0"/>
                <a:cs typeface="Times New Roman" panose="02020603050405020304" pitchFamily="18" charset="0"/>
              </a:rPr>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9B690C9-074C-E11B-A0A9-517455BD15C4}"/>
              </a:ext>
            </a:extLst>
          </p:cNvPr>
          <p:cNvSpPr>
            <a:spLocks noGrp="1"/>
          </p:cNvSpPr>
          <p:nvPr>
            <p:ph idx="1"/>
          </p:nvPr>
        </p:nvSpPr>
        <p:spPr>
          <a:xfrm>
            <a:off x="133564" y="493160"/>
            <a:ext cx="12058436" cy="6364840"/>
          </a:xfrm>
        </p:spPr>
        <p:txBody>
          <a:bodyPr>
            <a:normAutofit fontScale="92500"/>
          </a:bodyPr>
          <a:lstStyle/>
          <a:p>
            <a:pPr marL="342900" marR="0" lvl="0" indent="-342900" fontAlgn="base">
              <a:lnSpc>
                <a:spcPct val="150000"/>
              </a:lnSpc>
              <a:spcAft>
                <a:spcPts val="1000"/>
              </a:spcAft>
              <a:buFont typeface="Wingdings" panose="05000000000000000000" pitchFamily="2" charset="2"/>
              <a:buChar char=""/>
            </a:pPr>
            <a:r>
              <a:rPr lang="en-US" sz="2400" b="1" dirty="0">
                <a:effectLst/>
                <a:latin typeface="Tahoma" panose="020B0604030504040204" pitchFamily="34" charset="0"/>
                <a:ea typeface="Tahoma" panose="020B0604030504040204" pitchFamily="34" charset="0"/>
                <a:cs typeface="Tahoma" panose="020B0604030504040204" pitchFamily="34" charset="0"/>
              </a:rPr>
              <a:t>Introduction</a:t>
            </a:r>
            <a:r>
              <a:rPr lang="en-US" sz="2400" dirty="0">
                <a:effectLst/>
                <a:latin typeface="Tahoma" panose="020B0604030504040204" pitchFamily="34" charset="0"/>
                <a:ea typeface="Tahoma" panose="020B0604030504040204" pitchFamily="34" charset="0"/>
                <a:cs typeface="Tahoma" panose="020B0604030504040204" pitchFamily="34" charset="0"/>
              </a:rPr>
              <a:t>: in this stage, you describe how you will introduce the session, including greetings, taking roll call, warm up, introducing topic, set objectives, setting ground rules…</a:t>
            </a:r>
          </a:p>
          <a:p>
            <a:pPr marL="342900" marR="0" lvl="0" indent="-342900" fontAlgn="base">
              <a:lnSpc>
                <a:spcPct val="150000"/>
              </a:lnSpc>
              <a:spcAft>
                <a:spcPts val="1000"/>
              </a:spcAft>
              <a:buFont typeface="Wingdings" panose="05000000000000000000" pitchFamily="2" charset="2"/>
              <a:buChar char=""/>
            </a:pPr>
            <a:r>
              <a:rPr lang="en-US" sz="2400" b="1" dirty="0">
                <a:effectLst/>
                <a:latin typeface="Tahoma" panose="020B0604030504040204" pitchFamily="34" charset="0"/>
                <a:ea typeface="Tahoma" panose="020B0604030504040204" pitchFamily="34" charset="0"/>
                <a:cs typeface="Tahoma" panose="020B0604030504040204" pitchFamily="34" charset="0"/>
              </a:rPr>
              <a:t>Development</a:t>
            </a:r>
            <a:r>
              <a:rPr lang="en-US" sz="2400" dirty="0">
                <a:effectLst/>
                <a:latin typeface="Tahoma" panose="020B0604030504040204" pitchFamily="34" charset="0"/>
                <a:ea typeface="Tahoma" panose="020B0604030504040204" pitchFamily="34" charset="0"/>
                <a:cs typeface="Tahoma" panose="020B0604030504040204" pitchFamily="34" charset="0"/>
              </a:rPr>
              <a:t>: this is the main stage as you describe how you will develop the session step by step, including facilitation techniques, formation of groups(if applicable), distributing tasks, monitoring way, work presentation, way of providing expert view…</a:t>
            </a:r>
          </a:p>
          <a:p>
            <a:pPr marL="342900" marR="0" lvl="0" indent="-342900" fontAlgn="base">
              <a:lnSpc>
                <a:spcPct val="150000"/>
              </a:lnSpc>
              <a:spcAft>
                <a:spcPts val="1000"/>
              </a:spcAft>
              <a:buFont typeface="Wingdings" panose="05000000000000000000" pitchFamily="2" charset="2"/>
              <a:buChar char=""/>
            </a:pPr>
            <a:r>
              <a:rPr lang="en-US" sz="2400" b="1" dirty="0">
                <a:effectLst/>
                <a:latin typeface="Tahoma" panose="020B0604030504040204" pitchFamily="34" charset="0"/>
                <a:ea typeface="Tahoma" panose="020B0604030504040204" pitchFamily="34" charset="0"/>
                <a:cs typeface="Tahoma" panose="020B0604030504040204" pitchFamily="34" charset="0"/>
              </a:rPr>
              <a:t>Conclusion</a:t>
            </a:r>
            <a:r>
              <a:rPr lang="en-US" sz="2400" dirty="0">
                <a:effectLst/>
                <a:latin typeface="Tahoma" panose="020B0604030504040204" pitchFamily="34" charset="0"/>
                <a:ea typeface="Tahoma" panose="020B0604030504040204" pitchFamily="34" charset="0"/>
                <a:cs typeface="Tahoma" panose="020B0604030504040204" pitchFamily="34" charset="0"/>
              </a:rPr>
              <a:t> (Summary &amp; Evaluation): in this stage, you describe how you will conclude the session, including summarizing the session, assessing way, evaluation of the session delivery process...</a:t>
            </a:r>
          </a:p>
          <a:p>
            <a:pPr marL="342900" marR="0" lvl="0" indent="-342900" fontAlgn="base">
              <a:lnSpc>
                <a:spcPct val="150000"/>
              </a:lnSpc>
              <a:buFont typeface="Symbol" panose="05050102010706020507" pitchFamily="18" charset="2"/>
              <a:buChar char=""/>
            </a:pPr>
            <a:r>
              <a:rPr lang="en-US" sz="2400" b="1" dirty="0">
                <a:effectLst/>
                <a:latin typeface="Tahoma" panose="020B0604030504040204" pitchFamily="34" charset="0"/>
                <a:ea typeface="Tahoma" panose="020B0604030504040204" pitchFamily="34" charset="0"/>
                <a:cs typeface="Tahoma" panose="020B0604030504040204" pitchFamily="34" charset="0"/>
              </a:rPr>
              <a:t>Assessment: </a:t>
            </a:r>
            <a:r>
              <a:rPr lang="en-US" sz="2400" dirty="0">
                <a:effectLst/>
                <a:latin typeface="Tahoma" panose="020B0604030504040204" pitchFamily="34" charset="0"/>
                <a:ea typeface="Tahoma" panose="020B0604030504040204" pitchFamily="34" charset="0"/>
                <a:cs typeface="Tahoma" panose="020B0604030504040204" pitchFamily="34" charset="0"/>
              </a:rPr>
              <a:t>the method to be used while assessing in this session is shown in this part.</a:t>
            </a:r>
          </a:p>
          <a:p>
            <a:pPr marL="342900" marR="0" lvl="0" indent="-342900" fontAlgn="base">
              <a:lnSpc>
                <a:spcPct val="150000"/>
              </a:lnSpc>
              <a:spcAft>
                <a:spcPts val="800"/>
              </a:spcAft>
              <a:buFont typeface="Symbol" panose="05050102010706020507" pitchFamily="18" charset="2"/>
              <a:buChar char=""/>
            </a:pPr>
            <a:r>
              <a:rPr lang="en-US" sz="2400" b="1" dirty="0">
                <a:effectLst/>
                <a:latin typeface="Tahoma" panose="020B0604030504040204" pitchFamily="34" charset="0"/>
                <a:ea typeface="Tahoma" panose="020B0604030504040204" pitchFamily="34" charset="0"/>
                <a:cs typeface="Tahoma" panose="020B0604030504040204" pitchFamily="34" charset="0"/>
              </a:rPr>
              <a:t>Reference</a:t>
            </a:r>
            <a:r>
              <a:rPr lang="en-US" sz="2400" dirty="0">
                <a:effectLst/>
                <a:latin typeface="Tahoma" panose="020B0604030504040204" pitchFamily="34" charset="0"/>
                <a:ea typeface="Tahoma" panose="020B0604030504040204" pitchFamily="34" charset="0"/>
                <a:cs typeface="Tahoma" panose="020B0604030504040204" pitchFamily="34" charset="0"/>
              </a:rPr>
              <a:t>: all used documents should be listed in reference format </a:t>
            </a:r>
          </a:p>
          <a:p>
            <a:pPr marL="342900" marR="0" lvl="0" indent="-342900" fontAlgn="base">
              <a:lnSpc>
                <a:spcPct val="150000"/>
              </a:lnSpc>
              <a:spcAft>
                <a:spcPts val="1000"/>
              </a:spcAft>
              <a:buFont typeface="Wingdings" panose="05000000000000000000" pitchFamily="2" charset="2"/>
              <a:buChar char=""/>
            </a:pPr>
            <a:endParaRPr lang="en-US" sz="200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343814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74A1-47FC-B99A-2499-1F8AA99D0DE5}"/>
              </a:ext>
            </a:extLst>
          </p:cNvPr>
          <p:cNvSpPr>
            <a:spLocks noGrp="1"/>
          </p:cNvSpPr>
          <p:nvPr>
            <p:ph type="title"/>
          </p:nvPr>
        </p:nvSpPr>
        <p:spPr/>
        <p:txBody>
          <a:bodyPr/>
          <a:lstStyle/>
          <a:p>
            <a:r>
              <a:rPr lang="en-US" dirty="0"/>
              <a:t> Competency Based Training Planning</a:t>
            </a:r>
            <a:br>
              <a:rPr lang="en-US" dirty="0"/>
            </a:br>
            <a:endParaRPr lang="en-US" dirty="0"/>
          </a:p>
        </p:txBody>
      </p:sp>
      <p:pic>
        <p:nvPicPr>
          <p:cNvPr id="4" name="Content Placeholder 3">
            <a:extLst>
              <a:ext uri="{FF2B5EF4-FFF2-40B4-BE49-F238E27FC236}">
                <a16:creationId xmlns:a16="http://schemas.microsoft.com/office/drawing/2014/main" id="{D0B2CB00-4AB3-6FE1-1567-C21052ECFF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1271" y="1458929"/>
            <a:ext cx="9375901" cy="4687951"/>
          </a:xfrm>
          <a:prstGeom prst="rect">
            <a:avLst/>
          </a:prstGeom>
          <a:noFill/>
          <a:ln>
            <a:noFill/>
          </a:ln>
        </p:spPr>
      </p:pic>
    </p:spTree>
    <p:extLst>
      <p:ext uri="{BB962C8B-B14F-4D97-AF65-F5344CB8AC3E}">
        <p14:creationId xmlns:p14="http://schemas.microsoft.com/office/powerpoint/2010/main" val="271096606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E34F-8558-0D2B-B53E-1BAF699363A7}"/>
              </a:ext>
            </a:extLst>
          </p:cNvPr>
          <p:cNvSpPr>
            <a:spLocks noGrp="1"/>
          </p:cNvSpPr>
          <p:nvPr>
            <p:ph type="title"/>
          </p:nvPr>
        </p:nvSpPr>
        <p:spPr>
          <a:xfrm>
            <a:off x="0" y="123290"/>
            <a:ext cx="9261297" cy="698643"/>
          </a:xfrm>
        </p:spPr>
        <p:txBody>
          <a:bodyPr>
            <a:normAutofit fontScale="90000"/>
          </a:bodyPr>
          <a:lstStyle/>
          <a:p>
            <a:r>
              <a:rPr lang="en-US" sz="2800" b="1" dirty="0">
                <a:effectLst/>
                <a:latin typeface="Tahoma" panose="020B0604030504040204" pitchFamily="34" charset="0"/>
                <a:ea typeface="Tahoma" panose="020B0604030504040204" pitchFamily="34" charset="0"/>
                <a:cs typeface="Tahoma" panose="020B0604030504040204" pitchFamily="34" charset="0"/>
              </a:rPr>
              <a:t>NOTE on session plan: </a:t>
            </a:r>
            <a:r>
              <a:rPr lang="en-US" sz="4400" dirty="0">
                <a:effectLst/>
                <a:latin typeface="Calibri" panose="020F0502020204030204" pitchFamily="34" charset="0"/>
                <a:ea typeface="Calibri" panose="020F0502020204030204" pitchFamily="34" charset="0"/>
                <a:cs typeface="Times New Roman" panose="02020603050405020304" pitchFamily="18" charset="0"/>
              </a:rPr>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E612191-2C15-92D4-72E3-58B840037E5C}"/>
              </a:ext>
            </a:extLst>
          </p:cNvPr>
          <p:cNvSpPr>
            <a:spLocks noGrp="1"/>
          </p:cNvSpPr>
          <p:nvPr>
            <p:ph idx="1"/>
          </p:nvPr>
        </p:nvSpPr>
        <p:spPr>
          <a:xfrm>
            <a:off x="154112" y="617920"/>
            <a:ext cx="12037888" cy="6240080"/>
          </a:xfrm>
        </p:spPr>
        <p:txBody>
          <a:bodyPr>
            <a:normAutofit/>
          </a:bodyPr>
          <a:lstStyle/>
          <a:p>
            <a:pPr marL="0" marR="0" lvl="0" indent="0" fontAlgn="base">
              <a:lnSpc>
                <a:spcPct val="150000"/>
              </a:lnSpc>
              <a:buNone/>
            </a:pPr>
            <a:r>
              <a:rPr lang="en-US" dirty="0">
                <a:effectLst/>
                <a:latin typeface="Tahoma" panose="020B0604030504040204" pitchFamily="34" charset="0"/>
                <a:ea typeface="Tahoma" panose="020B0604030504040204" pitchFamily="34" charset="0"/>
                <a:cs typeface="Tahoma" panose="020B0604030504040204" pitchFamily="34" charset="0"/>
              </a:rPr>
              <a:t>In all those stages (introduction, development, conclusion and assessment), you always allocate time to each of them, show the facilitator’s activity and the learner’s activity, key point of the content and mention resources you will use in delivery.</a:t>
            </a:r>
          </a:p>
          <a:p>
            <a:pPr marL="0" marR="0" lvl="0" indent="0" fontAlgn="base">
              <a:lnSpc>
                <a:spcPct val="150000"/>
              </a:lnSpc>
              <a:spcAft>
                <a:spcPts val="1000"/>
              </a:spcAft>
              <a:buNone/>
            </a:pPr>
            <a:r>
              <a:rPr lang="en-US" dirty="0">
                <a:effectLst/>
                <a:latin typeface="Tahoma" panose="020B0604030504040204" pitchFamily="34" charset="0"/>
                <a:ea typeface="Tahoma" panose="020B0604030504040204" pitchFamily="34" charset="0"/>
                <a:cs typeface="Tahoma" panose="020B0604030504040204" pitchFamily="34" charset="0"/>
              </a:rPr>
              <a:t>All materials to be used in the session (worksheets/task sheets/information sheets/notes for the facilitator....) must be attached as </a:t>
            </a:r>
            <a:r>
              <a:rPr lang="en-US" b="1" dirty="0">
                <a:effectLst/>
                <a:latin typeface="Tahoma" panose="020B0604030504040204" pitchFamily="34" charset="0"/>
                <a:ea typeface="Tahoma" panose="020B0604030504040204" pitchFamily="34" charset="0"/>
                <a:cs typeface="Tahoma" panose="020B0604030504040204" pitchFamily="34" charset="0"/>
              </a:rPr>
              <a:t>appendices</a:t>
            </a:r>
            <a:r>
              <a:rPr lang="en-US" dirty="0">
                <a:effectLst/>
                <a:latin typeface="Tahoma" panose="020B0604030504040204" pitchFamily="34" charset="0"/>
                <a:ea typeface="Tahoma" panose="020B0604030504040204" pitchFamily="34" charset="0"/>
                <a:cs typeface="Tahoma" panose="020B0604030504040204" pitchFamily="34" charset="0"/>
              </a:rPr>
              <a:t>.</a:t>
            </a:r>
          </a:p>
          <a:p>
            <a:pPr marL="342900" marR="0" lvl="0" indent="-342900" fontAlgn="base">
              <a:lnSpc>
                <a:spcPct val="150000"/>
              </a:lnSpc>
              <a:spcAft>
                <a:spcPts val="1000"/>
              </a:spcAft>
              <a:buFont typeface="Symbol" panose="05050102010706020507" pitchFamily="18" charset="2"/>
              <a:buChar char=""/>
            </a:pPr>
            <a:endParaRPr lang="en-US"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95501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E6E-0EC0-EBF9-75C7-59449CA39BE4}"/>
              </a:ext>
            </a:extLst>
          </p:cNvPr>
          <p:cNvSpPr>
            <a:spLocks noGrp="1"/>
          </p:cNvSpPr>
          <p:nvPr>
            <p:ph type="title"/>
          </p:nvPr>
        </p:nvSpPr>
        <p:spPr/>
        <p:txBody>
          <a:bodyPr/>
          <a:lstStyle/>
          <a:p>
            <a:r>
              <a:rPr lang="en-US" b="1" dirty="0">
                <a:effectLst/>
                <a:latin typeface="Tahoma" panose="020B0604030504040204" pitchFamily="34" charset="0"/>
                <a:ea typeface="Tahoma" panose="020B0604030504040204" pitchFamily="34" charset="0"/>
                <a:cs typeface="Tahoma" panose="020B0604030504040204" pitchFamily="34" charset="0"/>
              </a:rPr>
              <a:t>Activity</a:t>
            </a:r>
            <a:r>
              <a:rPr lang="en-US" b="1" dirty="0">
                <a:latin typeface="Tahoma" panose="020B0604030504040204" pitchFamily="34" charset="0"/>
                <a:ea typeface="Tahoma" panose="020B0604030504040204" pitchFamily="34" charset="0"/>
                <a:cs typeface="Tahoma" panose="020B0604030504040204" pitchFamily="34" charset="0"/>
              </a:rPr>
              <a:t> : </a:t>
            </a:r>
            <a:r>
              <a:rPr lang="en-US" dirty="0">
                <a:effectLst/>
                <a:latin typeface="Tahoma" panose="020B0604030504040204" pitchFamily="34" charset="0"/>
                <a:ea typeface="Tahoma" panose="020B0604030504040204" pitchFamily="34" charset="0"/>
                <a:cs typeface="Tahoma" panose="020B0604030504040204" pitchFamily="34" charset="0"/>
              </a:rPr>
              <a:t/>
            </a:r>
            <a:br>
              <a:rPr lang="en-US" dirty="0">
                <a:effectLst/>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EC989018-C4DC-0363-69D6-E18BE2E0E99D}"/>
              </a:ext>
            </a:extLst>
          </p:cNvPr>
          <p:cNvSpPr>
            <a:spLocks noGrp="1"/>
          </p:cNvSpPr>
          <p:nvPr>
            <p:ph idx="1"/>
          </p:nvPr>
        </p:nvSpPr>
        <p:spPr/>
        <p:txBody>
          <a:bodyPr/>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marR="0" indent="0">
              <a:lnSpc>
                <a:spcPct val="150000"/>
              </a:lnSpc>
              <a:spcAft>
                <a:spcPts val="1000"/>
              </a:spcAft>
              <a:buNone/>
              <a:tabLst>
                <a:tab pos="568325" algn="l"/>
              </a:tabLst>
            </a:pPr>
            <a:r>
              <a:rPr lang="en-US" sz="3600" dirty="0">
                <a:effectLst/>
                <a:latin typeface="Tahoma" panose="020B0604030504040204" pitchFamily="34" charset="0"/>
                <a:ea typeface="Tahoma" panose="020B0604030504040204" pitchFamily="34" charset="0"/>
                <a:cs typeface="Tahoma" panose="020B0604030504040204" pitchFamily="34" charset="0"/>
              </a:rPr>
              <a:t>Using one module in your own trade, take at least one topic and prepare an inclusive session plan for a CBT session to deriver in 50 or 60 minutes.</a:t>
            </a:r>
          </a:p>
          <a:p>
            <a:endParaRPr lang="en-US" dirty="0"/>
          </a:p>
        </p:txBody>
      </p:sp>
    </p:spTree>
    <p:extLst>
      <p:ext uri="{BB962C8B-B14F-4D97-AF65-F5344CB8AC3E}">
        <p14:creationId xmlns:p14="http://schemas.microsoft.com/office/powerpoint/2010/main" val="391234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7C00-BAD8-01C7-B29B-9A4C844E6C10}"/>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Learning objectives:</a:t>
            </a:r>
          </a:p>
        </p:txBody>
      </p:sp>
      <p:sp>
        <p:nvSpPr>
          <p:cNvPr id="3" name="Content Placeholder 2">
            <a:extLst>
              <a:ext uri="{FF2B5EF4-FFF2-40B4-BE49-F238E27FC236}">
                <a16:creationId xmlns:a16="http://schemas.microsoft.com/office/drawing/2014/main" id="{CC003A93-5017-2A7C-DF8A-402184DB8D01}"/>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By the end of this session participants will be able: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To describe correctly planning steps used used in CBT/CBA</a:t>
            </a:r>
          </a:p>
          <a:p>
            <a:pPr>
              <a:buFont typeface="Wingdings" panose="05000000000000000000" pitchFamily="2" charset="2"/>
              <a:buChar char="Ø"/>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Prepare correctly a scheme of work as used in CBT/CBA</a:t>
            </a:r>
            <a:endParaRPr lang="en-US" dirty="0">
              <a:effectLst/>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Prepare a session plan adequately as Used in CBT/CBA</a:t>
            </a:r>
            <a:endParaRPr lang="en-US"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Tree>
    <p:extLst>
      <p:ext uri="{BB962C8B-B14F-4D97-AF65-F5344CB8AC3E}">
        <p14:creationId xmlns:p14="http://schemas.microsoft.com/office/powerpoint/2010/main" val="44470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893C9-DA1C-F8AC-591B-DA8A29C9C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8A060-F4ED-DB64-E432-975E09D30D95}"/>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Activity:</a:t>
            </a:r>
          </a:p>
        </p:txBody>
      </p:sp>
      <p:sp>
        <p:nvSpPr>
          <p:cNvPr id="3" name="Content Placeholder 2">
            <a:extLst>
              <a:ext uri="{FF2B5EF4-FFF2-40B4-BE49-F238E27FC236}">
                <a16:creationId xmlns:a16="http://schemas.microsoft.com/office/drawing/2014/main" id="{54BF8D7F-9231-46C8-E4D3-BFBB3B2162EA}"/>
              </a:ext>
            </a:extLst>
          </p:cNvPr>
          <p:cNvSpPr>
            <a:spLocks noGrp="1"/>
          </p:cNvSpPr>
          <p:nvPr>
            <p:ph idx="1"/>
          </p:nvPr>
        </p:nvSpPr>
        <p:spPr/>
        <p:txBody>
          <a:bodyPr/>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Aft>
                <a:spcPts val="800"/>
              </a:spcAft>
            </a:pPr>
            <a:r>
              <a:rPr lang="en-US" sz="1800" kern="100" dirty="0">
                <a:effectLst/>
                <a:latin typeface="Tahoma" panose="020B0604030504040204" pitchFamily="34" charset="0"/>
                <a:ea typeface="Calibri" panose="020F0502020204030204" pitchFamily="34" charset="0"/>
                <a:cs typeface="Times New Roman" panose="02020603050405020304" pitchFamily="18" charset="0"/>
              </a:rPr>
              <a:t>Read the material given and discuss in group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kern="100" dirty="0">
                <a:effectLst/>
                <a:latin typeface="Tahoma" panose="020B0604030504040204" pitchFamily="34" charset="0"/>
                <a:ea typeface="Calibri" panose="020F0502020204030204" pitchFamily="34" charset="0"/>
                <a:cs typeface="Times New Roman" panose="02020603050405020304" pitchFamily="18" charset="0"/>
              </a:rPr>
              <a:t>Ater discussion in home group you will present the material in Expert team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kern="100" dirty="0">
                <a:effectLst/>
                <a:latin typeface="Tahoma" panose="020B0604030504040204" pitchFamily="34" charset="0"/>
                <a:ea typeface="Calibri" panose="020F0502020204030204" pitchFamily="34" charset="0"/>
                <a:cs typeface="Times New Roman" panose="02020603050405020304" pitchFamily="18" charset="0"/>
              </a:rPr>
              <a:t>You will spend 15 in Home group and 15 in expert team</a:t>
            </a:r>
            <a:endParaRPr lang="en-US" dirty="0"/>
          </a:p>
          <a:p>
            <a:endParaRPr lang="en-US" dirty="0"/>
          </a:p>
        </p:txBody>
      </p:sp>
    </p:spTree>
    <p:extLst>
      <p:ext uri="{BB962C8B-B14F-4D97-AF65-F5344CB8AC3E}">
        <p14:creationId xmlns:p14="http://schemas.microsoft.com/office/powerpoint/2010/main" val="298276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961D7-8238-F8DC-4649-D7E062A5C29F}"/>
              </a:ext>
            </a:extLst>
          </p:cNvPr>
          <p:cNvSpPr>
            <a:spLocks noGrp="1"/>
          </p:cNvSpPr>
          <p:nvPr>
            <p:ph idx="1"/>
          </p:nvPr>
        </p:nvSpPr>
        <p:spPr>
          <a:xfrm>
            <a:off x="0" y="0"/>
            <a:ext cx="11353800" cy="6176963"/>
          </a:xfrm>
        </p:spPr>
        <p:txBody>
          <a:bodyPr/>
          <a:lstStyle/>
          <a:p>
            <a:pPr marL="0" indent="0" algn="ctr">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b="1" dirty="0">
                <a:latin typeface="Tahoma" panose="020B0604030504040204" pitchFamily="34" charset="0"/>
                <a:ea typeface="Tahoma" panose="020B0604030504040204" pitchFamily="34" charset="0"/>
                <a:cs typeface="Tahoma" panose="020B0604030504040204" pitchFamily="34" charset="0"/>
              </a:rPr>
              <a:t>Failing to plan is planning to fail, what do you understand by SMART Planning ?</a:t>
            </a:r>
            <a:endParaRPr lang="en-US" sz="4000" b="1" kern="10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75503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48C7-3C82-3F1A-E57F-810E71B59C84}"/>
              </a:ext>
            </a:extLst>
          </p:cNvPr>
          <p:cNvSpPr>
            <a:spLocks noGrp="1"/>
          </p:cNvSpPr>
          <p:nvPr>
            <p:ph type="title"/>
          </p:nvPr>
        </p:nvSpPr>
        <p:spPr>
          <a:xfrm>
            <a:off x="0" y="0"/>
            <a:ext cx="9226193" cy="595901"/>
          </a:xfrm>
        </p:spPr>
        <p:txBody>
          <a:bodyPr>
            <a:normAutofit fontScale="90000"/>
          </a:bodyPr>
          <a:lstStyle/>
          <a:p>
            <a:r>
              <a:rPr lang="en-US" b="1" dirty="0"/>
              <a:t>PLANNING</a:t>
            </a:r>
          </a:p>
        </p:txBody>
      </p:sp>
      <p:sp>
        <p:nvSpPr>
          <p:cNvPr id="3" name="Content Placeholder 2">
            <a:extLst>
              <a:ext uri="{FF2B5EF4-FFF2-40B4-BE49-F238E27FC236}">
                <a16:creationId xmlns:a16="http://schemas.microsoft.com/office/drawing/2014/main" id="{4F0D8BD0-7A12-E530-1025-F89DD0AB9738}"/>
              </a:ext>
            </a:extLst>
          </p:cNvPr>
          <p:cNvSpPr>
            <a:spLocks noGrp="1"/>
          </p:cNvSpPr>
          <p:nvPr>
            <p:ph idx="1"/>
          </p:nvPr>
        </p:nvSpPr>
        <p:spPr>
          <a:xfrm>
            <a:off x="0" y="595902"/>
            <a:ext cx="12192000" cy="6262098"/>
          </a:xfrm>
        </p:spPr>
        <p:txBody>
          <a:bodyPr>
            <a:normAutofit lnSpcReduction="10000"/>
          </a:bodyPr>
          <a:lstStyle/>
          <a:p>
            <a:pPr marL="0" indent="0">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SMART Planning</a:t>
            </a:r>
            <a:endParaRPr lang="en-US" b="1" kern="1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200" kern="100" dirty="0">
                <a:effectLst/>
                <a:latin typeface="Tahoma" panose="020B0604030504040204" pitchFamily="34" charset="0"/>
                <a:ea typeface="Tahoma" panose="020B0604030504040204" pitchFamily="34" charset="0"/>
                <a:cs typeface="Tahoma" panose="020B0604030504040204" pitchFamily="34" charset="0"/>
              </a:rPr>
              <a:t>SMART planning is a goal-setting framework that helps ensure objectives are clear, achievable, and measurable. The acronym </a:t>
            </a:r>
            <a:r>
              <a:rPr lang="en-US" sz="3200" b="1" kern="100" dirty="0">
                <a:effectLst/>
                <a:latin typeface="Tahoma" panose="020B0604030504040204" pitchFamily="34" charset="0"/>
                <a:ea typeface="Tahoma" panose="020B0604030504040204" pitchFamily="34" charset="0"/>
                <a:cs typeface="Tahoma" panose="020B0604030504040204" pitchFamily="34" charset="0"/>
              </a:rPr>
              <a:t>SMART </a:t>
            </a:r>
            <a:r>
              <a:rPr lang="en-US" sz="3200" kern="100" dirty="0">
                <a:effectLst/>
                <a:latin typeface="Tahoma" panose="020B0604030504040204" pitchFamily="34" charset="0"/>
                <a:ea typeface="Tahoma" panose="020B0604030504040204" pitchFamily="34" charset="0"/>
                <a:cs typeface="Tahoma" panose="020B0604030504040204" pitchFamily="34" charset="0"/>
              </a:rPr>
              <a:t>stands for </a:t>
            </a:r>
            <a:r>
              <a:rPr lang="en-US" sz="3200" b="1" kern="100" dirty="0">
                <a:effectLst/>
                <a:latin typeface="Tahoma" panose="020B0604030504040204" pitchFamily="34" charset="0"/>
                <a:ea typeface="Tahoma" panose="020B0604030504040204" pitchFamily="34" charset="0"/>
                <a:cs typeface="Tahoma" panose="020B0604030504040204" pitchFamily="34" charset="0"/>
              </a:rPr>
              <a:t>Specific</a:t>
            </a:r>
            <a:r>
              <a:rPr lang="en-US" sz="3200" kern="100" dirty="0">
                <a:effectLst/>
                <a:latin typeface="Tahoma" panose="020B0604030504040204" pitchFamily="34" charset="0"/>
                <a:ea typeface="Tahoma" panose="020B0604030504040204" pitchFamily="34" charset="0"/>
                <a:cs typeface="Tahoma" panose="020B0604030504040204" pitchFamily="34" charset="0"/>
              </a:rPr>
              <a:t>, </a:t>
            </a:r>
            <a:r>
              <a:rPr lang="en-US" sz="3200" b="1" kern="100" dirty="0">
                <a:effectLst/>
                <a:latin typeface="Tahoma" panose="020B0604030504040204" pitchFamily="34" charset="0"/>
                <a:ea typeface="Tahoma" panose="020B0604030504040204" pitchFamily="34" charset="0"/>
                <a:cs typeface="Tahoma" panose="020B0604030504040204" pitchFamily="34" charset="0"/>
              </a:rPr>
              <a:t>Measurable</a:t>
            </a:r>
            <a:r>
              <a:rPr lang="en-US" sz="3200" kern="100" dirty="0">
                <a:effectLst/>
                <a:latin typeface="Tahoma" panose="020B0604030504040204" pitchFamily="34" charset="0"/>
                <a:ea typeface="Tahoma" panose="020B0604030504040204" pitchFamily="34" charset="0"/>
                <a:cs typeface="Tahoma" panose="020B0604030504040204" pitchFamily="34" charset="0"/>
              </a:rPr>
              <a:t>, </a:t>
            </a:r>
            <a:r>
              <a:rPr lang="en-US" sz="3200" b="1" kern="100" dirty="0">
                <a:effectLst/>
                <a:latin typeface="Tahoma" panose="020B0604030504040204" pitchFamily="34" charset="0"/>
                <a:ea typeface="Tahoma" panose="020B0604030504040204" pitchFamily="34" charset="0"/>
                <a:cs typeface="Tahoma" panose="020B0604030504040204" pitchFamily="34" charset="0"/>
              </a:rPr>
              <a:t>Achievable</a:t>
            </a:r>
            <a:r>
              <a:rPr lang="en-US" sz="3200" kern="100" dirty="0">
                <a:effectLst/>
                <a:latin typeface="Tahoma" panose="020B0604030504040204" pitchFamily="34" charset="0"/>
                <a:ea typeface="Tahoma" panose="020B0604030504040204" pitchFamily="34" charset="0"/>
                <a:cs typeface="Tahoma" panose="020B0604030504040204" pitchFamily="34" charset="0"/>
              </a:rPr>
              <a:t>, </a:t>
            </a:r>
            <a:r>
              <a:rPr lang="en-US" sz="3200" b="1" kern="100" dirty="0">
                <a:effectLst/>
                <a:latin typeface="Tahoma" panose="020B0604030504040204" pitchFamily="34" charset="0"/>
                <a:ea typeface="Tahoma" panose="020B0604030504040204" pitchFamily="34" charset="0"/>
                <a:cs typeface="Tahoma" panose="020B0604030504040204" pitchFamily="34" charset="0"/>
              </a:rPr>
              <a:t>Relevant</a:t>
            </a:r>
            <a:r>
              <a:rPr lang="en-US" sz="3200" kern="100" dirty="0">
                <a:effectLst/>
                <a:latin typeface="Tahoma" panose="020B0604030504040204" pitchFamily="34" charset="0"/>
                <a:ea typeface="Tahoma" panose="020B0604030504040204" pitchFamily="34" charset="0"/>
                <a:cs typeface="Tahoma" panose="020B0604030504040204" pitchFamily="34" charset="0"/>
              </a:rPr>
              <a:t>, and </a:t>
            </a:r>
            <a:r>
              <a:rPr lang="en-US" sz="3200" b="1" kern="100" dirty="0">
                <a:effectLst/>
                <a:latin typeface="Tahoma" panose="020B0604030504040204" pitchFamily="34" charset="0"/>
                <a:ea typeface="Tahoma" panose="020B0604030504040204" pitchFamily="34" charset="0"/>
                <a:cs typeface="Tahoma" panose="020B0604030504040204" pitchFamily="34" charset="0"/>
              </a:rPr>
              <a:t>Time-bound</a:t>
            </a:r>
            <a:r>
              <a:rPr lang="en-US" sz="3200" kern="100" dirty="0">
                <a:effectLst/>
                <a:latin typeface="Tahoma" panose="020B0604030504040204" pitchFamily="34" charset="0"/>
                <a:ea typeface="Tahoma" panose="020B0604030504040204" pitchFamily="34" charset="0"/>
                <a:cs typeface="Tahoma" panose="020B0604030504040204" pitchFamily="34" charset="0"/>
              </a:rPr>
              <a:t>. This method encourages setting precise and well-defined goals (Specific), using concrete criteria to track progress (Measurable), ensuring the goal is realistic and within reach (Achievable), aligning the goal with broader priorities and values (Relevant), and establishing a clear timeline for completion (Time-bound). By adhering to the SMART criteria, individuals and teams can create focused, actionable plans that increase the likelihood of success and provide clear direction for achieving desired outcomes.</a:t>
            </a:r>
          </a:p>
          <a:p>
            <a:pPr marL="0" indent="0">
              <a:buNone/>
            </a:pPr>
            <a:endParaRPr lang="en-US" dirty="0"/>
          </a:p>
        </p:txBody>
      </p:sp>
    </p:spTree>
    <p:extLst>
      <p:ext uri="{BB962C8B-B14F-4D97-AF65-F5344CB8AC3E}">
        <p14:creationId xmlns:p14="http://schemas.microsoft.com/office/powerpoint/2010/main" val="26715806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FF530-C7DF-3711-46FB-303B9B7D2933}"/>
              </a:ext>
            </a:extLst>
          </p:cNvPr>
          <p:cNvSpPr>
            <a:spLocks noGrp="1"/>
          </p:cNvSpPr>
          <p:nvPr>
            <p:ph idx="1"/>
          </p:nvPr>
        </p:nvSpPr>
        <p:spPr>
          <a:xfrm>
            <a:off x="-1" y="0"/>
            <a:ext cx="12113231" cy="6858000"/>
          </a:xfrm>
        </p:spPr>
        <p:txBody>
          <a:bodyPr/>
          <a:lstStyle/>
          <a:p>
            <a:pPr marL="0" indent="0">
              <a:buNone/>
            </a:pPr>
            <a:r>
              <a:rPr lang="en-US" sz="4400" b="1" dirty="0">
                <a:latin typeface="Tahoma" panose="020B0604030504040204" pitchFamily="34" charset="0"/>
                <a:ea typeface="Tahoma" panose="020B0604030504040204" pitchFamily="34" charset="0"/>
                <a:cs typeface="Tahoma" panose="020B0604030504040204" pitchFamily="34" charset="0"/>
              </a:rPr>
              <a:t>WHAT IS COMPETENCE BASED TRAINING PLANING</a:t>
            </a:r>
          </a:p>
          <a:p>
            <a:pPr marL="0" indent="0">
              <a:buNone/>
            </a:pPr>
            <a:r>
              <a:rPr lang="en-US" sz="4000" kern="100" dirty="0">
                <a:effectLst/>
                <a:latin typeface="Tahoma" panose="020B0604030504040204" pitchFamily="34" charset="0"/>
                <a:ea typeface="Tahoma" panose="020B0604030504040204" pitchFamily="34" charset="0"/>
                <a:cs typeface="Tahoma" panose="020B0604030504040204" pitchFamily="34" charset="0"/>
              </a:rPr>
              <a:t>Competence-based training planning focuses on </a:t>
            </a:r>
            <a:r>
              <a:rPr lang="en-US" sz="4000" b="1" kern="100" dirty="0">
                <a:effectLst/>
                <a:latin typeface="Tahoma" panose="020B0604030504040204" pitchFamily="34" charset="0"/>
                <a:ea typeface="Tahoma" panose="020B0604030504040204" pitchFamily="34" charset="0"/>
                <a:cs typeface="Tahoma" panose="020B0604030504040204" pitchFamily="34" charset="0"/>
              </a:rPr>
              <a:t>developing specific skills </a:t>
            </a:r>
            <a:r>
              <a:rPr lang="en-US" sz="4000" kern="100" dirty="0">
                <a:effectLst/>
                <a:latin typeface="Tahoma" panose="020B0604030504040204" pitchFamily="34" charset="0"/>
                <a:ea typeface="Tahoma" panose="020B0604030504040204" pitchFamily="34" charset="0"/>
                <a:cs typeface="Tahoma" panose="020B0604030504040204" pitchFamily="34" charset="0"/>
              </a:rPr>
              <a:t>and </a:t>
            </a:r>
            <a:r>
              <a:rPr lang="en-US" sz="4000" b="1" kern="100" dirty="0">
                <a:effectLst/>
                <a:latin typeface="Tahoma" panose="020B0604030504040204" pitchFamily="34" charset="0"/>
                <a:ea typeface="Tahoma" panose="020B0604030504040204" pitchFamily="34" charset="0"/>
                <a:cs typeface="Tahoma" panose="020B0604030504040204" pitchFamily="34" charset="0"/>
              </a:rPr>
              <a:t>competencies</a:t>
            </a:r>
            <a:r>
              <a:rPr lang="en-US" sz="4000" kern="100" dirty="0">
                <a:effectLst/>
                <a:latin typeface="Tahoma" panose="020B0604030504040204" pitchFamily="34" charset="0"/>
                <a:ea typeface="Tahoma" panose="020B0604030504040204" pitchFamily="34" charset="0"/>
                <a:cs typeface="Tahoma" panose="020B0604030504040204" pitchFamily="34" charset="0"/>
              </a:rPr>
              <a:t> required for a particular </a:t>
            </a:r>
            <a:r>
              <a:rPr lang="en-US" sz="4000" b="1" kern="100" dirty="0">
                <a:effectLst/>
                <a:latin typeface="Tahoma" panose="020B0604030504040204" pitchFamily="34" charset="0"/>
                <a:ea typeface="Tahoma" panose="020B0604030504040204" pitchFamily="34" charset="0"/>
                <a:cs typeface="Tahoma" panose="020B0604030504040204" pitchFamily="34" charset="0"/>
              </a:rPr>
              <a:t>job or role</a:t>
            </a:r>
            <a:r>
              <a:rPr lang="en-US" sz="4000" kern="100" dirty="0">
                <a:effectLst/>
                <a:latin typeface="Tahoma" panose="020B0604030504040204" pitchFamily="34" charset="0"/>
                <a:ea typeface="Tahoma" panose="020B0604030504040204" pitchFamily="34" charset="0"/>
                <a:cs typeface="Tahoma" panose="020B0604030504040204" pitchFamily="34" charset="0"/>
              </a:rPr>
              <a:t>. It involves identifying the key abilities and knowledge needed, setting clear learning objectives, and designing training programs that help individuals acquire these competencies. The goal is to ensure that trainees gain practical, measurable skills that directly apply to their work, improving performance and productivity.</a:t>
            </a:r>
          </a:p>
          <a:p>
            <a:pPr marL="0" indent="0">
              <a:buNone/>
            </a:pPr>
            <a:endParaRPr lang="en-US" dirty="0"/>
          </a:p>
        </p:txBody>
      </p:sp>
    </p:spTree>
    <p:extLst>
      <p:ext uri="{BB962C8B-B14F-4D97-AF65-F5344CB8AC3E}">
        <p14:creationId xmlns:p14="http://schemas.microsoft.com/office/powerpoint/2010/main" val="15962763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D20D-1476-0C54-8BF3-D28E4B477A37}"/>
              </a:ext>
            </a:extLst>
          </p:cNvPr>
          <p:cNvSpPr>
            <a:spLocks noGrp="1"/>
          </p:cNvSpPr>
          <p:nvPr>
            <p:ph idx="1"/>
          </p:nvPr>
        </p:nvSpPr>
        <p:spPr>
          <a:xfrm>
            <a:off x="-1" y="0"/>
            <a:ext cx="11969393" cy="6858000"/>
          </a:xfrm>
        </p:spPr>
        <p:txBody>
          <a:bodyPr/>
          <a:lstStyle/>
          <a:p>
            <a:pPr marL="0" marR="0" indent="0" fontAlgn="base">
              <a:lnSpc>
                <a:spcPct val="150000"/>
              </a:lnSpc>
              <a:spcAft>
                <a:spcPts val="1000"/>
              </a:spcAft>
              <a:buNone/>
            </a:pPr>
            <a:r>
              <a:rPr lang="en-US" b="1" dirty="0">
                <a:effectLst/>
                <a:latin typeface="Tahoma" panose="020B0604030504040204" pitchFamily="34" charset="0"/>
                <a:ea typeface="Tahoma" panose="020B0604030504040204" pitchFamily="34" charset="0"/>
                <a:cs typeface="Tahoma" panose="020B0604030504040204" pitchFamily="34" charset="0"/>
              </a:rPr>
              <a:t>Planning</a:t>
            </a:r>
            <a:r>
              <a:rPr lang="en-US" dirty="0">
                <a:effectLst/>
                <a:latin typeface="Tahoma" panose="020B0604030504040204" pitchFamily="34" charset="0"/>
                <a:ea typeface="Tahoma" panose="020B0604030504040204" pitchFamily="34" charset="0"/>
                <a:cs typeface="Tahoma" panose="020B0604030504040204" pitchFamily="34" charset="0"/>
              </a:rPr>
              <a:t> is an advanced arrangement of doing things. Planning includes; </a:t>
            </a:r>
          </a:p>
          <a:p>
            <a:pPr marR="0" lvl="0" fontAlgn="base">
              <a:lnSpc>
                <a:spcPct val="150000"/>
              </a:lnSpc>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Selecting and organizing subject matter to be taught</a:t>
            </a:r>
          </a:p>
          <a:p>
            <a:pPr marR="0" lvl="0" fontAlgn="base">
              <a:lnSpc>
                <a:spcPct val="150000"/>
              </a:lnSpc>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Choosing the teaching method</a:t>
            </a:r>
          </a:p>
          <a:p>
            <a:pPr marR="0" lvl="0" fontAlgn="base">
              <a:lnSpc>
                <a:spcPct val="150000"/>
              </a:lnSpc>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Prepare teaching resources </a:t>
            </a:r>
          </a:p>
          <a:p>
            <a:pPr marR="0" lvl="0" fontAlgn="base">
              <a:lnSpc>
                <a:spcPct val="150000"/>
              </a:lnSpc>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Outline procedures to be followed</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Putting time available into consideration</a:t>
            </a:r>
          </a:p>
          <a:p>
            <a:pPr marL="0" indent="0">
              <a:buNone/>
            </a:pPr>
            <a:endParaRPr lang="en-US" b="1" dirty="0"/>
          </a:p>
        </p:txBody>
      </p:sp>
    </p:spTree>
    <p:extLst>
      <p:ext uri="{BB962C8B-B14F-4D97-AF65-F5344CB8AC3E}">
        <p14:creationId xmlns:p14="http://schemas.microsoft.com/office/powerpoint/2010/main" val="16948311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D262D-751E-5145-2BAB-82492E8C66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F0EC6-C9F0-01D3-9279-57BD7DB0C607}"/>
              </a:ext>
            </a:extLst>
          </p:cNvPr>
          <p:cNvSpPr>
            <a:spLocks noGrp="1"/>
          </p:cNvSpPr>
          <p:nvPr>
            <p:ph idx="1"/>
          </p:nvPr>
        </p:nvSpPr>
        <p:spPr>
          <a:xfrm>
            <a:off x="-1" y="0"/>
            <a:ext cx="11969393" cy="6858000"/>
          </a:xfrm>
        </p:spPr>
        <p:txBody>
          <a:bodyPr/>
          <a:lstStyle/>
          <a:p>
            <a:pPr marL="0" marR="0" indent="0">
              <a:lnSpc>
                <a:spcPct val="150000"/>
              </a:lnSpc>
              <a:spcAft>
                <a:spcPts val="1000"/>
              </a:spcAft>
              <a:buNone/>
            </a:pPr>
            <a:r>
              <a:rPr lang="en-US" b="1" dirty="0">
                <a:effectLst/>
                <a:latin typeface="Tahoma" panose="020B0604030504040204" pitchFamily="34" charset="0"/>
                <a:ea typeface="Tahoma" panose="020B0604030504040204" pitchFamily="34" charset="0"/>
                <a:cs typeface="Tahoma" panose="020B0604030504040204" pitchFamily="34" charset="0"/>
              </a:rPr>
              <a:t>Importance of planning</a:t>
            </a:r>
            <a:endParaRPr lang="en-US" dirty="0">
              <a:effectLst/>
              <a:latin typeface="Tahoma" panose="020B0604030504040204" pitchFamily="34" charset="0"/>
              <a:ea typeface="Tahoma" panose="020B0604030504040204" pitchFamily="34" charset="0"/>
              <a:cs typeface="Tahoma" panose="020B0604030504040204" pitchFamily="34" charset="0"/>
            </a:endParaRPr>
          </a:p>
          <a:p>
            <a:pPr marL="0" marR="0" indent="0" fontAlgn="base">
              <a:lnSpc>
                <a:spcPct val="150000"/>
              </a:lnSpc>
              <a:spcAft>
                <a:spcPts val="1000"/>
              </a:spcAft>
              <a:buNone/>
            </a:pPr>
            <a:r>
              <a:rPr lang="en-US" dirty="0">
                <a:effectLst/>
                <a:latin typeface="Tahoma" panose="020B0604030504040204" pitchFamily="34" charset="0"/>
                <a:ea typeface="Tahoma" panose="020B0604030504040204" pitchFamily="34" charset="0"/>
                <a:cs typeface="Tahoma" panose="020B0604030504040204" pitchFamily="34" charset="0"/>
              </a:rPr>
              <a:t>Importance of planning is to: </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Help in better organization in curriculum material </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Ensure that relevant material and procedures are considered in teaching</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Help to identify needs</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Allow the trainer to become resourceful</a:t>
            </a:r>
          </a:p>
          <a:p>
            <a:pPr marR="0" lvl="0" fontAlgn="base">
              <a:lnSpc>
                <a:spcPct val="150000"/>
              </a:lnSpc>
              <a:spcAft>
                <a:spcPts val="1000"/>
              </a:spcAft>
              <a:buFont typeface="Wingdings" panose="05000000000000000000" pitchFamily="2" charset="2"/>
              <a:buChar char="Ø"/>
            </a:pPr>
            <a:r>
              <a:rPr lang="en-US" dirty="0">
                <a:effectLst/>
                <a:latin typeface="Tahoma" panose="020B0604030504040204" pitchFamily="34" charset="0"/>
                <a:ea typeface="Tahoma" panose="020B0604030504040204" pitchFamily="34" charset="0"/>
                <a:cs typeface="Tahoma" panose="020B0604030504040204" pitchFamily="34" charset="0"/>
              </a:rPr>
              <a:t>Give opportunities for continuous personal growth</a:t>
            </a:r>
          </a:p>
          <a:p>
            <a:pPr marL="0" indent="0">
              <a:buNone/>
            </a:pPr>
            <a:endParaRPr lang="en-US" b="1" dirty="0"/>
          </a:p>
        </p:txBody>
      </p:sp>
    </p:spTree>
    <p:extLst>
      <p:ext uri="{BB962C8B-B14F-4D97-AF65-F5344CB8AC3E}">
        <p14:creationId xmlns:p14="http://schemas.microsoft.com/office/powerpoint/2010/main" val="106774737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1117</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Symbol</vt:lpstr>
      <vt:lpstr>Tahoma</vt:lpstr>
      <vt:lpstr>Times New Roman</vt:lpstr>
      <vt:lpstr>Wingdings</vt:lpstr>
      <vt:lpstr>Office Theme</vt:lpstr>
      <vt:lpstr>INDUCTION COURSE FOR NEW ACADEMIC STAFF</vt:lpstr>
      <vt:lpstr> Competency Based Training Planning </vt:lpstr>
      <vt:lpstr>Learning objectives:</vt:lpstr>
      <vt:lpstr>Activity:</vt:lpstr>
      <vt:lpstr>PowerPoint Presentation</vt:lpstr>
      <vt:lpstr>PLANNING</vt:lpstr>
      <vt:lpstr>PowerPoint Presentation</vt:lpstr>
      <vt:lpstr>PowerPoint Presentation</vt:lpstr>
      <vt:lpstr>PowerPoint Presentation</vt:lpstr>
      <vt:lpstr>PowerPoint Presentation</vt:lpstr>
      <vt:lpstr>PowerPoint Presentation</vt:lpstr>
      <vt:lpstr>Topic: Description of a scheme of work </vt:lpstr>
      <vt:lpstr>NOTE on scheme of work: </vt:lpstr>
      <vt:lpstr>Topic: Prepare a session Plan</vt:lpstr>
      <vt:lpstr>Session Plan includes:</vt:lpstr>
      <vt:lpstr>PowerPoint Presentation</vt:lpstr>
      <vt:lpstr>Activity </vt:lpstr>
      <vt:lpstr>PowerPoint Presentation</vt:lpstr>
      <vt:lpstr>Stages of delivery of a SP </vt:lpstr>
      <vt:lpstr>NOTE on session plan:  </vt:lpstr>
      <vt:lpstr>Activity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COURSE FOR NEW ACADEMIC STAFF</dc:title>
  <dc:creator>Jean Damascene HAKIZIMANA</dc:creator>
  <cp:lastModifiedBy>ADMIN😜</cp:lastModifiedBy>
  <cp:revision>16</cp:revision>
  <dcterms:created xsi:type="dcterms:W3CDTF">2024-11-27T07:22:45Z</dcterms:created>
  <dcterms:modified xsi:type="dcterms:W3CDTF">2024-12-19T13:31:58Z</dcterms:modified>
</cp:coreProperties>
</file>