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89" r:id="rId3"/>
    <p:sldId id="307" r:id="rId4"/>
    <p:sldId id="292" r:id="rId5"/>
    <p:sldId id="312" r:id="rId6"/>
    <p:sldId id="308" r:id="rId7"/>
    <p:sldId id="313" r:id="rId8"/>
    <p:sldId id="314" r:id="rId9"/>
    <p:sldId id="315" r:id="rId10"/>
    <p:sldId id="311" r:id="rId11"/>
    <p:sldId id="316" r:id="rId12"/>
    <p:sldId id="317" r:id="rId13"/>
    <p:sldId id="291" r:id="rId14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8128B869-60C5-41D2-86A8-4D7169F5760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1F48F0-178C-4F0C-BD94-74EBD911F569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3333" autoAdjust="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93162" rIns="93162" bIns="93162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mbria"/>
              <a:buNone/>
              <a:defRPr sz="6000"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>
            <a:spLocks noGrp="1"/>
          </p:cNvSpPr>
          <p:nvPr>
            <p:ph type="pic" idx="2"/>
          </p:nvPr>
        </p:nvSpPr>
        <p:spPr>
          <a:xfrm>
            <a:off x="144463" y="1176338"/>
            <a:ext cx="4910137" cy="4702175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4"/>
          <p:cNvSpPr>
            <a:spLocks noGrp="1"/>
          </p:cNvSpPr>
          <p:nvPr>
            <p:ph type="pic" idx="3"/>
          </p:nvPr>
        </p:nvSpPr>
        <p:spPr>
          <a:xfrm>
            <a:off x="7210425" y="1176338"/>
            <a:ext cx="4429125" cy="47021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mbri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mbri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2037806" y="1606731"/>
            <a:ext cx="8112034" cy="3513909"/>
          </a:xfrm>
          <a:prstGeom prst="rect">
            <a:avLst/>
          </a:prstGeom>
          <a:solidFill>
            <a:srgbClr val="00B050">
              <a:alpha val="3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THANK YOU !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A picture containing drawing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-3434" y="0"/>
            <a:ext cx="1178169" cy="6738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mbria"/>
              <a:buNone/>
              <a:defRPr sz="4400" b="0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11939450" y="0"/>
            <a:ext cx="252549" cy="61769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11686900" y="0"/>
            <a:ext cx="252550" cy="61769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Skills for a better destiny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/>
          <p:nvPr/>
        </p:nvSpPr>
        <p:spPr>
          <a:xfrm>
            <a:off x="9631680" y="3546764"/>
            <a:ext cx="45719" cy="457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2"/>
          <p:cNvSpPr txBox="1">
            <a:spLocks noGrp="1"/>
          </p:cNvSpPr>
          <p:nvPr>
            <p:ph type="ctrTitle"/>
          </p:nvPr>
        </p:nvSpPr>
        <p:spPr>
          <a:xfrm>
            <a:off x="0" y="955040"/>
            <a:ext cx="11714922" cy="44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lang="en-US" sz="28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Induction for new Academic staff </a:t>
            </a:r>
            <a:br>
              <a:rPr lang="en-US" sz="28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8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</a:t>
            </a:r>
            <a:br>
              <a:rPr lang="en-US" sz="28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800" b="1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Ag.Directorate</a:t>
            </a:r>
            <a:r>
              <a:rPr lang="en-US" sz="28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Academic Quality Assurance </a:t>
            </a:r>
            <a:br>
              <a:rPr lang="en-US" sz="28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8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28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8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November 26</a:t>
            </a:r>
            <a:r>
              <a:rPr lang="en-US" sz="2800" b="1" baseline="30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 </a:t>
            </a:r>
            <a:r>
              <a:rPr lang="en-US" sz="28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,  2024</a:t>
            </a:r>
            <a:endParaRPr sz="280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" name="Google Shape;55;p12"/>
          <p:cNvSpPr txBox="1"/>
          <p:nvPr/>
        </p:nvSpPr>
        <p:spPr>
          <a:xfrm>
            <a:off x="3129280" y="19397"/>
            <a:ext cx="565130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Libre Franklin"/>
                <a:ea typeface="Times New Roman"/>
                <a:cs typeface="Times New Roman"/>
                <a:sym typeface="Libre Franklin"/>
              </a:rPr>
              <a:t>RWANDA POLYTECHNIC</a:t>
            </a: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dirty="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MUSANZE College</a:t>
            </a:r>
            <a:endParaRPr sz="1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" name="Google Shape;56;p12"/>
          <p:cNvCxnSpPr/>
          <p:nvPr/>
        </p:nvCxnSpPr>
        <p:spPr>
          <a:xfrm>
            <a:off x="0" y="720531"/>
            <a:ext cx="11714922" cy="0"/>
          </a:xfrm>
          <a:prstGeom prst="straightConnector1">
            <a:avLst/>
          </a:prstGeom>
          <a:noFill/>
          <a:ln w="698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A61ED-2622-773D-FA38-0E565893D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AF72-A511-7F00-7173-D216762A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8751"/>
            <a:ext cx="10515600" cy="955650"/>
          </a:xfrm>
        </p:spPr>
        <p:txBody>
          <a:bodyPr>
            <a:normAutofit/>
          </a:bodyPr>
          <a:lstStyle/>
          <a:p>
            <a:r>
              <a:rPr lang="en-GB" dirty="0"/>
              <a:t>                     Trainers evaluation by students</a:t>
            </a:r>
            <a:endParaRPr lang="en-US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CDB90-F000-A0FF-88D3-FC01FC7B6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886899"/>
            <a:ext cx="10684615" cy="52900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ABE3D-89AF-045C-6464-754808BEB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2" y="790206"/>
            <a:ext cx="12003175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3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D4D63-25AA-5EBC-6425-C4056957F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7C7F-57A8-B038-8A7D-5AA33C2C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8751"/>
            <a:ext cx="10515600" cy="955650"/>
          </a:xfrm>
        </p:spPr>
        <p:txBody>
          <a:bodyPr>
            <a:normAutofit/>
          </a:bodyPr>
          <a:lstStyle/>
          <a:p>
            <a:r>
              <a:rPr lang="en-GB" dirty="0"/>
              <a:t>                     Trainers evaluation by students</a:t>
            </a:r>
            <a:endParaRPr lang="en-US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CC0A8-82FB-4838-90B5-133F4C57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886899"/>
            <a:ext cx="10684615" cy="52900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309EF-6168-631C-D130-164EB2B0F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6244"/>
            <a:ext cx="12192000" cy="470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9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37156-A1FB-2C75-4FD1-79814A0CA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5DF1-F132-A120-36E8-EB64D953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8751"/>
            <a:ext cx="10515600" cy="955650"/>
          </a:xfrm>
        </p:spPr>
        <p:txBody>
          <a:bodyPr>
            <a:normAutofit/>
          </a:bodyPr>
          <a:lstStyle/>
          <a:p>
            <a:r>
              <a:rPr lang="en-GB" dirty="0"/>
              <a:t>                     Trainers evaluation by students</a:t>
            </a:r>
            <a:endParaRPr lang="en-US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7F263-B5A0-958C-4E25-27CCE99B9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886899"/>
            <a:ext cx="10684615" cy="52900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6DC95-AEAB-80E7-E8CD-835E1BD43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7185"/>
            <a:ext cx="12192000" cy="362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33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91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6FB6-99AB-6D36-2D3D-9D9203FD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8751"/>
            <a:ext cx="10515600" cy="955650"/>
          </a:xfrm>
        </p:spPr>
        <p:txBody>
          <a:bodyPr/>
          <a:lstStyle/>
          <a:p>
            <a:r>
              <a:rPr lang="en-GB" dirty="0"/>
              <a:t>                      Introduction</a:t>
            </a:r>
            <a:endParaRPr lang="en-US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344EA-29FE-85D8-9D1D-82623527E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886899"/>
            <a:ext cx="10684615" cy="5290064"/>
          </a:xfrm>
        </p:spPr>
        <p:txBody>
          <a:bodyPr>
            <a:normAutofit/>
          </a:bodyPr>
          <a:lstStyle/>
          <a:p>
            <a:pPr marL="1143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dirty="0"/>
              <a:t>This induction serves as a crucial bridge between the initial stages of employment and full integration in academic area, it helps:</a:t>
            </a:r>
          </a:p>
          <a:p>
            <a:pPr marL="1143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b="1" dirty="0"/>
              <a:t>Understanding your Roles and Responsibilities</a:t>
            </a:r>
          </a:p>
          <a:p>
            <a:pPr marL="1143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b="1" dirty="0"/>
              <a:t>Familiarization with the system you are working in</a:t>
            </a:r>
          </a:p>
          <a:p>
            <a:pPr marL="1143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b="1" dirty="0"/>
              <a:t>Enhanced Productivity and Performance</a:t>
            </a:r>
          </a:p>
          <a:p>
            <a:pPr marL="1143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b="1" dirty="0"/>
              <a:t>Improved Job Performance</a:t>
            </a:r>
          </a:p>
          <a:p>
            <a:pPr marL="1143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b="1" dirty="0"/>
              <a:t>Positive First Impressions</a:t>
            </a:r>
          </a:p>
          <a:p>
            <a:pPr marL="11430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b="1" dirty="0"/>
              <a:t>Alignment with Institutional Goals and Values</a:t>
            </a:r>
          </a:p>
        </p:txBody>
      </p:sp>
    </p:spTree>
    <p:extLst>
      <p:ext uri="{BB962C8B-B14F-4D97-AF65-F5344CB8AC3E}">
        <p14:creationId xmlns:p14="http://schemas.microsoft.com/office/powerpoint/2010/main" val="311102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76F2C-21DA-2BB0-9441-CAFA6264A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D99B-2102-76AB-E5B6-381BF00F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8751"/>
            <a:ext cx="10515600" cy="955650"/>
          </a:xfrm>
        </p:spPr>
        <p:txBody>
          <a:bodyPr>
            <a:normAutofit/>
          </a:bodyPr>
          <a:lstStyle/>
          <a:p>
            <a:r>
              <a:rPr lang="en-GB" dirty="0"/>
              <a:t>                       </a:t>
            </a:r>
            <a:r>
              <a:rPr lang="en-GB" i="1" dirty="0"/>
              <a:t>Types of assessment</a:t>
            </a:r>
            <a:endParaRPr lang="en-US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099CC-8594-229E-CBBF-DAC652DBA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886899"/>
            <a:ext cx="10684615" cy="5290064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CBT/A system we have two  main types of assessments:</a:t>
            </a:r>
          </a:p>
          <a:p>
            <a:pPr marL="11430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1)Formative Assessments( formative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assessments,Quizzes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assignments, presentations, CAT,…)</a:t>
            </a:r>
          </a:p>
          <a:p>
            <a:pPr marL="11430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2)Summative/Integrated Situation. </a:t>
            </a:r>
          </a:p>
          <a:p>
            <a:pPr marL="11430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student to sit for summative assessment/ Integrated Situation. </a:t>
            </a:r>
          </a:p>
          <a:p>
            <a:pPr marL="11430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e/she should have 50% in F.A and 80% of class attendance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2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1CCE5-8E0D-6D7A-7F8F-B0270186E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C962-7A6E-6997-C132-CE0386941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8751"/>
            <a:ext cx="10515600" cy="955650"/>
          </a:xfrm>
        </p:spPr>
        <p:txBody>
          <a:bodyPr/>
          <a:lstStyle/>
          <a:p>
            <a:r>
              <a:rPr lang="en-GB" dirty="0"/>
              <a:t>                ASSESSMENT PREPARATION</a:t>
            </a:r>
            <a:endParaRPr lang="en-US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38B35-7554-AA2C-8EF3-E3728558E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886899"/>
            <a:ext cx="10684615" cy="5290064"/>
          </a:xfrm>
        </p:spPr>
        <p:txBody>
          <a:bodyPr>
            <a:normAutofit/>
          </a:bodyPr>
          <a:lstStyle/>
          <a:p>
            <a:r>
              <a:rPr lang="en-GB" dirty="0"/>
              <a:t>The Formative and summative assessments should be set from simple to complex and  includes all  3 domains of learning such as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Cognitive domain: </a:t>
            </a:r>
            <a:r>
              <a:rPr lang="en-US" dirty="0"/>
              <a:t>focuses on intellectual skills like critical thinking, problem-solving, and knowledge acquisition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Affective Domain:</a:t>
            </a:r>
            <a:r>
              <a:rPr lang="en-GB" dirty="0"/>
              <a:t> </a:t>
            </a:r>
            <a:r>
              <a:rPr lang="en-US" dirty="0"/>
              <a:t>deals with emotions, feelings, attitudes, and values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Psychomotor Domain: focuses on practical skills </a:t>
            </a:r>
          </a:p>
        </p:txBody>
      </p:sp>
    </p:spTree>
    <p:extLst>
      <p:ext uri="{BB962C8B-B14F-4D97-AF65-F5344CB8AC3E}">
        <p14:creationId xmlns:p14="http://schemas.microsoft.com/office/powerpoint/2010/main" val="83212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12691-0BAC-4C73-6061-CC5BFB65D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31CE-D698-AC65-F3AE-9AD2B93EC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8751"/>
            <a:ext cx="10515600" cy="955650"/>
          </a:xfrm>
        </p:spPr>
        <p:txBody>
          <a:bodyPr/>
          <a:lstStyle/>
          <a:p>
            <a:r>
              <a:rPr lang="en-GB" dirty="0"/>
              <a:t>                ASSESSMENT PREPARATION</a:t>
            </a:r>
            <a:endParaRPr lang="en-US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06E14-597D-9701-4376-9C80AF21C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886899"/>
            <a:ext cx="10684615" cy="52900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While preparing these assessments, closed questions( True or false, multiple choices, table completion and matching  questions) must not exceed 5 marks, to allow students to develop their levels of thinking and creativity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1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65554-5438-E4CB-F70F-7BC655058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B81E-8598-E482-3073-9E681A62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8751"/>
            <a:ext cx="10515600" cy="955650"/>
          </a:xfrm>
        </p:spPr>
        <p:txBody>
          <a:bodyPr>
            <a:normAutofit fontScale="90000"/>
          </a:bodyPr>
          <a:lstStyle/>
          <a:p>
            <a:r>
              <a:rPr lang="en-GB" dirty="0"/>
              <a:t>                     ASSESSMENT ADMINISTRATION</a:t>
            </a:r>
            <a:endParaRPr lang="en-US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C3404-05B0-5310-F203-150A9DC60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886899"/>
            <a:ext cx="10684615" cy="5290064"/>
          </a:xfrm>
        </p:spPr>
        <p:txBody>
          <a:bodyPr>
            <a:normAutofit fontScale="40000" lnSpcReduction="20000"/>
          </a:bodyPr>
          <a:lstStyle/>
          <a:p>
            <a:pPr marL="114300" indent="0" algn="l">
              <a:lnSpc>
                <a:spcPct val="170000"/>
              </a:lnSpc>
              <a:buNone/>
            </a:pPr>
            <a:r>
              <a:rPr lang="en-GB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RP-Musanze College,</a:t>
            </a:r>
          </a:p>
          <a:p>
            <a:pPr algn="l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5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examinations are conducted on </a:t>
            </a:r>
            <a:r>
              <a:rPr lang="en-US" sz="59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Tuesdays </a:t>
            </a:r>
            <a:r>
              <a:rPr lang="en-US" sz="5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59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Thursdays </a:t>
            </a:r>
            <a:r>
              <a:rPr lang="en-US" sz="5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every week. </a:t>
            </a:r>
          </a:p>
          <a:p>
            <a:pPr algn="l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5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examination that are conducted on Tuesday and Thursday all must be registered on a timetable not later than Wednesday of previous week as per Article111from RP student Handbook. </a:t>
            </a:r>
          </a:p>
          <a:p>
            <a:pPr algn="l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59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examinations that are conducted on Tuesday should be moderated and submitted in Academic Quality Office and Examination Office not later than the Friday of the previous week.</a:t>
            </a:r>
          </a:p>
          <a:p>
            <a:pPr marL="11430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08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A1BFA-0E99-D894-3245-2ADE08CA6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B0B4-B163-9DE7-3139-BA85266C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8751"/>
            <a:ext cx="10515600" cy="955650"/>
          </a:xfrm>
        </p:spPr>
        <p:txBody>
          <a:bodyPr>
            <a:normAutofit fontScale="90000"/>
          </a:bodyPr>
          <a:lstStyle/>
          <a:p>
            <a:r>
              <a:rPr lang="en-GB" dirty="0"/>
              <a:t>                     ASSESSMENT ADMINISTRATION</a:t>
            </a:r>
            <a:endParaRPr lang="en-US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78679-98D9-E682-8443-D95054D89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886899"/>
            <a:ext cx="10684615" cy="52900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examinations that are conducted on Thursday should be moderated and submitted in Academic Quality Office and Examination Office not later than Tuesday of that very week.</a:t>
            </a:r>
          </a:p>
          <a:p>
            <a:pPr marL="11430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8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ED6E3-879E-BBEA-97A7-EC9EC8043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B49C-D93C-5233-815A-2A4AB31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8751"/>
            <a:ext cx="10515600" cy="955650"/>
          </a:xfrm>
        </p:spPr>
        <p:txBody>
          <a:bodyPr>
            <a:normAutofit fontScale="90000"/>
          </a:bodyPr>
          <a:lstStyle/>
          <a:p>
            <a:r>
              <a:rPr lang="en-GB" dirty="0"/>
              <a:t>                     ASSESSMENT ADMINISTRATION</a:t>
            </a:r>
            <a:endParaRPr lang="en-US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F2EDD-0BE7-A125-A53B-BA8E753EC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886899"/>
            <a:ext cx="10684615" cy="52900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The Academic Services and academic quality assurance offices monitor the practices during the whole process.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The examinations and booklets will be collected from the examination office only once all planned invigilators are ready in the place.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Absenteeism of Invigilator must be notified to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ahoma" panose="020B0604030504040204" pitchFamily="34" charset="0"/>
              </a:rPr>
              <a:t>HoD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 before the due date of examination for the replacement arrangements.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All invigilators must be attentive in invigilation rooms and do not give the  students a chance to cheat, Students must checked before entering the examination rooms</a:t>
            </a:r>
            <a:endParaRPr lang="en-US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11430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67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B2A4C-8F91-8261-E93B-E75BDD023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4716-4A8A-BE89-9282-6DFC1696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8751"/>
            <a:ext cx="10515600" cy="955650"/>
          </a:xfrm>
        </p:spPr>
        <p:txBody>
          <a:bodyPr>
            <a:normAutofit fontScale="90000"/>
          </a:bodyPr>
          <a:lstStyle/>
          <a:p>
            <a:r>
              <a:rPr lang="en-GB" dirty="0"/>
              <a:t>                     ASSESSMENT ADMINISTRATION</a:t>
            </a:r>
            <a:endParaRPr lang="en-US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B2F35-C320-76B2-F42A-C8D39F363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886899"/>
            <a:ext cx="10684615" cy="52900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No trainer is allowed to subtract the students marks for looking around during the exams, instead the trainer can change his/her sitting place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Once a student wants a permission during the exams, one invigilator should accompany the student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No student is allow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ed to enter the examination room after it has started</a:t>
            </a:r>
            <a:endParaRPr lang="en-US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114300" indent="0">
              <a:buNone/>
            </a:pPr>
            <a:endParaRPr lang="en-US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114300" indent="0">
              <a:buNone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0392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_logo on left and more visibl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488</Words>
  <Application>Microsoft Office PowerPoint</Application>
  <PresentationFormat>Widescreen</PresentationFormat>
  <Paragraphs>44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</vt:lpstr>
      <vt:lpstr>Corben</vt:lpstr>
      <vt:lpstr>Libre Franklin</vt:lpstr>
      <vt:lpstr>Tahoma</vt:lpstr>
      <vt:lpstr>Times New Roman</vt:lpstr>
      <vt:lpstr>Wingdings</vt:lpstr>
      <vt:lpstr>Theme2_logo on left and more visible</vt:lpstr>
      <vt:lpstr>Induction for new Academic staff  By Ag.Directorate of Academic Quality Assurance   November 26th  ,  2024</vt:lpstr>
      <vt:lpstr>                      Introduction</vt:lpstr>
      <vt:lpstr>                       Types of assessment</vt:lpstr>
      <vt:lpstr>                ASSESSMENT PREPARATION</vt:lpstr>
      <vt:lpstr>                ASSESSMENT PREPARATION</vt:lpstr>
      <vt:lpstr>                     ASSESSMENT ADMINISTRATION</vt:lpstr>
      <vt:lpstr>                     ASSESSMENT ADMINISTRATION</vt:lpstr>
      <vt:lpstr>                     ASSESSMENT ADMINISTRATION</vt:lpstr>
      <vt:lpstr>                     ASSESSMENT ADMINISTRATION</vt:lpstr>
      <vt:lpstr>                     Trainers evaluation by students</vt:lpstr>
      <vt:lpstr>                     Trainers evaluation by students</vt:lpstr>
      <vt:lpstr>                     Trainers evaluation by students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SEMESTER TWO YEAR 2  MARKING MODERATION Results  AY 2023-2024 By Directorate of Academic Quality Assurance   October 25th  , 2024</dc:title>
  <dc:creator>IPRC MUSANZE</dc:creator>
  <cp:lastModifiedBy>ADMIN😜</cp:lastModifiedBy>
  <cp:revision>168</cp:revision>
  <dcterms:modified xsi:type="dcterms:W3CDTF">2024-12-19T13:31:11Z</dcterms:modified>
</cp:coreProperties>
</file>