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embeddedFontLst>
    <p:embeddedFont>
      <p:font typeface="Abril Fatface" panose="020B0604020202020204" charset="0"/>
      <p:regular r:id="rId19"/>
    </p:embeddedFont>
    <p:embeddedFont>
      <p:font typeface="Griffy" panose="020B0604020202020204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DM Sans" panose="020B0604020202020204" charset="0"/>
      <p:regular r:id="rId25"/>
      <p:bold r:id="rId26"/>
      <p:italic r:id="rId27"/>
      <p:boldItalic r:id="rId28"/>
    </p:embeddedFont>
    <p:embeddedFont>
      <p:font typeface="Barlow Condensed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9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fcd4d2601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fcd4d2601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fcd4d2601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fcd4d2601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a073618e60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a073618e60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a073618e6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a073618e6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a073618e6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a073618e6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fcd4d2601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fcd4d2601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fcd4d260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fcd4d2601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2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2"/>
          <p:cNvSpPr txBox="1">
            <a:spLocks noGrp="1"/>
          </p:cNvSpPr>
          <p:nvPr>
            <p:ph type="title"/>
          </p:nvPr>
        </p:nvSpPr>
        <p:spPr>
          <a:xfrm>
            <a:off x="415600" y="2574580"/>
            <a:ext cx="11360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ubTitle" idx="1"/>
          </p:nvPr>
        </p:nvSpPr>
        <p:spPr>
          <a:xfrm>
            <a:off x="432800" y="5715300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eam">
  <p:cSld name="CUSTOM_8_1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12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362" name="Google Shape;362;p12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2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2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2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2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2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2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2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2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2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2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2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2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2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2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2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2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2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2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2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2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2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2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2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2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2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2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2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2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2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2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2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4" name="Google Shape;394;p12"/>
          <p:cNvSpPr txBox="1">
            <a:spLocks noGrp="1"/>
          </p:cNvSpPr>
          <p:nvPr>
            <p:ph type="subTitle" idx="1"/>
          </p:nvPr>
        </p:nvSpPr>
        <p:spPr>
          <a:xfrm>
            <a:off x="1189052" y="40206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95" name="Google Shape;395;p12"/>
          <p:cNvSpPr txBox="1">
            <a:spLocks noGrp="1"/>
          </p:cNvSpPr>
          <p:nvPr>
            <p:ph type="subTitle" idx="2"/>
          </p:nvPr>
        </p:nvSpPr>
        <p:spPr>
          <a:xfrm>
            <a:off x="4713302" y="40206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96" name="Google Shape;396;p12"/>
          <p:cNvSpPr txBox="1">
            <a:spLocks noGrp="1"/>
          </p:cNvSpPr>
          <p:nvPr>
            <p:ph type="subTitle" idx="3"/>
          </p:nvPr>
        </p:nvSpPr>
        <p:spPr>
          <a:xfrm>
            <a:off x="8237552" y="4020675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97" name="Google Shape;397;p12"/>
          <p:cNvSpPr txBox="1">
            <a:spLocks noGrp="1"/>
          </p:cNvSpPr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98" name="Google Shape;398;p12"/>
          <p:cNvSpPr txBox="1">
            <a:spLocks noGrp="1"/>
          </p:cNvSpPr>
          <p:nvPr>
            <p:ph type="body" idx="4"/>
          </p:nvPr>
        </p:nvSpPr>
        <p:spPr>
          <a:xfrm>
            <a:off x="1189050" y="4458625"/>
            <a:ext cx="26589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399" name="Google Shape;399;p12"/>
          <p:cNvSpPr txBox="1">
            <a:spLocks noGrp="1"/>
          </p:cNvSpPr>
          <p:nvPr>
            <p:ph type="body" idx="5"/>
          </p:nvPr>
        </p:nvSpPr>
        <p:spPr>
          <a:xfrm>
            <a:off x="4713300" y="4447196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400" name="Google Shape;400;p12"/>
          <p:cNvSpPr txBox="1">
            <a:spLocks noGrp="1"/>
          </p:cNvSpPr>
          <p:nvPr>
            <p:ph type="body" idx="6"/>
          </p:nvPr>
        </p:nvSpPr>
        <p:spPr>
          <a:xfrm>
            <a:off x="8237550" y="4433967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401" name="Google Shape;401;p12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Percentages">
  <p:cSld name="CUSTOM_11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13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404" name="Google Shape;404;p13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3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3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3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3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3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3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3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3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3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3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3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3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3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3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3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3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3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3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3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3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3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3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3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6" name="Google Shape;436;p13"/>
          <p:cNvSpPr txBox="1">
            <a:spLocks noGrp="1"/>
          </p:cNvSpPr>
          <p:nvPr>
            <p:ph type="title" hasCustomPrompt="1"/>
          </p:nvPr>
        </p:nvSpPr>
        <p:spPr>
          <a:xfrm>
            <a:off x="715025" y="2378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437" name="Google Shape;437;p13"/>
          <p:cNvSpPr txBox="1">
            <a:spLocks noGrp="1"/>
          </p:cNvSpPr>
          <p:nvPr>
            <p:ph type="title" idx="2"/>
          </p:nvPr>
        </p:nvSpPr>
        <p:spPr>
          <a:xfrm>
            <a:off x="715025" y="898175"/>
            <a:ext cx="10714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>
            <a:endParaRPr/>
          </a:p>
        </p:txBody>
      </p:sp>
      <p:sp>
        <p:nvSpPr>
          <p:cNvPr id="438" name="Google Shape;438;p13"/>
          <p:cNvSpPr txBox="1">
            <a:spLocks noGrp="1"/>
          </p:cNvSpPr>
          <p:nvPr>
            <p:ph type="title" idx="3" hasCustomPrompt="1"/>
          </p:nvPr>
        </p:nvSpPr>
        <p:spPr>
          <a:xfrm>
            <a:off x="4516336" y="2378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439" name="Google Shape;439;p13"/>
          <p:cNvSpPr txBox="1">
            <a:spLocks noGrp="1"/>
          </p:cNvSpPr>
          <p:nvPr>
            <p:ph type="title" idx="4" hasCustomPrompt="1"/>
          </p:nvPr>
        </p:nvSpPr>
        <p:spPr>
          <a:xfrm>
            <a:off x="8481454" y="2378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440" name="Google Shape;440;p13"/>
          <p:cNvSpPr txBox="1">
            <a:spLocks noGrp="1"/>
          </p:cNvSpPr>
          <p:nvPr>
            <p:ph type="body" idx="1"/>
          </p:nvPr>
        </p:nvSpPr>
        <p:spPr>
          <a:xfrm>
            <a:off x="8481446" y="361972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41" name="Google Shape;441;p13"/>
          <p:cNvSpPr txBox="1">
            <a:spLocks noGrp="1"/>
          </p:cNvSpPr>
          <p:nvPr>
            <p:ph type="body" idx="5"/>
          </p:nvPr>
        </p:nvSpPr>
        <p:spPr>
          <a:xfrm>
            <a:off x="4516345" y="36085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42" name="Google Shape;442;p13"/>
          <p:cNvSpPr txBox="1">
            <a:spLocks noGrp="1"/>
          </p:cNvSpPr>
          <p:nvPr>
            <p:ph type="body" idx="6"/>
          </p:nvPr>
        </p:nvSpPr>
        <p:spPr>
          <a:xfrm>
            <a:off x="715025" y="36085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43" name="Google Shape;443;p13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Six columns">
  <p:cSld name="CUSTOM_12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4"/>
          <p:cNvSpPr txBox="1">
            <a:spLocks noGrp="1"/>
          </p:cNvSpPr>
          <p:nvPr>
            <p:ph type="subTitle" idx="1"/>
          </p:nvPr>
        </p:nvSpPr>
        <p:spPr>
          <a:xfrm>
            <a:off x="720400" y="216360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446" name="Google Shape;446;p14"/>
          <p:cNvSpPr txBox="1">
            <a:spLocks noGrp="1"/>
          </p:cNvSpPr>
          <p:nvPr>
            <p:ph type="subTitle" idx="2"/>
          </p:nvPr>
        </p:nvSpPr>
        <p:spPr>
          <a:xfrm>
            <a:off x="720400" y="4020325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447" name="Google Shape;447;p14"/>
          <p:cNvSpPr txBox="1">
            <a:spLocks noGrp="1"/>
          </p:cNvSpPr>
          <p:nvPr>
            <p:ph type="subTitle" idx="3"/>
          </p:nvPr>
        </p:nvSpPr>
        <p:spPr>
          <a:xfrm>
            <a:off x="8381787" y="217298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448" name="Google Shape;448;p14"/>
          <p:cNvSpPr txBox="1">
            <a:spLocks noGrp="1"/>
          </p:cNvSpPr>
          <p:nvPr>
            <p:ph type="subTitle" idx="4"/>
          </p:nvPr>
        </p:nvSpPr>
        <p:spPr>
          <a:xfrm>
            <a:off x="4571787" y="218095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449" name="Google Shape;449;p14"/>
          <p:cNvSpPr txBox="1">
            <a:spLocks noGrp="1"/>
          </p:cNvSpPr>
          <p:nvPr>
            <p:ph type="subTitle" idx="5"/>
          </p:nvPr>
        </p:nvSpPr>
        <p:spPr>
          <a:xfrm>
            <a:off x="4571787" y="4020325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450" name="Google Shape;450;p14"/>
          <p:cNvSpPr txBox="1">
            <a:spLocks noGrp="1"/>
          </p:cNvSpPr>
          <p:nvPr>
            <p:ph type="subTitle" idx="6"/>
          </p:nvPr>
        </p:nvSpPr>
        <p:spPr>
          <a:xfrm>
            <a:off x="8381787" y="400178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451" name="Google Shape;451;p14"/>
          <p:cNvSpPr txBox="1">
            <a:spLocks noGrp="1"/>
          </p:cNvSpPr>
          <p:nvPr>
            <p:ph type="title"/>
          </p:nvPr>
        </p:nvSpPr>
        <p:spPr>
          <a:xfrm>
            <a:off x="720400" y="8981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452" name="Google Shape;452;p14"/>
          <p:cNvSpPr txBox="1">
            <a:spLocks noGrp="1"/>
          </p:cNvSpPr>
          <p:nvPr>
            <p:ph type="body" idx="7"/>
          </p:nvPr>
        </p:nvSpPr>
        <p:spPr>
          <a:xfrm>
            <a:off x="4571787" y="2589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3" name="Google Shape;453;p14"/>
          <p:cNvSpPr txBox="1">
            <a:spLocks noGrp="1"/>
          </p:cNvSpPr>
          <p:nvPr>
            <p:ph type="body" idx="8"/>
          </p:nvPr>
        </p:nvSpPr>
        <p:spPr>
          <a:xfrm>
            <a:off x="8381787" y="44186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4" name="Google Shape;454;p14"/>
          <p:cNvSpPr txBox="1">
            <a:spLocks noGrp="1"/>
          </p:cNvSpPr>
          <p:nvPr>
            <p:ph type="body" idx="9"/>
          </p:nvPr>
        </p:nvSpPr>
        <p:spPr>
          <a:xfrm>
            <a:off x="4571787" y="44186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5" name="Google Shape;455;p14"/>
          <p:cNvSpPr txBox="1">
            <a:spLocks noGrp="1"/>
          </p:cNvSpPr>
          <p:nvPr>
            <p:ph type="body" idx="13"/>
          </p:nvPr>
        </p:nvSpPr>
        <p:spPr>
          <a:xfrm>
            <a:off x="720400" y="2589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6" name="Google Shape;456;p14"/>
          <p:cNvSpPr txBox="1">
            <a:spLocks noGrp="1"/>
          </p:cNvSpPr>
          <p:nvPr>
            <p:ph type="body" idx="14"/>
          </p:nvPr>
        </p:nvSpPr>
        <p:spPr>
          <a:xfrm>
            <a:off x="8381787" y="2589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7" name="Google Shape;457;p14"/>
          <p:cNvSpPr txBox="1">
            <a:spLocks noGrp="1"/>
          </p:cNvSpPr>
          <p:nvPr>
            <p:ph type="body" idx="15"/>
          </p:nvPr>
        </p:nvSpPr>
        <p:spPr>
          <a:xfrm>
            <a:off x="720400" y="44186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458" name="Google Shape;458;p14"/>
          <p:cNvGrpSpPr/>
          <p:nvPr/>
        </p:nvGrpSpPr>
        <p:grpSpPr>
          <a:xfrm rot="10800000"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459" name="Google Shape;459;p14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14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14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4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4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4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4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14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4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4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4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4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4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4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4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4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4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4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4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4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4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4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4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4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4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4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4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4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4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4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4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1" name="Google Shape;491;p14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4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51" name="Google Shape;51;p4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6072725" y="1583975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4" name="Google Shape;84;p4"/>
          <p:cNvSpPr txBox="1">
            <a:spLocks noGrp="1"/>
          </p:cNvSpPr>
          <p:nvPr>
            <p:ph type="body" idx="1"/>
          </p:nvPr>
        </p:nvSpPr>
        <p:spPr>
          <a:xfrm>
            <a:off x="6072700" y="2988275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4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5"/>
          <p:cNvGrpSpPr/>
          <p:nvPr/>
        </p:nvGrpSpPr>
        <p:grpSpPr>
          <a:xfrm flipH="1"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88" name="Google Shape;88;p5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720400" y="669575"/>
            <a:ext cx="11055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1"/>
          </p:nvPr>
        </p:nvSpPr>
        <p:spPr>
          <a:xfrm>
            <a:off x="720400" y="28415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2"/>
          </p:nvPr>
        </p:nvSpPr>
        <p:spPr>
          <a:xfrm>
            <a:off x="4678325" y="28415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body" idx="3"/>
          </p:nvPr>
        </p:nvSpPr>
        <p:spPr>
          <a:xfrm>
            <a:off x="720400" y="488265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4"/>
          </p:nvPr>
        </p:nvSpPr>
        <p:spPr>
          <a:xfrm>
            <a:off x="4678325" y="488265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5"/>
          </p:nvPr>
        </p:nvSpPr>
        <p:spPr>
          <a:xfrm>
            <a:off x="720400" y="214582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6"/>
          </p:nvPr>
        </p:nvSpPr>
        <p:spPr>
          <a:xfrm>
            <a:off x="4678325" y="214582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title" idx="7"/>
          </p:nvPr>
        </p:nvSpPr>
        <p:spPr>
          <a:xfrm>
            <a:off x="720400" y="4186884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title" idx="8"/>
          </p:nvPr>
        </p:nvSpPr>
        <p:spPr>
          <a:xfrm>
            <a:off x="4678325" y="4186884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9" name="Google Shape;129;p5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4386975" y="2965625"/>
            <a:ext cx="7389300" cy="207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4386975" y="2041175"/>
            <a:ext cx="7389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grpSp>
        <p:nvGrpSpPr>
          <p:cNvPr id="133" name="Google Shape;133;p6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34" name="Google Shape;134;p6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" name="Google Shape;166;p6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7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69" name="Google Shape;169;p7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" name="Google Shape;201;p7"/>
          <p:cNvSpPr txBox="1">
            <a:spLocks noGrp="1"/>
          </p:cNvSpPr>
          <p:nvPr>
            <p:ph type="subTitle" idx="1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02" name="Google Shape;202;p7"/>
          <p:cNvSpPr txBox="1">
            <a:spLocks noGrp="1"/>
          </p:cNvSpPr>
          <p:nvPr>
            <p:ph type="subTitle" idx="2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03" name="Google Shape;203;p7"/>
          <p:cNvSpPr txBox="1">
            <a:spLocks noGrp="1"/>
          </p:cNvSpPr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04" name="Google Shape;204;p7"/>
          <p:cNvSpPr txBox="1">
            <a:spLocks noGrp="1"/>
          </p:cNvSpPr>
          <p:nvPr>
            <p:ph type="body" idx="3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4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06" name="Google Shape;206;p7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8"/>
          <p:cNvGrpSpPr/>
          <p:nvPr/>
        </p:nvGrpSpPr>
        <p:grpSpPr>
          <a:xfrm flipH="1"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209" name="Google Shape;209;p8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1" name="Google Shape;241;p8"/>
          <p:cNvSpPr txBox="1">
            <a:spLocks noGrp="1"/>
          </p:cNvSpPr>
          <p:nvPr>
            <p:ph type="subTitle" idx="1"/>
          </p:nvPr>
        </p:nvSpPr>
        <p:spPr>
          <a:xfrm>
            <a:off x="2474965" y="2530200"/>
            <a:ext cx="72915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42" name="Google Shape;242;p8"/>
          <p:cNvSpPr txBox="1">
            <a:spLocks noGrp="1"/>
          </p:cNvSpPr>
          <p:nvPr>
            <p:ph type="title"/>
          </p:nvPr>
        </p:nvSpPr>
        <p:spPr>
          <a:xfrm>
            <a:off x="2425525" y="1099400"/>
            <a:ext cx="729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43" name="Google Shape;243;p8"/>
          <p:cNvSpPr txBox="1">
            <a:spLocks noGrp="1"/>
          </p:cNvSpPr>
          <p:nvPr>
            <p:ph type="body" idx="2"/>
          </p:nvPr>
        </p:nvSpPr>
        <p:spPr>
          <a:xfrm>
            <a:off x="2474975" y="3190375"/>
            <a:ext cx="7291500" cy="2646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4" name="Google Shape;244;p8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Quote">
  <p:cSld name="CUSTOM_6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9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247" name="Google Shape;247;p9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9" name="Google Shape;279;p9"/>
          <p:cNvSpPr txBox="1">
            <a:spLocks noGrp="1"/>
          </p:cNvSpPr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80" name="Google Shape;280;p9"/>
          <p:cNvSpPr txBox="1">
            <a:spLocks noGrp="1"/>
          </p:cNvSpPr>
          <p:nvPr>
            <p:ph type="subTitle" idx="1"/>
          </p:nvPr>
        </p:nvSpPr>
        <p:spPr>
          <a:xfrm>
            <a:off x="632875" y="5919475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9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10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284" name="Google Shape;284;p10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0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0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0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0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0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0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0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0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0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0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0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0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0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0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0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0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0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0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0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0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0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0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0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0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0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0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0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0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0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0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0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6" name="Google Shape;316;p10"/>
          <p:cNvSpPr txBox="1">
            <a:spLocks noGrp="1"/>
          </p:cNvSpPr>
          <p:nvPr>
            <p:ph type="title"/>
          </p:nvPr>
        </p:nvSpPr>
        <p:spPr>
          <a:xfrm>
            <a:off x="548200" y="1992075"/>
            <a:ext cx="11095500" cy="3160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317" name="Google Shape;317;p10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11"/>
          <p:cNvGrpSpPr/>
          <p:nvPr/>
        </p:nvGrpSpPr>
        <p:grpSpPr>
          <a:xfrm flipH="1">
            <a:off x="21700" y="2918637"/>
            <a:ext cx="12245912" cy="3938882"/>
            <a:chOff x="4435" y="7748593"/>
            <a:chExt cx="12182563" cy="5161009"/>
          </a:xfrm>
        </p:grpSpPr>
        <p:sp>
          <p:nvSpPr>
            <p:cNvPr id="320" name="Google Shape;320;p1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1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1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2" name="Google Shape;352;p11"/>
          <p:cNvSpPr txBox="1">
            <a:spLocks noGrp="1"/>
          </p:cNvSpPr>
          <p:nvPr>
            <p:ph type="subTitle" idx="1"/>
          </p:nvPr>
        </p:nvSpPr>
        <p:spPr>
          <a:xfrm>
            <a:off x="565634" y="1729975"/>
            <a:ext cx="10897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53" name="Google Shape;353;p11"/>
          <p:cNvSpPr txBox="1">
            <a:spLocks noGrp="1"/>
          </p:cNvSpPr>
          <p:nvPr>
            <p:ph type="subTitle" idx="2"/>
          </p:nvPr>
        </p:nvSpPr>
        <p:spPr>
          <a:xfrm>
            <a:off x="564884" y="3334868"/>
            <a:ext cx="10897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54" name="Google Shape;354;p11"/>
          <p:cNvSpPr txBox="1">
            <a:spLocks noGrp="1"/>
          </p:cNvSpPr>
          <p:nvPr>
            <p:ph type="subTitle" idx="3"/>
          </p:nvPr>
        </p:nvSpPr>
        <p:spPr>
          <a:xfrm>
            <a:off x="564884" y="4939762"/>
            <a:ext cx="10897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55" name="Google Shape;355;p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56" name="Google Shape;356;p11"/>
          <p:cNvSpPr txBox="1">
            <a:spLocks noGrp="1"/>
          </p:cNvSpPr>
          <p:nvPr>
            <p:ph type="body" idx="4"/>
          </p:nvPr>
        </p:nvSpPr>
        <p:spPr>
          <a:xfrm>
            <a:off x="565625" y="2167925"/>
            <a:ext cx="108975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57" name="Google Shape;357;p11"/>
          <p:cNvSpPr txBox="1">
            <a:spLocks noGrp="1"/>
          </p:cNvSpPr>
          <p:nvPr>
            <p:ph type="body" idx="5"/>
          </p:nvPr>
        </p:nvSpPr>
        <p:spPr>
          <a:xfrm>
            <a:off x="564875" y="3761388"/>
            <a:ext cx="108975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58" name="Google Shape;358;p11"/>
          <p:cNvSpPr txBox="1">
            <a:spLocks noGrp="1"/>
          </p:cNvSpPr>
          <p:nvPr>
            <p:ph type="body" idx="6"/>
          </p:nvPr>
        </p:nvSpPr>
        <p:spPr>
          <a:xfrm>
            <a:off x="564875" y="5353050"/>
            <a:ext cx="108990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59" name="Google Shape;359;p1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50000">
              <a:srgbClr val="292929"/>
            </a:gs>
            <a:gs pos="100000">
              <a:srgbClr val="010101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2"/>
          <p:cNvSpPr/>
          <p:nvPr/>
        </p:nvSpPr>
        <p:spPr>
          <a:xfrm>
            <a:off x="7498798" y="222855"/>
            <a:ext cx="4374000" cy="6354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3" name="Google Shape;743;p22"/>
          <p:cNvSpPr txBox="1">
            <a:spLocks noGrp="1"/>
          </p:cNvSpPr>
          <p:nvPr>
            <p:ph type="subTitle" idx="1"/>
          </p:nvPr>
        </p:nvSpPr>
        <p:spPr>
          <a:xfrm>
            <a:off x="7250584" y="222855"/>
            <a:ext cx="4653392" cy="635256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Яценко Денис Игоревич </a:t>
            </a:r>
            <a:br>
              <a:rPr lang="ru-RU" dirty="0"/>
            </a:br>
            <a:endParaRPr dirty="0"/>
          </a:p>
        </p:txBody>
      </p:sp>
      <p:sp>
        <p:nvSpPr>
          <p:cNvPr id="744" name="Google Shape;744;p22"/>
          <p:cNvSpPr/>
          <p:nvPr/>
        </p:nvSpPr>
        <p:spPr>
          <a:xfrm>
            <a:off x="1407563" y="2194500"/>
            <a:ext cx="8920803" cy="62831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ru-RU" b="1" i="0" dirty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Производственная практика</a:t>
            </a:r>
            <a:endParaRPr b="1" i="0" dirty="0">
              <a:ln>
                <a:noFill/>
              </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6" scaled="0"/>
              </a:gradFill>
              <a:latin typeface="DM Sans"/>
            </a:endParaRPr>
          </a:p>
        </p:txBody>
      </p:sp>
      <p:sp>
        <p:nvSpPr>
          <p:cNvPr id="745" name="Google Shape;745;p22"/>
          <p:cNvSpPr/>
          <p:nvPr/>
        </p:nvSpPr>
        <p:spPr>
          <a:xfrm>
            <a:off x="1407563" y="3138450"/>
            <a:ext cx="9474073" cy="63525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6" scaled="0"/>
              </a:gradFill>
              <a:latin typeface="DM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174BB2-4763-4114-AE07-04B3307F4456}"/>
              </a:ext>
            </a:extLst>
          </p:cNvPr>
          <p:cNvSpPr txBox="1"/>
          <p:nvPr/>
        </p:nvSpPr>
        <p:spPr>
          <a:xfrm>
            <a:off x="9386220" y="540555"/>
            <a:ext cx="2486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bg2"/>
                </a:solidFill>
              </a:rPr>
              <a:t>Студент группы ИСП-21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632DE7F-CB63-49DC-83D1-67FAF1383DA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89168" y="471859"/>
            <a:ext cx="8813664" cy="47387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4F5BA25-E543-4A5E-A286-5C485630FFF7}"/>
              </a:ext>
            </a:extLst>
          </p:cNvPr>
          <p:cNvSpPr txBox="1"/>
          <p:nvPr/>
        </p:nvSpPr>
        <p:spPr>
          <a:xfrm>
            <a:off x="2799806" y="5210592"/>
            <a:ext cx="61395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Диаграмма классов</a:t>
            </a:r>
            <a:endParaRPr lang="ru-RU" sz="2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32"/>
          <p:cNvSpPr txBox="1">
            <a:spLocks noGrp="1"/>
          </p:cNvSpPr>
          <p:nvPr>
            <p:ph type="title"/>
          </p:nvPr>
        </p:nvSpPr>
        <p:spPr>
          <a:xfrm>
            <a:off x="576208" y="343501"/>
            <a:ext cx="11039584" cy="327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800" dirty="0"/>
              <a:t>Программный продукт</a:t>
            </a:r>
            <a:endParaRPr sz="6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6ACF37A-22AC-4555-9514-545591023DB4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4373" y="2300740"/>
            <a:ext cx="8791598" cy="288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A25412-14C6-4CA0-8638-31113F3986D4}"/>
              </a:ext>
            </a:extLst>
          </p:cNvPr>
          <p:cNvSpPr txBox="1"/>
          <p:nvPr/>
        </p:nvSpPr>
        <p:spPr>
          <a:xfrm>
            <a:off x="2791099" y="5262843"/>
            <a:ext cx="61395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Отчет </a:t>
            </a:r>
            <a:endParaRPr lang="ru-RU" sz="2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BE11B825-94A0-4C81-BC1D-18B6964E14D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5330" y="1325150"/>
            <a:ext cx="9074921" cy="3290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B587F2E-B7DC-48E2-AA0F-65A5BFF45E1D}"/>
              </a:ext>
            </a:extLst>
          </p:cNvPr>
          <p:cNvSpPr txBox="1"/>
          <p:nvPr/>
        </p:nvSpPr>
        <p:spPr>
          <a:xfrm>
            <a:off x="3006635" y="4958043"/>
            <a:ext cx="61787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код программы для учёта заключенный</a:t>
            </a:r>
            <a:endParaRPr lang="ru-RU" sz="2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34"/>
          <p:cNvSpPr/>
          <p:nvPr/>
        </p:nvSpPr>
        <p:spPr>
          <a:xfrm>
            <a:off x="1183282" y="648334"/>
            <a:ext cx="10509433" cy="10991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ru-RU" b="1" i="0" dirty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Метод тестирования</a:t>
            </a:r>
            <a:endParaRPr b="1" i="0" dirty="0">
              <a:ln>
                <a:noFill/>
              </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6" scaled="0"/>
              </a:gradFill>
              <a:latin typeface="DM San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A07C90-0092-434D-A50D-19B5A93D09B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32710" y="2069584"/>
            <a:ext cx="8726579" cy="21629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5"/>
          <p:cNvSpPr txBox="1">
            <a:spLocks noGrp="1"/>
          </p:cNvSpPr>
          <p:nvPr>
            <p:ph type="title" idx="2"/>
          </p:nvPr>
        </p:nvSpPr>
        <p:spPr>
          <a:xfrm>
            <a:off x="897905" y="549832"/>
            <a:ext cx="10714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Загрузка проекта в репозиторий </a:t>
            </a:r>
            <a:endParaRPr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75C7EEE-3D25-4795-8517-C68A506A7E6C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6184" y="1397997"/>
            <a:ext cx="8183473" cy="4253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91EC158-6F54-4C84-B8F2-B6CDE3BF9A33}"/>
              </a:ext>
            </a:extLst>
          </p:cNvPr>
          <p:cNvSpPr txBox="1"/>
          <p:nvPr/>
        </p:nvSpPr>
        <p:spPr>
          <a:xfrm>
            <a:off x="3427641" y="330926"/>
            <a:ext cx="53367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rgbClr val="E392FA"/>
                </a:solidFill>
              </a:rPr>
              <a:t>Заключение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32ADD9-37EF-4FE6-BE12-8103E132E3FB}"/>
              </a:ext>
            </a:extLst>
          </p:cNvPr>
          <p:cNvSpPr txBox="1"/>
          <p:nvPr/>
        </p:nvSpPr>
        <p:spPr>
          <a:xfrm>
            <a:off x="748937" y="1924594"/>
            <a:ext cx="5939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rgbClr val="E392FA"/>
                </a:solidFill>
              </a:rPr>
              <a:t>Все цели были выполнены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88D933-E3DA-474B-918E-230060C3B644}"/>
              </a:ext>
            </a:extLst>
          </p:cNvPr>
          <p:cNvSpPr txBox="1"/>
          <p:nvPr/>
        </p:nvSpPr>
        <p:spPr>
          <a:xfrm>
            <a:off x="748937" y="2629989"/>
            <a:ext cx="67441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rgbClr val="E392FA"/>
                </a:solidFill>
              </a:rPr>
              <a:t>Программный продукт был создал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rgbClr val="E392FA"/>
                </a:solidFill>
              </a:rPr>
              <a:t>Анализ предметной области был проведён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rgbClr val="E392FA"/>
                </a:solidFill>
              </a:rPr>
              <a:t>Диаграммы </a:t>
            </a:r>
            <a:r>
              <a:rPr lang="en-US" sz="2400" dirty="0">
                <a:solidFill>
                  <a:srgbClr val="E392FA"/>
                </a:solidFill>
              </a:rPr>
              <a:t>idef0 </a:t>
            </a:r>
            <a:r>
              <a:rPr lang="ru-RU" sz="2400" dirty="0">
                <a:solidFill>
                  <a:srgbClr val="E392FA"/>
                </a:solidFill>
              </a:rPr>
              <a:t>, </a:t>
            </a:r>
            <a:r>
              <a:rPr lang="en-US" sz="2400" dirty="0">
                <a:solidFill>
                  <a:srgbClr val="E392FA"/>
                </a:solidFill>
              </a:rPr>
              <a:t>uml </a:t>
            </a:r>
            <a:r>
              <a:rPr lang="ru-RU" sz="2400" dirty="0">
                <a:solidFill>
                  <a:srgbClr val="E392FA"/>
                </a:solidFill>
              </a:rPr>
              <a:t>сделаны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6"/>
          <p:cNvSpPr txBox="1">
            <a:spLocks noGrp="1"/>
          </p:cNvSpPr>
          <p:nvPr>
            <p:ph type="title"/>
          </p:nvPr>
        </p:nvSpPr>
        <p:spPr>
          <a:xfrm>
            <a:off x="640050" y="375660"/>
            <a:ext cx="10911900" cy="124413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/>
              <a:t>Спасибо за внимание!!!</a:t>
            </a:r>
            <a:endParaRPr sz="6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0F26C5-3944-41B3-9D32-D79065ACEDE1}"/>
              </a:ext>
            </a:extLst>
          </p:cNvPr>
          <p:cNvSpPr txBox="1"/>
          <p:nvPr/>
        </p:nvSpPr>
        <p:spPr>
          <a:xfrm>
            <a:off x="8612777" y="5617028"/>
            <a:ext cx="3405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2"/>
                </a:solidFill>
              </a:rPr>
              <a:t>Яценко Денис Игоревич</a:t>
            </a:r>
          </a:p>
          <a:p>
            <a:r>
              <a:rPr lang="ru-RU" sz="2000" dirty="0">
                <a:solidFill>
                  <a:schemeClr val="bg2"/>
                </a:solidFill>
              </a:rPr>
              <a:t>Студент группы исп-21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23"/>
          <p:cNvSpPr txBox="1">
            <a:spLocks noGrp="1"/>
          </p:cNvSpPr>
          <p:nvPr>
            <p:ph type="title"/>
          </p:nvPr>
        </p:nvSpPr>
        <p:spPr>
          <a:xfrm>
            <a:off x="1271452" y="1023945"/>
            <a:ext cx="9831977" cy="280565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/>
              <a:t>Производственная практика проходила в :</a:t>
            </a:r>
            <a:br>
              <a:rPr lang="ru-RU" sz="4400" dirty="0"/>
            </a:br>
            <a:r>
              <a:rPr lang="ru-RU" sz="3600" dirty="0"/>
              <a:t> </a:t>
            </a:r>
            <a:r>
              <a:rPr lang="ru-RU" sz="4000" dirty="0">
                <a:solidFill>
                  <a:schemeClr val="bg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Исправительной колонии №29 Управления Федеральной службы исполнения наказаний по Самарской области»</a:t>
            </a:r>
            <a:endParaRPr sz="2800"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24"/>
          <p:cNvSpPr/>
          <p:nvPr/>
        </p:nvSpPr>
        <p:spPr>
          <a:xfrm>
            <a:off x="210333" y="847755"/>
            <a:ext cx="11685576" cy="8353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ru-RU" b="1" i="0" dirty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698631" scaled="0"/>
                </a:gradFill>
                <a:latin typeface="DM Sans"/>
              </a:rPr>
              <a:t>Цели на время производственной практики </a:t>
            </a:r>
            <a:endParaRPr b="1" i="0" dirty="0">
              <a:ln>
                <a:noFill/>
              </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698631" scaled="0"/>
              </a:gradFill>
              <a:latin typeface="DM Sans"/>
            </a:endParaRPr>
          </a:p>
        </p:txBody>
      </p:sp>
      <p:sp>
        <p:nvSpPr>
          <p:cNvPr id="762" name="Google Shape;762;p24"/>
          <p:cNvSpPr txBox="1">
            <a:spLocks noGrp="1"/>
          </p:cNvSpPr>
          <p:nvPr>
            <p:ph type="title" idx="5"/>
          </p:nvPr>
        </p:nvSpPr>
        <p:spPr>
          <a:xfrm>
            <a:off x="868181" y="2222025"/>
            <a:ext cx="10496505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100" dirty="0">
                <a:solidFill>
                  <a:schemeClr val="accent1"/>
                </a:solidFill>
              </a:rPr>
              <a:t>01 – </a:t>
            </a:r>
            <a:r>
              <a:rPr lang="ru-RU" sz="3100" dirty="0">
                <a:solidFill>
                  <a:schemeClr val="accent1"/>
                </a:solidFill>
              </a:rPr>
              <a:t>Анализировать род деятельности предприятия</a:t>
            </a:r>
            <a:endParaRPr sz="3100" dirty="0">
              <a:solidFill>
                <a:schemeClr val="accent1"/>
              </a:solidFill>
            </a:endParaRPr>
          </a:p>
        </p:txBody>
      </p:sp>
      <p:sp>
        <p:nvSpPr>
          <p:cNvPr id="764" name="Google Shape;764;p24"/>
          <p:cNvSpPr txBox="1">
            <a:spLocks noGrp="1"/>
          </p:cNvSpPr>
          <p:nvPr>
            <p:ph type="title" idx="7"/>
          </p:nvPr>
        </p:nvSpPr>
        <p:spPr>
          <a:xfrm>
            <a:off x="868180" y="4545056"/>
            <a:ext cx="7962309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100" dirty="0"/>
              <a:t>0</a:t>
            </a:r>
            <a:r>
              <a:rPr lang="en-US" sz="3100" dirty="0"/>
              <a:t>3</a:t>
            </a:r>
            <a:r>
              <a:rPr lang="en" sz="3100" dirty="0"/>
              <a:t> – </a:t>
            </a:r>
            <a:r>
              <a:rPr lang="ru-RU" sz="3100" dirty="0"/>
              <a:t>Создать программный продукт</a:t>
            </a:r>
            <a:endParaRPr sz="3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852DD8-A2F4-4DFB-A68E-365F2E61AEA2}"/>
              </a:ext>
            </a:extLst>
          </p:cNvPr>
          <p:cNvSpPr txBox="1"/>
          <p:nvPr/>
        </p:nvSpPr>
        <p:spPr>
          <a:xfrm>
            <a:off x="868180" y="3423103"/>
            <a:ext cx="10496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E392FA"/>
                </a:solidFill>
              </a:rPr>
              <a:t>0</a:t>
            </a:r>
            <a:r>
              <a:rPr lang="en-US" sz="3200" b="1" dirty="0">
                <a:solidFill>
                  <a:srgbClr val="E392FA"/>
                </a:solidFill>
              </a:rPr>
              <a:t>2</a:t>
            </a:r>
            <a:r>
              <a:rPr lang="ru-RU" sz="3200" b="1" dirty="0">
                <a:solidFill>
                  <a:srgbClr val="E392FA"/>
                </a:solidFill>
              </a:rPr>
              <a:t> – Создать диаграммы </a:t>
            </a:r>
            <a:r>
              <a:rPr lang="en-US" sz="3200" b="1" dirty="0">
                <a:solidFill>
                  <a:srgbClr val="E392FA"/>
                </a:solidFill>
              </a:rPr>
              <a:t>idef0 </a:t>
            </a:r>
            <a:r>
              <a:rPr lang="ru-RU" sz="3200" b="1" dirty="0">
                <a:solidFill>
                  <a:srgbClr val="E392FA"/>
                </a:solidFill>
              </a:rPr>
              <a:t>, </a:t>
            </a:r>
            <a:r>
              <a:rPr lang="en-US" sz="3200" b="1" dirty="0">
                <a:solidFill>
                  <a:srgbClr val="E392FA"/>
                </a:solidFill>
              </a:rPr>
              <a:t>uml</a:t>
            </a:r>
            <a:r>
              <a:rPr lang="ru-RU" sz="3200" b="1" dirty="0">
                <a:solidFill>
                  <a:srgbClr val="E392FA"/>
                </a:solidFill>
              </a:rPr>
              <a:t>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9DF5254-6D10-4EB1-A65B-DE195F57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289" y="343003"/>
            <a:ext cx="8405916" cy="763500"/>
          </a:xfrm>
        </p:spPr>
        <p:txBody>
          <a:bodyPr/>
          <a:lstStyle/>
          <a:p>
            <a:r>
              <a:rPr lang="ru-RU" dirty="0"/>
              <a:t>Анализ предметной области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9DEB84-A593-43D0-8C98-19A358C0070F}"/>
              </a:ext>
            </a:extLst>
          </p:cNvPr>
          <p:cNvSpPr txBox="1"/>
          <p:nvPr/>
        </p:nvSpPr>
        <p:spPr>
          <a:xfrm>
            <a:off x="125203" y="1019418"/>
            <a:ext cx="552994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Исправительная колония — вид исправительных учреждений для содержания совершеннолетних граждан, осуждённых к лишению свободы. Был распространён в СССР, а ныне — в некоторых постсоветских странах.</a:t>
            </a:r>
            <a:endParaRPr lang="ru-RU" sz="2000" b="1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ru-RU" sz="1600" b="1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444692-8749-4FAB-8CB5-133D03C5E367}"/>
              </a:ext>
            </a:extLst>
          </p:cNvPr>
          <p:cNvSpPr txBox="1"/>
          <p:nvPr/>
        </p:nvSpPr>
        <p:spPr>
          <a:xfrm>
            <a:off x="5655145" y="1410960"/>
            <a:ext cx="6139542" cy="4946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ru-RU" sz="1800" b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 функциям действующего уголовно-исполнительного права в целом следует отнести:</a:t>
            </a:r>
            <a:endParaRPr lang="ru-RU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6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</a:t>
            </a:r>
            <a:r>
              <a:rPr lang="ru-RU" sz="1600" b="1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ru-RU" sz="16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справительная</a:t>
            </a:r>
            <a:r>
              <a:rPr lang="ru-RU" sz="1600" b="1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функция</a:t>
            </a:r>
            <a:r>
              <a:rPr lang="ru-RU" sz="1600" b="1" i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ru-RU" sz="16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суть которой состоит в том, что уголовно-исполнительное право служит гуманной цели – выработке у осужденного социально-полезных свойств, не нарушая, а лишь ограничивая его человеческие права;</a:t>
            </a:r>
            <a:endParaRPr lang="ru-RU" sz="1200" b="1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6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</a:t>
            </a:r>
            <a:r>
              <a:rPr lang="ru-RU" sz="1600" b="1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ru-RU" sz="1600" b="1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редупредительная функция</a:t>
            </a:r>
            <a:r>
              <a:rPr lang="ru-RU" sz="1600" b="1" i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16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обеспечивает профилактику преступлений, имеет своей целью их общее и частное предупреждение;</a:t>
            </a:r>
            <a:endParaRPr lang="ru-RU" sz="1200" b="1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6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3)</a:t>
            </a:r>
            <a:r>
              <a:rPr lang="ru-RU" sz="1600" b="1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</a:t>
            </a:r>
            <a:r>
              <a:rPr lang="ru-RU" sz="1600" b="1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егулятивная функция</a:t>
            </a:r>
            <a:r>
              <a:rPr lang="ru-RU" sz="1600" b="1" i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16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гарантирует процесс меж субъектных уголовно-исполнительных отношений, возникающих в связи и по поводу исполнения (отбывания) уголовного наказания;</a:t>
            </a:r>
            <a:endParaRPr lang="ru-RU" sz="1200" b="1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6"/>
          <p:cNvSpPr txBox="1">
            <a:spLocks noGrp="1"/>
          </p:cNvSpPr>
          <p:nvPr>
            <p:ph type="title"/>
          </p:nvPr>
        </p:nvSpPr>
        <p:spPr>
          <a:xfrm>
            <a:off x="2744357" y="-63886"/>
            <a:ext cx="729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Диаграммы </a:t>
            </a:r>
            <a:r>
              <a:rPr lang="en-US" dirty="0"/>
              <a:t>idef0</a:t>
            </a:r>
            <a:endParaRPr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8237D21-0E92-4AE3-A7FC-65A272BB3AB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15291" y="645724"/>
            <a:ext cx="9431383" cy="55665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B72742-5488-4B32-BC03-B2D1045B5C83}"/>
              </a:ext>
            </a:extLst>
          </p:cNvPr>
          <p:cNvSpPr txBox="1"/>
          <p:nvPr/>
        </p:nvSpPr>
        <p:spPr>
          <a:xfrm>
            <a:off x="4345576" y="6232756"/>
            <a:ext cx="4249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Контекстная диаграмма</a:t>
            </a:r>
            <a:endParaRPr lang="ru-RU" sz="1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28FFA65-23D8-4B46-BC98-132B3C29F24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14995" y="170677"/>
            <a:ext cx="9162009" cy="618657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A779F31-2490-41B8-8A77-5772EA49225F}"/>
              </a:ext>
            </a:extLst>
          </p:cNvPr>
          <p:cNvSpPr txBox="1"/>
          <p:nvPr/>
        </p:nvSpPr>
        <p:spPr>
          <a:xfrm>
            <a:off x="3287486" y="6357256"/>
            <a:ext cx="61395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Декомпозиция контекстный диаграммы</a:t>
            </a:r>
            <a:endParaRPr lang="ru-RU" sz="2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A23B293-1BF5-4794-8B08-07231C5ACC0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58539" y="231639"/>
            <a:ext cx="9074921" cy="55595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519CB31-49F4-49E1-BF28-F0348E60C90D}"/>
              </a:ext>
            </a:extLst>
          </p:cNvPr>
          <p:cNvSpPr txBox="1"/>
          <p:nvPr/>
        </p:nvSpPr>
        <p:spPr>
          <a:xfrm>
            <a:off x="2738846" y="5895703"/>
            <a:ext cx="61395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Декомпозиция блока</a:t>
            </a:r>
            <a:endParaRPr lang="ru-RU" sz="2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37E0CD0-1092-4D9C-A82C-685C785CD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502" y="-183866"/>
            <a:ext cx="10458995" cy="1324800"/>
          </a:xfrm>
        </p:spPr>
        <p:txBody>
          <a:bodyPr/>
          <a:lstStyle/>
          <a:p>
            <a:pPr algn="ctr"/>
            <a:r>
              <a:rPr lang="ru-RU" sz="4500" dirty="0"/>
              <a:t>Диаграммы</a:t>
            </a:r>
            <a:r>
              <a:rPr lang="ru-RU" dirty="0"/>
              <a:t> </a:t>
            </a:r>
            <a:r>
              <a:rPr lang="en-US" dirty="0"/>
              <a:t>Uml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BE11035-5C78-427B-B0C5-CFE39B06611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93673" y="923745"/>
            <a:ext cx="8082145" cy="51722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191116D-F00D-4C59-B91E-1B96625B39FA}"/>
              </a:ext>
            </a:extLst>
          </p:cNvPr>
          <p:cNvSpPr txBox="1"/>
          <p:nvPr/>
        </p:nvSpPr>
        <p:spPr>
          <a:xfrm>
            <a:off x="2817223" y="6096001"/>
            <a:ext cx="61395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Диаграмма прецендентов</a:t>
            </a:r>
            <a:endParaRPr lang="ru-RU" sz="2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9C3DCBE-85EB-46B9-9385-D338F32C5B0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10792" y="304618"/>
            <a:ext cx="8848499" cy="53994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0CB67A-6F36-4548-B8A9-6E2C32A45F11}"/>
              </a:ext>
            </a:extLst>
          </p:cNvPr>
          <p:cNvSpPr txBox="1"/>
          <p:nvPr/>
        </p:nvSpPr>
        <p:spPr>
          <a:xfrm>
            <a:off x="3165270" y="5745480"/>
            <a:ext cx="61395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Диаграмма последовательности</a:t>
            </a:r>
            <a:endParaRPr lang="ru-RU" sz="2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Mania · Modern Dark ">
  <a:themeElements>
    <a:clrScheme name="Simple Light">
      <a:dk1>
        <a:srgbClr val="000000"/>
      </a:dk1>
      <a:lt1>
        <a:srgbClr val="E392FA"/>
      </a:lt1>
      <a:dk2>
        <a:srgbClr val="FFFFFF"/>
      </a:dk2>
      <a:lt2>
        <a:srgbClr val="EEEEEE"/>
      </a:lt2>
      <a:accent1>
        <a:srgbClr val="E392FA"/>
      </a:accent1>
      <a:accent2>
        <a:srgbClr val="93A9F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143</Words>
  <Application>Microsoft Office PowerPoint</Application>
  <PresentationFormat>Широкоэкранный</PresentationFormat>
  <Paragraphs>35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6" baseType="lpstr">
      <vt:lpstr>Arial</vt:lpstr>
      <vt:lpstr>Wingdings</vt:lpstr>
      <vt:lpstr>Aldrich</vt:lpstr>
      <vt:lpstr>Abril Fatface</vt:lpstr>
      <vt:lpstr>Times New Roman</vt:lpstr>
      <vt:lpstr>Griffy</vt:lpstr>
      <vt:lpstr>Calibri</vt:lpstr>
      <vt:lpstr>DM Sans</vt:lpstr>
      <vt:lpstr>Barlow Condensed</vt:lpstr>
      <vt:lpstr>SlidesMania · Modern Dark </vt:lpstr>
      <vt:lpstr>Презентация PowerPoint</vt:lpstr>
      <vt:lpstr>Производственная практика проходила в :  Исправительной колонии №29 Управления Федеральной службы исполнения наказаний по Самарской области»</vt:lpstr>
      <vt:lpstr>01 – Анализировать род деятельности предприятия</vt:lpstr>
      <vt:lpstr>Анализ предметной области</vt:lpstr>
      <vt:lpstr>Диаграммы idef0</vt:lpstr>
      <vt:lpstr>Презентация PowerPoint</vt:lpstr>
      <vt:lpstr>Презентация PowerPoint</vt:lpstr>
      <vt:lpstr>Диаграммы Uml</vt:lpstr>
      <vt:lpstr>Презентация PowerPoint</vt:lpstr>
      <vt:lpstr>Презентация PowerPoint</vt:lpstr>
      <vt:lpstr>Программный продукт</vt:lpstr>
      <vt:lpstr>Презентация PowerPoint</vt:lpstr>
      <vt:lpstr>Презентация PowerPoint</vt:lpstr>
      <vt:lpstr>Загрузка проекта в репозиторий </vt:lpstr>
      <vt:lpstr>Презентация PowerPoint</vt:lpstr>
      <vt:lpstr>Спасибо за внимание!!!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</dc:creator>
  <cp:lastModifiedBy>user</cp:lastModifiedBy>
  <cp:revision>4</cp:revision>
  <dcterms:modified xsi:type="dcterms:W3CDTF">2022-06-27T07:01:59Z</dcterms:modified>
</cp:coreProperties>
</file>