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封面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634" y="-10633"/>
            <a:ext cx="12440095" cy="699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xfrm>
            <a:off x="838200" y="1518551"/>
            <a:ext cx="10515600" cy="4570904"/>
          </a:xfrm>
          <a:prstGeom prst="rect">
            <a:avLst/>
          </a:prstGeom>
        </p:spPr>
        <p:txBody>
          <a:bodyPr/>
          <a:lstStyle>
            <a:lvl1pPr marL="714375" indent="-496887">
              <a:buSzPct val="100000"/>
              <a:buChar char="p"/>
              <a:defRPr>
                <a:latin typeface="华文细黑"/>
                <a:ea typeface="华文细黑"/>
                <a:cs typeface="华文细黑"/>
                <a:sym typeface="华文细黑"/>
              </a:defRPr>
            </a:lvl1pPr>
            <a:lvl2pPr marL="977634" indent="-520436">
              <a:defRPr>
                <a:latin typeface="华文细黑"/>
                <a:ea typeface="华文细黑"/>
                <a:cs typeface="华文细黑"/>
                <a:sym typeface="华文细黑"/>
              </a:defRPr>
            </a:lvl2pPr>
            <a:lvl3pPr marL="1234438" indent="-320038">
              <a:defRPr>
                <a:latin typeface="华文细黑"/>
                <a:ea typeface="华文细黑"/>
                <a:cs typeface="华文细黑"/>
                <a:sym typeface="华文细黑"/>
              </a:defRPr>
            </a:lvl3pPr>
            <a:lvl4pPr marL="1727200">
              <a:defRPr>
                <a:latin typeface="华文细黑"/>
                <a:ea typeface="华文细黑"/>
                <a:cs typeface="华文细黑"/>
                <a:sym typeface="华文细黑"/>
              </a:defRPr>
            </a:lvl4pPr>
            <a:lvl5pPr marL="2184400">
              <a:defRPr>
                <a:latin typeface="华文细黑"/>
                <a:ea typeface="华文细黑"/>
                <a:cs typeface="华文细黑"/>
                <a:sym typeface="华文细黑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38200" y="365125"/>
            <a:ext cx="10515600" cy="900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正文级别 1…"/>
          <p:cNvSpPr txBox="1"/>
          <p:nvPr>
            <p:ph type="body" idx="1"/>
          </p:nvPr>
        </p:nvSpPr>
        <p:spPr>
          <a:xfrm>
            <a:off x="838200" y="2646945"/>
            <a:ext cx="10515600" cy="3583736"/>
          </a:xfrm>
          <a:prstGeom prst="rect">
            <a:avLst/>
          </a:prstGeom>
        </p:spPr>
        <p:txBody>
          <a:bodyPr/>
          <a:lstStyle>
            <a:lvl1pPr indent="457200">
              <a:defRPr>
                <a:solidFill>
                  <a:srgbClr val="404040"/>
                </a:solidFill>
              </a:defRPr>
            </a:lvl1pPr>
            <a:lvl2pPr marL="0" indent="457200">
              <a:buSzTx/>
              <a:buNone/>
              <a:defRPr>
                <a:solidFill>
                  <a:srgbClr val="404040"/>
                </a:solidFill>
              </a:defRPr>
            </a:lvl2pPr>
            <a:lvl3pPr marL="0" indent="457200">
              <a:buSzTx/>
              <a:buNone/>
              <a:defRPr>
                <a:solidFill>
                  <a:srgbClr val="404040"/>
                </a:solidFill>
              </a:defRPr>
            </a:lvl3pPr>
            <a:lvl4pPr marL="0" indent="457200">
              <a:buSzTx/>
              <a:buNone/>
              <a:defRPr>
                <a:solidFill>
                  <a:srgbClr val="404040"/>
                </a:solidFill>
              </a:defRPr>
            </a:lvl4pPr>
            <a:lvl5pPr marL="4057650" indent="-400050"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838200" y="1709825"/>
            <a:ext cx="10515600" cy="77349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正文级别 1…"/>
          <p:cNvSpPr txBox="1"/>
          <p:nvPr>
            <p:ph type="body" idx="1"/>
          </p:nvPr>
        </p:nvSpPr>
        <p:spPr>
          <a:xfrm>
            <a:off x="838200" y="2646945"/>
            <a:ext cx="10515600" cy="3583736"/>
          </a:xfrm>
          <a:prstGeom prst="rect">
            <a:avLst/>
          </a:prstGeom>
        </p:spPr>
        <p:txBody>
          <a:bodyPr/>
          <a:lstStyle>
            <a:lvl1pPr marL="452437" indent="-452437">
              <a:lnSpc>
                <a:spcPct val="150000"/>
              </a:lnSpc>
              <a:spcBef>
                <a:spcPts val="1000"/>
              </a:spcBef>
              <a:buSzPct val="100000"/>
              <a:buChar char="p"/>
              <a:defRPr>
                <a:solidFill>
                  <a:srgbClr val="404040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  <a:lvl2pPr marL="866509" indent="-409311">
              <a:lnSpc>
                <a:spcPct val="150000"/>
              </a:lnSpc>
              <a:spcBef>
                <a:spcPts val="1000"/>
              </a:spcBef>
              <a:defRPr>
                <a:solidFill>
                  <a:srgbClr val="404040"/>
                </a:solidFill>
                <a:latin typeface="华文细黑"/>
                <a:ea typeface="华文细黑"/>
                <a:cs typeface="华文细黑"/>
                <a:sym typeface="华文细黑"/>
              </a:defRPr>
            </a:lvl2pPr>
            <a:lvl3pPr marL="1385569" indent="-471169">
              <a:lnSpc>
                <a:spcPct val="150000"/>
              </a:lnSpc>
              <a:spcBef>
                <a:spcPts val="1000"/>
              </a:spcBef>
              <a:defRPr>
                <a:solidFill>
                  <a:srgbClr val="404040"/>
                </a:solidFill>
                <a:latin typeface="华文细黑"/>
                <a:ea typeface="华文细黑"/>
                <a:cs typeface="华文细黑"/>
                <a:sym typeface="华文细黑"/>
              </a:defRPr>
            </a:lvl3pPr>
            <a:lvl4pPr marL="1754364" indent="-382764">
              <a:lnSpc>
                <a:spcPct val="150000"/>
              </a:lnSpc>
              <a:spcBef>
                <a:spcPts val="1000"/>
              </a:spcBef>
              <a:defRPr>
                <a:solidFill>
                  <a:srgbClr val="404040"/>
                </a:solidFill>
                <a:latin typeface="华文细黑"/>
                <a:ea typeface="华文细黑"/>
                <a:cs typeface="华文细黑"/>
                <a:sym typeface="华文细黑"/>
              </a:defRPr>
            </a:lvl4pPr>
            <a:lvl5pPr marL="2228850" indent="-400050">
              <a:lnSpc>
                <a:spcPct val="150000"/>
              </a:lnSpc>
              <a:spcBef>
                <a:spcPts val="1000"/>
              </a:spcBef>
              <a:defRPr>
                <a:solidFill>
                  <a:srgbClr val="404040"/>
                </a:solidFill>
                <a:latin typeface="华文细黑"/>
                <a:ea typeface="华文细黑"/>
                <a:cs typeface="华文细黑"/>
                <a:sym typeface="华文细黑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838200" y="1709825"/>
            <a:ext cx="10515600" cy="77349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0633"/>
            <a:ext cx="12458098" cy="7006857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427836" cy="6964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0"/>
            <a:ext cx="12440096" cy="699673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幻灯片编号"/>
          <p:cNvSpPr txBox="1"/>
          <p:nvPr>
            <p:ph type="sldNum" sz="quarter" idx="2"/>
          </p:nvPr>
        </p:nvSpPr>
        <p:spPr>
          <a:xfrm>
            <a:off x="8463949" y="6221732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xfrm>
            <a:off x="1524000" y="1122362"/>
            <a:ext cx="9144000" cy="1140194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1524000" y="2801815"/>
            <a:ext cx="9144000" cy="609604"/>
          </a:xfrm>
          <a:prstGeom prst="rect">
            <a:avLst/>
          </a:prstGeom>
        </p:spPr>
        <p:txBody>
          <a:bodyPr/>
          <a:lstStyle>
            <a:lvl1pPr indent="0" algn="ctr">
              <a:lnSpc>
                <a:spcPct val="90000"/>
              </a:lnSpc>
              <a:spcBef>
                <a:spcPts val="1000"/>
              </a:spcBef>
              <a:defRPr sz="3600">
                <a:latin typeface="华文细黑"/>
                <a:ea typeface="华文细黑"/>
                <a:cs typeface="华文细黑"/>
                <a:sym typeface="华文细黑"/>
              </a:defRPr>
            </a:lvl1pPr>
            <a:lvl2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3600">
                <a:latin typeface="华文细黑"/>
                <a:ea typeface="华文细黑"/>
                <a:cs typeface="华文细黑"/>
                <a:sym typeface="华文细黑"/>
              </a:defRPr>
            </a:lvl2pPr>
            <a:lvl3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3600">
                <a:latin typeface="华文细黑"/>
                <a:ea typeface="华文细黑"/>
                <a:cs typeface="华文细黑"/>
                <a:sym typeface="华文细黑"/>
              </a:defRPr>
            </a:lvl3pPr>
            <a:lvl4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3600">
                <a:latin typeface="华文细黑"/>
                <a:ea typeface="华文细黑"/>
                <a:cs typeface="华文细黑"/>
                <a:sym typeface="华文细黑"/>
              </a:defRPr>
            </a:lvl4pPr>
            <a:lvl5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3600">
                <a:latin typeface="华文细黑"/>
                <a:ea typeface="华文细黑"/>
                <a:cs typeface="华文细黑"/>
                <a:sym typeface="华文细黑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905555" y="1803199"/>
            <a:ext cx="10064262" cy="4351338"/>
          </a:xfrm>
          <a:prstGeom prst="rect">
            <a:avLst/>
          </a:prstGeom>
        </p:spPr>
        <p:txBody>
          <a:bodyPr/>
          <a:lstStyle>
            <a:lvl1pPr marL="446087" indent="-446087">
              <a:lnSpc>
                <a:spcPct val="90000"/>
              </a:lnSpc>
              <a:spcBef>
                <a:spcPts val="1000"/>
              </a:spcBef>
              <a:buSzPct val="87000"/>
              <a:buChar char="p"/>
              <a:defRPr>
                <a:solidFill>
                  <a:srgbClr val="3B3838"/>
                </a:solidFill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>
                <a:solidFill>
                  <a:srgbClr val="3B3838"/>
                </a:solidFill>
              </a:defRPr>
            </a:lvl2pPr>
            <a:lvl3pPr marL="1234438" indent="-320038">
              <a:lnSpc>
                <a:spcPct val="90000"/>
              </a:lnSpc>
              <a:spcBef>
                <a:spcPts val="1000"/>
              </a:spcBef>
              <a:buChar char="•"/>
              <a:defRPr>
                <a:solidFill>
                  <a:srgbClr val="3B3838"/>
                </a:solidFill>
              </a:defRPr>
            </a:lvl3pPr>
            <a:lvl4pPr marL="1727200">
              <a:lnSpc>
                <a:spcPct val="90000"/>
              </a:lnSpc>
              <a:spcBef>
                <a:spcPts val="1000"/>
              </a:spcBef>
              <a:defRPr>
                <a:solidFill>
                  <a:srgbClr val="3B3838"/>
                </a:solidFill>
              </a:defRPr>
            </a:lvl4pPr>
            <a:lvl5pPr marL="2184400">
              <a:lnSpc>
                <a:spcPct val="90000"/>
              </a:lnSpc>
              <a:spcBef>
                <a:spcPts val="1000"/>
              </a:spcBef>
              <a:defRPr>
                <a:solidFill>
                  <a:srgbClr val="3B383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88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480937"/>
            <a:ext cx="10515600" cy="457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50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0" marR="0" indent="6746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1pPr>
      <a:lvl2pPr marL="3458895" marR="0" indent="-52043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2pPr>
      <a:lvl3pPr marL="3715700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3pPr>
      <a:lvl4pPr marL="42084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4pPr>
      <a:lvl5pPr marL="46656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5pPr>
      <a:lvl6pPr marL="46656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6pPr>
      <a:lvl7pPr marL="51228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7pPr>
      <a:lvl8pPr marL="55800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8pPr>
      <a:lvl9pPr marL="603726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华文宋体"/>
          <a:ea typeface="华文宋体"/>
          <a:cs typeface="华文宋体"/>
          <a:sym typeface="华文宋体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baidu.com/?page=1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rammar3"/>
          <p:cNvSpPr txBox="1"/>
          <p:nvPr/>
        </p:nvSpPr>
        <p:spPr>
          <a:xfrm>
            <a:off x="5072975" y="538480"/>
            <a:ext cx="204604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Grammar3</a:t>
            </a:r>
          </a:p>
        </p:txBody>
      </p:sp>
      <p:sp>
        <p:nvSpPr>
          <p:cNvPr id="184" name="Set"/>
          <p:cNvSpPr txBox="1"/>
          <p:nvPr/>
        </p:nvSpPr>
        <p:spPr>
          <a:xfrm>
            <a:off x="5586433" y="1033780"/>
            <a:ext cx="1019132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Set</a:t>
            </a:r>
          </a:p>
        </p:txBody>
      </p:sp>
      <p:sp>
        <p:nvSpPr>
          <p:cNvPr id="185" name="Traverse set - normal：for x in set"/>
          <p:cNvSpPr txBox="1"/>
          <p:nvPr/>
        </p:nvSpPr>
        <p:spPr>
          <a:xfrm>
            <a:off x="709929" y="2005331"/>
            <a:ext cx="6232086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Traverse set - normal：for x in set</a:t>
            </a:r>
          </a:p>
        </p:txBody>
      </p:sp>
      <p:sp>
        <p:nvSpPr>
          <p:cNvPr id="186" name="Traverse set - index：for x in enumerate(set)…"/>
          <p:cNvSpPr txBox="1"/>
          <p:nvPr/>
        </p:nvSpPr>
        <p:spPr>
          <a:xfrm>
            <a:off x="633730" y="2878456"/>
            <a:ext cx="8287898" cy="1088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Traverse set - index：for x in enumerate(set)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return tuple</a:t>
            </a:r>
          </a:p>
        </p:txBody>
      </p:sp>
      <p:sp>
        <p:nvSpPr>
          <p:cNvPr id="187" name="Frozensetset：frozenset()…"/>
          <p:cNvSpPr txBox="1"/>
          <p:nvPr/>
        </p:nvSpPr>
        <p:spPr>
          <a:xfrm>
            <a:off x="646430" y="4177031"/>
            <a:ext cx="4914858" cy="117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Frozensetset：frozenset()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不可变集合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ample"/>
          <p:cNvSpPr txBox="1"/>
          <p:nvPr/>
        </p:nvSpPr>
        <p:spPr>
          <a:xfrm>
            <a:off x="4858069" y="151131"/>
            <a:ext cx="2475862" cy="82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90" name="1、创建一个重复的可迭代对象，手动实现去重功能"/>
          <p:cNvSpPr txBox="1"/>
          <p:nvPr/>
        </p:nvSpPr>
        <p:spPr>
          <a:xfrm>
            <a:off x="1612921" y="2018031"/>
            <a:ext cx="9270958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1、创建一个重复的可迭代对象，手动实现去重功能</a:t>
            </a:r>
          </a:p>
        </p:txBody>
      </p:sp>
      <p:sp>
        <p:nvSpPr>
          <p:cNvPr id="191" name="2、进阶：将开房数据以身份证号去重,注意某些数据没有身份证号的情况"/>
          <p:cNvSpPr txBox="1"/>
          <p:nvPr/>
        </p:nvSpPr>
        <p:spPr>
          <a:xfrm>
            <a:off x="337266" y="3719831"/>
            <a:ext cx="11822268" cy="117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2、进阶：将开房数据以身份证号去重,注意某些数据没有身份证号的情况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xfrm>
            <a:off x="342900" y="898524"/>
            <a:ext cx="10515600" cy="8892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Dict</a:t>
            </a:r>
          </a:p>
        </p:txBody>
      </p:sp>
      <p:sp>
        <p:nvSpPr>
          <p:cNvPr id="194" name="Grammar4"/>
          <p:cNvSpPr txBox="1"/>
          <p:nvPr/>
        </p:nvSpPr>
        <p:spPr>
          <a:xfrm>
            <a:off x="5072975" y="411480"/>
            <a:ext cx="204604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Grammar4</a:t>
            </a:r>
          </a:p>
        </p:txBody>
      </p:sp>
      <p:sp>
        <p:nvSpPr>
          <p:cNvPr id="195" name="Key-Values"/>
          <p:cNvSpPr txBox="1"/>
          <p:nvPr/>
        </p:nvSpPr>
        <p:spPr>
          <a:xfrm>
            <a:off x="6234431" y="1157727"/>
            <a:ext cx="125629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Key-Values</a:t>
            </a:r>
          </a:p>
        </p:txBody>
      </p:sp>
      <p:sp>
        <p:nvSpPr>
          <p:cNvPr id="196" name="1、Create dict: a = {1:1, ‘2’:2, ‘list’:[1,2,3], ‘set’:{1,2,3} ,’dic’:{1:1},’tuple’:(1,2,3)}"/>
          <p:cNvSpPr txBox="1"/>
          <p:nvPr/>
        </p:nvSpPr>
        <p:spPr>
          <a:xfrm>
            <a:off x="773430" y="2075181"/>
            <a:ext cx="8001776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1、Create dict: a = {1:1, ‘2’:2, ‘list’:[1,2,3], ‘set’:{1,2,3} ,’dic’:{1:1},’tuple’:(1,2,3)}</a:t>
            </a:r>
          </a:p>
        </p:txBody>
      </p:sp>
      <p:sp>
        <p:nvSpPr>
          <p:cNvPr id="197" name="2、dict - index: dict[]"/>
          <p:cNvSpPr txBox="1"/>
          <p:nvPr/>
        </p:nvSpPr>
        <p:spPr>
          <a:xfrm>
            <a:off x="760730" y="2733429"/>
            <a:ext cx="217504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2、dict - index: dict[]</a:t>
            </a:r>
          </a:p>
        </p:txBody>
      </p:sp>
      <p:sp>
        <p:nvSpPr>
          <p:cNvPr id="198" name="3、dict - for1 : for x in dict…"/>
          <p:cNvSpPr txBox="1"/>
          <p:nvPr/>
        </p:nvSpPr>
        <p:spPr>
          <a:xfrm>
            <a:off x="786130" y="3391677"/>
            <a:ext cx="2771992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3、dict - for1 : for x in dict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return keys</a:t>
            </a:r>
          </a:p>
        </p:txBody>
      </p:sp>
      <p:sp>
        <p:nvSpPr>
          <p:cNvPr id="199" name="4、dict - for2 : for x in dict.values()…"/>
          <p:cNvSpPr txBox="1"/>
          <p:nvPr/>
        </p:nvSpPr>
        <p:spPr>
          <a:xfrm>
            <a:off x="786129" y="4217179"/>
            <a:ext cx="3648554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4、dict - for2 : for x in dict.values()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return values</a:t>
            </a:r>
          </a:p>
        </p:txBody>
      </p:sp>
      <p:sp>
        <p:nvSpPr>
          <p:cNvPr id="200" name="5、dict - for3 : for x in dict.items()…"/>
          <p:cNvSpPr txBox="1"/>
          <p:nvPr/>
        </p:nvSpPr>
        <p:spPr>
          <a:xfrm>
            <a:off x="786130" y="4987576"/>
            <a:ext cx="3533919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5、dict - for3 : for x in dict.items()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return tuple </a:t>
            </a:r>
          </a:p>
        </p:txBody>
      </p:sp>
      <p:sp>
        <p:nvSpPr>
          <p:cNvPr id="201" name="6、dict - for3 : for x in dict.items()…"/>
          <p:cNvSpPr txBox="1"/>
          <p:nvPr/>
        </p:nvSpPr>
        <p:spPr>
          <a:xfrm>
            <a:off x="6450329" y="2733429"/>
            <a:ext cx="3533918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6、dict - for3 : for x in dict.items()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return tuple </a:t>
            </a:r>
          </a:p>
        </p:txBody>
      </p:sp>
      <p:sp>
        <p:nvSpPr>
          <p:cNvPr id="202" name="7、dict - get :  .get()…"/>
          <p:cNvSpPr txBox="1"/>
          <p:nvPr/>
        </p:nvSpPr>
        <p:spPr>
          <a:xfrm>
            <a:off x="6450329" y="3671077"/>
            <a:ext cx="4322633" cy="128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7、dict - get :  .get()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return None if element not in dictionary，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else return element</a:t>
            </a:r>
          </a:p>
        </p:txBody>
      </p:sp>
      <p:sp>
        <p:nvSpPr>
          <p:cNvPr id="203" name="8、dict - get :  .update(dict)"/>
          <p:cNvSpPr txBox="1"/>
          <p:nvPr/>
        </p:nvSpPr>
        <p:spPr>
          <a:xfrm>
            <a:off x="6386831" y="5169679"/>
            <a:ext cx="3242698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8、dict - update :  .update(dict)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rammar4"/>
          <p:cNvSpPr txBox="1"/>
          <p:nvPr/>
        </p:nvSpPr>
        <p:spPr>
          <a:xfrm>
            <a:off x="5072975" y="411480"/>
            <a:ext cx="204604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Grammar5</a:t>
            </a:r>
          </a:p>
        </p:txBody>
      </p:sp>
      <p:sp>
        <p:nvSpPr>
          <p:cNvPr id="206" name="有序字典OrderedDict"/>
          <p:cNvSpPr txBox="1"/>
          <p:nvPr/>
        </p:nvSpPr>
        <p:spPr>
          <a:xfrm>
            <a:off x="4970583" y="1408431"/>
            <a:ext cx="2250834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有序字典OrderedDict</a:t>
            </a:r>
          </a:p>
        </p:txBody>
      </p:sp>
      <p:sp>
        <p:nvSpPr>
          <p:cNvPr id="207" name="collections.OrderedDict()"/>
          <p:cNvSpPr txBox="1"/>
          <p:nvPr/>
        </p:nvSpPr>
        <p:spPr>
          <a:xfrm>
            <a:off x="3180259" y="3154681"/>
            <a:ext cx="5831482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6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 collections.OrderedDict()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omework"/>
          <p:cNvSpPr txBox="1"/>
          <p:nvPr/>
        </p:nvSpPr>
        <p:spPr>
          <a:xfrm>
            <a:off x="4587351" y="240030"/>
            <a:ext cx="3017298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210" name="www.baidu.com/?page=1"/>
          <p:cNvSpPr txBox="1"/>
          <p:nvPr/>
        </p:nvSpPr>
        <p:spPr>
          <a:xfrm>
            <a:off x="4471425" y="3402331"/>
            <a:ext cx="26649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DengXian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www.baidu.com/?page=1</a:t>
            </a:r>
          </a:p>
        </p:txBody>
      </p:sp>
      <p:sp>
        <p:nvSpPr>
          <p:cNvPr id="211" name="1、找一组数字数据去重…"/>
          <p:cNvSpPr txBox="1"/>
          <p:nvPr/>
        </p:nvSpPr>
        <p:spPr>
          <a:xfrm>
            <a:off x="4075431" y="2627631"/>
            <a:ext cx="4778493" cy="160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1、找一组数字数据去重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2、将去重后的数据拼接成 如下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3、以数字为key 以url为 value 存入自定义字典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 txBox="1"/>
          <p:nvPr>
            <p:ph type="title"/>
          </p:nvPr>
        </p:nvSpPr>
        <p:spPr>
          <a:xfrm>
            <a:off x="1524000" y="1122362"/>
            <a:ext cx="9144000" cy="1140195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Python基本语法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内容占位符 1"/>
          <p:cNvSpPr txBox="1"/>
          <p:nvPr>
            <p:ph type="body" idx="1"/>
          </p:nvPr>
        </p:nvSpPr>
        <p:spPr>
          <a:xfrm>
            <a:off x="1905555" y="1803199"/>
            <a:ext cx="10064262" cy="4351338"/>
          </a:xfrm>
          <a:prstGeom prst="rect">
            <a:avLst/>
          </a:prstGeom>
        </p:spPr>
        <p:txBody>
          <a:bodyPr/>
          <a:lstStyle/>
          <a:p>
            <a:pPr/>
            <a:r>
              <a:t>回顾熟悉Python基本语法</a:t>
            </a:r>
          </a:p>
          <a:p>
            <a:pPr/>
            <a:r>
              <a:t>独立完成python语法作业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 txBox="1"/>
          <p:nvPr>
            <p:ph type="title"/>
          </p:nvPr>
        </p:nvSpPr>
        <p:spPr>
          <a:xfrm>
            <a:off x="838200" y="365124"/>
            <a:ext cx="10515600" cy="88924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Grammar1</a:t>
            </a:r>
          </a:p>
        </p:txBody>
      </p:sp>
      <p:sp>
        <p:nvSpPr>
          <p:cNvPr id="124" name="斯坦斯大学御用"/>
          <p:cNvSpPr txBox="1"/>
          <p:nvPr/>
        </p:nvSpPr>
        <p:spPr>
          <a:xfrm>
            <a:off x="5247699" y="1211580"/>
            <a:ext cx="1696598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125" name=".join()"/>
          <p:cNvSpPr txBox="1"/>
          <p:nvPr/>
        </p:nvSpPr>
        <p:spPr>
          <a:xfrm>
            <a:off x="748030" y="3008628"/>
            <a:ext cx="1609862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.join()</a:t>
            </a:r>
          </a:p>
        </p:txBody>
      </p:sp>
      <p:sp>
        <p:nvSpPr>
          <p:cNvPr id="126" name=".centert()"/>
          <p:cNvSpPr txBox="1"/>
          <p:nvPr/>
        </p:nvSpPr>
        <p:spPr>
          <a:xfrm>
            <a:off x="1992631" y="3008631"/>
            <a:ext cx="20632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.centert()</a:t>
            </a:r>
          </a:p>
        </p:txBody>
      </p:sp>
      <p:sp>
        <p:nvSpPr>
          <p:cNvPr id="127" name=".ljust()"/>
          <p:cNvSpPr txBox="1"/>
          <p:nvPr/>
        </p:nvSpPr>
        <p:spPr>
          <a:xfrm>
            <a:off x="3910331" y="3008631"/>
            <a:ext cx="1667112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.ljust()</a:t>
            </a:r>
          </a:p>
        </p:txBody>
      </p:sp>
      <p:sp>
        <p:nvSpPr>
          <p:cNvPr id="128" name=".rjust()"/>
          <p:cNvSpPr txBox="1"/>
          <p:nvPr/>
        </p:nvSpPr>
        <p:spPr>
          <a:xfrm>
            <a:off x="5612131" y="3008631"/>
            <a:ext cx="169876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.rjust()</a:t>
            </a:r>
          </a:p>
        </p:txBody>
      </p:sp>
      <p:sp>
        <p:nvSpPr>
          <p:cNvPr id="129" name=".zfill()"/>
          <p:cNvSpPr txBox="1"/>
          <p:nvPr/>
        </p:nvSpPr>
        <p:spPr>
          <a:xfrm>
            <a:off x="7193381" y="3008631"/>
            <a:ext cx="1635108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.zfill()</a:t>
            </a:r>
          </a:p>
        </p:txBody>
      </p:sp>
      <p:sp>
        <p:nvSpPr>
          <p:cNvPr id="130" name=".strip()"/>
          <p:cNvSpPr txBox="1"/>
          <p:nvPr/>
        </p:nvSpPr>
        <p:spPr>
          <a:xfrm>
            <a:off x="8533131" y="3004430"/>
            <a:ext cx="171938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.strip()</a:t>
            </a:r>
          </a:p>
        </p:txBody>
      </p:sp>
      <p:sp>
        <p:nvSpPr>
          <p:cNvPr id="131" name=".lstrip()"/>
          <p:cNvSpPr txBox="1"/>
          <p:nvPr/>
        </p:nvSpPr>
        <p:spPr>
          <a:xfrm>
            <a:off x="536955" y="3859531"/>
            <a:ext cx="1816110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.lstrip()</a:t>
            </a:r>
          </a:p>
        </p:txBody>
      </p:sp>
      <p:sp>
        <p:nvSpPr>
          <p:cNvPr id="132" name=".rstrip()"/>
          <p:cNvSpPr txBox="1"/>
          <p:nvPr/>
        </p:nvSpPr>
        <p:spPr>
          <a:xfrm>
            <a:off x="2100376" y="3859531"/>
            <a:ext cx="184775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.rstrip()</a:t>
            </a:r>
          </a:p>
        </p:txBody>
      </p:sp>
      <p:sp>
        <p:nvSpPr>
          <p:cNvPr id="133" name=".split()"/>
          <p:cNvSpPr txBox="1"/>
          <p:nvPr/>
        </p:nvSpPr>
        <p:spPr>
          <a:xfrm>
            <a:off x="3900018" y="3859531"/>
            <a:ext cx="168773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.split()</a:t>
            </a:r>
          </a:p>
        </p:txBody>
      </p:sp>
      <p:sp>
        <p:nvSpPr>
          <p:cNvPr id="134" name=".super()"/>
          <p:cNvSpPr txBox="1"/>
          <p:nvPr/>
        </p:nvSpPr>
        <p:spPr>
          <a:xfrm>
            <a:off x="5537987" y="3859531"/>
            <a:ext cx="1904298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.upper()</a:t>
            </a:r>
          </a:p>
        </p:txBody>
      </p:sp>
      <p:sp>
        <p:nvSpPr>
          <p:cNvPr id="135" name=".lower()"/>
          <p:cNvSpPr txBox="1"/>
          <p:nvPr/>
        </p:nvSpPr>
        <p:spPr>
          <a:xfrm>
            <a:off x="7134707" y="3859531"/>
            <a:ext cx="186198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.lower()</a:t>
            </a:r>
          </a:p>
        </p:txBody>
      </p:sp>
      <p:sp>
        <p:nvSpPr>
          <p:cNvPr id="136" name=".tittle()"/>
          <p:cNvSpPr txBox="1"/>
          <p:nvPr/>
        </p:nvSpPr>
        <p:spPr>
          <a:xfrm>
            <a:off x="8516773" y="3859531"/>
            <a:ext cx="175210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.tittle()</a:t>
            </a:r>
          </a:p>
        </p:txBody>
      </p:sp>
      <p:sp>
        <p:nvSpPr>
          <p:cNvPr id="137" name=".find()"/>
          <p:cNvSpPr txBox="1"/>
          <p:nvPr/>
        </p:nvSpPr>
        <p:spPr>
          <a:xfrm>
            <a:off x="568961" y="4710431"/>
            <a:ext cx="1661423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.find()</a:t>
            </a:r>
          </a:p>
        </p:txBody>
      </p:sp>
      <p:sp>
        <p:nvSpPr>
          <p:cNvPr id="138" name=".count()"/>
          <p:cNvSpPr txBox="1"/>
          <p:nvPr/>
        </p:nvSpPr>
        <p:spPr>
          <a:xfrm>
            <a:off x="2084552" y="4710431"/>
            <a:ext cx="187940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.count()</a:t>
            </a:r>
          </a:p>
        </p:txBody>
      </p:sp>
      <p:sp>
        <p:nvSpPr>
          <p:cNvPr id="139" name=".index()"/>
          <p:cNvSpPr txBox="1"/>
          <p:nvPr/>
        </p:nvSpPr>
        <p:spPr>
          <a:xfrm>
            <a:off x="3804184" y="4710431"/>
            <a:ext cx="1848468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.index()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加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String加密</a:t>
            </a:r>
          </a:p>
        </p:txBody>
      </p:sp>
      <p:pic>
        <p:nvPicPr>
          <p:cNvPr id="142" name="屏幕快照 2018-05-23 10.53.10.png" descr="屏幕快照 2018-05-23 10.53.1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26390" y="1159681"/>
            <a:ext cx="5163820" cy="479134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hr:输入ASCII数值返回相应ASCII字符串…"/>
          <p:cNvSpPr txBox="1"/>
          <p:nvPr/>
        </p:nvSpPr>
        <p:spPr>
          <a:xfrm>
            <a:off x="5802631" y="1617981"/>
            <a:ext cx="425744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chr:输入ASCII数值返回相应ASCII字符串</a:t>
            </a:r>
          </a:p>
          <a:p>
            <a:pPr/>
            <a:r>
              <a:t>ord:输入字符串返回相应ASCII数值</a:t>
            </a:r>
          </a:p>
        </p:txBody>
      </p:sp>
      <p:sp>
        <p:nvSpPr>
          <p:cNvPr id="144" name="高级加密或摘要：hash | MD5 | uuid | 非对称加密 | 对称加密"/>
          <p:cNvSpPr txBox="1"/>
          <p:nvPr/>
        </p:nvSpPr>
        <p:spPr>
          <a:xfrm>
            <a:off x="5815331" y="3224531"/>
            <a:ext cx="6146522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高级加密或摘要：hash | MD5 | uuid | 非对称加密 | 对称加密</a:t>
            </a:r>
          </a:p>
        </p:txBody>
      </p:sp>
      <p:sp>
        <p:nvSpPr>
          <p:cNvPr id="145" name="高级加密中的高级加密：量子加密"/>
          <p:cNvSpPr txBox="1"/>
          <p:nvPr/>
        </p:nvSpPr>
        <p:spPr>
          <a:xfrm>
            <a:off x="5815331" y="3935731"/>
            <a:ext cx="3533138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高级加密中的高级加密：量子加密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xample"/>
          <p:cNvSpPr txBox="1"/>
          <p:nvPr/>
        </p:nvSpPr>
        <p:spPr>
          <a:xfrm>
            <a:off x="4858069" y="392431"/>
            <a:ext cx="2475862" cy="82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48" name="在开房数据中取出一条:…"/>
          <p:cNvSpPr txBox="1"/>
          <p:nvPr/>
        </p:nvSpPr>
        <p:spPr>
          <a:xfrm>
            <a:off x="2160578" y="1813561"/>
            <a:ext cx="8955243" cy="4103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在开房数据中取出一条: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1、删除最后的换行符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2、获取该数据下的人名以及邮箱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3、将邮箱进行简单加密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4、拼接人名 + 性别 + 地址 + 加密邮箱,以’-’分隔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进阶：如何优化内存读取所有文本(Python生成式)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xfrm>
            <a:off x="838200" y="365124"/>
            <a:ext cx="10515600" cy="88924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Grammar2</a:t>
            </a:r>
          </a:p>
        </p:txBody>
      </p:sp>
      <p:sp>
        <p:nvSpPr>
          <p:cNvPr id="151" name="List and Tuple"/>
          <p:cNvSpPr txBox="1"/>
          <p:nvPr/>
        </p:nvSpPr>
        <p:spPr>
          <a:xfrm>
            <a:off x="4298177" y="1186180"/>
            <a:ext cx="3900444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List and Tuple</a:t>
            </a:r>
          </a:p>
        </p:txBody>
      </p:sp>
      <p:sp>
        <p:nvSpPr>
          <p:cNvPr id="152" name=".append()"/>
          <p:cNvSpPr txBox="1"/>
          <p:nvPr/>
        </p:nvSpPr>
        <p:spPr>
          <a:xfrm>
            <a:off x="1302282" y="2246631"/>
            <a:ext cx="214361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.append()</a:t>
            </a:r>
          </a:p>
        </p:txBody>
      </p:sp>
      <p:sp>
        <p:nvSpPr>
          <p:cNvPr id="153" name=".extend()"/>
          <p:cNvSpPr txBox="1"/>
          <p:nvPr/>
        </p:nvSpPr>
        <p:spPr>
          <a:xfrm>
            <a:off x="3258084" y="2246631"/>
            <a:ext cx="2019868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.extend()</a:t>
            </a:r>
          </a:p>
        </p:txBody>
      </p:sp>
      <p:sp>
        <p:nvSpPr>
          <p:cNvPr id="154" name=".copy()"/>
          <p:cNvSpPr txBox="1"/>
          <p:nvPr/>
        </p:nvSpPr>
        <p:spPr>
          <a:xfrm>
            <a:off x="8807984" y="2246631"/>
            <a:ext cx="1727920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.copy()</a:t>
            </a:r>
          </a:p>
        </p:txBody>
      </p:sp>
      <p:sp>
        <p:nvSpPr>
          <p:cNvPr id="155" name=".remove()"/>
          <p:cNvSpPr txBox="1"/>
          <p:nvPr/>
        </p:nvSpPr>
        <p:spPr>
          <a:xfrm>
            <a:off x="1310107" y="3167381"/>
            <a:ext cx="2127970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.remove()</a:t>
            </a:r>
          </a:p>
        </p:txBody>
      </p:sp>
      <p:sp>
        <p:nvSpPr>
          <p:cNvPr id="156" name=".pop()"/>
          <p:cNvSpPr txBox="1"/>
          <p:nvPr/>
        </p:nvSpPr>
        <p:spPr>
          <a:xfrm>
            <a:off x="6355817" y="2246631"/>
            <a:ext cx="1620173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.pop()</a:t>
            </a:r>
          </a:p>
        </p:txBody>
      </p:sp>
      <p:sp>
        <p:nvSpPr>
          <p:cNvPr id="157" name=".revers()"/>
          <p:cNvSpPr txBox="1"/>
          <p:nvPr/>
        </p:nvSpPr>
        <p:spPr>
          <a:xfrm>
            <a:off x="4866837" y="2246631"/>
            <a:ext cx="1924922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.revers()</a:t>
            </a:r>
          </a:p>
        </p:txBody>
      </p:sp>
      <p:sp>
        <p:nvSpPr>
          <p:cNvPr id="158" name=".sort()"/>
          <p:cNvSpPr txBox="1"/>
          <p:nvPr/>
        </p:nvSpPr>
        <p:spPr>
          <a:xfrm>
            <a:off x="7626884" y="2246631"/>
            <a:ext cx="1618040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.sort()</a:t>
            </a:r>
          </a:p>
        </p:txBody>
      </p:sp>
      <p:sp>
        <p:nvSpPr>
          <p:cNvPr id="159" name="sorted()"/>
          <p:cNvSpPr txBox="1"/>
          <p:nvPr/>
        </p:nvSpPr>
        <p:spPr>
          <a:xfrm>
            <a:off x="6339814" y="3167381"/>
            <a:ext cx="1876205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sorted()</a:t>
            </a:r>
          </a:p>
        </p:txBody>
      </p:sp>
      <p:sp>
        <p:nvSpPr>
          <p:cNvPr id="160" name=".count()"/>
          <p:cNvSpPr txBox="1"/>
          <p:nvPr/>
        </p:nvSpPr>
        <p:spPr>
          <a:xfrm>
            <a:off x="3213196" y="3167381"/>
            <a:ext cx="187940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.count()</a:t>
            </a:r>
          </a:p>
        </p:txBody>
      </p:sp>
      <p:sp>
        <p:nvSpPr>
          <p:cNvPr id="161" name=".index()"/>
          <p:cNvSpPr txBox="1"/>
          <p:nvPr/>
        </p:nvSpPr>
        <p:spPr>
          <a:xfrm>
            <a:off x="4806570" y="3167381"/>
            <a:ext cx="1848469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.index()</a:t>
            </a:r>
          </a:p>
        </p:txBody>
      </p:sp>
      <p:sp>
        <p:nvSpPr>
          <p:cNvPr id="162" name="元组与列表操作相似，但是元组自身不可变"/>
          <p:cNvSpPr txBox="1"/>
          <p:nvPr/>
        </p:nvSpPr>
        <p:spPr>
          <a:xfrm>
            <a:off x="3872231" y="4621531"/>
            <a:ext cx="44475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元组与列表操作相似，但是元组自身不可变</a:t>
            </a:r>
          </a:p>
        </p:txBody>
      </p:sp>
      <p:sp>
        <p:nvSpPr>
          <p:cNvPr id="163" name="sorted()"/>
          <p:cNvSpPr txBox="1"/>
          <p:nvPr/>
        </p:nvSpPr>
        <p:spPr>
          <a:xfrm>
            <a:off x="7722896" y="3167381"/>
            <a:ext cx="142601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len()</a:t>
            </a:r>
          </a:p>
        </p:txBody>
      </p:sp>
      <p:sp>
        <p:nvSpPr>
          <p:cNvPr id="164" name="sorted()"/>
          <p:cNvSpPr txBox="1"/>
          <p:nvPr/>
        </p:nvSpPr>
        <p:spPr>
          <a:xfrm>
            <a:off x="8787181" y="3167381"/>
            <a:ext cx="1769525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674687">
              <a:spcBef>
                <a:spcPts val="600"/>
              </a:spcBef>
              <a:defRPr sz="2800">
                <a:latin typeface="华文宋体"/>
                <a:ea typeface="华文宋体"/>
                <a:cs typeface="华文宋体"/>
                <a:sym typeface="华文宋体"/>
              </a:defRPr>
            </a:lvl1pPr>
          </a:lstStyle>
          <a:p>
            <a:pPr/>
            <a:r>
              <a:t>.clear()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Example</a:t>
            </a:r>
          </a:p>
        </p:txBody>
      </p:sp>
      <p:sp>
        <p:nvSpPr>
          <p:cNvPr id="167" name="使用 import random 中的 random.randint()…"/>
          <p:cNvSpPr txBox="1"/>
          <p:nvPr/>
        </p:nvSpPr>
        <p:spPr>
          <a:xfrm>
            <a:off x="1941168" y="4094481"/>
            <a:ext cx="7918407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 import random 中的 random.randint() 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随机生成10个1000以内的数字放入列表并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进行手动排序，再用list方法检验是否正确</a:t>
            </a:r>
          </a:p>
        </p:txBody>
      </p:sp>
      <p:sp>
        <p:nvSpPr>
          <p:cNvPr id="168" name="进阶："/>
          <p:cNvSpPr txBox="1"/>
          <p:nvPr/>
        </p:nvSpPr>
        <p:spPr>
          <a:xfrm>
            <a:off x="760731" y="3380106"/>
            <a:ext cx="13233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进阶：</a:t>
            </a:r>
          </a:p>
        </p:txBody>
      </p:sp>
      <p:sp>
        <p:nvSpPr>
          <p:cNvPr id="169" name="使用开房数据中的例子方法生成100条数据放入自定义列表中，…"/>
          <p:cNvSpPr txBox="1"/>
          <p:nvPr/>
        </p:nvSpPr>
        <p:spPr>
          <a:xfrm>
            <a:off x="729434" y="1728596"/>
            <a:ext cx="11461509" cy="117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使用开房数据中的例子方法生成100条数据放入自定义列表中，</a:t>
            </a:r>
          </a:p>
          <a:p>
            <a:pPr>
              <a:lnSpc>
                <a:spcPct val="90000"/>
              </a:lnSpc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并尝试list的各种属性或方法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 1"/>
          <p:cNvSpPr txBox="1"/>
          <p:nvPr>
            <p:ph type="title"/>
          </p:nvPr>
        </p:nvSpPr>
        <p:spPr>
          <a:xfrm>
            <a:off x="838200" y="365124"/>
            <a:ext cx="10515600" cy="88924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Grammar3</a:t>
            </a:r>
          </a:p>
        </p:txBody>
      </p:sp>
      <p:sp>
        <p:nvSpPr>
          <p:cNvPr id="172" name="Set"/>
          <p:cNvSpPr txBox="1"/>
          <p:nvPr/>
        </p:nvSpPr>
        <p:spPr>
          <a:xfrm>
            <a:off x="5586433" y="1046480"/>
            <a:ext cx="1019132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Set</a:t>
            </a:r>
          </a:p>
        </p:txBody>
      </p:sp>
      <p:sp>
        <p:nvSpPr>
          <p:cNvPr id="173" name="Create set: a={1,2,3,4}  or  set()"/>
          <p:cNvSpPr txBox="1"/>
          <p:nvPr/>
        </p:nvSpPr>
        <p:spPr>
          <a:xfrm>
            <a:off x="925830" y="2068828"/>
            <a:ext cx="337619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Create set: a={1,2,3,4}  or  set() </a:t>
            </a:r>
          </a:p>
        </p:txBody>
      </p:sp>
      <p:sp>
        <p:nvSpPr>
          <p:cNvPr id="174" name="集合自身没有索引，不可通过索引赋值"/>
          <p:cNvSpPr txBox="1"/>
          <p:nvPr/>
        </p:nvSpPr>
        <p:spPr>
          <a:xfrm>
            <a:off x="4100829" y="5561331"/>
            <a:ext cx="3990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集合自身没有索引，不可通过索引赋值</a:t>
            </a:r>
          </a:p>
        </p:txBody>
      </p:sp>
      <p:sp>
        <p:nvSpPr>
          <p:cNvPr id="175" name="Add set: .add()   整体插入"/>
          <p:cNvSpPr txBox="1"/>
          <p:nvPr/>
        </p:nvSpPr>
        <p:spPr>
          <a:xfrm>
            <a:off x="951228" y="2630803"/>
            <a:ext cx="270848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Add set: .add()   整体插入</a:t>
            </a:r>
          </a:p>
        </p:txBody>
      </p:sp>
      <p:sp>
        <p:nvSpPr>
          <p:cNvPr id="176" name="Update set: .update() 打碎插入并去重"/>
          <p:cNvSpPr txBox="1"/>
          <p:nvPr/>
        </p:nvSpPr>
        <p:spPr>
          <a:xfrm>
            <a:off x="925829" y="3143568"/>
            <a:ext cx="391544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Update set: .update() 打碎插入并去重</a:t>
            </a:r>
          </a:p>
        </p:txBody>
      </p:sp>
      <p:sp>
        <p:nvSpPr>
          <p:cNvPr id="177" name="remove set: .remove()…"/>
          <p:cNvSpPr txBox="1"/>
          <p:nvPr/>
        </p:nvSpPr>
        <p:spPr>
          <a:xfrm>
            <a:off x="925829" y="3656329"/>
            <a:ext cx="4829840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remove set: .remove()  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crash if element not in set 如果不存在则会报错</a:t>
            </a:r>
          </a:p>
        </p:txBody>
      </p:sp>
      <p:sp>
        <p:nvSpPr>
          <p:cNvPr id="178" name="Discard set: .discard()…"/>
          <p:cNvSpPr txBox="1"/>
          <p:nvPr/>
        </p:nvSpPr>
        <p:spPr>
          <a:xfrm>
            <a:off x="7948931" y="2269931"/>
            <a:ext cx="2454207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Discard set: .discard() </a:t>
            </a:r>
          </a:p>
          <a:p>
            <a:pPr>
              <a:defRPr>
                <a:latin typeface="+mn-lt"/>
                <a:ea typeface="+mn-ea"/>
                <a:cs typeface="+mn-cs"/>
                <a:sym typeface="DengXian"/>
              </a:defRPr>
            </a:pPr>
            <a:r>
              <a:t>don’t crash</a:t>
            </a:r>
          </a:p>
        </p:txBody>
      </p:sp>
      <p:sp>
        <p:nvSpPr>
          <p:cNvPr id="179" name="Pop set: .pop()"/>
          <p:cNvSpPr txBox="1"/>
          <p:nvPr/>
        </p:nvSpPr>
        <p:spPr>
          <a:xfrm>
            <a:off x="7999730" y="3222431"/>
            <a:ext cx="166705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Pop set: .pop() </a:t>
            </a:r>
          </a:p>
        </p:txBody>
      </p:sp>
      <p:sp>
        <p:nvSpPr>
          <p:cNvPr id="180" name="set: &amp; 、| 、^、 -、 ==、 !="/>
          <p:cNvSpPr txBox="1"/>
          <p:nvPr/>
        </p:nvSpPr>
        <p:spPr>
          <a:xfrm>
            <a:off x="7970311" y="3895530"/>
            <a:ext cx="291944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set: &amp; 、| 、^、 -、 ==、 != </a:t>
            </a:r>
          </a:p>
        </p:txBody>
      </p:sp>
      <p:sp>
        <p:nvSpPr>
          <p:cNvPr id="181" name="Pop set: .pop()"/>
          <p:cNvSpPr txBox="1"/>
          <p:nvPr/>
        </p:nvSpPr>
        <p:spPr>
          <a:xfrm>
            <a:off x="925830" y="4448490"/>
            <a:ext cx="192065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Clear set: .clear()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