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743" r:id="rId6"/>
  </p:sldMasterIdLst>
  <p:notesMasterIdLst>
    <p:notesMasterId r:id="rId16"/>
  </p:notesMasterIdLst>
  <p:handoutMasterIdLst>
    <p:handoutMasterId r:id="rId17"/>
  </p:handoutMasterIdLst>
  <p:sldIdLst>
    <p:sldId id="290" r:id="rId7"/>
    <p:sldId id="295" r:id="rId8"/>
    <p:sldId id="354" r:id="rId9"/>
    <p:sldId id="355" r:id="rId10"/>
    <p:sldId id="260" r:id="rId11"/>
    <p:sldId id="320" r:id="rId12"/>
    <p:sldId id="352" r:id="rId13"/>
    <p:sldId id="310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ónai Bertalan" initials="RB" lastIdx="1" clrIdx="0">
    <p:extLst>
      <p:ext uri="{19B8F6BF-5375-455C-9EA6-DF929625EA0E}">
        <p15:presenceInfo xmlns:p15="http://schemas.microsoft.com/office/powerpoint/2012/main" userId="S-1-5-21-3511503484-3473048197-3872628699-51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78358" autoAdjust="0"/>
  </p:normalViewPr>
  <p:slideViewPr>
    <p:cSldViewPr snapToGrid="0" snapToObjects="1">
      <p:cViewPr varScale="1">
        <p:scale>
          <a:sx n="67" d="100"/>
          <a:sy n="67" d="100"/>
        </p:scale>
        <p:origin x="114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EB248-A431-4B2A-80C7-A749D0EA4E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3DC8-4502-45DA-804E-17DA0724B814}" type="pres">
      <dgm:prSet presAssocID="{449EB248-A431-4B2A-80C7-A749D0EA4ED1}" presName="diagram" presStyleCnt="0">
        <dgm:presLayoutVars>
          <dgm:dir/>
          <dgm:resizeHandles val="exact"/>
        </dgm:presLayoutVars>
      </dgm:prSet>
      <dgm:spPr/>
    </dgm:pt>
  </dgm:ptLst>
  <dgm:cxnLst>
    <dgm:cxn modelId="{56B51113-5AF1-4018-85E2-CB5082DD4D2E}" type="presOf" srcId="{449EB248-A431-4B2A-80C7-A749D0EA4ED1}" destId="{EFD33DC8-4502-45DA-804E-17DA0724B8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0FEA8-625E-47E3-BFEE-F0904B901B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689855B-0341-49C4-998B-AEB6DB1F5BFA}">
      <dgm:prSet/>
      <dgm:spPr/>
      <dgm:t>
        <a:bodyPr/>
        <a:lstStyle/>
        <a:p>
          <a:r>
            <a:rPr lang="hu-HU" dirty="0"/>
            <a:t>A Power BI program</a:t>
          </a:r>
          <a:r>
            <a:rPr lang="en-US" dirty="0" err="1"/>
            <a:t>ming</a:t>
          </a:r>
          <a:r>
            <a:rPr lang="en-US" dirty="0"/>
            <a:t> languages</a:t>
          </a:r>
          <a:endParaRPr lang="hu-HU" dirty="0"/>
        </a:p>
      </dgm:t>
    </dgm:pt>
    <dgm:pt modelId="{F55AEFE0-D86A-47C8-9B7D-B2B068CF2BCD}" type="parTrans" cxnId="{CFC4B2D9-9E2D-430E-B098-18E69CC64739}">
      <dgm:prSet/>
      <dgm:spPr/>
      <dgm:t>
        <a:bodyPr/>
        <a:lstStyle/>
        <a:p>
          <a:endParaRPr lang="hu-HU"/>
        </a:p>
      </dgm:t>
    </dgm:pt>
    <dgm:pt modelId="{2EE3E349-7CD4-4233-B803-312D2B4FBC44}" type="sibTrans" cxnId="{CFC4B2D9-9E2D-430E-B098-18E69CC64739}">
      <dgm:prSet/>
      <dgm:spPr/>
      <dgm:t>
        <a:bodyPr/>
        <a:lstStyle/>
        <a:p>
          <a:endParaRPr lang="hu-HU"/>
        </a:p>
      </dgm:t>
    </dgm:pt>
    <dgm:pt modelId="{C29E6811-D20F-4D55-9308-8E88729DDC8D}" type="pres">
      <dgm:prSet presAssocID="{9840FEA8-625E-47E3-BFEE-F0904B901B2B}" presName="linear" presStyleCnt="0">
        <dgm:presLayoutVars>
          <dgm:animLvl val="lvl"/>
          <dgm:resizeHandles val="exact"/>
        </dgm:presLayoutVars>
      </dgm:prSet>
      <dgm:spPr/>
    </dgm:pt>
    <dgm:pt modelId="{0AE9B5CA-5ED2-4697-8162-3EADBAC2B06B}" type="pres">
      <dgm:prSet presAssocID="{2689855B-0341-49C4-998B-AEB6DB1F5BF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084D7A-84A9-4583-8F54-3F57417DBEB6}" type="presOf" srcId="{2689855B-0341-49C4-998B-AEB6DB1F5BFA}" destId="{0AE9B5CA-5ED2-4697-8162-3EADBAC2B06B}" srcOrd="0" destOrd="0" presId="urn:microsoft.com/office/officeart/2005/8/layout/vList2"/>
    <dgm:cxn modelId="{12FC48C3-4CC5-4ADB-AD56-69ACF4815877}" type="presOf" srcId="{9840FEA8-625E-47E3-BFEE-F0904B901B2B}" destId="{C29E6811-D20F-4D55-9308-8E88729DDC8D}" srcOrd="0" destOrd="0" presId="urn:microsoft.com/office/officeart/2005/8/layout/vList2"/>
    <dgm:cxn modelId="{CFC4B2D9-9E2D-430E-B098-18E69CC64739}" srcId="{9840FEA8-625E-47E3-BFEE-F0904B901B2B}" destId="{2689855B-0341-49C4-998B-AEB6DB1F5BFA}" srcOrd="0" destOrd="0" parTransId="{F55AEFE0-D86A-47C8-9B7D-B2B068CF2BCD}" sibTransId="{2EE3E349-7CD4-4233-B803-312D2B4FBC44}"/>
    <dgm:cxn modelId="{87E1974D-B4AB-4F32-A110-B2306964846C}" type="presParOf" srcId="{C29E6811-D20F-4D55-9308-8E88729DDC8D}" destId="{0AE9B5CA-5ED2-4697-8162-3EADBAC2B0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C2703-B756-4808-A96B-93D4E65C6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8427D19-3D64-415E-826D-F76ADC5F65F1}">
      <dgm:prSet/>
      <dgm:spPr/>
      <dgm:t>
        <a:bodyPr/>
        <a:lstStyle/>
        <a:p>
          <a:r>
            <a:rPr lang="hu-HU" dirty="0"/>
            <a:t>Power BI </a:t>
          </a:r>
          <a:r>
            <a:rPr lang="en-US" dirty="0"/>
            <a:t>data cleaning demo</a:t>
          </a:r>
          <a:endParaRPr lang="hu-HU" dirty="0"/>
        </a:p>
      </dgm:t>
    </dgm:pt>
    <dgm:pt modelId="{406C78D4-2019-4BE9-A7A7-A71E44A60ED2}" type="parTrans" cxnId="{7532F5AE-F24D-4A97-96A9-B2608FDA82A2}">
      <dgm:prSet/>
      <dgm:spPr/>
      <dgm:t>
        <a:bodyPr/>
        <a:lstStyle/>
        <a:p>
          <a:endParaRPr lang="hu-HU"/>
        </a:p>
      </dgm:t>
    </dgm:pt>
    <dgm:pt modelId="{FA2A233A-09BE-46F6-B1CE-9FCB8AF46E02}" type="sibTrans" cxnId="{7532F5AE-F24D-4A97-96A9-B2608FDA82A2}">
      <dgm:prSet/>
      <dgm:spPr/>
      <dgm:t>
        <a:bodyPr/>
        <a:lstStyle/>
        <a:p>
          <a:endParaRPr lang="hu-HU"/>
        </a:p>
      </dgm:t>
    </dgm:pt>
    <dgm:pt modelId="{295C1C20-AC6C-4B5B-B57C-188F61C125CB}" type="pres">
      <dgm:prSet presAssocID="{878C2703-B756-4808-A96B-93D4E65C6B4B}" presName="linear" presStyleCnt="0">
        <dgm:presLayoutVars>
          <dgm:animLvl val="lvl"/>
          <dgm:resizeHandles val="exact"/>
        </dgm:presLayoutVars>
      </dgm:prSet>
      <dgm:spPr/>
    </dgm:pt>
    <dgm:pt modelId="{59F21842-D3E1-4E75-9AC1-C2B225C8BE53}" type="pres">
      <dgm:prSet presAssocID="{C8427D19-3D64-415E-826D-F76ADC5F65F1}" presName="parentText" presStyleLbl="node1" presStyleIdx="0" presStyleCnt="1" custScaleY="95672">
        <dgm:presLayoutVars>
          <dgm:chMax val="0"/>
          <dgm:bulletEnabled val="1"/>
        </dgm:presLayoutVars>
      </dgm:prSet>
      <dgm:spPr/>
    </dgm:pt>
  </dgm:ptLst>
  <dgm:cxnLst>
    <dgm:cxn modelId="{2FF90F98-F4F2-4855-A4F0-EC5A3A045DAF}" type="presOf" srcId="{878C2703-B756-4808-A96B-93D4E65C6B4B}" destId="{295C1C20-AC6C-4B5B-B57C-188F61C125CB}" srcOrd="0" destOrd="0" presId="urn:microsoft.com/office/officeart/2005/8/layout/vList2"/>
    <dgm:cxn modelId="{7532F5AE-F24D-4A97-96A9-B2608FDA82A2}" srcId="{878C2703-B756-4808-A96B-93D4E65C6B4B}" destId="{C8427D19-3D64-415E-826D-F76ADC5F65F1}" srcOrd="0" destOrd="0" parTransId="{406C78D4-2019-4BE9-A7A7-A71E44A60ED2}" sibTransId="{FA2A233A-09BE-46F6-B1CE-9FCB8AF46E02}"/>
    <dgm:cxn modelId="{E68D27FC-BDDA-4108-AA1C-03B10C79A317}" type="presOf" srcId="{C8427D19-3D64-415E-826D-F76ADC5F65F1}" destId="{59F21842-D3E1-4E75-9AC1-C2B225C8BE53}" srcOrd="0" destOrd="0" presId="urn:microsoft.com/office/officeart/2005/8/layout/vList2"/>
    <dgm:cxn modelId="{0EA7F91C-FF67-4C2F-834D-6E8B647E43FC}" type="presParOf" srcId="{295C1C20-AC6C-4B5B-B57C-188F61C125CB}" destId="{59F21842-D3E1-4E75-9AC1-C2B225C8BE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9B5CA-5ED2-4697-8162-3EADBAC2B06B}">
      <dsp:nvSpPr>
        <dsp:cNvPr id="0" name=""/>
        <dsp:cNvSpPr/>
      </dsp:nvSpPr>
      <dsp:spPr>
        <a:xfrm>
          <a:off x="0" y="1633"/>
          <a:ext cx="7133226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A Power BI program</a:t>
          </a:r>
          <a:r>
            <a:rPr lang="en-US" sz="3000" kern="1200" dirty="0" err="1"/>
            <a:t>ming</a:t>
          </a:r>
          <a:r>
            <a:rPr lang="en-US" sz="3000" kern="1200" dirty="0"/>
            <a:t> languages</a:t>
          </a:r>
          <a:endParaRPr lang="hu-HU" sz="3000" kern="1200" dirty="0"/>
        </a:p>
      </dsp:txBody>
      <dsp:txXfrm>
        <a:off x="34269" y="35902"/>
        <a:ext cx="7064688" cy="633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21842-D3E1-4E75-9AC1-C2B225C8BE53}">
      <dsp:nvSpPr>
        <dsp:cNvPr id="0" name=""/>
        <dsp:cNvSpPr/>
      </dsp:nvSpPr>
      <dsp:spPr>
        <a:xfrm>
          <a:off x="0" y="490636"/>
          <a:ext cx="8596668" cy="2364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200" kern="1200" dirty="0"/>
            <a:t>Power BI </a:t>
          </a:r>
          <a:r>
            <a:rPr lang="en-US" sz="6200" kern="1200" dirty="0"/>
            <a:t>data cleaning demo</a:t>
          </a:r>
          <a:endParaRPr lang="hu-HU" sz="6200" kern="1200" dirty="0"/>
        </a:p>
      </dsp:txBody>
      <dsp:txXfrm>
        <a:off x="115406" y="606042"/>
        <a:ext cx="8365856" cy="213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3A6A-FB29-48A7-B897-A3A88FF866C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0BB98-FEF7-4BF3-9482-03A961249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56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B7CF-F30F-498F-9B2B-0A93E93E5BB6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E5D2-5839-4FFB-A57E-0EA893849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058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blog/pythonblogepisode1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 dirty="0"/>
              <a:t>https://www.linkedin.com/in/ronaibertalan/</a:t>
            </a:r>
            <a:endParaRPr lang="hu-HU" baseline="0" noProof="0" dirty="0"/>
          </a:p>
          <a:p>
            <a:endParaRPr lang="en-US" baseline="0" noProof="0" dirty="0"/>
          </a:p>
          <a:p>
            <a:r>
              <a:rPr lang="en-US" baseline="0" noProof="0" dirty="0"/>
              <a:t>Hungarian Python meetup group</a:t>
            </a:r>
            <a:br>
              <a:rPr lang="en-US" baseline="0" noProof="0" dirty="0"/>
            </a:br>
            <a:r>
              <a:rPr lang="en-US" baseline="0" noProof="0" dirty="0"/>
              <a:t>https://www.meetup.com/budapest-py/events</a:t>
            </a:r>
          </a:p>
          <a:p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F2C-D2B0-4ACB-AA25-CCD97A5AF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https://powerbi.microsoft.com/en-us/blog/power-bi-desktop-august-2018-feature-summary/</a:t>
            </a:r>
          </a:p>
          <a:p>
            <a:endParaRPr lang="hu-HU" dirty="0"/>
          </a:p>
          <a:p>
            <a:r>
              <a:rPr lang="hu-HU" dirty="0">
                <a:hlinkClick r:id="rId3"/>
              </a:rPr>
              <a:t>https://powerbi.microsoft.com/en-us/blog/pythonblogepisode1/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8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the best way to install Python is to use Anaconda. My preferable install path is c:\Anaconda.    - This note is for PBI </a:t>
            </a:r>
            <a:r>
              <a:rPr lang="en-US" dirty="0" err="1"/>
              <a:t>Devs</a:t>
            </a:r>
            <a:r>
              <a:rPr lang="en-US" dirty="0"/>
              <a:t> of course.</a:t>
            </a:r>
          </a:p>
          <a:p>
            <a:r>
              <a:rPr lang="en-US" dirty="0"/>
              <a:t>But you need to have Python installed for Power BI, Anaconda is not enough.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2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PBI</a:t>
            </a:r>
            <a:r>
              <a:rPr lang="en-US" dirty="0"/>
              <a:t> is capable of doing complex </a:t>
            </a:r>
            <a:r>
              <a:rPr lang="en-US" dirty="0" err="1"/>
              <a:t>ETL</a:t>
            </a:r>
            <a:r>
              <a:rPr lang="en-US" dirty="0"/>
              <a:t> tasks.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4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options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most important. I personally like to manage the relationships manually and prefer not to use Auto Date/Time.</a:t>
            </a:r>
            <a:endParaRPr lang="en-US" dirty="0"/>
          </a:p>
          <a:p>
            <a:r>
              <a:rPr lang="en-US" dirty="0"/>
              <a:t>What if you have 2 columns with the same name? Yes, it would assume, they are keys and create a relationship between them.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Memo to start the AdventureWorks demo</a:t>
            </a:r>
            <a:r>
              <a:rPr lang="en-US" dirty="0"/>
              <a:t> – will not be publicly shared</a:t>
            </a:r>
          </a:p>
          <a:p>
            <a:endParaRPr lang="en-US" dirty="0"/>
          </a:p>
          <a:p>
            <a:r>
              <a:rPr lang="hu-HU" dirty="0"/>
              <a:t>https://pypi.org/project/iexfinance/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91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607C-2AFE-41A9-9E5A-3EC88E00BF0D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BDD-9EB6-43DC-8E32-089DAA66E986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080E-46EE-450D-9B08-82DE3FD00E05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61AC-B902-4CDB-A247-41F28CA21424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1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1CB5-4786-44CB-ABBC-E7C261B58B4E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3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062B-019B-4FE9-88EC-B783C8E46DB8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6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D091-1856-44C1-B67E-34BDCC8095E4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64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4476-0DAF-4D0D-B7D0-042B65DA2958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6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BFBD-39FF-4D58-B644-E12D78FB44EE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4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C249-06C5-45F7-9C6C-596BBAB291E3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1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CB7D-FEC8-4BC3-87C0-565EEC73B77B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90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6B32-2C57-4933-AD2C-E82650473046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FC7462-E629-4058-96DA-D744331AF37C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89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E9A2-272D-4DCF-9109-03DB9DC643B7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29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0D41-49DE-4FC2-BE5C-00F766B6A5B2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36F-804E-40D3-BAFF-6840919DF2EF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FCF-7069-46C5-A777-195C93741EE8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BB7F-132D-4D6F-A09B-A7D293DD5860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D82-0A81-4F63-8625-844BA52536F3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190-81D3-4107-B036-2615A568B401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0CD-7F9B-4ED4-A5FD-BFB0BDEC582A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0F1-4BA6-4D51-8F37-0A72C11E79FA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570C-6ADA-4FF3-B5F9-88B517AAB13E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570C-6ADA-4FF3-B5F9-88B517AAB13E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0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s://docs.microsoft.com/en-us/power-bi/desktop-latest-update-archive" TargetMode="External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W_Nb73Od_AI" TargetMode="External"/><Relationship Id="rId6" Type="http://schemas.openxmlformats.org/officeDocument/2006/relationships/hyperlink" Target="https://docs.microsoft.com/en-us/power-bi/desktop-latest-update" TargetMode="External"/><Relationship Id="rId5" Type="http://schemas.openxmlformats.org/officeDocument/2006/relationships/hyperlink" Target="https://www.microsoft.com/hu-hu/store/p/power-bi-desktop/9ntxr16hnw1t" TargetMode="External"/><Relationship Id="rId4" Type="http://schemas.openxmlformats.org/officeDocument/2006/relationships/hyperlink" Target="https://powerbi.microsoft.com/en-us/desktop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0030" y="1062334"/>
            <a:ext cx="7389220" cy="3704631"/>
          </a:xfrm>
        </p:spPr>
        <p:txBody>
          <a:bodyPr anchor="ctr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Cleaning with 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Python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Rónai Bertalan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DEVELOPER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859978" y="3291171"/>
            <a:ext cx="6522245" cy="12651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50" y="5404235"/>
            <a:ext cx="6070899" cy="14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196" y="80835"/>
            <a:ext cx="11698707" cy="1014316"/>
          </a:xfrm>
        </p:spPr>
        <p:txBody>
          <a:bodyPr>
            <a:noAutofit/>
          </a:bodyPr>
          <a:lstStyle/>
          <a:p>
            <a:r>
              <a:rPr lang="en-US" sz="5400" dirty="0"/>
              <a:t>Power BI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6" y="1828799"/>
            <a:ext cx="7964609" cy="401244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hu-HU" dirty="0"/>
              <a:t>Power BI </a:t>
            </a:r>
            <a:r>
              <a:rPr lang="en-US" dirty="0"/>
              <a:t>(Cloud) </a:t>
            </a:r>
            <a:r>
              <a:rPr lang="hu-HU" dirty="0"/>
              <a:t>Service</a:t>
            </a:r>
          </a:p>
          <a:p>
            <a:r>
              <a:rPr lang="hu-HU" dirty="0"/>
              <a:t>Power BI Desktop</a:t>
            </a:r>
            <a:r>
              <a:rPr lang="en-US" dirty="0"/>
              <a:t> (free)</a:t>
            </a:r>
            <a:endParaRPr lang="hu-HU" dirty="0"/>
          </a:p>
          <a:p>
            <a:r>
              <a:rPr lang="hu-HU" dirty="0"/>
              <a:t>Power BI Report Server </a:t>
            </a:r>
          </a:p>
          <a:p>
            <a:r>
              <a:rPr lang="hu-HU" dirty="0" err="1"/>
              <a:t>Power</a:t>
            </a:r>
            <a:r>
              <a:rPr lang="hu-HU" dirty="0"/>
              <a:t> BI Mobile (Windows </a:t>
            </a:r>
            <a:r>
              <a:rPr lang="hu-HU" dirty="0" err="1"/>
              <a:t>Phone</a:t>
            </a:r>
            <a:r>
              <a:rPr lang="hu-HU" dirty="0"/>
              <a:t>/</a:t>
            </a:r>
            <a:r>
              <a:rPr lang="hu-HU" dirty="0" err="1"/>
              <a:t>Android</a:t>
            </a:r>
            <a:r>
              <a:rPr lang="hu-HU" dirty="0"/>
              <a:t>/iPhone)</a:t>
            </a:r>
          </a:p>
          <a:p>
            <a:r>
              <a:rPr lang="hu-HU" dirty="0"/>
              <a:t>Power BI Embedded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31" y="1828799"/>
            <a:ext cx="7080174" cy="30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774" y="60472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008000"/>
                </a:highlight>
              </a:rPr>
              <a:t>In the 2018 August release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Microsoft added Python compatibility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4" y="1976511"/>
            <a:ext cx="7161973" cy="4245898"/>
          </a:xfrm>
        </p:spPr>
        <p:txBody>
          <a:bodyPr>
            <a:normAutofit/>
          </a:bodyPr>
          <a:lstStyle/>
          <a:p>
            <a:r>
              <a:rPr lang="en-US" dirty="0"/>
              <a:t>2018 August Feature Summary</a:t>
            </a:r>
          </a:p>
          <a:p>
            <a:r>
              <a:rPr lang="en-US" dirty="0"/>
              <a:t>Python Episode 1 – A New hope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358316-3B1C-4AB8-A684-93F1F5F8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84" y="3113627"/>
            <a:ext cx="6611310" cy="3386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657CC-B07C-4547-A123-40AF6EDB2D09}"/>
              </a:ext>
            </a:extLst>
          </p:cNvPr>
          <p:cNvCxnSpPr>
            <a:cxnSpLocks/>
          </p:cNvCxnSpPr>
          <p:nvPr/>
        </p:nvCxnSpPr>
        <p:spPr>
          <a:xfrm flipH="1">
            <a:off x="2147582" y="4278385"/>
            <a:ext cx="1577130" cy="105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8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960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008000"/>
                </a:highlight>
              </a:rPr>
              <a:t>In the 2018 August release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Microsoft added Python compatibility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55" y="2160589"/>
            <a:ext cx="7161973" cy="42458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Python Developers can connect to the data source in Python,</a:t>
            </a:r>
            <a:br>
              <a:rPr lang="en-US" dirty="0"/>
            </a:br>
            <a:r>
              <a:rPr lang="en-US" dirty="0"/>
              <a:t>transform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en-US" dirty="0"/>
              <a:t>in pandas and use the Python visuals.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 Developers should only use Python code when they can’t solve the task by the other </a:t>
            </a:r>
            <a:r>
              <a:rPr lang="hu-HU" dirty="0"/>
              <a:t>languages or </a:t>
            </a:r>
            <a:r>
              <a:rPr lang="en-US" dirty="0"/>
              <a:t>features.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Using the GUI of Power BI you can save time coding in Python and add interactivity to reports.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Users need to have Python installed to see Python visuals</a:t>
            </a:r>
            <a:br>
              <a:rPr lang="en-US" dirty="0"/>
            </a:br>
            <a:r>
              <a:rPr lang="en-US" dirty="0"/>
              <a:t>and to refresh data if Python was used in the query editor.</a:t>
            </a:r>
          </a:p>
          <a:p>
            <a:pPr marL="0" indent="0">
              <a:buNone/>
            </a:pPr>
            <a:r>
              <a:rPr lang="en-US" dirty="0" err="1"/>
              <a:t>plt.savefig</a:t>
            </a:r>
            <a:r>
              <a:rPr lang="en-US" dirty="0"/>
              <a:t>() as alternate solution.</a:t>
            </a:r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221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_Nb73Od_A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64213" y="1303020"/>
            <a:ext cx="5532121" cy="3111818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8851" y="851764"/>
            <a:ext cx="3631276" cy="455439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u-HU" sz="1800" dirty="0">
                <a:solidFill>
                  <a:schemeClr val="tx1"/>
                </a:solidFill>
                <a:hlinkClick r:id="rId4"/>
              </a:rPr>
              <a:t>A Power BI Desktop 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download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en-US" sz="1800" dirty="0"/>
              <a:t>New version in every month</a:t>
            </a:r>
            <a:endParaRPr lang="hu-HU" sz="1800" dirty="0"/>
          </a:p>
          <a:p>
            <a:r>
              <a:rPr lang="hu-HU" sz="1800" dirty="0">
                <a:hlinkClick r:id="rId5"/>
              </a:rPr>
              <a:t>Power BI App</a:t>
            </a:r>
            <a:r>
              <a:rPr lang="en-US" sz="1800" dirty="0">
                <a:hlinkClick r:id="rId5"/>
              </a:rPr>
              <a:t> from </a:t>
            </a:r>
            <a:r>
              <a:rPr lang="hu-HU" sz="1800" dirty="0">
                <a:hlinkClick r:id="rId5"/>
              </a:rPr>
              <a:t>Windows Store </a:t>
            </a:r>
            <a:r>
              <a:rPr lang="hu-HU" sz="1800" dirty="0"/>
              <a:t>(</a:t>
            </a:r>
            <a:r>
              <a:rPr lang="en-US" sz="1800" dirty="0"/>
              <a:t>updates automatically</a:t>
            </a:r>
            <a:r>
              <a:rPr lang="hu-HU" sz="1800" dirty="0"/>
              <a:t>)</a:t>
            </a:r>
          </a:p>
          <a:p>
            <a:endParaRPr lang="hu-HU" sz="1800" dirty="0"/>
          </a:p>
          <a:p>
            <a:r>
              <a:rPr lang="en-GB" sz="1800" dirty="0">
                <a:hlinkClick r:id="rId6"/>
              </a:rPr>
              <a:t>What's new in the latest Power BI Desktop update?</a:t>
            </a:r>
            <a:r>
              <a:rPr lang="hu-HU" sz="1800" dirty="0">
                <a:hlinkClick r:id="rId6"/>
              </a:rPr>
              <a:t> </a:t>
            </a:r>
            <a:endParaRPr lang="hu-HU" sz="1800" dirty="0"/>
          </a:p>
          <a:p>
            <a:endParaRPr lang="hu-HU" sz="1800" dirty="0"/>
          </a:p>
          <a:p>
            <a:r>
              <a:rPr lang="en-GB" sz="1800" dirty="0">
                <a:hlinkClick r:id="rId7"/>
              </a:rPr>
              <a:t>Previous monthly updates to Power BI Desktop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0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42" y="117068"/>
            <a:ext cx="10515600" cy="1325563"/>
          </a:xfrm>
        </p:spPr>
        <p:txBody>
          <a:bodyPr/>
          <a:lstStyle/>
          <a:p>
            <a:r>
              <a:rPr lang="en-US" sz="4900" dirty="0"/>
              <a:t>Power BI development steps</a:t>
            </a:r>
            <a:endParaRPr lang="hu-HU" sz="4900" dirty="0"/>
          </a:p>
        </p:txBody>
      </p:sp>
      <p:pic>
        <p:nvPicPr>
          <p:cNvPr id="4" name="Picture 3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41338"/>
            <a:ext cx="11136920" cy="480755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36342" y="1838579"/>
            <a:ext cx="2219417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Get Data</a:t>
            </a: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2054" name="Picture 6" descr="Képtalálat a következőre: „import data icon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61" y="1929978"/>
            <a:ext cx="594559" cy="6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874686" y="1838579"/>
            <a:ext cx="3585838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Column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Filtering,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Row and column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Képtalálat a következőre: „data manipulation icon”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22" y="2183205"/>
            <a:ext cx="732191" cy="73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8034291" y="1838579"/>
            <a:ext cx="3124940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Calculated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7484" y="2725253"/>
            <a:ext cx="680854" cy="75068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545335" y="3780728"/>
            <a:ext cx="3518930" cy="21776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Reports and D</a:t>
            </a:r>
            <a:r>
              <a:rPr lang="hu-HU" sz="2000" dirty="0">
                <a:solidFill>
                  <a:schemeClr val="tx1"/>
                </a:solidFill>
              </a:rPr>
              <a:t>ashboard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51236" y="3781971"/>
            <a:ext cx="3102147" cy="21763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Publish</a:t>
            </a:r>
          </a:p>
        </p:txBody>
      </p:sp>
      <p:pic>
        <p:nvPicPr>
          <p:cNvPr id="24" name="Picture 4" descr="Képtalálat a következőre: „reports icon”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45" y="3979212"/>
            <a:ext cx="789888" cy="7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504" y="3869172"/>
            <a:ext cx="999697" cy="7275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2341" y="3858744"/>
            <a:ext cx="951775" cy="11548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6092" y="3858744"/>
            <a:ext cx="940652" cy="11548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14116" y="4189490"/>
            <a:ext cx="39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hu-HU" dirty="0"/>
          </a:p>
        </p:txBody>
      </p:sp>
      <p:sp>
        <p:nvSpPr>
          <p:cNvPr id="25" name="Right Arrow 24"/>
          <p:cNvSpPr/>
          <p:nvPr/>
        </p:nvSpPr>
        <p:spPr>
          <a:xfrm>
            <a:off x="3415680" y="2416031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ight Arrow 30"/>
          <p:cNvSpPr/>
          <p:nvPr/>
        </p:nvSpPr>
        <p:spPr>
          <a:xfrm>
            <a:off x="7540446" y="2430764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ight Arrow 31"/>
          <p:cNvSpPr/>
          <p:nvPr/>
        </p:nvSpPr>
        <p:spPr>
          <a:xfrm>
            <a:off x="11239153" y="2416031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ight Arrow 32"/>
          <p:cNvSpPr/>
          <p:nvPr/>
        </p:nvSpPr>
        <p:spPr>
          <a:xfrm>
            <a:off x="1063078" y="4341478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ight Arrow 33"/>
          <p:cNvSpPr/>
          <p:nvPr/>
        </p:nvSpPr>
        <p:spPr>
          <a:xfrm>
            <a:off x="5160299" y="4341478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ounded Rectangle 25"/>
          <p:cNvSpPr/>
          <p:nvPr/>
        </p:nvSpPr>
        <p:spPr>
          <a:xfrm>
            <a:off x="9095013" y="4035036"/>
            <a:ext cx="2521235" cy="1669002"/>
          </a:xfrm>
          <a:prstGeom prst="roundRect">
            <a:avLst/>
          </a:prstGeom>
          <a:blipFill>
            <a:blip r:embed="rId1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Check visuals and business values!</a:t>
            </a:r>
          </a:p>
        </p:txBody>
      </p:sp>
    </p:spTree>
    <p:extLst>
      <p:ext uri="{BB962C8B-B14F-4D97-AF65-F5344CB8AC3E}">
        <p14:creationId xmlns:p14="http://schemas.microsoft.com/office/powerpoint/2010/main" val="196938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912"/>
            <a:ext cx="8596668" cy="647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BI Desktop Configuration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1130" y="2016125"/>
            <a:ext cx="3364065" cy="3449638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/>
        </p:nvGraphicFramePr>
        <p:xfrm>
          <a:off x="8108796" y="1172817"/>
          <a:ext cx="2330412" cy="1330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29734" y="926732"/>
            <a:ext cx="8596668" cy="647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dirty="0"/>
              <a:t>Global and locale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58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997" y="1039132"/>
            <a:ext cx="8596668" cy="737507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Power Query / Query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7" y="2448433"/>
            <a:ext cx="8596668" cy="3799967"/>
          </a:xfrm>
        </p:spPr>
        <p:txBody>
          <a:bodyPr>
            <a:normAutofit fontScale="85000" lnSpcReduction="20000"/>
          </a:bodyPr>
          <a:lstStyle/>
          <a:p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dozens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!</a:t>
            </a:r>
          </a:p>
          <a:p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manage</a:t>
            </a:r>
            <a:r>
              <a:rPr lang="hu-HU" dirty="0"/>
              <a:t> ETL  (</a:t>
            </a:r>
            <a:r>
              <a:rPr lang="hu-HU" dirty="0" err="1"/>
              <a:t>Extract</a:t>
            </a:r>
            <a:r>
              <a:rPr lang="hu-HU" dirty="0"/>
              <a:t> </a:t>
            </a:r>
            <a:r>
              <a:rPr lang="hu-HU" dirty="0" err="1"/>
              <a:t>Transform</a:t>
            </a:r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) </a:t>
            </a:r>
            <a:r>
              <a:rPr lang="hu-HU" dirty="0" err="1"/>
              <a:t>tasks</a:t>
            </a:r>
            <a:r>
              <a:rPr lang="hu-HU" dirty="0"/>
              <a:t>, </a:t>
            </a:r>
            <a:r>
              <a:rPr lang="hu-HU" dirty="0" err="1"/>
              <a:t>query</a:t>
            </a:r>
            <a:r>
              <a:rPr lang="hu-HU" dirty="0"/>
              <a:t> editor in </a:t>
            </a:r>
            <a:r>
              <a:rPr lang="hu-HU" dirty="0" err="1"/>
              <a:t>Power</a:t>
            </a:r>
            <a:r>
              <a:rPr lang="hu-HU" dirty="0"/>
              <a:t> BI is </a:t>
            </a:r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in Microsoft Excel. 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Using the graphical interface, we are writing code in a language called M. </a:t>
            </a:r>
            <a:br>
              <a:rPr lang="en-US" dirty="0"/>
            </a:br>
            <a:r>
              <a:rPr lang="hu-HU" dirty="0"/>
              <a:t>We can see the code in the advanceed query editor and in the formula bar.</a:t>
            </a:r>
          </a:p>
          <a:p>
            <a:pPr marL="0" indent="0">
              <a:buNone/>
            </a:pPr>
            <a:r>
              <a:rPr lang="hu-HU" dirty="0"/>
              <a:t> </a:t>
            </a:r>
            <a:endParaRPr lang="en-GB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more </a:t>
            </a:r>
            <a:r>
              <a:rPr lang="hu-HU" dirty="0" err="1"/>
              <a:t>functions</a:t>
            </a:r>
            <a:r>
              <a:rPr lang="hu-HU" dirty="0"/>
              <a:t> in M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GUI.</a:t>
            </a:r>
            <a:endParaRPr lang="en-GB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AFFF8FB-6BAC-424D-84D0-0E537275F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261649"/>
              </p:ext>
            </p:extLst>
          </p:nvPr>
        </p:nvGraphicFramePr>
        <p:xfrm>
          <a:off x="1687389" y="333866"/>
          <a:ext cx="7133226" cy="70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6AE8EE-24D7-404F-A0A5-AB1F59D34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043" y="3429000"/>
            <a:ext cx="7200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6DCBB0-E02D-4291-81E4-FB8395102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277697"/>
              </p:ext>
            </p:extLst>
          </p:nvPr>
        </p:nvGraphicFramePr>
        <p:xfrm>
          <a:off x="1797666" y="1408678"/>
          <a:ext cx="8596668" cy="334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335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2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3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4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Props1.xml><?xml version="1.0" encoding="utf-8"?>
<ds:datastoreItem xmlns:ds="http://schemas.openxmlformats.org/officeDocument/2006/customXml" ds:itemID="{0585F1EE-DB1E-4691-B02A-6A63928739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59BBDCF-4BF6-4059-8A47-BCB200D78E8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D60445-FCBE-443B-AF24-7513F0A635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F7F25AA-A82D-4084-A43D-7FB0BFB4AF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7464</TotalTime>
  <Words>396</Words>
  <Application>Microsoft Office PowerPoint</Application>
  <PresentationFormat>Widescreen</PresentationFormat>
  <Paragraphs>89</Paragraphs>
  <Slides>9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Segoe UI</vt:lpstr>
      <vt:lpstr>Custom Design</vt:lpstr>
      <vt:lpstr>Gallery</vt:lpstr>
      <vt:lpstr>Data Cleaning with  Power BI and Python  Rónai Bertalan  BI DEVELOPER</vt:lpstr>
      <vt:lpstr>Power BI products</vt:lpstr>
      <vt:lpstr>In the 2018 August release Microsoft added Python compatibility</vt:lpstr>
      <vt:lpstr>In the 2018 August release Microsoft added Python compatibility</vt:lpstr>
      <vt:lpstr>PowerPoint Presentation</vt:lpstr>
      <vt:lpstr>Power BI development steps</vt:lpstr>
      <vt:lpstr>Power BI Desktop Configuration</vt:lpstr>
      <vt:lpstr>Power Query / Query editor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Bertalan Rónai</cp:lastModifiedBy>
  <cp:revision>249</cp:revision>
  <dcterms:created xsi:type="dcterms:W3CDTF">2016-09-04T11:54:55Z</dcterms:created>
  <dcterms:modified xsi:type="dcterms:W3CDTF">2019-10-20T12:53:50Z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