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9" r:id="rId2"/>
    <p:sldId id="267" r:id="rId3"/>
    <p:sldId id="285" r:id="rId4"/>
    <p:sldId id="256" r:id="rId5"/>
    <p:sldId id="286" r:id="rId6"/>
    <p:sldId id="284" r:id="rId7"/>
    <p:sldId id="288" r:id="rId8"/>
    <p:sldId id="289" r:id="rId9"/>
    <p:sldId id="290" r:id="rId10"/>
    <p:sldId id="291" r:id="rId11"/>
    <p:sldId id="292" r:id="rId12"/>
    <p:sldId id="293" r:id="rId13"/>
    <p:sldId id="278" r:id="rId14"/>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9" d="100"/>
          <a:sy n="99" d="100"/>
        </p:scale>
        <p:origin x="603" y="9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1524000" y="1122363"/>
            <a:ext cx="9144000" cy="2387600"/>
          </a:xfrm>
        </p:spPr>
        <p:txBody>
          <a:bodyPr anchor="b"/>
          <a:lstStyle>
            <a:lvl1pPr algn="ctr">
              <a:defRPr sz="6000"/>
            </a:lvl1pPr>
          </a:lstStyle>
          <a:p>
            <a:r>
              <a:rPr lang="hu-HU"/>
              <a:t>Mintacím szerkesztése</a:t>
            </a:r>
          </a:p>
        </p:txBody>
      </p:sp>
      <p:sp>
        <p:nvSpPr>
          <p:cNvPr id="3" name="Alcím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Alcím mintájának szerkesztése</a:t>
            </a:r>
          </a:p>
        </p:txBody>
      </p:sp>
      <p:sp>
        <p:nvSpPr>
          <p:cNvPr id="4" name="Dátum helye 3"/>
          <p:cNvSpPr>
            <a:spLocks noGrp="1"/>
          </p:cNvSpPr>
          <p:nvPr>
            <p:ph type="dt" sz="half" idx="10"/>
          </p:nvPr>
        </p:nvSpPr>
        <p:spPr/>
        <p:txBody>
          <a:bodyPr/>
          <a:lstStyle/>
          <a:p>
            <a:fld id="{FE004F13-FB41-4835-A17E-1C3879B552BC}" type="datetimeFigureOut">
              <a:rPr lang="hu-HU" smtClean="0"/>
              <a:t>2019.03.25.</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1AEAF814-C711-4B66-99E0-C687E874EA4E}" type="slidenum">
              <a:rPr lang="hu-HU" smtClean="0"/>
              <a:t>‹#›</a:t>
            </a:fld>
            <a:endParaRPr lang="hu-HU"/>
          </a:p>
        </p:txBody>
      </p:sp>
    </p:spTree>
    <p:extLst>
      <p:ext uri="{BB962C8B-B14F-4D97-AF65-F5344CB8AC3E}">
        <p14:creationId xmlns:p14="http://schemas.microsoft.com/office/powerpoint/2010/main" val="2513456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Függőleges szöveg helye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10"/>
          </p:nvPr>
        </p:nvSpPr>
        <p:spPr/>
        <p:txBody>
          <a:bodyPr/>
          <a:lstStyle/>
          <a:p>
            <a:fld id="{FE004F13-FB41-4835-A17E-1C3879B552BC}" type="datetimeFigureOut">
              <a:rPr lang="hu-HU" smtClean="0"/>
              <a:t>2019.03.25.</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1AEAF814-C711-4B66-99E0-C687E874EA4E}" type="slidenum">
              <a:rPr lang="hu-HU" smtClean="0"/>
              <a:t>‹#›</a:t>
            </a:fld>
            <a:endParaRPr lang="hu-HU"/>
          </a:p>
        </p:txBody>
      </p:sp>
    </p:spTree>
    <p:extLst>
      <p:ext uri="{BB962C8B-B14F-4D97-AF65-F5344CB8AC3E}">
        <p14:creationId xmlns:p14="http://schemas.microsoft.com/office/powerpoint/2010/main" val="3731232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8724900" y="365125"/>
            <a:ext cx="2628900" cy="5811838"/>
          </a:xfrm>
        </p:spPr>
        <p:txBody>
          <a:bodyPr vert="eaVert"/>
          <a:lstStyle/>
          <a:p>
            <a:r>
              <a:rPr lang="hu-HU"/>
              <a:t>Mintacím szerkesztése</a:t>
            </a:r>
          </a:p>
        </p:txBody>
      </p:sp>
      <p:sp>
        <p:nvSpPr>
          <p:cNvPr id="3" name="Függőleges szöveg helye 2"/>
          <p:cNvSpPr>
            <a:spLocks noGrp="1"/>
          </p:cNvSpPr>
          <p:nvPr>
            <p:ph type="body" orient="vert" idx="1"/>
          </p:nvPr>
        </p:nvSpPr>
        <p:spPr>
          <a:xfrm>
            <a:off x="838200" y="365125"/>
            <a:ext cx="7734300"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10"/>
          </p:nvPr>
        </p:nvSpPr>
        <p:spPr/>
        <p:txBody>
          <a:bodyPr/>
          <a:lstStyle/>
          <a:p>
            <a:fld id="{FE004F13-FB41-4835-A17E-1C3879B552BC}" type="datetimeFigureOut">
              <a:rPr lang="hu-HU" smtClean="0"/>
              <a:t>2019.03.25.</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1AEAF814-C711-4B66-99E0-C687E874EA4E}" type="slidenum">
              <a:rPr lang="hu-HU" smtClean="0"/>
              <a:t>‹#›</a:t>
            </a:fld>
            <a:endParaRPr lang="hu-HU"/>
          </a:p>
        </p:txBody>
      </p:sp>
    </p:spTree>
    <p:extLst>
      <p:ext uri="{BB962C8B-B14F-4D97-AF65-F5344CB8AC3E}">
        <p14:creationId xmlns:p14="http://schemas.microsoft.com/office/powerpoint/2010/main" val="2148780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10"/>
          </p:nvPr>
        </p:nvSpPr>
        <p:spPr/>
        <p:txBody>
          <a:bodyPr/>
          <a:lstStyle/>
          <a:p>
            <a:fld id="{FE004F13-FB41-4835-A17E-1C3879B552BC}" type="datetimeFigureOut">
              <a:rPr lang="hu-HU" smtClean="0"/>
              <a:t>2019.03.25.</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1AEAF814-C711-4B66-99E0-C687E874EA4E}" type="slidenum">
              <a:rPr lang="hu-HU" smtClean="0"/>
              <a:t>‹#›</a:t>
            </a:fld>
            <a:endParaRPr lang="hu-HU"/>
          </a:p>
        </p:txBody>
      </p:sp>
    </p:spTree>
    <p:extLst>
      <p:ext uri="{BB962C8B-B14F-4D97-AF65-F5344CB8AC3E}">
        <p14:creationId xmlns:p14="http://schemas.microsoft.com/office/powerpoint/2010/main" val="1357582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831850" y="1709738"/>
            <a:ext cx="10515600" cy="2852737"/>
          </a:xfrm>
        </p:spPr>
        <p:txBody>
          <a:bodyPr anchor="b"/>
          <a:lstStyle>
            <a:lvl1pPr>
              <a:defRPr sz="6000"/>
            </a:lvl1pPr>
          </a:lstStyle>
          <a:p>
            <a:r>
              <a:rPr lang="hu-HU"/>
              <a:t>Mintacím szerkesztése</a:t>
            </a:r>
          </a:p>
        </p:txBody>
      </p:sp>
      <p:sp>
        <p:nvSpPr>
          <p:cNvPr id="3" name="Szöveg hely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átum helye 3"/>
          <p:cNvSpPr>
            <a:spLocks noGrp="1"/>
          </p:cNvSpPr>
          <p:nvPr>
            <p:ph type="dt" sz="half" idx="10"/>
          </p:nvPr>
        </p:nvSpPr>
        <p:spPr/>
        <p:txBody>
          <a:bodyPr/>
          <a:lstStyle/>
          <a:p>
            <a:fld id="{FE004F13-FB41-4835-A17E-1C3879B552BC}" type="datetimeFigureOut">
              <a:rPr lang="hu-HU" smtClean="0"/>
              <a:t>2019.03.25.</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1AEAF814-C711-4B66-99E0-C687E874EA4E}" type="slidenum">
              <a:rPr lang="hu-HU" smtClean="0"/>
              <a:t>‹#›</a:t>
            </a:fld>
            <a:endParaRPr lang="hu-HU"/>
          </a:p>
        </p:txBody>
      </p:sp>
    </p:spTree>
    <p:extLst>
      <p:ext uri="{BB962C8B-B14F-4D97-AF65-F5344CB8AC3E}">
        <p14:creationId xmlns:p14="http://schemas.microsoft.com/office/powerpoint/2010/main" val="674577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sz="half" idx="1"/>
          </p:nvPr>
        </p:nvSpPr>
        <p:spPr>
          <a:xfrm>
            <a:off x="838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p:cNvSpPr>
            <a:spLocks noGrp="1"/>
          </p:cNvSpPr>
          <p:nvPr>
            <p:ph sz="half" idx="2"/>
          </p:nvPr>
        </p:nvSpPr>
        <p:spPr>
          <a:xfrm>
            <a:off x="6172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Dátum helye 4"/>
          <p:cNvSpPr>
            <a:spLocks noGrp="1"/>
          </p:cNvSpPr>
          <p:nvPr>
            <p:ph type="dt" sz="half" idx="10"/>
          </p:nvPr>
        </p:nvSpPr>
        <p:spPr/>
        <p:txBody>
          <a:bodyPr/>
          <a:lstStyle/>
          <a:p>
            <a:fld id="{FE004F13-FB41-4835-A17E-1C3879B552BC}" type="datetimeFigureOut">
              <a:rPr lang="hu-HU" smtClean="0"/>
              <a:t>2019.03.25.</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1AEAF814-C711-4B66-99E0-C687E874EA4E}" type="slidenum">
              <a:rPr lang="hu-HU" smtClean="0"/>
              <a:t>‹#›</a:t>
            </a:fld>
            <a:endParaRPr lang="hu-HU"/>
          </a:p>
        </p:txBody>
      </p:sp>
    </p:spTree>
    <p:extLst>
      <p:ext uri="{BB962C8B-B14F-4D97-AF65-F5344CB8AC3E}">
        <p14:creationId xmlns:p14="http://schemas.microsoft.com/office/powerpoint/2010/main" val="1892779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a:xfrm>
            <a:off x="839788" y="365125"/>
            <a:ext cx="10515600" cy="1325563"/>
          </a:xfrm>
        </p:spPr>
        <p:txBody>
          <a:bodyPr/>
          <a:lstStyle/>
          <a:p>
            <a:r>
              <a:rPr lang="hu-HU"/>
              <a:t>Mintacím szerkesztése</a:t>
            </a:r>
          </a:p>
        </p:txBody>
      </p:sp>
      <p:sp>
        <p:nvSpPr>
          <p:cNvPr id="3" name="Szöveg hely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p:cNvSpPr>
            <a:spLocks noGrp="1"/>
          </p:cNvSpPr>
          <p:nvPr>
            <p:ph sz="half" idx="2"/>
          </p:nvPr>
        </p:nvSpPr>
        <p:spPr>
          <a:xfrm>
            <a:off x="839788" y="2505075"/>
            <a:ext cx="5157787"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p:cNvSpPr>
            <a:spLocks noGrp="1"/>
          </p:cNvSpPr>
          <p:nvPr>
            <p:ph sz="quarter" idx="4"/>
          </p:nvPr>
        </p:nvSpPr>
        <p:spPr>
          <a:xfrm>
            <a:off x="6172200" y="2505075"/>
            <a:ext cx="5183188"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Dátum helye 6"/>
          <p:cNvSpPr>
            <a:spLocks noGrp="1"/>
          </p:cNvSpPr>
          <p:nvPr>
            <p:ph type="dt" sz="half" idx="10"/>
          </p:nvPr>
        </p:nvSpPr>
        <p:spPr/>
        <p:txBody>
          <a:bodyPr/>
          <a:lstStyle/>
          <a:p>
            <a:fld id="{FE004F13-FB41-4835-A17E-1C3879B552BC}" type="datetimeFigureOut">
              <a:rPr lang="hu-HU" smtClean="0"/>
              <a:t>2019.03.25.</a:t>
            </a:fld>
            <a:endParaRPr lang="hu-HU"/>
          </a:p>
        </p:txBody>
      </p:sp>
      <p:sp>
        <p:nvSpPr>
          <p:cNvPr id="8" name="Élőláb helye 7"/>
          <p:cNvSpPr>
            <a:spLocks noGrp="1"/>
          </p:cNvSpPr>
          <p:nvPr>
            <p:ph type="ftr" sz="quarter" idx="11"/>
          </p:nvPr>
        </p:nvSpPr>
        <p:spPr/>
        <p:txBody>
          <a:bodyPr/>
          <a:lstStyle/>
          <a:p>
            <a:endParaRPr lang="hu-HU"/>
          </a:p>
        </p:txBody>
      </p:sp>
      <p:sp>
        <p:nvSpPr>
          <p:cNvPr id="9" name="Dia számának helye 8"/>
          <p:cNvSpPr>
            <a:spLocks noGrp="1"/>
          </p:cNvSpPr>
          <p:nvPr>
            <p:ph type="sldNum" sz="quarter" idx="12"/>
          </p:nvPr>
        </p:nvSpPr>
        <p:spPr/>
        <p:txBody>
          <a:bodyPr/>
          <a:lstStyle/>
          <a:p>
            <a:fld id="{1AEAF814-C711-4B66-99E0-C687E874EA4E}" type="slidenum">
              <a:rPr lang="hu-HU" smtClean="0"/>
              <a:t>‹#›</a:t>
            </a:fld>
            <a:endParaRPr lang="hu-HU"/>
          </a:p>
        </p:txBody>
      </p:sp>
    </p:spTree>
    <p:extLst>
      <p:ext uri="{BB962C8B-B14F-4D97-AF65-F5344CB8AC3E}">
        <p14:creationId xmlns:p14="http://schemas.microsoft.com/office/powerpoint/2010/main" val="2773357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Dátum helye 2"/>
          <p:cNvSpPr>
            <a:spLocks noGrp="1"/>
          </p:cNvSpPr>
          <p:nvPr>
            <p:ph type="dt" sz="half" idx="10"/>
          </p:nvPr>
        </p:nvSpPr>
        <p:spPr/>
        <p:txBody>
          <a:bodyPr/>
          <a:lstStyle/>
          <a:p>
            <a:fld id="{FE004F13-FB41-4835-A17E-1C3879B552BC}" type="datetimeFigureOut">
              <a:rPr lang="hu-HU" smtClean="0"/>
              <a:t>2019.03.25.</a:t>
            </a:fld>
            <a:endParaRPr lang="hu-HU"/>
          </a:p>
        </p:txBody>
      </p:sp>
      <p:sp>
        <p:nvSpPr>
          <p:cNvPr id="4" name="Élőláb helye 3"/>
          <p:cNvSpPr>
            <a:spLocks noGrp="1"/>
          </p:cNvSpPr>
          <p:nvPr>
            <p:ph type="ftr" sz="quarter" idx="11"/>
          </p:nvPr>
        </p:nvSpPr>
        <p:spPr/>
        <p:txBody>
          <a:bodyPr/>
          <a:lstStyle/>
          <a:p>
            <a:endParaRPr lang="hu-HU"/>
          </a:p>
        </p:txBody>
      </p:sp>
      <p:sp>
        <p:nvSpPr>
          <p:cNvPr id="5" name="Dia számának helye 4"/>
          <p:cNvSpPr>
            <a:spLocks noGrp="1"/>
          </p:cNvSpPr>
          <p:nvPr>
            <p:ph type="sldNum" sz="quarter" idx="12"/>
          </p:nvPr>
        </p:nvSpPr>
        <p:spPr/>
        <p:txBody>
          <a:bodyPr/>
          <a:lstStyle/>
          <a:p>
            <a:fld id="{1AEAF814-C711-4B66-99E0-C687E874EA4E}" type="slidenum">
              <a:rPr lang="hu-HU" smtClean="0"/>
              <a:t>‹#›</a:t>
            </a:fld>
            <a:endParaRPr lang="hu-HU"/>
          </a:p>
        </p:txBody>
      </p:sp>
    </p:spTree>
    <p:extLst>
      <p:ext uri="{BB962C8B-B14F-4D97-AF65-F5344CB8AC3E}">
        <p14:creationId xmlns:p14="http://schemas.microsoft.com/office/powerpoint/2010/main" val="2660692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a:lstStyle/>
          <a:p>
            <a:fld id="{FE004F13-FB41-4835-A17E-1C3879B552BC}" type="datetimeFigureOut">
              <a:rPr lang="hu-HU" smtClean="0"/>
              <a:t>2019.03.25.</a:t>
            </a:fld>
            <a:endParaRPr lang="hu-HU"/>
          </a:p>
        </p:txBody>
      </p:sp>
      <p:sp>
        <p:nvSpPr>
          <p:cNvPr id="3" name="Élőláb helye 2"/>
          <p:cNvSpPr>
            <a:spLocks noGrp="1"/>
          </p:cNvSpPr>
          <p:nvPr>
            <p:ph type="ftr" sz="quarter" idx="11"/>
          </p:nvPr>
        </p:nvSpPr>
        <p:spPr/>
        <p:txBody>
          <a:bodyPr/>
          <a:lstStyle/>
          <a:p>
            <a:endParaRPr lang="hu-HU"/>
          </a:p>
        </p:txBody>
      </p:sp>
      <p:sp>
        <p:nvSpPr>
          <p:cNvPr id="4" name="Dia számának helye 3"/>
          <p:cNvSpPr>
            <a:spLocks noGrp="1"/>
          </p:cNvSpPr>
          <p:nvPr>
            <p:ph type="sldNum" sz="quarter" idx="12"/>
          </p:nvPr>
        </p:nvSpPr>
        <p:spPr/>
        <p:txBody>
          <a:bodyPr/>
          <a:lstStyle/>
          <a:p>
            <a:fld id="{1AEAF814-C711-4B66-99E0-C687E874EA4E}" type="slidenum">
              <a:rPr lang="hu-HU" smtClean="0"/>
              <a:t>‹#›</a:t>
            </a:fld>
            <a:endParaRPr lang="hu-HU"/>
          </a:p>
        </p:txBody>
      </p:sp>
    </p:spTree>
    <p:extLst>
      <p:ext uri="{BB962C8B-B14F-4D97-AF65-F5344CB8AC3E}">
        <p14:creationId xmlns:p14="http://schemas.microsoft.com/office/powerpoint/2010/main" val="56950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Tartalom helye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p:cNvSpPr>
            <a:spLocks noGrp="1"/>
          </p:cNvSpPr>
          <p:nvPr>
            <p:ph type="dt" sz="half" idx="10"/>
          </p:nvPr>
        </p:nvSpPr>
        <p:spPr/>
        <p:txBody>
          <a:bodyPr/>
          <a:lstStyle/>
          <a:p>
            <a:fld id="{FE004F13-FB41-4835-A17E-1C3879B552BC}" type="datetimeFigureOut">
              <a:rPr lang="hu-HU" smtClean="0"/>
              <a:t>2019.03.25.</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1AEAF814-C711-4B66-99E0-C687E874EA4E}" type="slidenum">
              <a:rPr lang="hu-HU" smtClean="0"/>
              <a:t>‹#›</a:t>
            </a:fld>
            <a:endParaRPr lang="hu-HU"/>
          </a:p>
        </p:txBody>
      </p:sp>
    </p:spTree>
    <p:extLst>
      <p:ext uri="{BB962C8B-B14F-4D97-AF65-F5344CB8AC3E}">
        <p14:creationId xmlns:p14="http://schemas.microsoft.com/office/powerpoint/2010/main" val="928859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Kép hely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p:cNvSpPr>
            <a:spLocks noGrp="1"/>
          </p:cNvSpPr>
          <p:nvPr>
            <p:ph type="dt" sz="half" idx="10"/>
          </p:nvPr>
        </p:nvSpPr>
        <p:spPr/>
        <p:txBody>
          <a:bodyPr/>
          <a:lstStyle/>
          <a:p>
            <a:fld id="{FE004F13-FB41-4835-A17E-1C3879B552BC}" type="datetimeFigureOut">
              <a:rPr lang="hu-HU" smtClean="0"/>
              <a:t>2019.03.25.</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1AEAF814-C711-4B66-99E0-C687E874EA4E}" type="slidenum">
              <a:rPr lang="hu-HU" smtClean="0"/>
              <a:t>‹#›</a:t>
            </a:fld>
            <a:endParaRPr lang="hu-HU"/>
          </a:p>
        </p:txBody>
      </p:sp>
    </p:spTree>
    <p:extLst>
      <p:ext uri="{BB962C8B-B14F-4D97-AF65-F5344CB8AC3E}">
        <p14:creationId xmlns:p14="http://schemas.microsoft.com/office/powerpoint/2010/main" val="2653210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a:t>Mintacím szerkesztése</a:t>
            </a:r>
          </a:p>
        </p:txBody>
      </p:sp>
      <p:sp>
        <p:nvSpPr>
          <p:cNvPr id="3" name="Szöveg hely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004F13-FB41-4835-A17E-1C3879B552BC}" type="datetimeFigureOut">
              <a:rPr lang="hu-HU" smtClean="0"/>
              <a:t>2019.03.25.</a:t>
            </a:fld>
            <a:endParaRPr lang="hu-HU"/>
          </a:p>
        </p:txBody>
      </p:sp>
      <p:sp>
        <p:nvSpPr>
          <p:cNvPr id="5" name="Élőláb hely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Dia számának hely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EAF814-C711-4B66-99E0-C687E874EA4E}" type="slidenum">
              <a:rPr lang="hu-HU" smtClean="0"/>
              <a:t>‹#›</a:t>
            </a:fld>
            <a:endParaRPr lang="hu-HU"/>
          </a:p>
        </p:txBody>
      </p:sp>
    </p:spTree>
    <p:extLst>
      <p:ext uri="{BB962C8B-B14F-4D97-AF65-F5344CB8AC3E}">
        <p14:creationId xmlns:p14="http://schemas.microsoft.com/office/powerpoint/2010/main" val="2337835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38348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80BB374B-7E6B-4991-BB6E-BDD87C58C6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66130" y="74812"/>
            <a:ext cx="1735545" cy="580666"/>
          </a:xfrm>
        </p:spPr>
      </p:pic>
      <p:sp>
        <p:nvSpPr>
          <p:cNvPr id="11" name="Rectangle 10">
            <a:extLst>
              <a:ext uri="{FF2B5EF4-FFF2-40B4-BE49-F238E27FC236}">
                <a16:creationId xmlns:a16="http://schemas.microsoft.com/office/drawing/2014/main" id="{9ED1D3CD-2619-41DA-AC40-F24FC4EB1226}"/>
              </a:ext>
            </a:extLst>
          </p:cNvPr>
          <p:cNvSpPr/>
          <p:nvPr/>
        </p:nvSpPr>
        <p:spPr>
          <a:xfrm>
            <a:off x="1241236" y="989066"/>
            <a:ext cx="9463344" cy="707886"/>
          </a:xfrm>
          <a:prstGeom prst="rect">
            <a:avLst/>
          </a:prstGeom>
          <a:noFill/>
        </p:spPr>
        <p:txBody>
          <a:bodyPr wrap="square" lIns="91440" tIns="45720" rIns="91440" bIns="45720">
            <a:spAutoFit/>
          </a:bodyPr>
          <a:lstStyle/>
          <a:p>
            <a:r>
              <a:rPr lang="en-US" sz="4000" b="1" spc="50" dirty="0">
                <a:ln w="9525" cmpd="sng">
                  <a:solidFill>
                    <a:schemeClr val="accent1"/>
                  </a:solidFill>
                  <a:prstDash val="solid"/>
                </a:ln>
                <a:solidFill>
                  <a:srgbClr val="70AD47">
                    <a:tint val="1000"/>
                  </a:srgbClr>
                </a:solidFill>
                <a:effectLst>
                  <a:glow rad="38100">
                    <a:schemeClr val="accent1">
                      <a:alpha val="40000"/>
                    </a:schemeClr>
                  </a:glow>
                </a:effectLst>
              </a:rPr>
              <a:t>Help -&gt; Find Action…</a:t>
            </a:r>
          </a:p>
        </p:txBody>
      </p:sp>
      <p:sp>
        <p:nvSpPr>
          <p:cNvPr id="5" name="Rectangle 4">
            <a:extLst>
              <a:ext uri="{FF2B5EF4-FFF2-40B4-BE49-F238E27FC236}">
                <a16:creationId xmlns:a16="http://schemas.microsoft.com/office/drawing/2014/main" id="{1EF171B0-F20A-4B43-A160-768E1651CA1B}"/>
              </a:ext>
            </a:extLst>
          </p:cNvPr>
          <p:cNvSpPr/>
          <p:nvPr/>
        </p:nvSpPr>
        <p:spPr>
          <a:xfrm>
            <a:off x="1450080" y="1875243"/>
            <a:ext cx="9463344" cy="2554545"/>
          </a:xfrm>
          <a:prstGeom prst="rect">
            <a:avLst/>
          </a:prstGeom>
          <a:noFill/>
        </p:spPr>
        <p:txBody>
          <a:bodyPr wrap="square" lIns="91440" tIns="45720" rIns="91440" bIns="45720">
            <a:spAutoFit/>
          </a:bodyPr>
          <a:lstStyle/>
          <a:p>
            <a:r>
              <a:rPr lang="en-US" sz="4000" b="1" spc="50" dirty="0">
                <a:ln w="9525" cmpd="sng">
                  <a:solidFill>
                    <a:schemeClr val="accent1"/>
                  </a:solidFill>
                  <a:prstDash val="solid"/>
                </a:ln>
                <a:solidFill>
                  <a:srgbClr val="70AD47">
                    <a:tint val="1000"/>
                  </a:srgbClr>
                </a:solidFill>
                <a:effectLst>
                  <a:glow rad="38100">
                    <a:schemeClr val="accent1">
                      <a:alpha val="40000"/>
                    </a:schemeClr>
                  </a:glow>
                </a:effectLst>
              </a:rPr>
              <a:t>Type &lt;something</a:t>
            </a:r>
            <a:r>
              <a:rPr lang="en-US" sz="4000" b="1" spc="50">
                <a:ln w="9525" cmpd="sng">
                  <a:solidFill>
                    <a:schemeClr val="accent1"/>
                  </a:solidFill>
                  <a:prstDash val="solid"/>
                </a:ln>
                <a:solidFill>
                  <a:srgbClr val="70AD47">
                    <a:tint val="1000"/>
                  </a:srgbClr>
                </a:solidFill>
                <a:effectLst>
                  <a:glow rad="38100">
                    <a:schemeClr val="accent1">
                      <a:alpha val="40000"/>
                    </a:schemeClr>
                  </a:glow>
                </a:effectLst>
              </a:rPr>
              <a:t>&gt; - which </a:t>
            </a:r>
            <a:r>
              <a:rPr lang="en-US" sz="4000" b="1" spc="50" dirty="0">
                <a:ln w="9525" cmpd="sng">
                  <a:solidFill>
                    <a:schemeClr val="accent1"/>
                  </a:solidFill>
                  <a:prstDash val="solid"/>
                </a:ln>
                <a:solidFill>
                  <a:srgbClr val="70AD47">
                    <a:tint val="1000"/>
                  </a:srgbClr>
                </a:solidFill>
                <a:effectLst>
                  <a:glow rad="38100">
                    <a:schemeClr val="accent1">
                      <a:alpha val="40000"/>
                    </a:schemeClr>
                  </a:glow>
                </a:effectLst>
              </a:rPr>
              <a:t>settings you want to change</a:t>
            </a:r>
          </a:p>
          <a:p>
            <a:r>
              <a:rPr lang="en-US" sz="4000" b="1" spc="50" dirty="0">
                <a:ln w="9525" cmpd="sng">
                  <a:solidFill>
                    <a:schemeClr val="accent1"/>
                  </a:solidFill>
                  <a:prstDash val="solid"/>
                </a:ln>
                <a:solidFill>
                  <a:srgbClr val="70AD47">
                    <a:tint val="1000"/>
                  </a:srgbClr>
                </a:solidFill>
                <a:effectLst>
                  <a:glow rad="38100">
                    <a:schemeClr val="accent1">
                      <a:alpha val="40000"/>
                    </a:schemeClr>
                  </a:glow>
                </a:effectLst>
              </a:rPr>
              <a:t>- Interpreter</a:t>
            </a:r>
          </a:p>
          <a:p>
            <a:r>
              <a:rPr lang="en-US" sz="4000" b="1" spc="50" dirty="0">
                <a:ln w="9525" cmpd="sng">
                  <a:solidFill>
                    <a:schemeClr val="accent1"/>
                  </a:solidFill>
                  <a:prstDash val="solid"/>
                </a:ln>
                <a:solidFill>
                  <a:srgbClr val="70AD47">
                    <a:tint val="1000"/>
                  </a:srgbClr>
                </a:solidFill>
                <a:effectLst>
                  <a:glow rad="38100">
                    <a:schemeClr val="accent1">
                      <a:alpha val="40000"/>
                    </a:schemeClr>
                  </a:glow>
                </a:effectLst>
              </a:rPr>
              <a:t>- Syntax</a:t>
            </a:r>
          </a:p>
        </p:txBody>
      </p:sp>
    </p:spTree>
    <p:extLst>
      <p:ext uri="{BB962C8B-B14F-4D97-AF65-F5344CB8AC3E}">
        <p14:creationId xmlns:p14="http://schemas.microsoft.com/office/powerpoint/2010/main" val="1021288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80BB374B-7E6B-4991-BB6E-BDD87C58C6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62040" y="271510"/>
            <a:ext cx="1735545" cy="580666"/>
          </a:xfrm>
        </p:spPr>
      </p:pic>
      <p:sp>
        <p:nvSpPr>
          <p:cNvPr id="11" name="Rectangle 10">
            <a:extLst>
              <a:ext uri="{FF2B5EF4-FFF2-40B4-BE49-F238E27FC236}">
                <a16:creationId xmlns:a16="http://schemas.microsoft.com/office/drawing/2014/main" id="{9ED1D3CD-2619-41DA-AC40-F24FC4EB1226}"/>
              </a:ext>
            </a:extLst>
          </p:cNvPr>
          <p:cNvSpPr/>
          <p:nvPr/>
        </p:nvSpPr>
        <p:spPr>
          <a:xfrm>
            <a:off x="1241236" y="989066"/>
            <a:ext cx="9463344" cy="2062103"/>
          </a:xfrm>
          <a:prstGeom prst="rect">
            <a:avLst/>
          </a:prstGeom>
          <a:noFill/>
        </p:spPr>
        <p:txBody>
          <a:bodyPr wrap="square" lIns="91440" tIns="45720" rIns="91440" bIns="4572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5B9BD5">
                    <a:lumMod val="40000"/>
                    <a:lumOff val="60000"/>
                  </a:srgbClr>
                </a:solidFill>
                <a:effectLst/>
                <a:uLnTx/>
                <a:uFillTx/>
                <a:latin typeface="Calibri" panose="020F0502020204030204"/>
                <a:ea typeface="+mn-ea"/>
                <a:cs typeface="+mn-cs"/>
              </a:rPr>
              <a:t>Debugging is the process of finding and resolving defects or problems within a computer program that prevent correct operation of computer software or a system. </a:t>
            </a:r>
          </a:p>
        </p:txBody>
      </p:sp>
      <p:pic>
        <p:nvPicPr>
          <p:cNvPr id="2" name="Picture 1">
            <a:extLst>
              <a:ext uri="{FF2B5EF4-FFF2-40B4-BE49-F238E27FC236}">
                <a16:creationId xmlns:a16="http://schemas.microsoft.com/office/drawing/2014/main" id="{2382D556-B1C2-4D47-87E2-FB74574442AB}"/>
              </a:ext>
            </a:extLst>
          </p:cNvPr>
          <p:cNvPicPr>
            <a:picLocks noChangeAspect="1"/>
          </p:cNvPicPr>
          <p:nvPr/>
        </p:nvPicPr>
        <p:blipFill>
          <a:blip r:embed="rId3"/>
          <a:stretch>
            <a:fillRect/>
          </a:stretch>
        </p:blipFill>
        <p:spPr>
          <a:xfrm>
            <a:off x="3291918" y="2949569"/>
            <a:ext cx="4675726" cy="3684843"/>
          </a:xfrm>
          <a:prstGeom prst="rect">
            <a:avLst/>
          </a:prstGeom>
        </p:spPr>
      </p:pic>
    </p:spTree>
    <p:extLst>
      <p:ext uri="{BB962C8B-B14F-4D97-AF65-F5344CB8AC3E}">
        <p14:creationId xmlns:p14="http://schemas.microsoft.com/office/powerpoint/2010/main" val="4048731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80BB374B-7E6B-4991-BB6E-BDD87C58C6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62040" y="271510"/>
            <a:ext cx="1735545" cy="580666"/>
          </a:xfrm>
        </p:spPr>
      </p:pic>
      <p:graphicFrame>
        <p:nvGraphicFramePr>
          <p:cNvPr id="7" name="Table 6">
            <a:extLst>
              <a:ext uri="{FF2B5EF4-FFF2-40B4-BE49-F238E27FC236}">
                <a16:creationId xmlns:a16="http://schemas.microsoft.com/office/drawing/2014/main" id="{72BC7533-D4E0-4D9C-85EC-B254E03F4042}"/>
              </a:ext>
            </a:extLst>
          </p:cNvPr>
          <p:cNvGraphicFramePr>
            <a:graphicFrameLocks noGrp="1"/>
          </p:cNvGraphicFramePr>
          <p:nvPr>
            <p:extLst/>
          </p:nvPr>
        </p:nvGraphicFramePr>
        <p:xfrm>
          <a:off x="319320" y="2663347"/>
          <a:ext cx="10643970" cy="4328160"/>
        </p:xfrm>
        <a:graphic>
          <a:graphicData uri="http://schemas.openxmlformats.org/drawingml/2006/table">
            <a:tbl>
              <a:tblPr/>
              <a:tblGrid>
                <a:gridCol w="605240">
                  <a:extLst>
                    <a:ext uri="{9D8B030D-6E8A-4147-A177-3AD203B41FA5}">
                      <a16:colId xmlns:a16="http://schemas.microsoft.com/office/drawing/2014/main" val="1758464753"/>
                    </a:ext>
                  </a:extLst>
                </a:gridCol>
                <a:gridCol w="985520">
                  <a:extLst>
                    <a:ext uri="{9D8B030D-6E8A-4147-A177-3AD203B41FA5}">
                      <a16:colId xmlns:a16="http://schemas.microsoft.com/office/drawing/2014/main" val="2473742457"/>
                    </a:ext>
                  </a:extLst>
                </a:gridCol>
                <a:gridCol w="9053210">
                  <a:extLst>
                    <a:ext uri="{9D8B030D-6E8A-4147-A177-3AD203B41FA5}">
                      <a16:colId xmlns:a16="http://schemas.microsoft.com/office/drawing/2014/main" val="2745733545"/>
                    </a:ext>
                  </a:extLst>
                </a:gridCol>
              </a:tblGrid>
              <a:tr h="761980">
                <a:tc>
                  <a:txBody>
                    <a:bodyPr/>
                    <a:lstStyle/>
                    <a:p>
                      <a:pPr algn="ctr"/>
                      <a:r>
                        <a:rPr lang="en-US" dirty="0">
                          <a:solidFill>
                            <a:schemeClr val="accent1">
                              <a:lumMod val="40000"/>
                              <a:lumOff val="60000"/>
                            </a:schemeClr>
                          </a:solidFill>
                        </a:rPr>
                        <a:t>Icon</a:t>
                      </a:r>
                      <a:endParaRPr lang="hu-HU" dirty="0">
                        <a:solidFill>
                          <a:schemeClr val="accent1">
                            <a:lumMod val="40000"/>
                            <a:lumOff val="60000"/>
                          </a:schemeClr>
                        </a:solidFill>
                      </a:endParaRPr>
                    </a:p>
                  </a:txBody>
                  <a:tcPr anchor="ctr">
                    <a:lnL>
                      <a:noFill/>
                    </a:lnL>
                    <a:lnR>
                      <a:noFill/>
                    </a:lnR>
                    <a:lnT>
                      <a:noFill/>
                    </a:lnT>
                    <a:lnB>
                      <a:noFill/>
                    </a:lnB>
                  </a:tcPr>
                </a:tc>
                <a:tc>
                  <a:txBody>
                    <a:bodyPr/>
                    <a:lstStyle/>
                    <a:p>
                      <a:pPr algn="ctr"/>
                      <a:r>
                        <a:rPr lang="en-US" dirty="0">
                          <a:solidFill>
                            <a:schemeClr val="accent1">
                              <a:lumMod val="40000"/>
                              <a:lumOff val="60000"/>
                            </a:schemeClr>
                          </a:solidFill>
                        </a:rPr>
                        <a:t>Tooltip and shortcut</a:t>
                      </a:r>
                      <a:endParaRPr lang="hu-HU" dirty="0">
                        <a:solidFill>
                          <a:schemeClr val="accent1">
                            <a:lumMod val="40000"/>
                            <a:lumOff val="60000"/>
                          </a:schemeClr>
                        </a:solidFill>
                      </a:endParaRPr>
                    </a:p>
                  </a:txBody>
                  <a:tcPr anchor="ctr">
                    <a:lnL>
                      <a:noFill/>
                    </a:lnL>
                    <a:lnR>
                      <a:noFill/>
                    </a:lnR>
                    <a:lnT>
                      <a:noFill/>
                    </a:lnT>
                    <a:lnB>
                      <a:noFill/>
                    </a:lnB>
                  </a:tcPr>
                </a:tc>
                <a:tc>
                  <a:txBody>
                    <a:bodyPr/>
                    <a:lstStyle/>
                    <a:p>
                      <a:pPr algn="ctr"/>
                      <a:r>
                        <a:rPr lang="en-US" sz="2000" dirty="0">
                          <a:solidFill>
                            <a:schemeClr val="accent1">
                              <a:lumMod val="40000"/>
                              <a:lumOff val="60000"/>
                            </a:schemeClr>
                          </a:solidFill>
                        </a:rPr>
                        <a:t>Description</a:t>
                      </a:r>
                    </a:p>
                  </a:txBody>
                  <a:tcPr anchor="ctr">
                    <a:lnL>
                      <a:noFill/>
                    </a:lnL>
                    <a:lnR>
                      <a:noFill/>
                    </a:lnR>
                    <a:lnT>
                      <a:noFill/>
                    </a:lnT>
                    <a:lnB>
                      <a:noFill/>
                    </a:lnB>
                  </a:tcPr>
                </a:tc>
                <a:extLst>
                  <a:ext uri="{0D108BD9-81ED-4DB2-BD59-A6C34878D82A}">
                    <a16:rowId xmlns:a16="http://schemas.microsoft.com/office/drawing/2014/main" val="3391443975"/>
                  </a:ext>
                </a:extLst>
              </a:tr>
              <a:tr h="761980">
                <a:tc>
                  <a:txBody>
                    <a:bodyPr/>
                    <a:lstStyle/>
                    <a:p>
                      <a:endParaRPr lang="hu-HU" dirty="0">
                        <a:solidFill>
                          <a:schemeClr val="accent1">
                            <a:lumMod val="40000"/>
                            <a:lumOff val="60000"/>
                          </a:schemeClr>
                        </a:solidFill>
                      </a:endParaRPr>
                    </a:p>
                  </a:txBody>
                  <a:tcPr anchor="ctr">
                    <a:lnL>
                      <a:noFill/>
                    </a:lnL>
                    <a:lnR>
                      <a:noFill/>
                    </a:lnR>
                    <a:lnT>
                      <a:noFill/>
                    </a:lnT>
                    <a:lnB>
                      <a:noFill/>
                    </a:lnB>
                  </a:tcPr>
                </a:tc>
                <a:tc>
                  <a:txBody>
                    <a:bodyPr/>
                    <a:lstStyle/>
                    <a:p>
                      <a:pPr algn="ctr"/>
                      <a:r>
                        <a:rPr lang="hu-HU" dirty="0" err="1">
                          <a:solidFill>
                            <a:schemeClr val="accent1">
                              <a:lumMod val="40000"/>
                              <a:lumOff val="60000"/>
                            </a:schemeClr>
                          </a:solidFill>
                        </a:rPr>
                        <a:t>Step</a:t>
                      </a:r>
                      <a:r>
                        <a:rPr lang="hu-HU" dirty="0">
                          <a:solidFill>
                            <a:schemeClr val="accent1">
                              <a:lumMod val="40000"/>
                              <a:lumOff val="60000"/>
                            </a:schemeClr>
                          </a:solidFill>
                        </a:rPr>
                        <a:t> Over </a:t>
                      </a:r>
                      <a:br>
                        <a:rPr lang="hu-HU" dirty="0">
                          <a:solidFill>
                            <a:schemeClr val="accent1">
                              <a:lumMod val="40000"/>
                              <a:lumOff val="60000"/>
                            </a:schemeClr>
                          </a:solidFill>
                        </a:rPr>
                      </a:br>
                      <a:r>
                        <a:rPr lang="hu-HU" dirty="0">
                          <a:solidFill>
                            <a:schemeClr val="accent1">
                              <a:lumMod val="40000"/>
                              <a:lumOff val="60000"/>
                            </a:schemeClr>
                          </a:solidFill>
                        </a:rPr>
                        <a:t>F8 </a:t>
                      </a:r>
                    </a:p>
                  </a:txBody>
                  <a:tcPr anchor="ctr">
                    <a:lnL>
                      <a:noFill/>
                    </a:lnL>
                    <a:lnR>
                      <a:noFill/>
                    </a:lnR>
                    <a:lnT>
                      <a:noFill/>
                    </a:lnT>
                    <a:lnB>
                      <a:noFill/>
                    </a:lnB>
                  </a:tcPr>
                </a:tc>
                <a:tc>
                  <a:txBody>
                    <a:bodyPr/>
                    <a:lstStyle/>
                    <a:p>
                      <a:pPr algn="l"/>
                      <a:r>
                        <a:rPr lang="en-US" sz="2000" dirty="0">
                          <a:solidFill>
                            <a:schemeClr val="accent1">
                              <a:lumMod val="40000"/>
                              <a:lumOff val="60000"/>
                            </a:schemeClr>
                          </a:solidFill>
                        </a:rPr>
                        <a:t>Click this button to execute the program until the next line in the current method or file, skipping the methods referenced at the current execution point (if any). If the current line is the last one in the method, execution steps to the line executed right after this method. </a:t>
                      </a:r>
                    </a:p>
                  </a:txBody>
                  <a:tcPr anchor="ctr">
                    <a:lnL>
                      <a:noFill/>
                    </a:lnL>
                    <a:lnR>
                      <a:noFill/>
                    </a:lnR>
                    <a:lnT>
                      <a:noFill/>
                    </a:lnT>
                    <a:lnB>
                      <a:noFill/>
                    </a:lnB>
                  </a:tcPr>
                </a:tc>
                <a:extLst>
                  <a:ext uri="{0D108BD9-81ED-4DB2-BD59-A6C34878D82A}">
                    <a16:rowId xmlns:a16="http://schemas.microsoft.com/office/drawing/2014/main" val="517494820"/>
                  </a:ext>
                </a:extLst>
              </a:tr>
              <a:tr h="761980">
                <a:tc>
                  <a:txBody>
                    <a:bodyPr/>
                    <a:lstStyle/>
                    <a:p>
                      <a:endParaRPr lang="hu-HU" dirty="0">
                        <a:solidFill>
                          <a:schemeClr val="accent1">
                            <a:lumMod val="40000"/>
                            <a:lumOff val="60000"/>
                          </a:schemeClr>
                        </a:solidFill>
                      </a:endParaRPr>
                    </a:p>
                  </a:txBody>
                  <a:tcPr anchor="ctr">
                    <a:lnL>
                      <a:noFill/>
                    </a:lnL>
                    <a:lnR>
                      <a:noFill/>
                    </a:lnR>
                    <a:lnT>
                      <a:noFill/>
                    </a:lnT>
                    <a:lnB>
                      <a:noFill/>
                    </a:lnB>
                  </a:tcPr>
                </a:tc>
                <a:tc>
                  <a:txBody>
                    <a:bodyPr/>
                    <a:lstStyle/>
                    <a:p>
                      <a:pPr algn="ctr"/>
                      <a:r>
                        <a:rPr lang="hu-HU" dirty="0" err="1">
                          <a:solidFill>
                            <a:schemeClr val="accent1">
                              <a:lumMod val="40000"/>
                              <a:lumOff val="60000"/>
                            </a:schemeClr>
                          </a:solidFill>
                        </a:rPr>
                        <a:t>Step</a:t>
                      </a:r>
                      <a:r>
                        <a:rPr lang="hu-HU" dirty="0">
                          <a:solidFill>
                            <a:schemeClr val="accent1">
                              <a:lumMod val="40000"/>
                              <a:lumOff val="60000"/>
                            </a:schemeClr>
                          </a:solidFill>
                        </a:rPr>
                        <a:t> </a:t>
                      </a:r>
                      <a:r>
                        <a:rPr lang="hu-HU" dirty="0" err="1">
                          <a:solidFill>
                            <a:schemeClr val="accent1">
                              <a:lumMod val="40000"/>
                              <a:lumOff val="60000"/>
                            </a:schemeClr>
                          </a:solidFill>
                        </a:rPr>
                        <a:t>Into</a:t>
                      </a:r>
                      <a:r>
                        <a:rPr lang="hu-HU" dirty="0">
                          <a:solidFill>
                            <a:schemeClr val="accent1">
                              <a:lumMod val="40000"/>
                              <a:lumOff val="60000"/>
                            </a:schemeClr>
                          </a:solidFill>
                        </a:rPr>
                        <a:t> </a:t>
                      </a:r>
                      <a:br>
                        <a:rPr lang="hu-HU" dirty="0">
                          <a:solidFill>
                            <a:schemeClr val="accent1">
                              <a:lumMod val="40000"/>
                              <a:lumOff val="60000"/>
                            </a:schemeClr>
                          </a:solidFill>
                        </a:rPr>
                      </a:br>
                      <a:r>
                        <a:rPr lang="hu-HU" dirty="0">
                          <a:solidFill>
                            <a:schemeClr val="accent1">
                              <a:lumMod val="40000"/>
                              <a:lumOff val="60000"/>
                            </a:schemeClr>
                          </a:solidFill>
                        </a:rPr>
                        <a:t>F7 </a:t>
                      </a:r>
                    </a:p>
                  </a:txBody>
                  <a:tcPr anchor="ctr">
                    <a:lnL>
                      <a:noFill/>
                    </a:lnL>
                    <a:lnR>
                      <a:noFill/>
                    </a:lnR>
                    <a:lnT>
                      <a:noFill/>
                    </a:lnT>
                    <a:lnB>
                      <a:noFill/>
                    </a:lnB>
                  </a:tcPr>
                </a:tc>
                <a:tc>
                  <a:txBody>
                    <a:bodyPr/>
                    <a:lstStyle/>
                    <a:p>
                      <a:r>
                        <a:rPr lang="en-US" sz="2000" dirty="0">
                          <a:solidFill>
                            <a:schemeClr val="accent1">
                              <a:lumMod val="40000"/>
                              <a:lumOff val="60000"/>
                            </a:schemeClr>
                          </a:solidFill>
                        </a:rPr>
                        <a:t>Click this button to have the debugger step into the method called at the current execution point. </a:t>
                      </a:r>
                    </a:p>
                  </a:txBody>
                  <a:tcPr anchor="ctr">
                    <a:lnL>
                      <a:noFill/>
                    </a:lnL>
                    <a:lnR>
                      <a:noFill/>
                    </a:lnR>
                    <a:lnT>
                      <a:noFill/>
                    </a:lnT>
                    <a:lnB>
                      <a:noFill/>
                    </a:lnB>
                  </a:tcPr>
                </a:tc>
                <a:extLst>
                  <a:ext uri="{0D108BD9-81ED-4DB2-BD59-A6C34878D82A}">
                    <a16:rowId xmlns:a16="http://schemas.microsoft.com/office/drawing/2014/main" val="3346134337"/>
                  </a:ext>
                </a:extLst>
              </a:tr>
              <a:tr h="1088543">
                <a:tc>
                  <a:txBody>
                    <a:bodyPr/>
                    <a:lstStyle/>
                    <a:p>
                      <a:endParaRPr lang="hu-HU" dirty="0">
                        <a:solidFill>
                          <a:schemeClr val="accent1">
                            <a:lumMod val="40000"/>
                            <a:lumOff val="60000"/>
                          </a:schemeClr>
                        </a:solidFill>
                      </a:endParaRPr>
                    </a:p>
                  </a:txBody>
                  <a:tcPr anchor="ctr">
                    <a:lnL>
                      <a:noFill/>
                    </a:lnL>
                    <a:lnR>
                      <a:noFill/>
                    </a:lnR>
                    <a:lnT>
                      <a:noFill/>
                    </a:lnT>
                    <a:lnB>
                      <a:noFill/>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hu-HU" dirty="0" err="1">
                          <a:solidFill>
                            <a:schemeClr val="accent1">
                              <a:lumMod val="40000"/>
                              <a:lumOff val="60000"/>
                            </a:schemeClr>
                          </a:solidFill>
                        </a:rPr>
                        <a:t>Step</a:t>
                      </a:r>
                      <a:r>
                        <a:rPr lang="hu-HU" dirty="0">
                          <a:solidFill>
                            <a:schemeClr val="accent1">
                              <a:lumMod val="40000"/>
                              <a:lumOff val="60000"/>
                            </a:schemeClr>
                          </a:solidFill>
                        </a:rPr>
                        <a:t> Out </a:t>
                      </a:r>
                      <a:br>
                        <a:rPr lang="hu-HU" dirty="0">
                          <a:solidFill>
                            <a:schemeClr val="accent1">
                              <a:lumMod val="40000"/>
                              <a:lumOff val="60000"/>
                            </a:schemeClr>
                          </a:solidFill>
                        </a:rPr>
                      </a:br>
                      <a:r>
                        <a:rPr lang="hu-HU" dirty="0">
                          <a:solidFill>
                            <a:schemeClr val="accent1">
                              <a:lumMod val="40000"/>
                              <a:lumOff val="60000"/>
                            </a:schemeClr>
                          </a:solidFill>
                        </a:rPr>
                        <a:t>Shift+F8 </a:t>
                      </a:r>
                    </a:p>
                    <a:p>
                      <a:pPr algn="ctr"/>
                      <a:endParaRPr lang="hu-HU" dirty="0">
                        <a:solidFill>
                          <a:schemeClr val="accent1">
                            <a:lumMod val="40000"/>
                            <a:lumOff val="60000"/>
                          </a:schemeClr>
                        </a:solidFill>
                      </a:endParaRPr>
                    </a:p>
                  </a:txBody>
                  <a:tcPr anchor="ctr">
                    <a:lnL>
                      <a:noFill/>
                    </a:lnL>
                    <a:lnR>
                      <a:noFill/>
                    </a:lnR>
                    <a:lnT>
                      <a:noFill/>
                    </a:lnT>
                    <a:lnB>
                      <a:noFill/>
                    </a:lnB>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solidFill>
                            <a:schemeClr val="accent1">
                              <a:lumMod val="40000"/>
                              <a:lumOff val="60000"/>
                            </a:schemeClr>
                          </a:solidFill>
                        </a:rPr>
                        <a:t>Click this button to have the debugger step out of the current method, to the line executed right after it. </a:t>
                      </a:r>
                    </a:p>
                    <a:p>
                      <a:endParaRPr lang="en-US" sz="2000" dirty="0">
                        <a:solidFill>
                          <a:schemeClr val="accent1">
                            <a:lumMod val="40000"/>
                            <a:lumOff val="60000"/>
                          </a:schemeClr>
                        </a:solidFill>
                      </a:endParaRPr>
                    </a:p>
                  </a:txBody>
                  <a:tcPr anchor="ctr">
                    <a:lnL>
                      <a:noFill/>
                    </a:lnL>
                    <a:lnR>
                      <a:noFill/>
                    </a:lnR>
                    <a:lnT>
                      <a:noFill/>
                    </a:lnT>
                    <a:lnB>
                      <a:noFill/>
                    </a:lnB>
                  </a:tcPr>
                </a:tc>
                <a:extLst>
                  <a:ext uri="{0D108BD9-81ED-4DB2-BD59-A6C34878D82A}">
                    <a16:rowId xmlns:a16="http://schemas.microsoft.com/office/drawing/2014/main" val="106928847"/>
                  </a:ext>
                </a:extLst>
              </a:tr>
            </a:tbl>
          </a:graphicData>
        </a:graphic>
      </p:graphicFrame>
      <p:pic>
        <p:nvPicPr>
          <p:cNvPr id="5" name="Picture 4">
            <a:extLst>
              <a:ext uri="{FF2B5EF4-FFF2-40B4-BE49-F238E27FC236}">
                <a16:creationId xmlns:a16="http://schemas.microsoft.com/office/drawing/2014/main" id="{C5D5145A-8312-4A51-93E0-562F19AD9AB2}"/>
              </a:ext>
            </a:extLst>
          </p:cNvPr>
          <p:cNvPicPr>
            <a:picLocks noChangeAspect="1"/>
          </p:cNvPicPr>
          <p:nvPr/>
        </p:nvPicPr>
        <p:blipFill>
          <a:blip r:embed="rId3"/>
          <a:stretch>
            <a:fillRect/>
          </a:stretch>
        </p:blipFill>
        <p:spPr>
          <a:xfrm>
            <a:off x="6689998" y="991618"/>
            <a:ext cx="4802667" cy="1847850"/>
          </a:xfrm>
          <a:prstGeom prst="rect">
            <a:avLst/>
          </a:prstGeom>
        </p:spPr>
      </p:pic>
      <p:pic>
        <p:nvPicPr>
          <p:cNvPr id="9" name="Picture 22" descr="icons actions traceOver svg">
            <a:extLst>
              <a:ext uri="{FF2B5EF4-FFF2-40B4-BE49-F238E27FC236}">
                <a16:creationId xmlns:a16="http://schemas.microsoft.com/office/drawing/2014/main" id="{8A484D3E-5374-40B4-8AED-A579E4E236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027" y="3881875"/>
            <a:ext cx="432000" cy="432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C9DAF01-5FBD-47C4-BABC-AD00A4135F16}"/>
              </a:ext>
            </a:extLst>
          </p:cNvPr>
          <p:cNvPicPr>
            <a:picLocks noChangeAspect="1"/>
          </p:cNvPicPr>
          <p:nvPr/>
        </p:nvPicPr>
        <p:blipFill>
          <a:blip r:embed="rId5"/>
          <a:stretch>
            <a:fillRect/>
          </a:stretch>
        </p:blipFill>
        <p:spPr>
          <a:xfrm>
            <a:off x="299027" y="5100403"/>
            <a:ext cx="432000" cy="432000"/>
          </a:xfrm>
          <a:prstGeom prst="rect">
            <a:avLst/>
          </a:prstGeom>
        </p:spPr>
      </p:pic>
      <p:pic>
        <p:nvPicPr>
          <p:cNvPr id="8" name="Picture 7">
            <a:extLst>
              <a:ext uri="{FF2B5EF4-FFF2-40B4-BE49-F238E27FC236}">
                <a16:creationId xmlns:a16="http://schemas.microsoft.com/office/drawing/2014/main" id="{37E793F5-9EAE-4129-8964-C580FE372B2F}"/>
              </a:ext>
            </a:extLst>
          </p:cNvPr>
          <p:cNvPicPr>
            <a:picLocks noChangeAspect="1"/>
          </p:cNvPicPr>
          <p:nvPr/>
        </p:nvPicPr>
        <p:blipFill>
          <a:blip r:embed="rId6"/>
          <a:stretch>
            <a:fillRect/>
          </a:stretch>
        </p:blipFill>
        <p:spPr>
          <a:xfrm>
            <a:off x="299027" y="6047928"/>
            <a:ext cx="432000" cy="432000"/>
          </a:xfrm>
          <a:prstGeom prst="rect">
            <a:avLst/>
          </a:prstGeom>
        </p:spPr>
      </p:pic>
      <p:sp>
        <p:nvSpPr>
          <p:cNvPr id="14" name="Rectangle 13">
            <a:extLst>
              <a:ext uri="{FF2B5EF4-FFF2-40B4-BE49-F238E27FC236}">
                <a16:creationId xmlns:a16="http://schemas.microsoft.com/office/drawing/2014/main" id="{C6D24548-DD6C-4C33-8DDB-9C44C03B9748}"/>
              </a:ext>
            </a:extLst>
          </p:cNvPr>
          <p:cNvSpPr/>
          <p:nvPr/>
        </p:nvSpPr>
        <p:spPr>
          <a:xfrm>
            <a:off x="351003" y="861156"/>
            <a:ext cx="5246233" cy="1384995"/>
          </a:xfrm>
          <a:prstGeom prst="rect">
            <a:avLst/>
          </a:prstGeom>
          <a:noFill/>
        </p:spPr>
        <p:txBody>
          <a:bodyPr wrap="square" lIns="91440" tIns="45720" rIns="91440" bIns="4572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srgbClr val="5B9BD5">
                    <a:lumMod val="40000"/>
                    <a:lumOff val="60000"/>
                  </a:srgbClr>
                </a:solidFill>
                <a:effectLst/>
                <a:uLnTx/>
                <a:uFillTx/>
                <a:latin typeface="Calibri" panose="020F0502020204030204"/>
                <a:ea typeface="+mn-ea"/>
                <a:cs typeface="+mn-cs"/>
              </a:rPr>
              <a:t>Breakpoints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B9BD5">
                    <a:lumMod val="40000"/>
                    <a:lumOff val="60000"/>
                  </a:srgbClr>
                </a:solidFill>
                <a:effectLst/>
                <a:uLnTx/>
                <a:uFillTx/>
                <a:latin typeface="Calibri" panose="020F0502020204030204"/>
                <a:ea typeface="+mn-ea"/>
                <a:cs typeface="+mn-cs"/>
              </a:rPr>
              <a:t>Breakpoints are source code markers that let you suspend program execution at a specific point and examine its behavior. </a:t>
            </a:r>
          </a:p>
        </p:txBody>
      </p:sp>
      <p:sp>
        <p:nvSpPr>
          <p:cNvPr id="15" name="Rectangle 14">
            <a:extLst>
              <a:ext uri="{FF2B5EF4-FFF2-40B4-BE49-F238E27FC236}">
                <a16:creationId xmlns:a16="http://schemas.microsoft.com/office/drawing/2014/main" id="{5F67F966-A516-4090-8AE1-C4071D22E24D}"/>
              </a:ext>
            </a:extLst>
          </p:cNvPr>
          <p:cNvSpPr/>
          <p:nvPr/>
        </p:nvSpPr>
        <p:spPr>
          <a:xfrm>
            <a:off x="6003635" y="2967335"/>
            <a:ext cx="184730" cy="923330"/>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hu-HU" sz="5400" b="1" i="0" u="none" strike="noStrike" kern="1200" cap="none" spc="50" normalizeH="0" baseline="0" noProof="0" dirty="0">
              <a:ln w="9525" cmpd="sng">
                <a:solidFill>
                  <a:srgbClr val="5B9BD5"/>
                </a:solidFill>
                <a:prstDash val="solid"/>
              </a:ln>
              <a:solidFill>
                <a:srgbClr val="70AD47">
                  <a:tint val="1000"/>
                </a:srgbClr>
              </a:solidFill>
              <a:effectLst>
                <a:glow rad="38100">
                  <a:srgbClr val="5B9BD5">
                    <a:alpha val="40000"/>
                  </a:srgbClr>
                </a:glow>
              </a:effectLst>
              <a:uLnTx/>
              <a:uFillTx/>
              <a:latin typeface="Calibri" panose="020F0502020204030204"/>
              <a:ea typeface="+mn-ea"/>
              <a:cs typeface="+mn-cs"/>
            </a:endParaRPr>
          </a:p>
        </p:txBody>
      </p:sp>
    </p:spTree>
    <p:extLst>
      <p:ext uri="{BB962C8B-B14F-4D97-AF65-F5344CB8AC3E}">
        <p14:creationId xmlns:p14="http://schemas.microsoft.com/office/powerpoint/2010/main" val="639292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3847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80BB374B-7E6B-4991-BB6E-BDD87C58C6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66130" y="74812"/>
            <a:ext cx="1735545" cy="580666"/>
          </a:xfrm>
        </p:spPr>
      </p:pic>
      <p:sp>
        <p:nvSpPr>
          <p:cNvPr id="11" name="Rectangle 10">
            <a:extLst>
              <a:ext uri="{FF2B5EF4-FFF2-40B4-BE49-F238E27FC236}">
                <a16:creationId xmlns:a16="http://schemas.microsoft.com/office/drawing/2014/main" id="{9ED1D3CD-2619-41DA-AC40-F24FC4EB1226}"/>
              </a:ext>
            </a:extLst>
          </p:cNvPr>
          <p:cNvSpPr/>
          <p:nvPr/>
        </p:nvSpPr>
        <p:spPr>
          <a:xfrm>
            <a:off x="1527040" y="2105690"/>
            <a:ext cx="9463344" cy="2308324"/>
          </a:xfrm>
          <a:prstGeom prst="rect">
            <a:avLst/>
          </a:prstGeom>
          <a:noFill/>
        </p:spPr>
        <p:txBody>
          <a:bodyPr wrap="square" lIns="91440" tIns="45720" rIns="91440" bIns="45720">
            <a:spAutoFit/>
          </a:bodyPr>
          <a:lstStyle/>
          <a:p>
            <a:pPr algn="ctr"/>
            <a:r>
              <a:rPr lang="en-US" sz="7200" b="1" spc="50" dirty="0">
                <a:ln w="9525" cmpd="sng">
                  <a:solidFill>
                    <a:schemeClr val="accent1"/>
                  </a:solidFill>
                  <a:prstDash val="solid"/>
                </a:ln>
                <a:solidFill>
                  <a:srgbClr val="70AD47">
                    <a:tint val="1000"/>
                  </a:srgbClr>
                </a:solidFill>
                <a:effectLst>
                  <a:glow rad="38100">
                    <a:schemeClr val="accent1">
                      <a:alpha val="40000"/>
                    </a:schemeClr>
                  </a:glow>
                </a:effectLst>
              </a:rPr>
              <a:t>Boost Up your projects with PyCharm!</a:t>
            </a:r>
          </a:p>
        </p:txBody>
      </p:sp>
    </p:spTree>
    <p:extLst>
      <p:ext uri="{BB962C8B-B14F-4D97-AF65-F5344CB8AC3E}">
        <p14:creationId xmlns:p14="http://schemas.microsoft.com/office/powerpoint/2010/main" val="4279245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80BB374B-7E6B-4991-BB6E-BDD87C58C6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66130" y="74812"/>
            <a:ext cx="1735545" cy="580666"/>
          </a:xfrm>
        </p:spPr>
      </p:pic>
      <p:sp>
        <p:nvSpPr>
          <p:cNvPr id="11" name="Rectangle 10">
            <a:extLst>
              <a:ext uri="{FF2B5EF4-FFF2-40B4-BE49-F238E27FC236}">
                <a16:creationId xmlns:a16="http://schemas.microsoft.com/office/drawing/2014/main" id="{9ED1D3CD-2619-41DA-AC40-F24FC4EB1226}"/>
              </a:ext>
            </a:extLst>
          </p:cNvPr>
          <p:cNvSpPr/>
          <p:nvPr/>
        </p:nvSpPr>
        <p:spPr>
          <a:xfrm>
            <a:off x="1566551" y="1877090"/>
            <a:ext cx="9463344" cy="3970318"/>
          </a:xfrm>
          <a:prstGeom prst="rect">
            <a:avLst/>
          </a:prstGeom>
          <a:noFill/>
        </p:spPr>
        <p:txBody>
          <a:bodyPr wrap="square" lIns="91440" tIns="45720" rIns="91440" bIns="45720">
            <a:spAutoFit/>
          </a:bodyPr>
          <a:lstStyle/>
          <a:p>
            <a:pPr algn="ctr"/>
            <a:r>
              <a:rPr lang="en-US" sz="7200" b="1" spc="50" dirty="0">
                <a:ln w="9525" cmpd="sng">
                  <a:solidFill>
                    <a:schemeClr val="accent1"/>
                  </a:solidFill>
                  <a:prstDash val="solid"/>
                </a:ln>
                <a:solidFill>
                  <a:srgbClr val="70AD47">
                    <a:tint val="1000"/>
                  </a:srgbClr>
                </a:solidFill>
                <a:effectLst>
                  <a:glow rad="38100">
                    <a:schemeClr val="accent1">
                      <a:alpha val="40000"/>
                    </a:schemeClr>
                  </a:glow>
                </a:effectLst>
              </a:rPr>
              <a:t>Presenters: </a:t>
            </a:r>
            <a:br>
              <a:rPr lang="en-US" sz="7200" b="1" spc="50" dirty="0">
                <a:ln w="9525" cmpd="sng">
                  <a:solidFill>
                    <a:schemeClr val="accent1"/>
                  </a:solidFill>
                  <a:prstDash val="solid"/>
                </a:ln>
                <a:solidFill>
                  <a:srgbClr val="70AD47">
                    <a:tint val="1000"/>
                  </a:srgbClr>
                </a:solidFill>
                <a:effectLst>
                  <a:glow rad="38100">
                    <a:schemeClr val="accent1">
                      <a:alpha val="40000"/>
                    </a:schemeClr>
                  </a:glow>
                </a:effectLst>
              </a:rPr>
            </a:br>
            <a:r>
              <a:rPr lang="en-US" sz="3600" b="1" spc="50" dirty="0">
                <a:ln w="9525" cmpd="sng">
                  <a:solidFill>
                    <a:schemeClr val="accent1"/>
                  </a:solidFill>
                  <a:prstDash val="solid"/>
                </a:ln>
                <a:solidFill>
                  <a:srgbClr val="70AD47">
                    <a:tint val="1000"/>
                  </a:srgbClr>
                </a:solidFill>
                <a:effectLst>
                  <a:glow rad="38100">
                    <a:schemeClr val="accent1">
                      <a:alpha val="40000"/>
                    </a:schemeClr>
                  </a:glow>
                </a:effectLst>
              </a:rPr>
              <a:t>Istvan Lazar – DevOps professional, scripting</a:t>
            </a:r>
          </a:p>
          <a:p>
            <a:pPr algn="ctr"/>
            <a:r>
              <a:rPr lang="en-US" sz="3600" b="1" spc="50" dirty="0">
                <a:ln w="9525" cmpd="sng">
                  <a:solidFill>
                    <a:schemeClr val="accent1"/>
                  </a:solidFill>
                  <a:prstDash val="solid"/>
                </a:ln>
                <a:solidFill>
                  <a:srgbClr val="70AD47">
                    <a:tint val="1000"/>
                  </a:srgbClr>
                </a:solidFill>
                <a:effectLst>
                  <a:glow rad="38100">
                    <a:schemeClr val="accent1">
                      <a:alpha val="40000"/>
                    </a:schemeClr>
                  </a:glow>
                </a:effectLst>
              </a:rPr>
              <a:t>Bese Bernula – Test Automatization, 3 years in python</a:t>
            </a:r>
            <a:endParaRPr lang="en-US" sz="7200" b="1" spc="50" dirty="0">
              <a:ln w="9525" cmpd="sng">
                <a:solidFill>
                  <a:schemeClr val="accent1"/>
                </a:solidFill>
                <a:prstDash val="solid"/>
              </a:ln>
              <a:solidFill>
                <a:srgbClr val="70AD47">
                  <a:tint val="1000"/>
                </a:srgbClr>
              </a:solidFill>
              <a:effectLst>
                <a:glow rad="38100">
                  <a:schemeClr val="accent1">
                    <a:alpha val="40000"/>
                  </a:schemeClr>
                </a:glow>
              </a:effectLst>
            </a:endParaRPr>
          </a:p>
          <a:p>
            <a:pPr algn="ctr"/>
            <a:endParaRPr lang="en-US" sz="72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184177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text on a black background&#10;&#10;Description generated with high confidence">
            <a:extLst>
              <a:ext uri="{FF2B5EF4-FFF2-40B4-BE49-F238E27FC236}">
                <a16:creationId xmlns:a16="http://schemas.microsoft.com/office/drawing/2014/main" id="{970EFD63-C8CC-4204-947B-CD1C82C850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0"/>
            <a:ext cx="10972800" cy="6858000"/>
          </a:xfrm>
          <a:prstGeom prst="rect">
            <a:avLst/>
          </a:prstGeom>
        </p:spPr>
      </p:pic>
    </p:spTree>
    <p:extLst>
      <p:ext uri="{BB962C8B-B14F-4D97-AF65-F5344CB8AC3E}">
        <p14:creationId xmlns:p14="http://schemas.microsoft.com/office/powerpoint/2010/main" val="2548260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80BB374B-7E6B-4991-BB6E-BDD87C58C6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66130" y="74812"/>
            <a:ext cx="1735545" cy="580666"/>
          </a:xfrm>
        </p:spPr>
      </p:pic>
      <p:sp>
        <p:nvSpPr>
          <p:cNvPr id="11" name="Rectangle 10">
            <a:extLst>
              <a:ext uri="{FF2B5EF4-FFF2-40B4-BE49-F238E27FC236}">
                <a16:creationId xmlns:a16="http://schemas.microsoft.com/office/drawing/2014/main" id="{9ED1D3CD-2619-41DA-AC40-F24FC4EB1226}"/>
              </a:ext>
            </a:extLst>
          </p:cNvPr>
          <p:cNvSpPr/>
          <p:nvPr/>
        </p:nvSpPr>
        <p:spPr>
          <a:xfrm>
            <a:off x="1241236" y="1455059"/>
            <a:ext cx="9463344" cy="3785652"/>
          </a:xfrm>
          <a:prstGeom prst="rect">
            <a:avLst/>
          </a:prstGeom>
          <a:noFill/>
        </p:spPr>
        <p:txBody>
          <a:bodyPr wrap="square" lIns="91440" tIns="45720" rIns="91440" bIns="45720">
            <a:spAutoFit/>
          </a:bodyPr>
          <a:lstStyle/>
          <a:p>
            <a:r>
              <a:rPr lang="hu-HU" sz="4000" b="1" spc="50" dirty="0" err="1">
                <a:ln w="9525" cmpd="sng">
                  <a:solidFill>
                    <a:schemeClr val="accent1"/>
                  </a:solidFill>
                  <a:prstDash val="solid"/>
                </a:ln>
                <a:solidFill>
                  <a:srgbClr val="70AD47">
                    <a:tint val="1000"/>
                  </a:srgbClr>
                </a:solidFill>
                <a:effectLst>
                  <a:glow rad="38100">
                    <a:schemeClr val="accent1">
                      <a:alpha val="40000"/>
                    </a:schemeClr>
                  </a:glow>
                </a:effectLst>
              </a:rPr>
              <a:t>PyCharm</a:t>
            </a:r>
            <a:r>
              <a:rPr lang="en-US" sz="4000" b="1" spc="50" dirty="0">
                <a:ln w="9525" cmpd="sng">
                  <a:solidFill>
                    <a:schemeClr val="accent1"/>
                  </a:solidFill>
                  <a:prstDash val="solid"/>
                </a:ln>
                <a:solidFill>
                  <a:srgbClr val="70AD47">
                    <a:tint val="1000"/>
                  </a:srgbClr>
                </a:solidFill>
                <a:effectLst>
                  <a:glow rad="38100">
                    <a:schemeClr val="accent1">
                      <a:alpha val="40000"/>
                    </a:schemeClr>
                  </a:glow>
                </a:effectLst>
              </a:rPr>
              <a:t> provides</a:t>
            </a:r>
            <a:r>
              <a:rPr lang="hu-HU" sz="4000" b="1" spc="50" dirty="0">
                <a:ln w="9525" cmpd="sng">
                  <a:solidFill>
                    <a:schemeClr val="accent1"/>
                  </a:solidFill>
                  <a:prstDash val="solid"/>
                </a:ln>
                <a:solidFill>
                  <a:srgbClr val="70AD47">
                    <a:tint val="1000"/>
                  </a:srgbClr>
                </a:solidFill>
                <a:effectLst>
                  <a:glow rad="38100">
                    <a:schemeClr val="accent1">
                      <a:alpha val="40000"/>
                    </a:schemeClr>
                  </a:glow>
                </a:effectLst>
              </a:rPr>
              <a:t>:</a:t>
            </a:r>
            <a:br>
              <a:rPr lang="en-US" sz="4000" b="1" spc="50" dirty="0">
                <a:ln w="9525" cmpd="sng">
                  <a:solidFill>
                    <a:schemeClr val="accent1"/>
                  </a:solidFill>
                  <a:prstDash val="solid"/>
                </a:ln>
                <a:solidFill>
                  <a:srgbClr val="70AD47">
                    <a:tint val="1000"/>
                  </a:srgbClr>
                </a:solidFill>
                <a:effectLst>
                  <a:glow rad="38100">
                    <a:schemeClr val="accent1">
                      <a:alpha val="40000"/>
                    </a:schemeClr>
                  </a:glow>
                </a:effectLst>
              </a:rPr>
            </a:br>
            <a:r>
              <a:rPr lang="hu-HU" sz="4000" b="1" spc="50" dirty="0">
                <a:ln w="9525" cmpd="sng">
                  <a:solidFill>
                    <a:schemeClr val="accent1"/>
                  </a:solidFill>
                  <a:prstDash val="solid"/>
                </a:ln>
                <a:solidFill>
                  <a:srgbClr val="70AD47">
                    <a:tint val="1000"/>
                  </a:srgbClr>
                </a:solidFill>
                <a:effectLst>
                  <a:glow rad="38100">
                    <a:schemeClr val="accent1">
                      <a:alpha val="40000"/>
                    </a:schemeClr>
                  </a:glow>
                </a:effectLst>
              </a:rPr>
              <a:t>- </a:t>
            </a:r>
            <a:r>
              <a:rPr lang="en-US" sz="4000" b="1" spc="50" dirty="0">
                <a:ln w="9525" cmpd="sng">
                  <a:solidFill>
                    <a:schemeClr val="accent1"/>
                  </a:solidFill>
                  <a:prstDash val="solid"/>
                </a:ln>
                <a:solidFill>
                  <a:srgbClr val="70AD47">
                    <a:tint val="1000"/>
                  </a:srgbClr>
                </a:solidFill>
                <a:effectLst>
                  <a:glow rad="38100">
                    <a:schemeClr val="accent1">
                      <a:alpha val="40000"/>
                    </a:schemeClr>
                  </a:glow>
                </a:effectLst>
              </a:rPr>
              <a:t>code analysis</a:t>
            </a:r>
            <a:endParaRPr lang="hu-HU" sz="4000" b="1" spc="50" dirty="0">
              <a:ln w="9525" cmpd="sng">
                <a:solidFill>
                  <a:schemeClr val="accent1"/>
                </a:solidFill>
                <a:prstDash val="solid"/>
              </a:ln>
              <a:solidFill>
                <a:srgbClr val="70AD47">
                  <a:tint val="1000"/>
                </a:srgbClr>
              </a:solidFill>
              <a:effectLst>
                <a:glow rad="38100">
                  <a:schemeClr val="accent1">
                    <a:alpha val="40000"/>
                  </a:schemeClr>
                </a:glow>
              </a:effectLst>
            </a:endParaRPr>
          </a:p>
          <a:p>
            <a:r>
              <a:rPr lang="hu-HU" sz="4000" b="1" spc="50" dirty="0">
                <a:ln w="9525" cmpd="sng">
                  <a:solidFill>
                    <a:schemeClr val="accent1"/>
                  </a:solidFill>
                  <a:prstDash val="solid"/>
                </a:ln>
                <a:solidFill>
                  <a:srgbClr val="70AD47">
                    <a:tint val="1000"/>
                  </a:srgbClr>
                </a:solidFill>
                <a:effectLst>
                  <a:glow rad="38100">
                    <a:schemeClr val="accent1">
                      <a:alpha val="40000"/>
                    </a:schemeClr>
                  </a:glow>
                </a:effectLst>
              </a:rPr>
              <a:t>- </a:t>
            </a:r>
            <a:r>
              <a:rPr lang="en-US" sz="4000" b="1" spc="50" dirty="0">
                <a:ln w="9525" cmpd="sng">
                  <a:solidFill>
                    <a:schemeClr val="accent1"/>
                  </a:solidFill>
                  <a:prstDash val="solid"/>
                </a:ln>
                <a:solidFill>
                  <a:srgbClr val="70AD47">
                    <a:tint val="1000"/>
                  </a:srgbClr>
                </a:solidFill>
                <a:effectLst>
                  <a:glow rad="38100">
                    <a:schemeClr val="accent1">
                      <a:alpha val="40000"/>
                    </a:schemeClr>
                  </a:glow>
                </a:effectLst>
              </a:rPr>
              <a:t>a graphical debugger</a:t>
            </a:r>
            <a:r>
              <a:rPr lang="hu-HU" sz="4000" b="1" spc="50" dirty="0">
                <a:ln w="9525" cmpd="sng">
                  <a:solidFill>
                    <a:schemeClr val="accent1"/>
                  </a:solidFill>
                  <a:prstDash val="solid"/>
                </a:ln>
                <a:solidFill>
                  <a:srgbClr val="70AD47">
                    <a:tint val="1000"/>
                  </a:srgbClr>
                </a:solidFill>
                <a:effectLst>
                  <a:glow rad="38100">
                    <a:schemeClr val="accent1">
                      <a:alpha val="40000"/>
                    </a:schemeClr>
                  </a:glow>
                </a:effectLst>
              </a:rPr>
              <a:t> </a:t>
            </a:r>
            <a:br>
              <a:rPr lang="hu-HU" sz="4000" b="1" spc="50" dirty="0">
                <a:ln w="9525" cmpd="sng">
                  <a:solidFill>
                    <a:schemeClr val="accent1"/>
                  </a:solidFill>
                  <a:prstDash val="solid"/>
                </a:ln>
                <a:solidFill>
                  <a:srgbClr val="70AD47">
                    <a:tint val="1000"/>
                  </a:srgbClr>
                </a:solidFill>
                <a:effectLst>
                  <a:glow rad="38100">
                    <a:schemeClr val="accent1">
                      <a:alpha val="40000"/>
                    </a:schemeClr>
                  </a:glow>
                </a:effectLst>
              </a:rPr>
            </a:br>
            <a:r>
              <a:rPr lang="hu-HU" sz="4000" b="1" spc="50" dirty="0">
                <a:ln w="9525" cmpd="sng">
                  <a:solidFill>
                    <a:schemeClr val="accent1"/>
                  </a:solidFill>
                  <a:prstDash val="solid"/>
                </a:ln>
                <a:solidFill>
                  <a:srgbClr val="70AD47">
                    <a:tint val="1000"/>
                  </a:srgbClr>
                </a:solidFill>
                <a:effectLst>
                  <a:glow rad="38100">
                    <a:schemeClr val="accent1">
                      <a:alpha val="40000"/>
                    </a:schemeClr>
                  </a:glow>
                </a:effectLst>
              </a:rPr>
              <a:t>- </a:t>
            </a:r>
            <a:r>
              <a:rPr lang="en-US" sz="4000" b="1" spc="50" dirty="0">
                <a:ln w="9525" cmpd="sng">
                  <a:solidFill>
                    <a:schemeClr val="accent1"/>
                  </a:solidFill>
                  <a:prstDash val="solid"/>
                </a:ln>
                <a:solidFill>
                  <a:srgbClr val="70AD47">
                    <a:tint val="1000"/>
                  </a:srgbClr>
                </a:solidFill>
                <a:effectLst>
                  <a:glow rad="38100">
                    <a:schemeClr val="accent1">
                      <a:alpha val="40000"/>
                    </a:schemeClr>
                  </a:glow>
                </a:effectLst>
              </a:rPr>
              <a:t>an integrated unit tester</a:t>
            </a:r>
            <a:r>
              <a:rPr lang="hu-HU" sz="4000" b="1" spc="50" dirty="0">
                <a:ln w="9525" cmpd="sng">
                  <a:solidFill>
                    <a:schemeClr val="accent1"/>
                  </a:solidFill>
                  <a:prstDash val="solid"/>
                </a:ln>
                <a:solidFill>
                  <a:srgbClr val="70AD47">
                    <a:tint val="1000"/>
                  </a:srgbClr>
                </a:solidFill>
                <a:effectLst>
                  <a:glow rad="38100">
                    <a:schemeClr val="accent1">
                      <a:alpha val="40000"/>
                    </a:schemeClr>
                  </a:glow>
                </a:effectLst>
              </a:rPr>
              <a:t> </a:t>
            </a:r>
            <a:br>
              <a:rPr lang="hu-HU" sz="4000" b="1" spc="50" dirty="0">
                <a:ln w="9525" cmpd="sng">
                  <a:solidFill>
                    <a:schemeClr val="accent1"/>
                  </a:solidFill>
                  <a:prstDash val="solid"/>
                </a:ln>
                <a:solidFill>
                  <a:srgbClr val="70AD47">
                    <a:tint val="1000"/>
                  </a:srgbClr>
                </a:solidFill>
                <a:effectLst>
                  <a:glow rad="38100">
                    <a:schemeClr val="accent1">
                      <a:alpha val="40000"/>
                    </a:schemeClr>
                  </a:glow>
                </a:effectLst>
              </a:rPr>
            </a:br>
            <a:r>
              <a:rPr lang="hu-HU" sz="4000" b="1" spc="50" dirty="0">
                <a:ln w="9525" cmpd="sng">
                  <a:solidFill>
                    <a:schemeClr val="accent1"/>
                  </a:solidFill>
                  <a:prstDash val="solid"/>
                </a:ln>
                <a:solidFill>
                  <a:srgbClr val="70AD47">
                    <a:tint val="1000"/>
                  </a:srgbClr>
                </a:solidFill>
                <a:effectLst>
                  <a:glow rad="38100">
                    <a:schemeClr val="accent1">
                      <a:alpha val="40000"/>
                    </a:schemeClr>
                  </a:glow>
                </a:effectLst>
              </a:rPr>
              <a:t>- </a:t>
            </a:r>
            <a:r>
              <a:rPr lang="en-US" sz="4000" b="1" spc="50" dirty="0">
                <a:ln w="9525" cmpd="sng">
                  <a:solidFill>
                    <a:schemeClr val="accent1"/>
                  </a:solidFill>
                  <a:prstDash val="solid"/>
                </a:ln>
                <a:solidFill>
                  <a:srgbClr val="70AD47">
                    <a:tint val="1000"/>
                  </a:srgbClr>
                </a:solidFill>
                <a:effectLst>
                  <a:glow rad="38100">
                    <a:schemeClr val="accent1">
                      <a:alpha val="40000"/>
                    </a:schemeClr>
                  </a:glow>
                </a:effectLst>
              </a:rPr>
              <a:t>integration with version control systems</a:t>
            </a:r>
            <a:br>
              <a:rPr lang="hu-HU" sz="4000" b="1" spc="50" dirty="0">
                <a:ln w="9525" cmpd="sng">
                  <a:solidFill>
                    <a:schemeClr val="accent1"/>
                  </a:solidFill>
                  <a:prstDash val="solid"/>
                </a:ln>
                <a:solidFill>
                  <a:srgbClr val="70AD47">
                    <a:tint val="1000"/>
                  </a:srgbClr>
                </a:solidFill>
                <a:effectLst>
                  <a:glow rad="38100">
                    <a:schemeClr val="accent1">
                      <a:alpha val="40000"/>
                    </a:schemeClr>
                  </a:glow>
                </a:effectLst>
              </a:rPr>
            </a:br>
            <a:r>
              <a:rPr lang="hu-HU" sz="4000" b="1" spc="50" dirty="0">
                <a:ln w="9525" cmpd="sng">
                  <a:solidFill>
                    <a:schemeClr val="accent1"/>
                  </a:solidFill>
                  <a:prstDash val="solid"/>
                </a:ln>
                <a:solidFill>
                  <a:srgbClr val="70AD47">
                    <a:tint val="1000"/>
                  </a:srgbClr>
                </a:solidFill>
                <a:effectLst>
                  <a:glow rad="38100">
                    <a:schemeClr val="accent1">
                      <a:alpha val="40000"/>
                    </a:schemeClr>
                  </a:glow>
                </a:effectLst>
              </a:rPr>
              <a:t>- and </a:t>
            </a:r>
            <a:r>
              <a:rPr lang="hu-HU" sz="4000" b="1" spc="50" dirty="0" err="1">
                <a:ln w="9525" cmpd="sng">
                  <a:solidFill>
                    <a:schemeClr val="accent1"/>
                  </a:solidFill>
                  <a:prstDash val="solid"/>
                </a:ln>
                <a:solidFill>
                  <a:srgbClr val="70AD47">
                    <a:tint val="1000"/>
                  </a:srgbClr>
                </a:solidFill>
                <a:effectLst>
                  <a:glow rad="38100">
                    <a:schemeClr val="accent1">
                      <a:alpha val="40000"/>
                    </a:schemeClr>
                  </a:glow>
                </a:effectLst>
              </a:rPr>
              <a:t>many</a:t>
            </a:r>
            <a:r>
              <a:rPr lang="hu-HU" sz="4000" b="1" spc="50" dirty="0">
                <a:ln w="9525" cmpd="sng">
                  <a:solidFill>
                    <a:schemeClr val="accent1"/>
                  </a:solidFill>
                  <a:prstDash val="solid"/>
                </a:ln>
                <a:solidFill>
                  <a:srgbClr val="70AD47">
                    <a:tint val="1000"/>
                  </a:srgbClr>
                </a:solidFill>
                <a:effectLst>
                  <a:glow rad="38100">
                    <a:schemeClr val="accent1">
                      <a:alpha val="40000"/>
                    </a:schemeClr>
                  </a:glow>
                </a:effectLst>
              </a:rPr>
              <a:t> more</a:t>
            </a:r>
            <a:endParaRPr lang="en-US" sz="40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3390448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80BB374B-7E6B-4991-BB6E-BDD87C58C6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66130" y="74812"/>
            <a:ext cx="1735545" cy="580666"/>
          </a:xfrm>
        </p:spPr>
      </p:pic>
      <p:sp>
        <p:nvSpPr>
          <p:cNvPr id="3" name="Rectangle 2">
            <a:extLst>
              <a:ext uri="{FF2B5EF4-FFF2-40B4-BE49-F238E27FC236}">
                <a16:creationId xmlns:a16="http://schemas.microsoft.com/office/drawing/2014/main" id="{6A026795-92FC-48C6-A599-DA736CF1DA4A}"/>
              </a:ext>
            </a:extLst>
          </p:cNvPr>
          <p:cNvSpPr/>
          <p:nvPr/>
        </p:nvSpPr>
        <p:spPr>
          <a:xfrm>
            <a:off x="1009649" y="1545913"/>
            <a:ext cx="10172699" cy="769441"/>
          </a:xfrm>
          <a:prstGeom prst="rect">
            <a:avLst/>
          </a:prstGeom>
          <a:noFill/>
        </p:spPr>
        <p:txBody>
          <a:bodyPr wrap="square" lIns="91440" tIns="45720" rIns="91440" bIns="45720">
            <a:spAutoFit/>
          </a:bodyPr>
          <a:lstStyle/>
          <a:p>
            <a:r>
              <a:rPr lang="hu-HU" sz="4400" b="1" spc="50" dirty="0">
                <a:ln w="9525" cmpd="sng">
                  <a:solidFill>
                    <a:schemeClr val="accent1"/>
                  </a:solidFill>
                  <a:prstDash val="solid"/>
                </a:ln>
                <a:solidFill>
                  <a:srgbClr val="70AD47">
                    <a:tint val="1000"/>
                  </a:srgbClr>
                </a:solidFill>
                <a:effectLst>
                  <a:glow rad="38100">
                    <a:schemeClr val="accent1">
                      <a:alpha val="40000"/>
                    </a:schemeClr>
                  </a:glow>
                </a:effectLst>
              </a:rPr>
              <a:t>Be More</a:t>
            </a:r>
            <a:r>
              <a:rPr lang="en-US" sz="4400" b="1" spc="50" dirty="0">
                <a:ln w="9525" cmpd="sng">
                  <a:solidFill>
                    <a:schemeClr val="accent1"/>
                  </a:solidFill>
                  <a:prstDash val="solid"/>
                </a:ln>
                <a:solidFill>
                  <a:srgbClr val="70AD47">
                    <a:tint val="1000"/>
                  </a:srgbClr>
                </a:solidFill>
                <a:effectLst>
                  <a:glow rad="38100">
                    <a:schemeClr val="accent1">
                      <a:alpha val="40000"/>
                    </a:schemeClr>
                  </a:glow>
                </a:effectLst>
              </a:rPr>
              <a:t> Productive. Boost Code Quality.</a:t>
            </a:r>
          </a:p>
        </p:txBody>
      </p:sp>
      <p:sp>
        <p:nvSpPr>
          <p:cNvPr id="4" name="Rectangle 3">
            <a:extLst>
              <a:ext uri="{FF2B5EF4-FFF2-40B4-BE49-F238E27FC236}">
                <a16:creationId xmlns:a16="http://schemas.microsoft.com/office/drawing/2014/main" id="{74A18FED-41E4-445A-9595-7EAEA7837F23}"/>
              </a:ext>
            </a:extLst>
          </p:cNvPr>
          <p:cNvSpPr/>
          <p:nvPr/>
        </p:nvSpPr>
        <p:spPr>
          <a:xfrm>
            <a:off x="1364327" y="2964405"/>
            <a:ext cx="9463344" cy="1569660"/>
          </a:xfrm>
          <a:prstGeom prst="rect">
            <a:avLst/>
          </a:prstGeom>
          <a:noFill/>
        </p:spPr>
        <p:txBody>
          <a:bodyPr wrap="square" lIns="91440" tIns="45720" rIns="91440" bIns="45720">
            <a:spAutoFit/>
          </a:bodyPr>
          <a:lstStyle/>
          <a:p>
            <a:r>
              <a:rPr lang="hu-HU" sz="3200" b="1" spc="50" dirty="0">
                <a:ln w="9525" cmpd="sng">
                  <a:solidFill>
                    <a:schemeClr val="accent1"/>
                  </a:solidFill>
                  <a:prstDash val="solid"/>
                </a:ln>
                <a:solidFill>
                  <a:srgbClr val="70AD47">
                    <a:tint val="1000"/>
                  </a:srgbClr>
                </a:solidFill>
                <a:effectLst>
                  <a:glow rad="38100">
                    <a:schemeClr val="accent1">
                      <a:alpha val="40000"/>
                    </a:schemeClr>
                  </a:glow>
                </a:effectLst>
              </a:rPr>
              <a:t>https://www.jetbrains.com/pycharm/download/</a:t>
            </a:r>
            <a:br>
              <a:rPr lang="hu-HU" sz="3200" b="1" spc="50" dirty="0">
                <a:ln w="9525" cmpd="sng">
                  <a:solidFill>
                    <a:schemeClr val="accent1"/>
                  </a:solidFill>
                  <a:prstDash val="solid"/>
                </a:ln>
                <a:solidFill>
                  <a:srgbClr val="70AD47">
                    <a:tint val="1000"/>
                  </a:srgbClr>
                </a:solidFill>
                <a:effectLst>
                  <a:glow rad="38100">
                    <a:schemeClr val="accent1">
                      <a:alpha val="40000"/>
                    </a:schemeClr>
                  </a:glow>
                </a:effectLst>
              </a:rPr>
            </a:br>
            <a:br>
              <a:rPr lang="hu-HU" sz="3200" b="1" spc="50" dirty="0">
                <a:ln w="9525" cmpd="sng">
                  <a:solidFill>
                    <a:schemeClr val="accent1"/>
                  </a:solidFill>
                  <a:prstDash val="solid"/>
                </a:ln>
                <a:solidFill>
                  <a:srgbClr val="70AD47">
                    <a:tint val="1000"/>
                  </a:srgbClr>
                </a:solidFill>
                <a:effectLst>
                  <a:glow rad="38100">
                    <a:schemeClr val="accent1">
                      <a:alpha val="40000"/>
                    </a:schemeClr>
                  </a:glow>
                </a:effectLst>
              </a:rPr>
            </a:br>
            <a:r>
              <a:rPr lang="hu-HU" sz="3200" b="1" spc="50" dirty="0" err="1">
                <a:ln w="9525" cmpd="sng">
                  <a:solidFill>
                    <a:schemeClr val="accent1"/>
                  </a:solidFill>
                  <a:prstDash val="solid"/>
                </a:ln>
                <a:solidFill>
                  <a:srgbClr val="70AD47">
                    <a:tint val="1000"/>
                  </a:srgbClr>
                </a:solidFill>
                <a:effectLst>
                  <a:glow rad="38100">
                    <a:schemeClr val="accent1">
                      <a:alpha val="40000"/>
                    </a:schemeClr>
                  </a:glow>
                </a:effectLst>
              </a:rPr>
              <a:t>Win</a:t>
            </a:r>
            <a:r>
              <a:rPr lang="hu-HU" sz="3200" b="1" spc="50" dirty="0">
                <a:ln w="9525" cmpd="sng">
                  <a:solidFill>
                    <a:schemeClr val="accent1"/>
                  </a:solidFill>
                  <a:prstDash val="solid"/>
                </a:ln>
                <a:solidFill>
                  <a:srgbClr val="70AD47">
                    <a:tint val="1000"/>
                  </a:srgbClr>
                </a:solidFill>
                <a:effectLst>
                  <a:glow rad="38100">
                    <a:schemeClr val="accent1">
                      <a:alpha val="40000"/>
                    </a:schemeClr>
                  </a:glow>
                </a:effectLst>
              </a:rPr>
              <a:t> + Mac + Linux </a:t>
            </a:r>
            <a:r>
              <a:rPr lang="hu-HU" sz="3200" b="1" spc="50" dirty="0">
                <a:ln w="9525" cmpd="sng">
                  <a:solidFill>
                    <a:schemeClr val="accent1"/>
                  </a:solidFill>
                  <a:prstDash val="solid"/>
                </a:ln>
                <a:solidFill>
                  <a:srgbClr val="70AD47">
                    <a:tint val="1000"/>
                  </a:srgbClr>
                </a:solidFill>
                <a:effectLst>
                  <a:glow rad="38100">
                    <a:schemeClr val="accent1">
                      <a:alpha val="40000"/>
                    </a:schemeClr>
                  </a:glow>
                </a:effectLst>
                <a:sym typeface="Wingdings" panose="05000000000000000000" pitchFamily="2" charset="2"/>
              </a:rPr>
              <a:t></a:t>
            </a:r>
            <a:endParaRPr lang="en-US" sz="32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1857778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80BB374B-7E6B-4991-BB6E-BDD87C58C6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66130" y="74812"/>
            <a:ext cx="1735545" cy="580666"/>
          </a:xfrm>
        </p:spPr>
      </p:pic>
      <p:sp>
        <p:nvSpPr>
          <p:cNvPr id="11" name="Rectangle 10">
            <a:extLst>
              <a:ext uri="{FF2B5EF4-FFF2-40B4-BE49-F238E27FC236}">
                <a16:creationId xmlns:a16="http://schemas.microsoft.com/office/drawing/2014/main" id="{9ED1D3CD-2619-41DA-AC40-F24FC4EB1226}"/>
              </a:ext>
            </a:extLst>
          </p:cNvPr>
          <p:cNvSpPr/>
          <p:nvPr/>
        </p:nvSpPr>
        <p:spPr>
          <a:xfrm>
            <a:off x="1241236" y="989066"/>
            <a:ext cx="9463344" cy="5016758"/>
          </a:xfrm>
          <a:prstGeom prst="rect">
            <a:avLst/>
          </a:prstGeom>
          <a:noFill/>
        </p:spPr>
        <p:txBody>
          <a:bodyPr wrap="square" lIns="91440" tIns="45720" rIns="91440" bIns="45720">
            <a:spAutoFit/>
          </a:bodyPr>
          <a:lstStyle/>
          <a:p>
            <a:r>
              <a:rPr lang="en-US" sz="4000" b="1" spc="50" dirty="0">
                <a:ln w="9525" cmpd="sng">
                  <a:solidFill>
                    <a:schemeClr val="accent1"/>
                  </a:solidFill>
                  <a:prstDash val="solid"/>
                </a:ln>
                <a:solidFill>
                  <a:srgbClr val="70AD47">
                    <a:tint val="1000"/>
                  </a:srgbClr>
                </a:solidFill>
                <a:effectLst>
                  <a:glow rad="38100">
                    <a:schemeClr val="accent1">
                      <a:alpha val="40000"/>
                    </a:schemeClr>
                  </a:glow>
                </a:effectLst>
              </a:rPr>
              <a:t>Basic code completion</a:t>
            </a:r>
            <a:r>
              <a:rPr lang="hu-HU" sz="4000" b="1" spc="50" dirty="0">
                <a:ln w="9525" cmpd="sng">
                  <a:solidFill>
                    <a:schemeClr val="accent1"/>
                  </a:solidFill>
                  <a:prstDash val="solid"/>
                </a:ln>
                <a:solidFill>
                  <a:srgbClr val="70AD47">
                    <a:tint val="1000"/>
                  </a:srgbClr>
                </a:solidFill>
                <a:effectLst>
                  <a:glow rad="38100">
                    <a:schemeClr val="accent1">
                      <a:alpha val="40000"/>
                    </a:schemeClr>
                  </a:glow>
                </a:effectLst>
              </a:rPr>
              <a:t>:</a:t>
            </a:r>
            <a:br>
              <a:rPr lang="en-US" sz="4000" b="1" spc="50" dirty="0">
                <a:ln w="9525" cmpd="sng">
                  <a:solidFill>
                    <a:schemeClr val="accent1"/>
                  </a:solidFill>
                  <a:prstDash val="solid"/>
                </a:ln>
                <a:solidFill>
                  <a:srgbClr val="70AD47">
                    <a:tint val="1000"/>
                  </a:srgbClr>
                </a:solidFill>
                <a:effectLst>
                  <a:glow rad="38100">
                    <a:schemeClr val="accent1">
                      <a:alpha val="40000"/>
                    </a:schemeClr>
                  </a:glow>
                </a:effectLst>
              </a:rPr>
            </a:br>
            <a:r>
              <a:rPr lang="hu-HU" sz="4000" b="1" spc="50" dirty="0">
                <a:ln w="9525" cmpd="sng">
                  <a:solidFill>
                    <a:schemeClr val="accent1"/>
                  </a:solidFill>
                  <a:prstDash val="solid"/>
                </a:ln>
                <a:solidFill>
                  <a:srgbClr val="70AD47">
                    <a:tint val="1000"/>
                  </a:srgbClr>
                </a:solidFill>
                <a:effectLst>
                  <a:glow rad="38100">
                    <a:schemeClr val="accent1">
                      <a:alpha val="40000"/>
                    </a:schemeClr>
                  </a:glow>
                </a:effectLst>
              </a:rPr>
              <a:t>- </a:t>
            </a:r>
            <a:r>
              <a:rPr lang="en-US" sz="4000" b="1" spc="50" dirty="0">
                <a:ln w="9525" cmpd="sng">
                  <a:solidFill>
                    <a:schemeClr val="accent1"/>
                  </a:solidFill>
                  <a:prstDash val="solid"/>
                </a:ln>
                <a:solidFill>
                  <a:srgbClr val="70AD47">
                    <a:tint val="1000"/>
                  </a:srgbClr>
                </a:solidFill>
                <a:effectLst>
                  <a:glow rad="38100">
                    <a:schemeClr val="accent1">
                      <a:alpha val="40000"/>
                    </a:schemeClr>
                  </a:glow>
                </a:effectLst>
              </a:rPr>
              <a:t>Ctrl + Space</a:t>
            </a:r>
            <a:endParaRPr lang="hu-HU" sz="4000" b="1" spc="50" dirty="0">
              <a:ln w="9525" cmpd="sng">
                <a:solidFill>
                  <a:schemeClr val="accent1"/>
                </a:solidFill>
                <a:prstDash val="solid"/>
              </a:ln>
              <a:solidFill>
                <a:srgbClr val="70AD47">
                  <a:tint val="1000"/>
                </a:srgbClr>
              </a:solidFill>
              <a:effectLst>
                <a:glow rad="38100">
                  <a:schemeClr val="accent1">
                    <a:alpha val="40000"/>
                  </a:schemeClr>
                </a:glow>
              </a:effectLst>
            </a:endParaRPr>
          </a:p>
          <a:p>
            <a:endParaRPr lang="en-US" sz="4000" b="1" spc="50" dirty="0">
              <a:ln w="9525" cmpd="sng">
                <a:solidFill>
                  <a:schemeClr val="accent1"/>
                </a:solidFill>
                <a:prstDash val="solid"/>
              </a:ln>
              <a:solidFill>
                <a:srgbClr val="70AD47">
                  <a:tint val="1000"/>
                </a:srgbClr>
              </a:solidFill>
              <a:effectLst>
                <a:glow rad="38100">
                  <a:schemeClr val="accent1">
                    <a:alpha val="40000"/>
                  </a:schemeClr>
                </a:glow>
              </a:effectLst>
            </a:endParaRPr>
          </a:p>
          <a:p>
            <a:r>
              <a:rPr lang="en-US" sz="4000" b="1" spc="50" dirty="0">
                <a:ln w="9525" cmpd="sng">
                  <a:solidFill>
                    <a:schemeClr val="accent1"/>
                  </a:solidFill>
                  <a:prstDash val="solid"/>
                </a:ln>
                <a:solidFill>
                  <a:srgbClr val="70AD47">
                    <a:tint val="1000"/>
                  </a:srgbClr>
                </a:solidFill>
                <a:effectLst>
                  <a:glow rad="38100">
                    <a:schemeClr val="accent1">
                      <a:alpha val="40000"/>
                    </a:schemeClr>
                  </a:glow>
                </a:effectLst>
              </a:rPr>
              <a:t>Quick definition:</a:t>
            </a:r>
            <a:br>
              <a:rPr lang="en-US" sz="4000" b="1" spc="50" dirty="0">
                <a:ln w="9525" cmpd="sng">
                  <a:solidFill>
                    <a:schemeClr val="accent1"/>
                  </a:solidFill>
                  <a:prstDash val="solid"/>
                </a:ln>
                <a:solidFill>
                  <a:srgbClr val="70AD47">
                    <a:tint val="1000"/>
                  </a:srgbClr>
                </a:solidFill>
                <a:effectLst>
                  <a:glow rad="38100">
                    <a:schemeClr val="accent1">
                      <a:alpha val="40000"/>
                    </a:schemeClr>
                  </a:glow>
                </a:effectLst>
              </a:rPr>
            </a:br>
            <a:r>
              <a:rPr lang="en-US" sz="4000" b="1" spc="50" dirty="0">
                <a:ln w="9525" cmpd="sng">
                  <a:solidFill>
                    <a:schemeClr val="accent1"/>
                  </a:solidFill>
                  <a:prstDash val="solid"/>
                </a:ln>
                <a:solidFill>
                  <a:srgbClr val="70AD47">
                    <a:tint val="1000"/>
                  </a:srgbClr>
                </a:solidFill>
                <a:effectLst>
                  <a:glow rad="38100">
                    <a:schemeClr val="accent1">
                      <a:alpha val="40000"/>
                    </a:schemeClr>
                  </a:glow>
                </a:effectLst>
              </a:rPr>
              <a:t>- Ctrl + Shift + I</a:t>
            </a:r>
            <a:r>
              <a:rPr lang="hu-HU" sz="4000" b="1" spc="50" dirty="0">
                <a:ln w="9525" cmpd="sng">
                  <a:solidFill>
                    <a:schemeClr val="accent1"/>
                  </a:solidFill>
                  <a:prstDash val="solid"/>
                </a:ln>
                <a:solidFill>
                  <a:srgbClr val="70AD47">
                    <a:tint val="1000"/>
                  </a:srgbClr>
                </a:solidFill>
                <a:effectLst>
                  <a:glow rad="38100">
                    <a:schemeClr val="accent1">
                      <a:alpha val="40000"/>
                    </a:schemeClr>
                  </a:glow>
                </a:effectLst>
              </a:rPr>
              <a:t> </a:t>
            </a:r>
            <a:br>
              <a:rPr lang="hu-HU" sz="4000" b="1" spc="50" dirty="0">
                <a:ln w="9525" cmpd="sng">
                  <a:solidFill>
                    <a:schemeClr val="accent1"/>
                  </a:solidFill>
                  <a:prstDash val="solid"/>
                </a:ln>
                <a:solidFill>
                  <a:srgbClr val="70AD47">
                    <a:tint val="1000"/>
                  </a:srgbClr>
                </a:solidFill>
                <a:effectLst>
                  <a:glow rad="38100">
                    <a:schemeClr val="accent1">
                      <a:alpha val="40000"/>
                    </a:schemeClr>
                  </a:glow>
                </a:effectLst>
              </a:rPr>
            </a:br>
            <a:endParaRPr lang="en-US" sz="4000" b="1" spc="50" dirty="0">
              <a:ln w="9525" cmpd="sng">
                <a:solidFill>
                  <a:schemeClr val="accent1"/>
                </a:solidFill>
                <a:prstDash val="solid"/>
              </a:ln>
              <a:solidFill>
                <a:srgbClr val="70AD47">
                  <a:tint val="1000"/>
                </a:srgbClr>
              </a:solidFill>
              <a:effectLst>
                <a:glow rad="38100">
                  <a:schemeClr val="accent1">
                    <a:alpha val="40000"/>
                  </a:schemeClr>
                </a:glow>
              </a:effectLst>
            </a:endParaRPr>
          </a:p>
          <a:p>
            <a:r>
              <a:rPr lang="en-US" sz="4000" b="1" spc="50" dirty="0">
                <a:ln w="9525" cmpd="sng">
                  <a:solidFill>
                    <a:schemeClr val="accent1"/>
                  </a:solidFill>
                  <a:prstDash val="solid"/>
                </a:ln>
                <a:solidFill>
                  <a:srgbClr val="70AD47">
                    <a:tint val="1000"/>
                  </a:srgbClr>
                </a:solidFill>
                <a:effectLst>
                  <a:glow rad="38100">
                    <a:schemeClr val="accent1">
                      <a:alpha val="40000"/>
                    </a:schemeClr>
                  </a:glow>
                </a:effectLst>
              </a:rPr>
              <a:t>Insert documentation string stub:</a:t>
            </a:r>
          </a:p>
          <a:p>
            <a:r>
              <a:rPr lang="en-US" sz="4000" b="1" spc="50" dirty="0">
                <a:ln w="9525" cmpd="sng">
                  <a:solidFill>
                    <a:schemeClr val="accent1"/>
                  </a:solidFill>
                  <a:prstDash val="solid"/>
                </a:ln>
                <a:solidFill>
                  <a:srgbClr val="70AD47">
                    <a:tint val="1000"/>
                  </a:srgbClr>
                </a:solidFill>
                <a:effectLst>
                  <a:glow rad="38100">
                    <a:schemeClr val="accent1">
                      <a:alpha val="40000"/>
                    </a:schemeClr>
                  </a:glow>
                </a:effectLst>
              </a:rPr>
              <a:t>- Alt + Enter</a:t>
            </a:r>
          </a:p>
        </p:txBody>
      </p:sp>
    </p:spTree>
    <p:extLst>
      <p:ext uri="{BB962C8B-B14F-4D97-AF65-F5344CB8AC3E}">
        <p14:creationId xmlns:p14="http://schemas.microsoft.com/office/powerpoint/2010/main" val="3750990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80BB374B-7E6B-4991-BB6E-BDD87C58C6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66130" y="74812"/>
            <a:ext cx="1735545" cy="580666"/>
          </a:xfrm>
        </p:spPr>
      </p:pic>
      <p:sp>
        <p:nvSpPr>
          <p:cNvPr id="11" name="Rectangle 10">
            <a:extLst>
              <a:ext uri="{FF2B5EF4-FFF2-40B4-BE49-F238E27FC236}">
                <a16:creationId xmlns:a16="http://schemas.microsoft.com/office/drawing/2014/main" id="{9ED1D3CD-2619-41DA-AC40-F24FC4EB1226}"/>
              </a:ext>
            </a:extLst>
          </p:cNvPr>
          <p:cNvSpPr/>
          <p:nvPr/>
        </p:nvSpPr>
        <p:spPr>
          <a:xfrm>
            <a:off x="1241236" y="989066"/>
            <a:ext cx="9463344" cy="707886"/>
          </a:xfrm>
          <a:prstGeom prst="rect">
            <a:avLst/>
          </a:prstGeom>
          <a:noFill/>
        </p:spPr>
        <p:txBody>
          <a:bodyPr wrap="square" lIns="91440" tIns="45720" rIns="91440" bIns="45720">
            <a:spAutoFit/>
          </a:bodyPr>
          <a:lstStyle/>
          <a:p>
            <a:r>
              <a:rPr lang="en-US" sz="4000" b="1" spc="50" dirty="0">
                <a:ln w="9525" cmpd="sng">
                  <a:solidFill>
                    <a:schemeClr val="accent1"/>
                  </a:solidFill>
                  <a:prstDash val="solid"/>
                </a:ln>
                <a:solidFill>
                  <a:srgbClr val="70AD47">
                    <a:tint val="1000"/>
                  </a:srgbClr>
                </a:solidFill>
                <a:effectLst>
                  <a:glow rad="38100">
                    <a:schemeClr val="accent1">
                      <a:alpha val="40000"/>
                    </a:schemeClr>
                  </a:glow>
                </a:effectLst>
              </a:rPr>
              <a:t>Code -&gt; Inspect code…</a:t>
            </a:r>
          </a:p>
        </p:txBody>
      </p:sp>
    </p:spTree>
    <p:extLst>
      <p:ext uri="{BB962C8B-B14F-4D97-AF65-F5344CB8AC3E}">
        <p14:creationId xmlns:p14="http://schemas.microsoft.com/office/powerpoint/2010/main" val="2275055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80BB374B-7E6B-4991-BB6E-BDD87C58C6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66130" y="74812"/>
            <a:ext cx="1735545" cy="580666"/>
          </a:xfrm>
        </p:spPr>
      </p:pic>
      <p:sp>
        <p:nvSpPr>
          <p:cNvPr id="11" name="Rectangle 10">
            <a:extLst>
              <a:ext uri="{FF2B5EF4-FFF2-40B4-BE49-F238E27FC236}">
                <a16:creationId xmlns:a16="http://schemas.microsoft.com/office/drawing/2014/main" id="{9ED1D3CD-2619-41DA-AC40-F24FC4EB1226}"/>
              </a:ext>
            </a:extLst>
          </p:cNvPr>
          <p:cNvSpPr/>
          <p:nvPr/>
        </p:nvSpPr>
        <p:spPr>
          <a:xfrm>
            <a:off x="1241236" y="989066"/>
            <a:ext cx="9463344" cy="707886"/>
          </a:xfrm>
          <a:prstGeom prst="rect">
            <a:avLst/>
          </a:prstGeom>
          <a:noFill/>
        </p:spPr>
        <p:txBody>
          <a:bodyPr wrap="square" lIns="91440" tIns="45720" rIns="91440" bIns="45720">
            <a:spAutoFit/>
          </a:bodyPr>
          <a:lstStyle/>
          <a:p>
            <a:r>
              <a:rPr lang="en-US" sz="4000" b="1" spc="50" dirty="0">
                <a:ln w="9525" cmpd="sng">
                  <a:solidFill>
                    <a:schemeClr val="accent1"/>
                  </a:solidFill>
                  <a:prstDash val="solid"/>
                </a:ln>
                <a:solidFill>
                  <a:srgbClr val="70AD47">
                    <a:tint val="1000"/>
                  </a:srgbClr>
                </a:solidFill>
                <a:effectLst>
                  <a:glow rad="38100">
                    <a:schemeClr val="accent1">
                      <a:alpha val="40000"/>
                    </a:schemeClr>
                  </a:glow>
                </a:effectLst>
              </a:rPr>
              <a:t>Auto Import modules…</a:t>
            </a:r>
          </a:p>
        </p:txBody>
      </p:sp>
      <p:sp>
        <p:nvSpPr>
          <p:cNvPr id="5" name="Rectangle 4">
            <a:extLst>
              <a:ext uri="{FF2B5EF4-FFF2-40B4-BE49-F238E27FC236}">
                <a16:creationId xmlns:a16="http://schemas.microsoft.com/office/drawing/2014/main" id="{1EF171B0-F20A-4B43-A160-768E1651CA1B}"/>
              </a:ext>
            </a:extLst>
          </p:cNvPr>
          <p:cNvSpPr/>
          <p:nvPr/>
        </p:nvSpPr>
        <p:spPr>
          <a:xfrm>
            <a:off x="1450080" y="1875243"/>
            <a:ext cx="9463344" cy="2554545"/>
          </a:xfrm>
          <a:prstGeom prst="rect">
            <a:avLst/>
          </a:prstGeom>
          <a:noFill/>
        </p:spPr>
        <p:txBody>
          <a:bodyPr wrap="square" lIns="91440" tIns="45720" rIns="91440" bIns="45720">
            <a:spAutoFit/>
          </a:bodyPr>
          <a:lstStyle/>
          <a:p>
            <a:r>
              <a:rPr lang="en-US" sz="4000" b="1" spc="50" dirty="0">
                <a:ln w="9525" cmpd="sng">
                  <a:solidFill>
                    <a:schemeClr val="accent1"/>
                  </a:solidFill>
                  <a:prstDash val="solid"/>
                </a:ln>
                <a:solidFill>
                  <a:srgbClr val="70AD47">
                    <a:tint val="1000"/>
                  </a:srgbClr>
                </a:solidFill>
                <a:effectLst>
                  <a:glow rad="38100">
                    <a:schemeClr val="accent1">
                      <a:alpha val="40000"/>
                    </a:schemeClr>
                  </a:glow>
                </a:effectLst>
              </a:rPr>
              <a:t>- Type a function name from any module, like sleep, or </a:t>
            </a:r>
            <a:r>
              <a:rPr lang="en-US" sz="4000" b="1" spc="50" dirty="0" err="1">
                <a:ln w="9525" cmpd="sng">
                  <a:solidFill>
                    <a:schemeClr val="accent1"/>
                  </a:solidFill>
                  <a:prstDash val="solid"/>
                </a:ln>
                <a:solidFill>
                  <a:srgbClr val="70AD47">
                    <a:tint val="1000"/>
                  </a:srgbClr>
                </a:solidFill>
                <a:effectLst>
                  <a:glow rad="38100">
                    <a:schemeClr val="accent1">
                      <a:alpha val="40000"/>
                    </a:schemeClr>
                  </a:glow>
                </a:effectLst>
              </a:rPr>
              <a:t>randint</a:t>
            </a:r>
            <a:endParaRPr lang="en-US" sz="4000" b="1" spc="50" dirty="0">
              <a:ln w="9525" cmpd="sng">
                <a:solidFill>
                  <a:schemeClr val="accent1"/>
                </a:solidFill>
                <a:prstDash val="solid"/>
              </a:ln>
              <a:solidFill>
                <a:srgbClr val="70AD47">
                  <a:tint val="1000"/>
                </a:srgbClr>
              </a:solidFill>
              <a:effectLst>
                <a:glow rad="38100">
                  <a:schemeClr val="accent1">
                    <a:alpha val="40000"/>
                  </a:schemeClr>
                </a:glow>
              </a:effectLst>
            </a:endParaRPr>
          </a:p>
          <a:p>
            <a:r>
              <a:rPr lang="en-US" sz="4000" b="1" spc="50" dirty="0">
                <a:ln w="9525" cmpd="sng">
                  <a:solidFill>
                    <a:schemeClr val="accent1"/>
                  </a:solidFill>
                  <a:prstDash val="solid"/>
                </a:ln>
                <a:solidFill>
                  <a:srgbClr val="70AD47">
                    <a:tint val="1000"/>
                  </a:srgbClr>
                </a:solidFill>
                <a:effectLst>
                  <a:glow rad="38100">
                    <a:schemeClr val="accent1">
                      <a:alpha val="40000"/>
                    </a:schemeClr>
                  </a:glow>
                </a:effectLst>
              </a:rPr>
              <a:t>- Ctrl + Space (2x)</a:t>
            </a:r>
          </a:p>
          <a:p>
            <a:r>
              <a:rPr lang="en-US" sz="4000" b="1" spc="50" dirty="0">
                <a:ln w="9525" cmpd="sng">
                  <a:solidFill>
                    <a:schemeClr val="accent1"/>
                  </a:solidFill>
                  <a:prstDash val="solid"/>
                </a:ln>
                <a:solidFill>
                  <a:srgbClr val="70AD47">
                    <a:tint val="1000"/>
                  </a:srgbClr>
                </a:solidFill>
                <a:effectLst>
                  <a:glow rad="38100">
                    <a:schemeClr val="accent1">
                      <a:alpha val="40000"/>
                    </a:schemeClr>
                  </a:glow>
                </a:effectLst>
              </a:rPr>
              <a:t>- Select from list and import</a:t>
            </a:r>
          </a:p>
        </p:txBody>
      </p:sp>
    </p:spTree>
    <p:extLst>
      <p:ext uri="{BB962C8B-B14F-4D97-AF65-F5344CB8AC3E}">
        <p14:creationId xmlns:p14="http://schemas.microsoft.com/office/powerpoint/2010/main" val="2104121464"/>
      </p:ext>
    </p:extLst>
  </p:cSld>
  <p:clrMapOvr>
    <a:masterClrMapping/>
  </p:clrMapOvr>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544</TotalTime>
  <Words>244</Words>
  <Application>Microsoft Office PowerPoint</Application>
  <PresentationFormat>Widescreen</PresentationFormat>
  <Paragraphs>33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Office-téma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Artifical Intelligent</dc:title>
  <dc:creator>Anna</dc:creator>
  <cp:lastModifiedBy>Lazar, Istvan (Nokia - HU/Budapest)</cp:lastModifiedBy>
  <cp:revision>45</cp:revision>
  <dcterms:created xsi:type="dcterms:W3CDTF">2018-10-08T17:35:23Z</dcterms:created>
  <dcterms:modified xsi:type="dcterms:W3CDTF">2019-03-25T15:15:41Z</dcterms:modified>
</cp:coreProperties>
</file>