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54470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4017035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159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11842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6423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642082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76795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88563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72940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C5D8F3-E180-4476-9755-4AA52DEB211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74489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05828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C5D8F3-E180-4476-9755-4AA52DEB2116}"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15925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C5D8F3-E180-4476-9755-4AA52DEB211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71809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C5D8F3-E180-4476-9755-4AA52DEB2116}"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53892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256407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C5D8F3-E180-4476-9755-4AA52DEB211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0E82E0-67DE-4537-B70D-1BCBD16F16E9}" type="slidenum">
              <a:rPr lang="en-US" smtClean="0"/>
              <a:t>‹#›</a:t>
            </a:fld>
            <a:endParaRPr lang="en-US"/>
          </a:p>
        </p:txBody>
      </p:sp>
    </p:spTree>
    <p:extLst>
      <p:ext uri="{BB962C8B-B14F-4D97-AF65-F5344CB8AC3E}">
        <p14:creationId xmlns:p14="http://schemas.microsoft.com/office/powerpoint/2010/main" val="320613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6C5D8F3-E180-4476-9755-4AA52DEB2116}" type="datetimeFigureOut">
              <a:rPr lang="en-US" smtClean="0"/>
              <a:t>4/15/2024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0E82E0-67DE-4537-B70D-1BCBD16F16E9}" type="slidenum">
              <a:rPr lang="en-US" smtClean="0"/>
              <a:t>‹#›</a:t>
            </a:fld>
            <a:endParaRPr lang="en-US"/>
          </a:p>
        </p:txBody>
      </p:sp>
    </p:spTree>
    <p:extLst>
      <p:ext uri="{BB962C8B-B14F-4D97-AF65-F5344CB8AC3E}">
        <p14:creationId xmlns:p14="http://schemas.microsoft.com/office/powerpoint/2010/main" val="24831078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9668">
              <a:srgbClr val="D1E5EA">
                <a:lumMod val="99000"/>
                <a:lumOff val="1000"/>
              </a:srgbClr>
            </a:gs>
            <a:gs pos="69028">
              <a:srgbClr val="D4E7EB"/>
            </a:gs>
            <a:gs pos="48000">
              <a:srgbClr val="E0EDF1"/>
            </a:gs>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56B1E7-456B-4423-B43E-773B42821AAA}"/>
              </a:ext>
            </a:extLst>
          </p:cNvPr>
          <p:cNvSpPr txBox="1">
            <a:spLocks/>
          </p:cNvSpPr>
          <p:nvPr/>
        </p:nvSpPr>
        <p:spPr>
          <a:xfrm>
            <a:off x="1232453" y="786449"/>
            <a:ext cx="10416209" cy="128089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a:latin typeface="Times New Roman" panose="02020603050405020304" pitchFamily="18" charset="0"/>
                <a:cs typeface="Times New Roman" panose="02020603050405020304" pitchFamily="18" charset="0"/>
              </a:rPr>
              <a:t>Product Recommendation using feature-level Analysis</a:t>
            </a:r>
            <a:endParaRPr lang="en-US"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E994BA2-F49E-40B7-9570-EBD5448EDB1B}"/>
              </a:ext>
            </a:extLst>
          </p:cNvPr>
          <p:cNvSpPr txBox="1">
            <a:spLocks/>
          </p:cNvSpPr>
          <p:nvPr/>
        </p:nvSpPr>
        <p:spPr>
          <a:xfrm>
            <a:off x="2011714" y="2756452"/>
            <a:ext cx="8949559" cy="361784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400">
                <a:latin typeface="Times New Roman" panose="02020603050405020304" pitchFamily="18" charset="0"/>
                <a:cs typeface="Times New Roman" panose="02020603050405020304" pitchFamily="18" charset="0"/>
              </a:rPr>
              <a:t>						Guide: P. Nanda Kishore	</a:t>
            </a:r>
          </a:p>
          <a:p>
            <a:r>
              <a:rPr lang="en-US" sz="2400">
                <a:latin typeface="Times New Roman" panose="02020603050405020304" pitchFamily="18" charset="0"/>
                <a:cs typeface="Times New Roman" panose="02020603050405020304" pitchFamily="18" charset="0"/>
              </a:rPr>
              <a:t>	</a:t>
            </a:r>
          </a:p>
          <a:p>
            <a:r>
              <a:rPr lang="en-US" sz="2400">
                <a:latin typeface="Times New Roman" panose="02020603050405020304" pitchFamily="18" charset="0"/>
                <a:cs typeface="Times New Roman" panose="02020603050405020304" pitchFamily="18" charset="0"/>
              </a:rPr>
              <a:t>														Team C3:</a:t>
            </a:r>
          </a:p>
          <a:p>
            <a:r>
              <a:rPr lang="en-US" sz="2400">
                <a:latin typeface="Times New Roman" panose="02020603050405020304" pitchFamily="18" charset="0"/>
                <a:cs typeface="Times New Roman" panose="02020603050405020304" pitchFamily="18" charset="0"/>
              </a:rPr>
              <a:t>												B. Pranavi - Y20ACS535</a:t>
            </a:r>
          </a:p>
          <a:p>
            <a:r>
              <a:rPr lang="en-US" sz="2400">
                <a:latin typeface="Times New Roman" panose="02020603050405020304" pitchFamily="18" charset="0"/>
                <a:cs typeface="Times New Roman" panose="02020603050405020304" pitchFamily="18" charset="0"/>
              </a:rPr>
              <a:t>												R. Likhitha - L21ACS417</a:t>
            </a:r>
          </a:p>
          <a:p>
            <a:r>
              <a:rPr lang="en-US" sz="2400">
                <a:latin typeface="Times New Roman" panose="02020603050405020304" pitchFamily="18" charset="0"/>
                <a:cs typeface="Times New Roman" panose="02020603050405020304" pitchFamily="18" charset="0"/>
              </a:rPr>
              <a:t>												Sk. Gouse - Y20ACS557</a:t>
            </a:r>
          </a:p>
          <a:p>
            <a:r>
              <a:rPr lang="en-US" sz="2400">
                <a:latin typeface="Times New Roman" panose="02020603050405020304" pitchFamily="18" charset="0"/>
                <a:cs typeface="Times New Roman" panose="02020603050405020304" pitchFamily="18" charset="0"/>
              </a:rPr>
              <a:t>												R. Mahathi - Y20ACS551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9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7B0DF-78A2-4D34-9164-75816CE9166A}"/>
              </a:ext>
            </a:extLst>
          </p:cNvPr>
          <p:cNvSpPr txBox="1"/>
          <p:nvPr/>
        </p:nvSpPr>
        <p:spPr>
          <a:xfrm>
            <a:off x="1987826" y="671691"/>
            <a:ext cx="9236765" cy="6186309"/>
          </a:xfrm>
          <a:prstGeom prst="rect">
            <a:avLst/>
          </a:prstGeom>
          <a:noFill/>
        </p:spPr>
        <p:txBody>
          <a:bodyPr wrap="square" rtlCol="0">
            <a:spAutoFit/>
          </a:bodyPr>
          <a:lstStyle/>
          <a:p>
            <a:pPr algn="just"/>
            <a:r>
              <a:rPr lang="en-US" sz="2400" dirty="0">
                <a:solidFill>
                  <a:schemeClr val="accent1"/>
                </a:solidFill>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Data Processing and Sentiment Analysis:</a:t>
            </a:r>
          </a:p>
          <a:p>
            <a:pPr algn="just"/>
            <a:endParaRPr lang="en-US" sz="24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module, we use pandas library functions and </a:t>
            </a:r>
            <a:r>
              <a:rPr lang="en-US" sz="2400" dirty="0" err="1">
                <a:latin typeface="Times New Roman" panose="02020603050405020304" pitchFamily="18" charset="0"/>
                <a:cs typeface="Times New Roman" panose="02020603050405020304" pitchFamily="18" charset="0"/>
              </a:rPr>
              <a:t>nltk</a:t>
            </a:r>
            <a:r>
              <a:rPr lang="en-US" sz="2400" dirty="0">
                <a:latin typeface="Times New Roman" panose="02020603050405020304" pitchFamily="18" charset="0"/>
                <a:cs typeface="Times New Roman" panose="02020603050405020304" pitchFamily="18" charset="0"/>
              </a:rPr>
              <a:t> library functions to handle missing data and clean textual inputs (reviews).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Sentiment analysis using the VADER algorithm is applied to derive sentiment scores that reflect customer sentiment towards specific product features.</a:t>
            </a:r>
          </a:p>
          <a:p>
            <a:pPr lvl="1" algn="just"/>
            <a:endParaRPr lang="en-US" sz="2400" dirty="0">
              <a:latin typeface="Times New Roman" panose="02020603050405020304" pitchFamily="18" charset="0"/>
              <a:cs typeface="Times New Roman" panose="02020603050405020304" pitchFamily="18" charset="0"/>
            </a:endParaRPr>
          </a:p>
          <a:p>
            <a:pPr marL="457200" indent="-457200" algn="just">
              <a:buFontTx/>
              <a:buAutoNum type="arabicPeriod" startAt="4"/>
            </a:pPr>
            <a:r>
              <a:rPr lang="en-US" sz="2400" dirty="0">
                <a:latin typeface="Times New Roman" panose="02020603050405020304" pitchFamily="18" charset="0"/>
                <a:cs typeface="Times New Roman" panose="02020603050405020304" pitchFamily="18" charset="0"/>
              </a:rPr>
              <a:t>Feature Importance Assessment and Categorization:</a:t>
            </a:r>
          </a:p>
          <a:p>
            <a:pPr algn="just"/>
            <a:endParaRPr lang="en-US" dirty="0"/>
          </a:p>
          <a:p>
            <a:pPr algn="just"/>
            <a:endParaRPr lang="en-US" dirty="0"/>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module, We create a new column in the dataset representing the combined effect of reviews and ratings for each feature.</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we categorize features as strong, moderate, or weak based on the newly generated column.</a:t>
            </a:r>
          </a:p>
          <a:p>
            <a:pPr marL="800100" lvl="1" indent="-342900" algn="just">
              <a:buFont typeface="Arial" panose="020B0604020202020204" pitchFamily="34" charset="0"/>
              <a:buChar char="•"/>
            </a:pPr>
            <a:r>
              <a:rPr lang="en-US" sz="2400" dirty="0">
                <a:solidFill>
                  <a:schemeClr val="accent1"/>
                </a:solidFill>
                <a:latin typeface="Times New Roman" panose="02020603050405020304" pitchFamily="18" charset="0"/>
                <a:cs typeface="Times New Roman" panose="02020603050405020304" pitchFamily="18" charset="0"/>
              </a:rPr>
              <a:t>For categorizing, we have used </a:t>
            </a:r>
            <a:r>
              <a:rPr lang="en-US" sz="2400" dirty="0" err="1">
                <a:solidFill>
                  <a:schemeClr val="accent1"/>
                </a:solidFill>
                <a:latin typeface="Times New Roman" panose="02020603050405020304" pitchFamily="18" charset="0"/>
                <a:cs typeface="Times New Roman" panose="02020603050405020304" pitchFamily="18" charset="0"/>
              </a:rPr>
              <a:t>kmeans</a:t>
            </a:r>
            <a:r>
              <a:rPr lang="en-US" sz="2400" dirty="0">
                <a:solidFill>
                  <a:schemeClr val="accent1"/>
                </a:solidFill>
                <a:latin typeface="Times New Roman" panose="02020603050405020304" pitchFamily="18" charset="0"/>
                <a:cs typeface="Times New Roman" panose="02020603050405020304" pitchFamily="18" charset="0"/>
              </a:rPr>
              <a:t> clustering algorithm.</a:t>
            </a:r>
          </a:p>
          <a:p>
            <a:pPr algn="just"/>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6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30501-5BCA-42BA-BD7E-523724A470E7}"/>
              </a:ext>
            </a:extLst>
          </p:cNvPr>
          <p:cNvSpPr/>
          <p:nvPr/>
        </p:nvSpPr>
        <p:spPr>
          <a:xfrm>
            <a:off x="2173357" y="1772985"/>
            <a:ext cx="8839200" cy="3785652"/>
          </a:xfrm>
          <a:prstGeom prst="rect">
            <a:avLst/>
          </a:prstGeom>
        </p:spPr>
        <p:txBody>
          <a:bodyPr wrap="square">
            <a:spAutoFit/>
          </a:bodyPr>
          <a:lstStyle/>
          <a:p>
            <a:pPr marL="457200" indent="-457200" algn="just">
              <a:buAutoNum type="arabicPeriod" startAt="5"/>
            </a:pPr>
            <a:r>
              <a:rPr lang="en-US" sz="2400" dirty="0">
                <a:latin typeface="Times New Roman" panose="02020603050405020304" pitchFamily="18" charset="0"/>
                <a:cs typeface="Times New Roman" panose="02020603050405020304" pitchFamily="18" charset="0"/>
              </a:rPr>
              <a:t>Recommendation Generation </a:t>
            </a:r>
            <a:r>
              <a:rPr lang="en-US" sz="2400" dirty="0"/>
              <a:t>:</a:t>
            </a:r>
          </a:p>
          <a:p>
            <a:pPr algn="just"/>
            <a:endParaRPr lang="en-US" sz="2400" dirty="0"/>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generate recommendation utilizing categorized feature groups and customer preferences to generate personalized product recommendations</a:t>
            </a:r>
            <a:r>
              <a:rPr lang="en-US" sz="2400" dirty="0"/>
              <a: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rules will be implemented to determine recommendation outcomes (e.g., strong recommendation vs. weak recommendation) based on the balance and strength of categorized features selected by the customer</a:t>
            </a:r>
            <a:r>
              <a:rPr lang="en-US" sz="2400" dirty="0"/>
              <a:t>.</a:t>
            </a:r>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9766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5128-A1AB-45C1-9BDC-93D57CA5A830}"/>
              </a:ext>
            </a:extLst>
          </p:cNvPr>
          <p:cNvSpPr>
            <a:spLocks noGrp="1"/>
          </p:cNvSpPr>
          <p:nvPr>
            <p:ph type="title"/>
          </p:nvPr>
        </p:nvSpPr>
        <p:spPr>
          <a:xfrm>
            <a:off x="4991568" y="147307"/>
            <a:ext cx="5199353" cy="1280890"/>
          </a:xfrm>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A869B1A-5036-4E28-809E-282D5228DF4A}"/>
              </a:ext>
            </a:extLst>
          </p:cNvPr>
          <p:cNvSpPr>
            <a:spLocks noGrp="1"/>
          </p:cNvSpPr>
          <p:nvPr>
            <p:ph idx="1"/>
          </p:nvPr>
        </p:nvSpPr>
        <p:spPr>
          <a:xfrm>
            <a:off x="1603512" y="1414945"/>
            <a:ext cx="9662560" cy="4800325"/>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following are the results after implementing the five modules.</a:t>
            </a:r>
          </a:p>
        </p:txBody>
      </p:sp>
      <p:pic>
        <p:nvPicPr>
          <p:cNvPr id="5" name="Picture 4">
            <a:extLst>
              <a:ext uri="{FF2B5EF4-FFF2-40B4-BE49-F238E27FC236}">
                <a16:creationId xmlns:a16="http://schemas.microsoft.com/office/drawing/2014/main" id="{4AC6D4E2-DCCB-4641-A8F1-10191FFE5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356" y="2709087"/>
            <a:ext cx="4797288" cy="2578530"/>
          </a:xfrm>
          <a:prstGeom prst="rect">
            <a:avLst/>
          </a:prstGeom>
        </p:spPr>
      </p:pic>
      <p:sp>
        <p:nvSpPr>
          <p:cNvPr id="8" name="TextBox 7">
            <a:extLst>
              <a:ext uri="{FF2B5EF4-FFF2-40B4-BE49-F238E27FC236}">
                <a16:creationId xmlns:a16="http://schemas.microsoft.com/office/drawing/2014/main" id="{834B42DE-030A-49F6-8B6E-1D9E1F50C756}"/>
              </a:ext>
            </a:extLst>
          </p:cNvPr>
          <p:cNvSpPr txBox="1"/>
          <p:nvPr/>
        </p:nvSpPr>
        <p:spPr>
          <a:xfrm>
            <a:off x="4645748" y="5443055"/>
            <a:ext cx="324678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Credibility assessment </a:t>
            </a:r>
          </a:p>
        </p:txBody>
      </p:sp>
    </p:spTree>
    <p:extLst>
      <p:ext uri="{BB962C8B-B14F-4D97-AF65-F5344CB8AC3E}">
        <p14:creationId xmlns:p14="http://schemas.microsoft.com/office/powerpoint/2010/main" val="1887791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82C0D4-7BDB-4C57-B3EF-55C89D6B3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40096"/>
            <a:ext cx="4996070" cy="2808918"/>
          </a:xfrm>
          <a:prstGeom prst="rect">
            <a:avLst/>
          </a:prstGeom>
        </p:spPr>
      </p:pic>
      <p:sp>
        <p:nvSpPr>
          <p:cNvPr id="4" name="TextBox 3">
            <a:extLst>
              <a:ext uri="{FF2B5EF4-FFF2-40B4-BE49-F238E27FC236}">
                <a16:creationId xmlns:a16="http://schemas.microsoft.com/office/drawing/2014/main" id="{3384CF7F-3BF8-47B3-9D2F-BFADB848FFB2}"/>
              </a:ext>
            </a:extLst>
          </p:cNvPr>
          <p:cNvSpPr txBox="1"/>
          <p:nvPr/>
        </p:nvSpPr>
        <p:spPr>
          <a:xfrm>
            <a:off x="5194852" y="3244334"/>
            <a:ext cx="45057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 selection</a:t>
            </a:r>
          </a:p>
        </p:txBody>
      </p:sp>
      <p:pic>
        <p:nvPicPr>
          <p:cNvPr id="6" name="Picture 5">
            <a:extLst>
              <a:ext uri="{FF2B5EF4-FFF2-40B4-BE49-F238E27FC236}">
                <a16:creationId xmlns:a16="http://schemas.microsoft.com/office/drawing/2014/main" id="{A6D8FEEA-66CB-4E47-A8F8-91E1D1C60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582" y="4002156"/>
            <a:ext cx="5459895" cy="2226366"/>
          </a:xfrm>
          <a:prstGeom prst="rect">
            <a:avLst/>
          </a:prstGeom>
        </p:spPr>
      </p:pic>
      <p:sp>
        <p:nvSpPr>
          <p:cNvPr id="7" name="TextBox 6">
            <a:extLst>
              <a:ext uri="{FF2B5EF4-FFF2-40B4-BE49-F238E27FC236}">
                <a16:creationId xmlns:a16="http://schemas.microsoft.com/office/drawing/2014/main" id="{0E543ECA-EF66-4E14-B818-E1F07847DEA1}"/>
              </a:ext>
            </a:extLst>
          </p:cNvPr>
          <p:cNvSpPr txBox="1"/>
          <p:nvPr/>
        </p:nvSpPr>
        <p:spPr>
          <a:xfrm>
            <a:off x="5194852" y="6361908"/>
            <a:ext cx="450573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Feedback collection</a:t>
            </a:r>
          </a:p>
        </p:txBody>
      </p:sp>
    </p:spTree>
    <p:extLst>
      <p:ext uri="{BB962C8B-B14F-4D97-AF65-F5344CB8AC3E}">
        <p14:creationId xmlns:p14="http://schemas.microsoft.com/office/powerpoint/2010/main" val="31882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146D14-79EB-45CF-9251-F6BE2592B0C4}"/>
              </a:ext>
            </a:extLst>
          </p:cNvPr>
          <p:cNvGraphicFramePr>
            <a:graphicFrameLocks noGrp="1"/>
          </p:cNvGraphicFramePr>
          <p:nvPr>
            <p:extLst>
              <p:ext uri="{D42A27DB-BD31-4B8C-83A1-F6EECF244321}">
                <p14:modId xmlns:p14="http://schemas.microsoft.com/office/powerpoint/2010/main" val="3143412284"/>
              </p:ext>
            </p:extLst>
          </p:nvPr>
        </p:nvGraphicFramePr>
        <p:xfrm>
          <a:off x="3346173" y="540744"/>
          <a:ext cx="5499653" cy="4308837"/>
        </p:xfrm>
        <a:graphic>
          <a:graphicData uri="http://schemas.openxmlformats.org/drawingml/2006/table">
            <a:tbl>
              <a:tblPr firstRow="1" firstCol="1" bandRow="1">
                <a:tableStyleId>{0505E3EF-67EA-436B-97B2-0124C06EBD24}</a:tableStyleId>
              </a:tblPr>
              <a:tblGrid>
                <a:gridCol w="1703397">
                  <a:extLst>
                    <a:ext uri="{9D8B030D-6E8A-4147-A177-3AD203B41FA5}">
                      <a16:colId xmlns:a16="http://schemas.microsoft.com/office/drawing/2014/main" val="1792250863"/>
                    </a:ext>
                  </a:extLst>
                </a:gridCol>
                <a:gridCol w="1967456">
                  <a:extLst>
                    <a:ext uri="{9D8B030D-6E8A-4147-A177-3AD203B41FA5}">
                      <a16:colId xmlns:a16="http://schemas.microsoft.com/office/drawing/2014/main" val="3868999272"/>
                    </a:ext>
                  </a:extLst>
                </a:gridCol>
                <a:gridCol w="1828800">
                  <a:extLst>
                    <a:ext uri="{9D8B030D-6E8A-4147-A177-3AD203B41FA5}">
                      <a16:colId xmlns:a16="http://schemas.microsoft.com/office/drawing/2014/main" val="2547986819"/>
                    </a:ext>
                  </a:extLst>
                </a:gridCol>
              </a:tblGrid>
              <a:tr h="279335">
                <a:tc>
                  <a:txBody>
                    <a:bodyPr/>
                    <a:lstStyle/>
                    <a:p>
                      <a:pPr marL="0" marR="0">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341486"/>
                  </a:ext>
                </a:extLst>
              </a:tr>
              <a:tr h="264394">
                <a:tc>
                  <a:txBody>
                    <a:bodyPr/>
                    <a:lstStyle/>
                    <a:p>
                      <a:pPr marL="0" marR="0">
                        <a:lnSpc>
                          <a:spcPct val="107000"/>
                        </a:lnSpc>
                        <a:spcBef>
                          <a:spcPts val="0"/>
                        </a:spcBef>
                        <a:spcAft>
                          <a:spcPts val="0"/>
                        </a:spcAft>
                      </a:pPr>
                      <a:r>
                        <a:rPr lang="en-US" sz="1100">
                          <a:effectLst/>
                        </a:rPr>
                        <a:t>camera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913827"/>
                  </a:ext>
                </a:extLst>
              </a:tr>
              <a:tr h="431972">
                <a:tc>
                  <a:txBody>
                    <a:bodyPr/>
                    <a:lstStyle/>
                    <a:p>
                      <a:pPr marL="0" marR="0">
                        <a:lnSpc>
                          <a:spcPct val="107000"/>
                        </a:lnSpc>
                        <a:spcBef>
                          <a:spcPts val="0"/>
                        </a:spcBef>
                        <a:spcAft>
                          <a:spcPts val="0"/>
                        </a:spcAft>
                      </a:pPr>
                      <a:r>
                        <a:rPr lang="en-US" sz="1100">
                          <a:effectLst/>
                        </a:rPr>
                        <a:t>battery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takes lot of time to charge.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121192"/>
                  </a:ext>
                </a:extLst>
              </a:tr>
              <a:tr h="264394">
                <a:tc>
                  <a:txBody>
                    <a:bodyPr/>
                    <a:lstStyle/>
                    <a:p>
                      <a:pPr marL="0" marR="0">
                        <a:lnSpc>
                          <a:spcPct val="107000"/>
                        </a:lnSpc>
                        <a:spcBef>
                          <a:spcPts val="0"/>
                        </a:spcBef>
                        <a:spcAft>
                          <a:spcPts val="0"/>
                        </a:spcAft>
                      </a:pPr>
                      <a:r>
                        <a:rPr lang="en-US" sz="1100">
                          <a:effectLst/>
                        </a:rPr>
                        <a:t>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3336226"/>
                  </a:ext>
                </a:extLst>
              </a:tr>
              <a:tr h="279335">
                <a:tc>
                  <a:txBody>
                    <a:bodyPr/>
                    <a:lstStyle/>
                    <a:p>
                      <a:pPr marL="0" marR="0">
                        <a:lnSpc>
                          <a:spcPct val="107000"/>
                        </a:lnSpc>
                        <a:spcBef>
                          <a:spcPts val="0"/>
                        </a:spcBef>
                        <a:spcAft>
                          <a:spcPts val="0"/>
                        </a:spcAft>
                      </a:pPr>
                      <a:r>
                        <a:rPr lang="en-US" sz="1100">
                          <a:effectLst/>
                        </a:rPr>
                        <a:t>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297472"/>
                  </a:ext>
                </a:extLst>
              </a:tr>
              <a:tr h="264394">
                <a:tc>
                  <a:txBody>
                    <a:bodyPr/>
                    <a:lstStyle/>
                    <a:p>
                      <a:pPr marL="0" marR="0">
                        <a:lnSpc>
                          <a:spcPct val="107000"/>
                        </a:lnSpc>
                        <a:spcBef>
                          <a:spcPts val="0"/>
                        </a:spcBef>
                        <a:spcAft>
                          <a:spcPts val="0"/>
                        </a:spcAft>
                      </a:pPr>
                      <a:r>
                        <a:rPr lang="en-US" sz="1100">
                          <a:effectLst/>
                        </a:rPr>
                        <a:t>sound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5944509"/>
                  </a:ext>
                </a:extLst>
              </a:tr>
              <a:tr h="279335">
                <a:tc>
                  <a:txBody>
                    <a:bodyPr/>
                    <a:lstStyle/>
                    <a:p>
                      <a:pPr marL="0" marR="0">
                        <a:lnSpc>
                          <a:spcPct val="107000"/>
                        </a:lnSpc>
                        <a:spcBef>
                          <a:spcPts val="0"/>
                        </a:spcBef>
                        <a:spcAft>
                          <a:spcPts val="0"/>
                        </a:spcAft>
                      </a:pPr>
                      <a:r>
                        <a:rPr lang="en-US" sz="1100">
                          <a:effectLst/>
                        </a:rPr>
                        <a:t>picture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6346622"/>
                  </a:ext>
                </a:extLst>
              </a:tr>
              <a:tr h="279335">
                <a:tc>
                  <a:txBody>
                    <a:bodyPr/>
                    <a:lstStyle/>
                    <a:p>
                      <a:pPr marL="0" marR="0">
                        <a:lnSpc>
                          <a:spcPct val="107000"/>
                        </a:lnSpc>
                        <a:spcBef>
                          <a:spcPts val="0"/>
                        </a:spcBef>
                        <a:spcAft>
                          <a:spcPts val="0"/>
                        </a:spcAft>
                      </a:pPr>
                      <a:r>
                        <a:rPr lang="en-US" sz="11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High gb ram at this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0562788"/>
                  </a:ext>
                </a:extLst>
              </a:tr>
              <a:tr h="279335">
                <a:tc>
                  <a:txBody>
                    <a:bodyPr/>
                    <a:lstStyle/>
                    <a:p>
                      <a:pPr marL="0" marR="0">
                        <a:lnSpc>
                          <a:spcPct val="107000"/>
                        </a:lnSpc>
                        <a:spcBef>
                          <a:spcPts val="0"/>
                        </a:spcBef>
                        <a:spcAft>
                          <a:spcPts val="0"/>
                        </a:spcAft>
                      </a:pPr>
                      <a:r>
                        <a:rPr lang="en-US" sz="1100">
                          <a:effectLst/>
                        </a:rPr>
                        <a:t>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426183"/>
                  </a:ext>
                </a:extLst>
              </a:tr>
              <a:tr h="264394">
                <a:tc>
                  <a:txBody>
                    <a:bodyPr/>
                    <a:lstStyle/>
                    <a:p>
                      <a:pPr marL="0" marR="0">
                        <a:lnSpc>
                          <a:spcPct val="107000"/>
                        </a:lnSpc>
                        <a:spcBef>
                          <a:spcPts val="0"/>
                        </a:spcBef>
                        <a:spcAft>
                          <a:spcPts val="0"/>
                        </a:spcAft>
                      </a:pPr>
                      <a:r>
                        <a:rPr lang="en-US" sz="1100">
                          <a:effectLst/>
                        </a:rPr>
                        <a:t>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469327"/>
                  </a:ext>
                </a:extLst>
              </a:tr>
              <a:tr h="279335">
                <a:tc>
                  <a:txBody>
                    <a:bodyPr/>
                    <a:lstStyle/>
                    <a:p>
                      <a:pPr marL="0" marR="0">
                        <a:lnSpc>
                          <a:spcPct val="107000"/>
                        </a:lnSpc>
                        <a:spcBef>
                          <a:spcPts val="0"/>
                        </a:spcBef>
                        <a:spcAft>
                          <a:spcPts val="0"/>
                        </a:spcAft>
                      </a:pPr>
                      <a:r>
                        <a:rPr lang="en-US" sz="1100">
                          <a:effectLst/>
                        </a:rPr>
                        <a:t>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High speed. Best for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230097"/>
                  </a:ext>
                </a:extLst>
              </a:tr>
              <a:tr h="431972">
                <a:tc>
                  <a:txBody>
                    <a:bodyPr/>
                    <a:lstStyle/>
                    <a:p>
                      <a:pPr marL="0" marR="0">
                        <a:lnSpc>
                          <a:spcPct val="107000"/>
                        </a:lnSpc>
                        <a:spcBef>
                          <a:spcPts val="0"/>
                        </a:spcBef>
                        <a:spcAft>
                          <a:spcPts val="0"/>
                        </a:spcAft>
                      </a:pPr>
                      <a:r>
                        <a:rPr lang="en-US" sz="1100">
                          <a:effectLst/>
                        </a:rPr>
                        <a:t>hardware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Good hardware is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1790141"/>
                  </a:ext>
                </a:extLst>
              </a:tr>
              <a:tr h="279335">
                <a:tc>
                  <a:txBody>
                    <a:bodyPr/>
                    <a:lstStyle/>
                    <a:p>
                      <a:pPr marL="0" marR="0">
                        <a:lnSpc>
                          <a:spcPct val="107000"/>
                        </a:lnSpc>
                        <a:spcBef>
                          <a:spcPts val="0"/>
                        </a:spcBef>
                        <a:spcAft>
                          <a:spcPts val="0"/>
                        </a:spcAft>
                      </a:pPr>
                      <a:r>
                        <a:rPr lang="en-US" sz="1100">
                          <a:effectLst/>
                        </a:rPr>
                        <a:t>updates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598810"/>
                  </a:ext>
                </a:extLst>
              </a:tr>
              <a:tr h="431972">
                <a:tc>
                  <a:txBody>
                    <a:bodyPr/>
                    <a:lstStyle/>
                    <a:p>
                      <a:pPr marL="0" marR="0">
                        <a:lnSpc>
                          <a:spcPct val="107000"/>
                        </a:lnSpc>
                        <a:spcBef>
                          <a:spcPts val="0"/>
                        </a:spcBef>
                        <a:spcAft>
                          <a:spcPts val="0"/>
                        </a:spcAft>
                      </a:pPr>
                      <a:r>
                        <a:rPr lang="en-US" sz="1100">
                          <a:effectLst/>
                        </a:rPr>
                        <a:t>software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a:effectLst/>
                        </a:rPr>
                        <a:t>Better software compatible for many applications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072677"/>
                  </a:ext>
                </a:extLst>
              </a:tr>
            </a:tbl>
          </a:graphicData>
        </a:graphic>
      </p:graphicFrame>
      <p:sp>
        <p:nvSpPr>
          <p:cNvPr id="3" name="TextBox 2">
            <a:extLst>
              <a:ext uri="{FF2B5EF4-FFF2-40B4-BE49-F238E27FC236}">
                <a16:creationId xmlns:a16="http://schemas.microsoft.com/office/drawing/2014/main" id="{52DEC2E4-2008-4FEB-9CB4-AD4381796CD3}"/>
              </a:ext>
            </a:extLst>
          </p:cNvPr>
          <p:cNvSpPr txBox="1"/>
          <p:nvPr/>
        </p:nvSpPr>
        <p:spPr>
          <a:xfrm>
            <a:off x="5009320" y="5033378"/>
            <a:ext cx="367085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Generated Dataset</a:t>
            </a:r>
          </a:p>
        </p:txBody>
      </p:sp>
    </p:spTree>
    <p:extLst>
      <p:ext uri="{BB962C8B-B14F-4D97-AF65-F5344CB8AC3E}">
        <p14:creationId xmlns:p14="http://schemas.microsoft.com/office/powerpoint/2010/main" val="264305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84021A-76FD-459B-9AB9-DCD541A330AC}"/>
              </a:ext>
            </a:extLst>
          </p:cNvPr>
          <p:cNvGraphicFramePr>
            <a:graphicFrameLocks noGrp="1"/>
          </p:cNvGraphicFramePr>
          <p:nvPr>
            <p:extLst>
              <p:ext uri="{D42A27DB-BD31-4B8C-83A1-F6EECF244321}">
                <p14:modId xmlns:p14="http://schemas.microsoft.com/office/powerpoint/2010/main" val="122559820"/>
              </p:ext>
            </p:extLst>
          </p:nvPr>
        </p:nvGraphicFramePr>
        <p:xfrm>
          <a:off x="2390431" y="1101512"/>
          <a:ext cx="8915400" cy="3803142"/>
        </p:xfrm>
        <a:graphic>
          <a:graphicData uri="http://schemas.openxmlformats.org/drawingml/2006/table">
            <a:tbl>
              <a:tblPr firstRow="1" firstCol="1" bandRow="1">
                <a:tableStyleId>{0505E3EF-67EA-436B-97B2-0124C06EBD24}</a:tableStyleId>
              </a:tblPr>
              <a:tblGrid>
                <a:gridCol w="2228850">
                  <a:extLst>
                    <a:ext uri="{9D8B030D-6E8A-4147-A177-3AD203B41FA5}">
                      <a16:colId xmlns:a16="http://schemas.microsoft.com/office/drawing/2014/main" val="3802136606"/>
                    </a:ext>
                  </a:extLst>
                </a:gridCol>
                <a:gridCol w="2228850">
                  <a:extLst>
                    <a:ext uri="{9D8B030D-6E8A-4147-A177-3AD203B41FA5}">
                      <a16:colId xmlns:a16="http://schemas.microsoft.com/office/drawing/2014/main" val="387527091"/>
                    </a:ext>
                  </a:extLst>
                </a:gridCol>
                <a:gridCol w="2228850">
                  <a:extLst>
                    <a:ext uri="{9D8B030D-6E8A-4147-A177-3AD203B41FA5}">
                      <a16:colId xmlns:a16="http://schemas.microsoft.com/office/drawing/2014/main" val="52459693"/>
                    </a:ext>
                  </a:extLst>
                </a:gridCol>
                <a:gridCol w="2228850">
                  <a:extLst>
                    <a:ext uri="{9D8B030D-6E8A-4147-A177-3AD203B41FA5}">
                      <a16:colId xmlns:a16="http://schemas.microsoft.com/office/drawing/2014/main" val="1248868123"/>
                    </a:ext>
                  </a:extLst>
                </a:gridCol>
              </a:tblGrid>
              <a:tr h="273050">
                <a:tc>
                  <a:txBody>
                    <a:bodyPr/>
                    <a:lstStyle/>
                    <a:p>
                      <a:pPr marL="0" marR="0" algn="l">
                        <a:lnSpc>
                          <a:spcPct val="107000"/>
                        </a:lnSpc>
                        <a:spcBef>
                          <a:spcPts val="0"/>
                        </a:spcBef>
                        <a:spcAft>
                          <a:spcPts val="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Review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preprocessed_review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67551"/>
                  </a:ext>
                </a:extLst>
              </a:tr>
              <a:tr h="258445">
                <a:tc>
                  <a:txBody>
                    <a:bodyPr/>
                    <a:lstStyle/>
                    <a:p>
                      <a:pPr marL="0" marR="0" algn="l">
                        <a:lnSpc>
                          <a:spcPct val="107000"/>
                        </a:lnSpc>
                        <a:spcBef>
                          <a:spcPts val="0"/>
                        </a:spcBef>
                        <a:spcAft>
                          <a:spcPts val="0"/>
                        </a:spcAft>
                      </a:pPr>
                      <a:r>
                        <a:rPr lang="en-US" sz="1100">
                          <a:effectLst/>
                        </a:rPr>
                        <a:t>camera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6234077"/>
                  </a:ext>
                </a:extLst>
              </a:tr>
              <a:tr h="273050">
                <a:tc>
                  <a:txBody>
                    <a:bodyPr/>
                    <a:lstStyle/>
                    <a:p>
                      <a:pPr marL="0" marR="0" algn="l">
                        <a:lnSpc>
                          <a:spcPct val="107000"/>
                        </a:lnSpc>
                        <a:spcBef>
                          <a:spcPts val="0"/>
                        </a:spcBef>
                        <a:spcAft>
                          <a:spcPts val="0"/>
                        </a:spcAft>
                      </a:pPr>
                      <a:r>
                        <a:rPr lang="en-US" sz="1100">
                          <a:effectLst/>
                        </a:rPr>
                        <a:t>battery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takes lot of time to change.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takes lot time charge not recommended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670375"/>
                  </a:ext>
                </a:extLst>
              </a:tr>
              <a:tr h="258445">
                <a:tc>
                  <a:txBody>
                    <a:bodyPr/>
                    <a:lstStyle/>
                    <a:p>
                      <a:pPr marL="0" marR="0" algn="l">
                        <a:lnSpc>
                          <a:spcPct val="107000"/>
                        </a:lnSpc>
                        <a:spcBef>
                          <a:spcPts val="0"/>
                        </a:spcBef>
                        <a:spcAft>
                          <a:spcPts val="0"/>
                        </a:spcAft>
                      </a:pPr>
                      <a:r>
                        <a:rPr lang="en-US" sz="1100">
                          <a:effectLst/>
                        </a:rPr>
                        <a:t>screen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1408777"/>
                  </a:ext>
                </a:extLst>
              </a:tr>
              <a:tr h="273050">
                <a:tc>
                  <a:txBody>
                    <a:bodyPr/>
                    <a:lstStyle/>
                    <a:p>
                      <a:pPr marL="0" marR="0" algn="l">
                        <a:lnSpc>
                          <a:spcPct val="107000"/>
                        </a:lnSpc>
                        <a:spcBef>
                          <a:spcPts val="0"/>
                        </a:spcBef>
                        <a:spcAft>
                          <a:spcPts val="0"/>
                        </a:spcAft>
                      </a:pPr>
                      <a:r>
                        <a:rPr lang="en-US" sz="1100">
                          <a:effectLst/>
                        </a:rPr>
                        <a:t>services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312155"/>
                  </a:ext>
                </a:extLst>
              </a:tr>
              <a:tr h="258445">
                <a:tc>
                  <a:txBody>
                    <a:bodyPr/>
                    <a:lstStyle/>
                    <a:p>
                      <a:pPr marL="0" marR="0" algn="l">
                        <a:lnSpc>
                          <a:spcPct val="107000"/>
                        </a:lnSpc>
                        <a:spcBef>
                          <a:spcPts val="0"/>
                        </a:spcBef>
                        <a:spcAft>
                          <a:spcPts val="0"/>
                        </a:spcAft>
                      </a:pPr>
                      <a:r>
                        <a:rPr lang="en-US" sz="1100">
                          <a:effectLst/>
                        </a:rPr>
                        <a:t>sound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audio quality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730179"/>
                  </a:ext>
                </a:extLst>
              </a:tr>
              <a:tr h="273050">
                <a:tc>
                  <a:txBody>
                    <a:bodyPr/>
                    <a:lstStyle/>
                    <a:p>
                      <a:pPr marL="0" marR="0" algn="l">
                        <a:lnSpc>
                          <a:spcPct val="107000"/>
                        </a:lnSpc>
                        <a:spcBef>
                          <a:spcPts val="0"/>
                        </a:spcBef>
                        <a:spcAft>
                          <a:spcPts val="0"/>
                        </a:spcAft>
                      </a:pPr>
                      <a:r>
                        <a:rPr lang="en-US" sz="1100">
                          <a:effectLst/>
                        </a:rPr>
                        <a:t>picture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3975240"/>
                  </a:ext>
                </a:extLst>
              </a:tr>
              <a:tr h="273050">
                <a:tc>
                  <a:txBody>
                    <a:bodyPr/>
                    <a:lstStyle/>
                    <a:p>
                      <a:pPr marL="0" marR="0" algn="l">
                        <a:lnSpc>
                          <a:spcPct val="107000"/>
                        </a:lnSpc>
                        <a:spcBef>
                          <a:spcPts val="0"/>
                        </a:spcBef>
                        <a:spcAft>
                          <a:spcPts val="0"/>
                        </a:spcAft>
                      </a:pPr>
                      <a:r>
                        <a:rPr lang="en-US" sz="11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gb ram at this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gb ram at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689899"/>
                  </a:ext>
                </a:extLst>
              </a:tr>
              <a:tr h="273050">
                <a:tc>
                  <a:txBody>
                    <a:bodyPr/>
                    <a:lstStyle/>
                    <a:p>
                      <a:pPr marL="0" marR="0" algn="l">
                        <a:lnSpc>
                          <a:spcPct val="107000"/>
                        </a:lnSpc>
                        <a:spcBef>
                          <a:spcPts val="0"/>
                        </a:spcBef>
                        <a:spcAft>
                          <a:spcPts val="0"/>
                        </a:spcAft>
                      </a:pPr>
                      <a:r>
                        <a:rPr lang="en-US" sz="1100">
                          <a:effectLst/>
                        </a:rPr>
                        <a:t>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539034"/>
                  </a:ext>
                </a:extLst>
              </a:tr>
              <a:tr h="258445">
                <a:tc>
                  <a:txBody>
                    <a:bodyPr/>
                    <a:lstStyle/>
                    <a:p>
                      <a:pPr marL="0" marR="0" algn="l">
                        <a:lnSpc>
                          <a:spcPct val="107000"/>
                        </a:lnSpc>
                        <a:spcBef>
                          <a:spcPts val="0"/>
                        </a:spcBef>
                        <a:spcAft>
                          <a:spcPts val="0"/>
                        </a:spcAft>
                      </a:pPr>
                      <a:r>
                        <a:rPr lang="en-US" sz="1100">
                          <a:effectLst/>
                        </a:rPr>
                        <a:t>storage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9797185"/>
                  </a:ext>
                </a:extLst>
              </a:tr>
              <a:tr h="273050">
                <a:tc>
                  <a:txBody>
                    <a:bodyPr/>
                    <a:lstStyle/>
                    <a:p>
                      <a:pPr marL="0" marR="0" algn="l">
                        <a:lnSpc>
                          <a:spcPct val="107000"/>
                        </a:lnSpc>
                        <a:spcBef>
                          <a:spcPts val="0"/>
                        </a:spcBef>
                        <a:spcAft>
                          <a:spcPts val="0"/>
                        </a:spcAft>
                      </a:pPr>
                      <a:r>
                        <a:rPr lang="en-US" sz="1100">
                          <a:effectLst/>
                        </a:rPr>
                        <a:t>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speed. Best for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high speed best general 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1613321"/>
                  </a:ext>
                </a:extLst>
              </a:tr>
              <a:tr h="258445">
                <a:tc>
                  <a:txBody>
                    <a:bodyPr/>
                    <a:lstStyle/>
                    <a:p>
                      <a:pPr marL="0" marR="0" algn="l">
                        <a:lnSpc>
                          <a:spcPct val="107000"/>
                        </a:lnSpc>
                        <a:spcBef>
                          <a:spcPts val="0"/>
                        </a:spcBef>
                        <a:spcAft>
                          <a:spcPts val="0"/>
                        </a:spcAft>
                      </a:pPr>
                      <a:r>
                        <a:rPr lang="en-US" sz="1100">
                          <a:effectLst/>
                        </a:rPr>
                        <a:t>hardware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hardware is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good hardware used may not get easily damaged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9587149"/>
                  </a:ext>
                </a:extLst>
              </a:tr>
              <a:tr h="273050">
                <a:tc>
                  <a:txBody>
                    <a:bodyPr/>
                    <a:lstStyle/>
                    <a:p>
                      <a:pPr marL="0" marR="0" algn="l">
                        <a:lnSpc>
                          <a:spcPct val="107000"/>
                        </a:lnSpc>
                        <a:spcBef>
                          <a:spcPts val="0"/>
                        </a:spcBef>
                        <a:spcAft>
                          <a:spcPts val="0"/>
                        </a:spcAft>
                      </a:pPr>
                      <a:r>
                        <a:rPr lang="en-US" sz="1100">
                          <a:effectLst/>
                        </a:rPr>
                        <a:t>updates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unknown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5857"/>
                  </a:ext>
                </a:extLst>
              </a:tr>
              <a:tr h="258445">
                <a:tc>
                  <a:txBody>
                    <a:bodyPr/>
                    <a:lstStyle/>
                    <a:p>
                      <a:pPr marL="0" marR="0" algn="l">
                        <a:lnSpc>
                          <a:spcPct val="107000"/>
                        </a:lnSpc>
                        <a:spcBef>
                          <a:spcPts val="0"/>
                        </a:spcBef>
                        <a:spcAft>
                          <a:spcPts val="0"/>
                        </a:spcAft>
                      </a:pPr>
                      <a:r>
                        <a:rPr lang="en-US" sz="1100">
                          <a:effectLst/>
                        </a:rPr>
                        <a:t>software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a:effectLst/>
                        </a:rPr>
                        <a:t>Better software compatible for many applications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900" dirty="0">
                          <a:effectLst/>
                        </a:rPr>
                        <a:t>better software compatible many applications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5354409"/>
                  </a:ext>
                </a:extLst>
              </a:tr>
            </a:tbl>
          </a:graphicData>
        </a:graphic>
      </p:graphicFrame>
      <p:sp>
        <p:nvSpPr>
          <p:cNvPr id="3" name="TextBox 2">
            <a:extLst>
              <a:ext uri="{FF2B5EF4-FFF2-40B4-BE49-F238E27FC236}">
                <a16:creationId xmlns:a16="http://schemas.microsoft.com/office/drawing/2014/main" id="{3D16B8FC-280F-4B71-9EED-643C1058B1C8}"/>
              </a:ext>
            </a:extLst>
          </p:cNvPr>
          <p:cNvSpPr txBox="1"/>
          <p:nvPr/>
        </p:nvSpPr>
        <p:spPr>
          <a:xfrm>
            <a:off x="5618922" y="5063195"/>
            <a:ext cx="251791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Preprocessed Dataset </a:t>
            </a:r>
          </a:p>
        </p:txBody>
      </p:sp>
    </p:spTree>
    <p:extLst>
      <p:ext uri="{BB962C8B-B14F-4D97-AF65-F5344CB8AC3E}">
        <p14:creationId xmlns:p14="http://schemas.microsoft.com/office/powerpoint/2010/main" val="236553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F80F2E-8EF7-4D2A-8C46-2720F9B63819}"/>
              </a:ext>
            </a:extLst>
          </p:cNvPr>
          <p:cNvGraphicFramePr>
            <a:graphicFrameLocks noGrp="1"/>
          </p:cNvGraphicFramePr>
          <p:nvPr>
            <p:extLst>
              <p:ext uri="{D42A27DB-BD31-4B8C-83A1-F6EECF244321}">
                <p14:modId xmlns:p14="http://schemas.microsoft.com/office/powerpoint/2010/main" val="1887300670"/>
              </p:ext>
            </p:extLst>
          </p:nvPr>
        </p:nvGraphicFramePr>
        <p:xfrm>
          <a:off x="3248167" y="946245"/>
          <a:ext cx="6537276" cy="3977906"/>
        </p:xfrm>
        <a:graphic>
          <a:graphicData uri="http://schemas.openxmlformats.org/drawingml/2006/table">
            <a:tbl>
              <a:tblPr firstRow="1" firstCol="1" bandRow="1">
                <a:tableStyleId>{0505E3EF-67EA-436B-97B2-0124C06EBD24}</a:tableStyleId>
              </a:tblPr>
              <a:tblGrid>
                <a:gridCol w="1089546">
                  <a:extLst>
                    <a:ext uri="{9D8B030D-6E8A-4147-A177-3AD203B41FA5}">
                      <a16:colId xmlns:a16="http://schemas.microsoft.com/office/drawing/2014/main" val="2217717653"/>
                    </a:ext>
                  </a:extLst>
                </a:gridCol>
                <a:gridCol w="1089546">
                  <a:extLst>
                    <a:ext uri="{9D8B030D-6E8A-4147-A177-3AD203B41FA5}">
                      <a16:colId xmlns:a16="http://schemas.microsoft.com/office/drawing/2014/main" val="3653220271"/>
                    </a:ext>
                  </a:extLst>
                </a:gridCol>
                <a:gridCol w="1089546">
                  <a:extLst>
                    <a:ext uri="{9D8B030D-6E8A-4147-A177-3AD203B41FA5}">
                      <a16:colId xmlns:a16="http://schemas.microsoft.com/office/drawing/2014/main" val="2713899895"/>
                    </a:ext>
                  </a:extLst>
                </a:gridCol>
                <a:gridCol w="1089546">
                  <a:extLst>
                    <a:ext uri="{9D8B030D-6E8A-4147-A177-3AD203B41FA5}">
                      <a16:colId xmlns:a16="http://schemas.microsoft.com/office/drawing/2014/main" val="1303419960"/>
                    </a:ext>
                  </a:extLst>
                </a:gridCol>
                <a:gridCol w="1089546">
                  <a:extLst>
                    <a:ext uri="{9D8B030D-6E8A-4147-A177-3AD203B41FA5}">
                      <a16:colId xmlns:a16="http://schemas.microsoft.com/office/drawing/2014/main" val="1309416330"/>
                    </a:ext>
                  </a:extLst>
                </a:gridCol>
                <a:gridCol w="1089546">
                  <a:extLst>
                    <a:ext uri="{9D8B030D-6E8A-4147-A177-3AD203B41FA5}">
                      <a16:colId xmlns:a16="http://schemas.microsoft.com/office/drawing/2014/main" val="3064341142"/>
                    </a:ext>
                  </a:extLst>
                </a:gridCol>
              </a:tblGrid>
              <a:tr h="249275">
                <a:tc>
                  <a:txBody>
                    <a:bodyPr/>
                    <a:lstStyle/>
                    <a:p>
                      <a:pPr marL="0" marR="0" algn="l">
                        <a:lnSpc>
                          <a:spcPct val="107000"/>
                        </a:lnSpc>
                        <a:spcBef>
                          <a:spcPts val="0"/>
                        </a:spcBef>
                        <a:spcAft>
                          <a:spcPts val="0"/>
                        </a:spcAft>
                      </a:pPr>
                      <a:r>
                        <a:rPr lang="en-US" sz="1000">
                          <a:effectLst/>
                        </a:rPr>
                        <a:t>Feature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Review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preprocessed_review</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Sentiment 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Final rating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559855747"/>
                  </a:ext>
                </a:extLst>
              </a:tr>
              <a:tr h="235942">
                <a:tc>
                  <a:txBody>
                    <a:bodyPr/>
                    <a:lstStyle/>
                    <a:p>
                      <a:pPr marL="0" marR="0" algn="l">
                        <a:lnSpc>
                          <a:spcPct val="107000"/>
                        </a:lnSpc>
                        <a:spcBef>
                          <a:spcPts val="0"/>
                        </a:spcBef>
                        <a:spcAft>
                          <a:spcPts val="0"/>
                        </a:spcAft>
                      </a:pPr>
                      <a:r>
                        <a:rPr lang="en-US" sz="1000">
                          <a:effectLst/>
                        </a:rPr>
                        <a:t>camera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418467195"/>
                  </a:ext>
                </a:extLst>
              </a:tr>
              <a:tr h="395188">
                <a:tc>
                  <a:txBody>
                    <a:bodyPr/>
                    <a:lstStyle/>
                    <a:p>
                      <a:pPr marL="0" marR="0" algn="l">
                        <a:lnSpc>
                          <a:spcPct val="107000"/>
                        </a:lnSpc>
                        <a:spcBef>
                          <a:spcPts val="0"/>
                        </a:spcBef>
                        <a:spcAft>
                          <a:spcPts val="0"/>
                        </a:spcAft>
                      </a:pPr>
                      <a:r>
                        <a:rPr lang="en-US" sz="1000">
                          <a:effectLst/>
                        </a:rPr>
                        <a:t>battery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takes lot of time to change. not recommended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takes lot time charge not recommended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3345607282"/>
                  </a:ext>
                </a:extLst>
              </a:tr>
              <a:tr h="235942">
                <a:tc>
                  <a:txBody>
                    <a:bodyPr/>
                    <a:lstStyle/>
                    <a:p>
                      <a:pPr marL="0" marR="0" algn="l">
                        <a:lnSpc>
                          <a:spcPct val="107000"/>
                        </a:lnSpc>
                        <a:spcBef>
                          <a:spcPts val="0"/>
                        </a:spcBef>
                        <a:spcAft>
                          <a:spcPts val="0"/>
                        </a:spcAft>
                      </a:pPr>
                      <a:r>
                        <a:rPr lang="en-US" sz="1000">
                          <a:effectLst/>
                        </a:rPr>
                        <a:t>screen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553399999"/>
                  </a:ext>
                </a:extLst>
              </a:tr>
              <a:tr h="249275">
                <a:tc>
                  <a:txBody>
                    <a:bodyPr/>
                    <a:lstStyle/>
                    <a:p>
                      <a:pPr marL="0" marR="0" algn="l">
                        <a:lnSpc>
                          <a:spcPct val="107000"/>
                        </a:lnSpc>
                        <a:spcBef>
                          <a:spcPts val="0"/>
                        </a:spcBef>
                        <a:spcAft>
                          <a:spcPts val="0"/>
                        </a:spcAft>
                      </a:pPr>
                      <a:r>
                        <a:rPr lang="en-US" sz="1000">
                          <a:effectLst/>
                        </a:rPr>
                        <a:t>services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dirty="0">
                          <a:effectLst/>
                        </a:rPr>
                        <a:t>3.0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737422938"/>
                  </a:ext>
                </a:extLst>
              </a:tr>
              <a:tr h="235942">
                <a:tc>
                  <a:txBody>
                    <a:bodyPr/>
                    <a:lstStyle/>
                    <a:p>
                      <a:pPr marL="0" marR="0" algn="l">
                        <a:lnSpc>
                          <a:spcPct val="107000"/>
                        </a:lnSpc>
                        <a:spcBef>
                          <a:spcPts val="0"/>
                        </a:spcBef>
                        <a:spcAft>
                          <a:spcPts val="0"/>
                        </a:spcAft>
                      </a:pPr>
                      <a:r>
                        <a:rPr lang="en-US" sz="1000">
                          <a:effectLst/>
                        </a:rPr>
                        <a:t>sound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audio quality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audio quality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103245549"/>
                  </a:ext>
                </a:extLst>
              </a:tr>
              <a:tr h="249275">
                <a:tc>
                  <a:txBody>
                    <a:bodyPr/>
                    <a:lstStyle/>
                    <a:p>
                      <a:pPr marL="0" marR="0" algn="l">
                        <a:lnSpc>
                          <a:spcPct val="107000"/>
                        </a:lnSpc>
                        <a:spcBef>
                          <a:spcPts val="0"/>
                        </a:spcBef>
                        <a:spcAft>
                          <a:spcPts val="0"/>
                        </a:spcAft>
                      </a:pPr>
                      <a:r>
                        <a:rPr lang="en-US" sz="1000">
                          <a:effectLst/>
                        </a:rPr>
                        <a:t>picture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4194690798"/>
                  </a:ext>
                </a:extLst>
              </a:tr>
              <a:tr h="249275">
                <a:tc>
                  <a:txBody>
                    <a:bodyPr/>
                    <a:lstStyle/>
                    <a:p>
                      <a:pPr marL="0" marR="0" algn="l">
                        <a:lnSpc>
                          <a:spcPct val="107000"/>
                        </a:lnSpc>
                        <a:spcBef>
                          <a:spcPts val="0"/>
                        </a:spcBef>
                        <a:spcAft>
                          <a:spcPts val="0"/>
                        </a:spcAft>
                      </a:pPr>
                      <a:r>
                        <a:rPr lang="en-US" sz="1000">
                          <a:effectLst/>
                        </a:rPr>
                        <a:t>ram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gb ram at this cost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gb ram at cost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152243519"/>
                  </a:ext>
                </a:extLst>
              </a:tr>
              <a:tr h="249275">
                <a:tc>
                  <a:txBody>
                    <a:bodyPr/>
                    <a:lstStyle/>
                    <a:p>
                      <a:pPr marL="0" marR="0" algn="l">
                        <a:lnSpc>
                          <a:spcPct val="107000"/>
                        </a:lnSpc>
                        <a:spcBef>
                          <a:spcPts val="0"/>
                        </a:spcBef>
                        <a:spcAft>
                          <a:spcPts val="0"/>
                        </a:spcAft>
                      </a:pPr>
                      <a:r>
                        <a:rPr lang="en-US" sz="1000">
                          <a:effectLst/>
                        </a:rPr>
                        <a:t>design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630098696"/>
                  </a:ext>
                </a:extLst>
              </a:tr>
              <a:tr h="235942">
                <a:tc>
                  <a:txBody>
                    <a:bodyPr/>
                    <a:lstStyle/>
                    <a:p>
                      <a:pPr marL="0" marR="0" algn="l">
                        <a:lnSpc>
                          <a:spcPct val="107000"/>
                        </a:lnSpc>
                        <a:spcBef>
                          <a:spcPts val="0"/>
                        </a:spcBef>
                        <a:spcAft>
                          <a:spcPts val="0"/>
                        </a:spcAft>
                      </a:pPr>
                      <a:r>
                        <a:rPr lang="en-US" sz="1000">
                          <a:effectLst/>
                        </a:rPr>
                        <a:t>storage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1782811043"/>
                  </a:ext>
                </a:extLst>
              </a:tr>
              <a:tr h="261217">
                <a:tc>
                  <a:txBody>
                    <a:bodyPr/>
                    <a:lstStyle/>
                    <a:p>
                      <a:pPr marL="0" marR="0" algn="l">
                        <a:lnSpc>
                          <a:spcPct val="107000"/>
                        </a:lnSpc>
                        <a:spcBef>
                          <a:spcPts val="0"/>
                        </a:spcBef>
                        <a:spcAft>
                          <a:spcPts val="0"/>
                        </a:spcAft>
                      </a:pPr>
                      <a:r>
                        <a:rPr lang="en-US" sz="1000">
                          <a:effectLst/>
                        </a:rPr>
                        <a:t>speed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speed. Best for general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high speed best general use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3719446928"/>
                  </a:ext>
                </a:extLst>
              </a:tr>
              <a:tr h="395188">
                <a:tc>
                  <a:txBody>
                    <a:bodyPr/>
                    <a:lstStyle/>
                    <a:p>
                      <a:pPr marL="0" marR="0" algn="l">
                        <a:lnSpc>
                          <a:spcPct val="107000"/>
                        </a:lnSpc>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hardware is used may not get easily damaged.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good hardware used may not get easily damaged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2220971457"/>
                  </a:ext>
                </a:extLst>
              </a:tr>
              <a:tr h="249275">
                <a:tc>
                  <a:txBody>
                    <a:bodyPr/>
                    <a:lstStyle/>
                    <a:p>
                      <a:pPr marL="0" marR="0" algn="l">
                        <a:lnSpc>
                          <a:spcPct val="107000"/>
                        </a:lnSpc>
                        <a:spcBef>
                          <a:spcPts val="0"/>
                        </a:spcBef>
                        <a:spcAft>
                          <a:spcPts val="0"/>
                        </a:spcAft>
                      </a:pPr>
                      <a:r>
                        <a:rPr lang="en-US" sz="1000">
                          <a:effectLst/>
                        </a:rPr>
                        <a:t>updates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unknown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1683881140"/>
                  </a:ext>
                </a:extLst>
              </a:tr>
              <a:tr h="395188">
                <a:tc>
                  <a:txBody>
                    <a:bodyPr/>
                    <a:lstStyle/>
                    <a:p>
                      <a:pPr marL="0" marR="0" algn="l">
                        <a:lnSpc>
                          <a:spcPct val="107000"/>
                        </a:lnSpc>
                        <a:spcBef>
                          <a:spcPts val="0"/>
                        </a:spcBef>
                        <a:spcAft>
                          <a:spcPts val="0"/>
                        </a:spcAft>
                      </a:pPr>
                      <a:r>
                        <a:rPr lang="en-US" sz="1000">
                          <a:effectLst/>
                        </a:rPr>
                        <a:t>software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Better software compatible for many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better software compatible many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tc>
                  <a:txBody>
                    <a:bodyPr/>
                    <a:lstStyle/>
                    <a:p>
                      <a:pPr marL="0" marR="0" algn="l">
                        <a:lnSpc>
                          <a:spcPct val="107000"/>
                        </a:lnSpc>
                        <a:spcBef>
                          <a:spcPts val="0"/>
                        </a:spcBef>
                        <a:spcAft>
                          <a:spcPts val="0"/>
                        </a:spcAft>
                      </a:pPr>
                      <a:r>
                        <a:rPr lang="en-US" sz="800" dirty="0">
                          <a:effectLst/>
                        </a:rPr>
                        <a:t>4.0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09" marR="62609" marT="0" marB="0"/>
                </a:tc>
                <a:extLst>
                  <a:ext uri="{0D108BD9-81ED-4DB2-BD59-A6C34878D82A}">
                    <a16:rowId xmlns:a16="http://schemas.microsoft.com/office/drawing/2014/main" val="913703862"/>
                  </a:ext>
                </a:extLst>
              </a:tr>
            </a:tbl>
          </a:graphicData>
        </a:graphic>
      </p:graphicFrame>
      <p:sp>
        <p:nvSpPr>
          <p:cNvPr id="3" name="Rectangle 1">
            <a:extLst>
              <a:ext uri="{FF2B5EF4-FFF2-40B4-BE49-F238E27FC236}">
                <a16:creationId xmlns:a16="http://schemas.microsoft.com/office/drawing/2014/main" id="{8B642605-767B-4D9F-B166-31E61FE60552}"/>
              </a:ext>
            </a:extLst>
          </p:cNvPr>
          <p:cNvSpPr>
            <a:spLocks noChangeArrowheads="1"/>
          </p:cNvSpPr>
          <p:nvPr/>
        </p:nvSpPr>
        <p:spPr bwMode="auto">
          <a:xfrm>
            <a:off x="2976563" y="2231395"/>
            <a:ext cx="889698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D2815B9-1B84-4FE1-9E7C-3FCAAF0434AF}"/>
              </a:ext>
            </a:extLst>
          </p:cNvPr>
          <p:cNvSpPr txBox="1"/>
          <p:nvPr/>
        </p:nvSpPr>
        <p:spPr>
          <a:xfrm>
            <a:off x="5104263" y="5199797"/>
            <a:ext cx="48722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Dataset after sentiment analysis</a:t>
            </a:r>
          </a:p>
        </p:txBody>
      </p:sp>
    </p:spTree>
    <p:extLst>
      <p:ext uri="{BB962C8B-B14F-4D97-AF65-F5344CB8AC3E}">
        <p14:creationId xmlns:p14="http://schemas.microsoft.com/office/powerpoint/2010/main" val="100429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111EE-6536-4AB0-81E6-82A0C0DA5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619" y="662609"/>
            <a:ext cx="8203095" cy="4704521"/>
          </a:xfrm>
          <a:prstGeom prst="rect">
            <a:avLst/>
          </a:prstGeom>
        </p:spPr>
      </p:pic>
      <p:sp>
        <p:nvSpPr>
          <p:cNvPr id="6" name="TextBox 5">
            <a:extLst>
              <a:ext uri="{FF2B5EF4-FFF2-40B4-BE49-F238E27FC236}">
                <a16:creationId xmlns:a16="http://schemas.microsoft.com/office/drawing/2014/main" id="{82B0623F-8CD8-4ED2-8865-0800E154DF3D}"/>
              </a:ext>
            </a:extLst>
          </p:cNvPr>
          <p:cNvSpPr txBox="1"/>
          <p:nvPr/>
        </p:nvSpPr>
        <p:spPr>
          <a:xfrm>
            <a:off x="5102088" y="5711687"/>
            <a:ext cx="63742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After features categorization</a:t>
            </a:r>
          </a:p>
        </p:txBody>
      </p:sp>
    </p:spTree>
    <p:extLst>
      <p:ext uri="{BB962C8B-B14F-4D97-AF65-F5344CB8AC3E}">
        <p14:creationId xmlns:p14="http://schemas.microsoft.com/office/powerpoint/2010/main" val="374729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9A6D4-429A-4A29-99DE-60793306C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939" y="980662"/>
            <a:ext cx="8120746" cy="3286537"/>
          </a:xfrm>
          <a:prstGeom prst="rect">
            <a:avLst/>
          </a:prstGeom>
        </p:spPr>
      </p:pic>
      <p:sp>
        <p:nvSpPr>
          <p:cNvPr id="4" name="TextBox 3">
            <a:extLst>
              <a:ext uri="{FF2B5EF4-FFF2-40B4-BE49-F238E27FC236}">
                <a16:creationId xmlns:a16="http://schemas.microsoft.com/office/drawing/2014/main" id="{6A5B17BA-650A-43C2-AE8B-A6158C775586}"/>
              </a:ext>
            </a:extLst>
          </p:cNvPr>
          <p:cNvSpPr txBox="1"/>
          <p:nvPr/>
        </p:nvSpPr>
        <p:spPr>
          <a:xfrm>
            <a:off x="5459896" y="4597639"/>
            <a:ext cx="62417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Generating Recommendation</a:t>
            </a:r>
          </a:p>
        </p:txBody>
      </p:sp>
    </p:spTree>
    <p:extLst>
      <p:ext uri="{BB962C8B-B14F-4D97-AF65-F5344CB8AC3E}">
        <p14:creationId xmlns:p14="http://schemas.microsoft.com/office/powerpoint/2010/main" val="62567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3EC8-0FC4-4550-B746-09FEE2C937DA}"/>
              </a:ext>
            </a:extLst>
          </p:cNvPr>
          <p:cNvSpPr>
            <a:spLocks noGrp="1"/>
          </p:cNvSpPr>
          <p:nvPr>
            <p:ph type="title"/>
          </p:nvPr>
        </p:nvSpPr>
        <p:spPr>
          <a:xfrm>
            <a:off x="4872299" y="160284"/>
            <a:ext cx="4947562" cy="1280890"/>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5EA17F54-5697-48E5-8126-40BFC7179AF3}"/>
              </a:ext>
            </a:extLst>
          </p:cNvPr>
          <p:cNvSpPr>
            <a:spLocks noGrp="1"/>
          </p:cNvSpPr>
          <p:nvPr>
            <p:ph idx="1"/>
          </p:nvPr>
        </p:nvSpPr>
        <p:spPr>
          <a:xfrm>
            <a:off x="1966828" y="1961322"/>
            <a:ext cx="8915400" cy="3777622"/>
          </a:xfrm>
        </p:spPr>
        <p:txBody>
          <a:bodyPr>
            <a:normAutofit lnSpcReduction="10000"/>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today’s world, we can observe most of the businesses are running through their own websites. So, it is necessary that consumer opinion need to be considered and their requirements are met. This system provides a deep feature-level analysis by incorporating customer feedback and sentiment analysis through various processes. The system can find its applications in recommendation systems, customer research etc..</a:t>
            </a:r>
          </a:p>
        </p:txBody>
      </p:sp>
    </p:spTree>
    <p:extLst>
      <p:ext uri="{BB962C8B-B14F-4D97-AF65-F5344CB8AC3E}">
        <p14:creationId xmlns:p14="http://schemas.microsoft.com/office/powerpoint/2010/main" val="25469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B7222C-F097-430B-A505-9A8066B9A6E0}"/>
              </a:ext>
            </a:extLst>
          </p:cNvPr>
          <p:cNvSpPr>
            <a:spLocks noGrp="1"/>
          </p:cNvSpPr>
          <p:nvPr>
            <p:ph type="title"/>
          </p:nvPr>
        </p:nvSpPr>
        <p:spPr>
          <a:xfrm>
            <a:off x="2407394" y="518092"/>
            <a:ext cx="8911687" cy="992656"/>
          </a:xfrm>
        </p:spPr>
        <p:txBody>
          <a:bodyPr>
            <a:normAutofit/>
          </a:bodyPr>
          <a:lstStyle/>
          <a:p>
            <a:r>
              <a:rPr lang="en-US" sz="4000" b="1" dirty="0">
                <a:latin typeface="Times New Roman" panose="02020603050405020304" pitchFamily="18" charset="0"/>
                <a:cs typeface="Times New Roman" panose="02020603050405020304" pitchFamily="18" charset="0"/>
              </a:rPr>
              <a:t>Contents</a:t>
            </a:r>
          </a:p>
        </p:txBody>
      </p:sp>
      <p:sp>
        <p:nvSpPr>
          <p:cNvPr id="7" name="Content Placeholder 2">
            <a:extLst>
              <a:ext uri="{FF2B5EF4-FFF2-40B4-BE49-F238E27FC236}">
                <a16:creationId xmlns:a16="http://schemas.microsoft.com/office/drawing/2014/main" id="{80EB43DF-D014-49FA-A26E-DAD7C4511ECD}"/>
              </a:ext>
            </a:extLst>
          </p:cNvPr>
          <p:cNvSpPr>
            <a:spLocks noGrp="1"/>
          </p:cNvSpPr>
          <p:nvPr>
            <p:ph idx="1"/>
          </p:nvPr>
        </p:nvSpPr>
        <p:spPr>
          <a:xfrm>
            <a:off x="2274873" y="2186609"/>
            <a:ext cx="8915400" cy="3498574"/>
          </a:xfrm>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methodology</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0901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265A9A-9C85-4C22-A72A-FE9A417D4891}"/>
              </a:ext>
            </a:extLst>
          </p:cNvPr>
          <p:cNvSpPr/>
          <p:nvPr/>
        </p:nvSpPr>
        <p:spPr>
          <a:xfrm>
            <a:off x="3472070" y="2504661"/>
            <a:ext cx="6983895" cy="1569660"/>
          </a:xfrm>
          <a:prstGeom prst="rect">
            <a:avLst/>
          </a:prstGeom>
          <a:scene3d>
            <a:camera prst="isometricOffAxis1Right"/>
            <a:lightRig rig="threePt" dir="t"/>
          </a:scene3d>
        </p:spPr>
        <p:style>
          <a:lnRef idx="1">
            <a:schemeClr val="accent5"/>
          </a:lnRef>
          <a:fillRef idx="2">
            <a:schemeClr val="accent5"/>
          </a:fillRef>
          <a:effectRef idx="1">
            <a:schemeClr val="accent5"/>
          </a:effectRef>
          <a:fontRef idx="minor">
            <a:schemeClr val="dk1"/>
          </a:fontRef>
        </p:style>
        <p:txBody>
          <a:bodyPr wrap="square">
            <a:spAutoFit/>
          </a:bodyPr>
          <a:lstStyle/>
          <a:p>
            <a:pPr lvl="0"/>
            <a:r>
              <a:rPr lang="en-US" sz="9600" b="1" dirty="0">
                <a:solidFill>
                  <a:prstClr val="black"/>
                </a:solidFill>
                <a:latin typeface="MV Boli" panose="02000500030200090000" pitchFamily="2" charset="0"/>
                <a:ea typeface="Segoe UI Black" panose="020B0A02040204020203" pitchFamily="34" charset="0"/>
                <a:cs typeface="MV Boli" panose="02000500030200090000" pitchFamily="2" charset="0"/>
              </a:rPr>
              <a:t>Thank you</a:t>
            </a:r>
          </a:p>
        </p:txBody>
      </p:sp>
    </p:spTree>
    <p:extLst>
      <p:ext uri="{BB962C8B-B14F-4D97-AF65-F5344CB8AC3E}">
        <p14:creationId xmlns:p14="http://schemas.microsoft.com/office/powerpoint/2010/main" val="3942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E3C6A5-2AF8-445D-A4D9-098CBDAF3607}"/>
              </a:ext>
            </a:extLst>
          </p:cNvPr>
          <p:cNvSpPr>
            <a:spLocks noGrp="1"/>
          </p:cNvSpPr>
          <p:nvPr>
            <p:ph type="title"/>
          </p:nvPr>
        </p:nvSpPr>
        <p:spPr>
          <a:xfrm>
            <a:off x="2019368" y="134055"/>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p>
        </p:txBody>
      </p:sp>
      <p:sp>
        <p:nvSpPr>
          <p:cNvPr id="7" name="Content Placeholder 6">
            <a:extLst>
              <a:ext uri="{FF2B5EF4-FFF2-40B4-BE49-F238E27FC236}">
                <a16:creationId xmlns:a16="http://schemas.microsoft.com/office/drawing/2014/main" id="{653C6E22-5E8D-4D55-BBA5-DE2B217C32F1}"/>
              </a:ext>
            </a:extLst>
          </p:cNvPr>
          <p:cNvSpPr>
            <a:spLocks noGrp="1"/>
          </p:cNvSpPr>
          <p:nvPr>
            <p:ph idx="1"/>
          </p:nvPr>
        </p:nvSpPr>
        <p:spPr>
          <a:xfrm>
            <a:off x="2213113" y="1298712"/>
            <a:ext cx="9052960" cy="5247861"/>
          </a:xfrm>
        </p:spPr>
        <p:txBody>
          <a:bodyPr>
            <a:normAutofit fontScale="85000" lnSpcReduction="20000"/>
          </a:bodyPr>
          <a:lstStyle/>
          <a:p>
            <a:pPr algn="just">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Through our project we want to implement a model which rely solely on features. Through overall feature-level rating using reviews and ratings of features, our system can enhance the relevance of product recommendations as per user preferences.</a:t>
            </a:r>
          </a:p>
          <a:p>
            <a:pPr algn="just">
              <a:lnSpc>
                <a:spcPct val="16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methodology involves various processes like Credibility assessment, Feature selection, Feedback collection, Preprocessing, Sentiment analysis and Feature strength categorization which aids in generating recommendation.</a:t>
            </a:r>
          </a:p>
          <a:p>
            <a:pPr algn="just">
              <a:lnSpc>
                <a:spcPct val="16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8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44B8-0E29-4837-B9B3-75C56DD2B934}"/>
              </a:ext>
            </a:extLst>
          </p:cNvPr>
          <p:cNvSpPr>
            <a:spLocks noGrp="1"/>
          </p:cNvSpPr>
          <p:nvPr>
            <p:ph type="title"/>
          </p:nvPr>
        </p:nvSpPr>
        <p:spPr>
          <a:xfrm>
            <a:off x="2341134" y="186788"/>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692F271-AA03-4CC0-BAF8-AF5C6CF90093}"/>
              </a:ext>
            </a:extLst>
          </p:cNvPr>
          <p:cNvSpPr>
            <a:spLocks noGrp="1"/>
          </p:cNvSpPr>
          <p:nvPr>
            <p:ph idx="1"/>
          </p:nvPr>
        </p:nvSpPr>
        <p:spPr>
          <a:xfrm>
            <a:off x="2341134" y="1338471"/>
            <a:ext cx="8915400" cy="5102086"/>
          </a:xfrm>
        </p:spPr>
        <p:txBody>
          <a:bodyPr>
            <a:normAutofit lnSpcReduction="10000"/>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existing system studies how we can obtain feature-level ratings of the mobile products from the customer reviews and review votes to influence decision making, both for new customers and manufacturers.</a:t>
            </a:r>
          </a:p>
          <a:p>
            <a:pPr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has always been a need to know which features fall short or are doing well according to the customers perception. Different customers are interested in different features. Thus, feature-level ratings can make buying decisions personalized.</a:t>
            </a:r>
          </a:p>
        </p:txBody>
      </p:sp>
    </p:spTree>
    <p:extLst>
      <p:ext uri="{BB962C8B-B14F-4D97-AF65-F5344CB8AC3E}">
        <p14:creationId xmlns:p14="http://schemas.microsoft.com/office/powerpoint/2010/main" val="25165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EB78-9C9C-4CFF-9950-564BE070679B}"/>
              </a:ext>
            </a:extLst>
          </p:cNvPr>
          <p:cNvSpPr>
            <a:spLocks noGrp="1"/>
          </p:cNvSpPr>
          <p:nvPr>
            <p:ph type="title"/>
          </p:nvPr>
        </p:nvSpPr>
        <p:spPr>
          <a:xfrm>
            <a:off x="2403682" y="174563"/>
            <a:ext cx="8911687"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E8A1530-715E-4919-A981-C86F70276597}"/>
              </a:ext>
            </a:extLst>
          </p:cNvPr>
          <p:cNvSpPr>
            <a:spLocks noGrp="1"/>
          </p:cNvSpPr>
          <p:nvPr>
            <p:ph idx="1"/>
          </p:nvPr>
        </p:nvSpPr>
        <p:spPr>
          <a:xfrm>
            <a:off x="2403682" y="1931780"/>
            <a:ext cx="8915400" cy="4111212"/>
          </a:xfrm>
        </p:spPr>
        <p:txBody>
          <a:bodyPr>
            <a:normAutofit/>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proposed system is an intelligent platform that leverages customer feedback and sentiment analysis that aids to deliver personalized product suggestions. The system comprises several key components designed to engage customers, analyze their preferences through feature-level analysis.</a:t>
            </a:r>
          </a:p>
        </p:txBody>
      </p:sp>
    </p:spTree>
    <p:extLst>
      <p:ext uri="{BB962C8B-B14F-4D97-AF65-F5344CB8AC3E}">
        <p14:creationId xmlns:p14="http://schemas.microsoft.com/office/powerpoint/2010/main" val="138689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8664-8BBE-4FFD-8E21-38DB2D0F9659}"/>
              </a:ext>
            </a:extLst>
          </p:cNvPr>
          <p:cNvSpPr>
            <a:spLocks noGrp="1"/>
          </p:cNvSpPr>
          <p:nvPr>
            <p:ph type="title"/>
          </p:nvPr>
        </p:nvSpPr>
        <p:spPr>
          <a:xfrm>
            <a:off x="2589212" y="120527"/>
            <a:ext cx="7760736" cy="1280890"/>
          </a:xfrm>
        </p:spPr>
        <p:txBody>
          <a:bodyPr>
            <a:normAutofit/>
          </a:bodyPr>
          <a:lstStyle/>
          <a:p>
            <a:pPr algn="ctr"/>
            <a:r>
              <a:rPr lang="en-US" sz="4000" b="1"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789C7BE4-8B75-4DBF-AA8D-8E8F2689DE31}"/>
              </a:ext>
            </a:extLst>
          </p:cNvPr>
          <p:cNvSpPr>
            <a:spLocks noGrp="1"/>
          </p:cNvSpPr>
          <p:nvPr>
            <p:ph idx="1"/>
          </p:nvPr>
        </p:nvSpPr>
        <p:spPr>
          <a:xfrm>
            <a:off x="2191647" y="1298713"/>
            <a:ext cx="8915400" cy="5438760"/>
          </a:xfrm>
        </p:spPr>
        <p:txBody>
          <a:bodyPr>
            <a:norm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design can be observed through the following </a:t>
            </a:r>
            <a:r>
              <a:rPr lang="en-US" sz="2400" dirty="0" err="1">
                <a:latin typeface="Times New Roman" panose="02020603050405020304" pitchFamily="18" charset="0"/>
                <a:cs typeface="Times New Roman" panose="02020603050405020304" pitchFamily="18" charset="0"/>
              </a:rPr>
              <a:t>uml</a:t>
            </a:r>
            <a:r>
              <a:rPr lang="en-US" sz="2400" dirty="0">
                <a:latin typeface="Times New Roman" panose="02020603050405020304" pitchFamily="18" charset="0"/>
                <a:cs typeface="Times New Roman" panose="02020603050405020304" pitchFamily="18" charset="0"/>
              </a:rPr>
              <a:t> diagrams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545760-1664-46DF-9B51-676A901B8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583" y="2120347"/>
            <a:ext cx="5911504" cy="4404277"/>
          </a:xfrm>
          <a:prstGeom prst="rect">
            <a:avLst/>
          </a:prstGeom>
        </p:spPr>
      </p:pic>
    </p:spTree>
    <p:extLst>
      <p:ext uri="{BB962C8B-B14F-4D97-AF65-F5344CB8AC3E}">
        <p14:creationId xmlns:p14="http://schemas.microsoft.com/office/powerpoint/2010/main" val="404717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FEAF43-4228-4A3F-B352-4B58A9A35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7" y="450575"/>
            <a:ext cx="8256105" cy="5486400"/>
          </a:xfrm>
          <a:prstGeom prst="rect">
            <a:avLst/>
          </a:prstGeom>
        </p:spPr>
      </p:pic>
      <p:sp>
        <p:nvSpPr>
          <p:cNvPr id="4" name="TextBox 3">
            <a:extLst>
              <a:ext uri="{FF2B5EF4-FFF2-40B4-BE49-F238E27FC236}">
                <a16:creationId xmlns:a16="http://schemas.microsoft.com/office/drawing/2014/main" id="{08CF9BB9-40AD-49F3-A9DF-A0D6FF231BB8}"/>
              </a:ext>
            </a:extLst>
          </p:cNvPr>
          <p:cNvSpPr txBox="1"/>
          <p:nvPr/>
        </p:nvSpPr>
        <p:spPr>
          <a:xfrm>
            <a:off x="5579166" y="6057323"/>
            <a:ext cx="473102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204634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6EF0-1153-4DCB-8293-9DD6263A6426}"/>
              </a:ext>
            </a:extLst>
          </p:cNvPr>
          <p:cNvSpPr>
            <a:spLocks noGrp="1"/>
          </p:cNvSpPr>
          <p:nvPr>
            <p:ph type="title"/>
          </p:nvPr>
        </p:nvSpPr>
        <p:spPr>
          <a:xfrm>
            <a:off x="4342213" y="58882"/>
            <a:ext cx="5384884" cy="1280890"/>
          </a:xfrm>
        </p:spPr>
        <p:txBody>
          <a:bodyPr>
            <a:normAutofit/>
          </a:bodyPr>
          <a:lstStyle/>
          <a:p>
            <a:r>
              <a:rPr lang="en-US" sz="4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6DEBA7FE-E1D8-454B-B86E-9ACA65AA71E5}"/>
              </a:ext>
            </a:extLst>
          </p:cNvPr>
          <p:cNvSpPr>
            <a:spLocks noGrp="1"/>
          </p:cNvSpPr>
          <p:nvPr>
            <p:ph idx="1"/>
          </p:nvPr>
        </p:nvSpPr>
        <p:spPr>
          <a:xfrm>
            <a:off x="2165143" y="1577008"/>
            <a:ext cx="8915400" cy="4797287"/>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model can be implemented as following modules:</a:t>
            </a:r>
          </a:p>
          <a:p>
            <a:pPr marL="0" indent="0">
              <a:buNone/>
            </a:pP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Interface and Engagement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 and Feedback Collection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Processing and Sentiment Analysis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Importance Assessment and Categorization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Recommendation Generation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15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E6D0CE-7B60-4F1C-9AE7-6C006055EB35}"/>
              </a:ext>
            </a:extLst>
          </p:cNvPr>
          <p:cNvSpPr txBox="1">
            <a:spLocks/>
          </p:cNvSpPr>
          <p:nvPr/>
        </p:nvSpPr>
        <p:spPr>
          <a:xfrm>
            <a:off x="1656525" y="781878"/>
            <a:ext cx="9872868" cy="5777948"/>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User Interface and Engagement:</a:t>
            </a:r>
          </a:p>
          <a:p>
            <a:pPr marL="0" indent="0" algn="just">
              <a:buFont typeface="Wingdings 3" charset="2"/>
              <a:buNone/>
            </a:pPr>
            <a:endParaRPr lang="en-US" sz="24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design and implement an intuitive interface to collect Boolean - type responses from customers to assess their authenticity.</a:t>
            </a:r>
          </a:p>
          <a:p>
            <a:pPr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developing the user interface, we have used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library of python.</a:t>
            </a:r>
          </a:p>
          <a:p>
            <a:pPr lvl="1"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57150" indent="0" algn="just">
              <a:buNone/>
            </a:pPr>
            <a:r>
              <a:rPr lang="en-US" sz="2400" dirty="0">
                <a:solidFill>
                  <a:schemeClr val="accent1"/>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Feature Selection and Feedback Collection:</a:t>
            </a:r>
          </a:p>
          <a:p>
            <a:pPr marL="57150" indent="0" algn="just">
              <a:buFont typeface="Wingdings 3" charset="2"/>
              <a:buNone/>
            </a:pPr>
            <a:r>
              <a:rPr lang="en-US" sz="2400" dirty="0">
                <a:latin typeface="Times New Roman" panose="02020603050405020304" pitchFamily="18" charset="0"/>
                <a:cs typeface="Times New Roman" panose="02020603050405020304" pitchFamily="18" charset="0"/>
              </a:rPr>
              <a:t>		</a:t>
            </a:r>
          </a:p>
          <a:p>
            <a:pPr marL="800100"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Customers will be able to select desired product features from a curated list and then they can provide feedback for selected features through textual reviews or numerical ratings.</a:t>
            </a:r>
          </a:p>
          <a:p>
            <a:pPr marL="800100" lvl="1"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Once customer provides his feedback the data is replicated into a new dataset for further analysis.</a:t>
            </a:r>
          </a:p>
          <a:p>
            <a:pPr marL="51435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37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TotalTime>
  <Words>1061</Words>
  <Application>Microsoft Office PowerPoint</Application>
  <PresentationFormat>Widescreen</PresentationFormat>
  <Paragraphs>257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MV Boli</vt:lpstr>
      <vt:lpstr>Segoe UI Black</vt:lpstr>
      <vt:lpstr>Times New Roman</vt:lpstr>
      <vt:lpstr>Wingdings 3</vt:lpstr>
      <vt:lpstr>Wisp</vt:lpstr>
      <vt:lpstr>PowerPoint Presentation</vt:lpstr>
      <vt:lpstr>Contents</vt:lpstr>
      <vt:lpstr>Abstract</vt:lpstr>
      <vt:lpstr>Existing System</vt:lpstr>
      <vt:lpstr>Proposed system</vt:lpstr>
      <vt:lpstr>Design</vt:lpstr>
      <vt:lpstr>PowerPoint Presentation</vt:lpstr>
      <vt:lpstr>Implementation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2024-04-15T15:04:09Z</dcterms:created>
  <dcterms:modified xsi:type="dcterms:W3CDTF">2024-04-15T18:35:11Z</dcterms:modified>
</cp:coreProperties>
</file>