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 id="260"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6C5D8F3-E180-4476-9755-4AA52DEB2116}" type="datetimeFigureOut">
              <a:rPr lang="en-US" smtClean="0"/>
              <a:t>4/26/2024</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650E82E0-67DE-4537-B70D-1BCBD16F16E9}" type="slidenum">
              <a:rPr lang="en-US" smtClean="0"/>
              <a:t>‹#›</a:t>
            </a:fld>
            <a:endParaRPr lang="en-US"/>
          </a:p>
        </p:txBody>
      </p:sp>
    </p:spTree>
    <p:extLst>
      <p:ext uri="{BB962C8B-B14F-4D97-AF65-F5344CB8AC3E}">
        <p14:creationId xmlns:p14="http://schemas.microsoft.com/office/powerpoint/2010/main" val="15447019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6C5D8F3-E180-4476-9755-4AA52DEB2116}" type="datetimeFigureOut">
              <a:rPr lang="en-US" smtClean="0"/>
              <a:t>4/26/2024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50E82E0-67DE-4537-B70D-1BCBD16F16E9}" type="slidenum">
              <a:rPr lang="en-US" smtClean="0"/>
              <a:t>‹#›</a:t>
            </a:fld>
            <a:endParaRPr lang="en-US"/>
          </a:p>
        </p:txBody>
      </p:sp>
    </p:spTree>
    <p:extLst>
      <p:ext uri="{BB962C8B-B14F-4D97-AF65-F5344CB8AC3E}">
        <p14:creationId xmlns:p14="http://schemas.microsoft.com/office/powerpoint/2010/main" val="40170355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6C5D8F3-E180-4476-9755-4AA52DEB2116}" type="datetimeFigureOut">
              <a:rPr lang="en-US" smtClean="0"/>
              <a:t>4/26/2024</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50E82E0-67DE-4537-B70D-1BCBD16F16E9}"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3515982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36C5D8F3-E180-4476-9755-4AA52DEB2116}" type="datetimeFigureOut">
              <a:rPr lang="en-US" smtClean="0"/>
              <a:t>4/26/2024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50E82E0-67DE-4537-B70D-1BCBD16F16E9}" type="slidenum">
              <a:rPr lang="en-US" smtClean="0"/>
              <a:t>‹#›</a:t>
            </a:fld>
            <a:endParaRPr lang="en-US"/>
          </a:p>
        </p:txBody>
      </p:sp>
    </p:spTree>
    <p:extLst>
      <p:ext uri="{BB962C8B-B14F-4D97-AF65-F5344CB8AC3E}">
        <p14:creationId xmlns:p14="http://schemas.microsoft.com/office/powerpoint/2010/main" val="11184292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36C5D8F3-E180-4476-9755-4AA52DEB2116}" type="datetimeFigureOut">
              <a:rPr lang="en-US" smtClean="0"/>
              <a:t>4/26/2024</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50E82E0-67DE-4537-B70D-1BCBD16F16E9}"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2564232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36C5D8F3-E180-4476-9755-4AA52DEB2116}" type="datetimeFigureOut">
              <a:rPr lang="en-US" smtClean="0"/>
              <a:t>4/26/2024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50E82E0-67DE-4537-B70D-1BCBD16F16E9}" type="slidenum">
              <a:rPr lang="en-US" smtClean="0"/>
              <a:t>‹#›</a:t>
            </a:fld>
            <a:endParaRPr lang="en-US"/>
          </a:p>
        </p:txBody>
      </p:sp>
    </p:spTree>
    <p:extLst>
      <p:ext uri="{BB962C8B-B14F-4D97-AF65-F5344CB8AC3E}">
        <p14:creationId xmlns:p14="http://schemas.microsoft.com/office/powerpoint/2010/main" val="36420829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6C5D8F3-E180-4476-9755-4AA52DEB2116}" type="datetimeFigureOut">
              <a:rPr lang="en-US" smtClean="0"/>
              <a:t>4/26/2024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50E82E0-67DE-4537-B70D-1BCBD16F16E9}" type="slidenum">
              <a:rPr lang="en-US" smtClean="0"/>
              <a:t>‹#›</a:t>
            </a:fld>
            <a:endParaRPr lang="en-US"/>
          </a:p>
        </p:txBody>
      </p:sp>
    </p:spTree>
    <p:extLst>
      <p:ext uri="{BB962C8B-B14F-4D97-AF65-F5344CB8AC3E}">
        <p14:creationId xmlns:p14="http://schemas.microsoft.com/office/powerpoint/2010/main" val="7679541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6C5D8F3-E180-4476-9755-4AA52DEB2116}" type="datetimeFigureOut">
              <a:rPr lang="en-US" smtClean="0"/>
              <a:t>4/26/2024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50E82E0-67DE-4537-B70D-1BCBD16F16E9}" type="slidenum">
              <a:rPr lang="en-US" smtClean="0"/>
              <a:t>‹#›</a:t>
            </a:fld>
            <a:endParaRPr lang="en-US"/>
          </a:p>
        </p:txBody>
      </p:sp>
    </p:spTree>
    <p:extLst>
      <p:ext uri="{BB962C8B-B14F-4D97-AF65-F5344CB8AC3E}">
        <p14:creationId xmlns:p14="http://schemas.microsoft.com/office/powerpoint/2010/main" val="38856311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6C5D8F3-E180-4476-9755-4AA52DEB2116}" type="datetimeFigureOut">
              <a:rPr lang="en-US" smtClean="0"/>
              <a:t>4/26/2024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50E82E0-67DE-4537-B70D-1BCBD16F16E9}" type="slidenum">
              <a:rPr lang="en-US" smtClean="0"/>
              <a:t>‹#›</a:t>
            </a:fld>
            <a:endParaRPr lang="en-US"/>
          </a:p>
        </p:txBody>
      </p:sp>
    </p:spTree>
    <p:extLst>
      <p:ext uri="{BB962C8B-B14F-4D97-AF65-F5344CB8AC3E}">
        <p14:creationId xmlns:p14="http://schemas.microsoft.com/office/powerpoint/2010/main" val="729402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6C5D8F3-E180-4476-9755-4AA52DEB2116}" type="datetimeFigureOut">
              <a:rPr lang="en-US" smtClean="0"/>
              <a:t>4/26/2024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50E82E0-67DE-4537-B70D-1BCBD16F16E9}" type="slidenum">
              <a:rPr lang="en-US" smtClean="0"/>
              <a:t>‹#›</a:t>
            </a:fld>
            <a:endParaRPr lang="en-US"/>
          </a:p>
        </p:txBody>
      </p:sp>
    </p:spTree>
    <p:extLst>
      <p:ext uri="{BB962C8B-B14F-4D97-AF65-F5344CB8AC3E}">
        <p14:creationId xmlns:p14="http://schemas.microsoft.com/office/powerpoint/2010/main" val="37448987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6C5D8F3-E180-4476-9755-4AA52DEB2116}" type="datetimeFigureOut">
              <a:rPr lang="en-US" smtClean="0"/>
              <a:t>4/26/2024</a:t>
            </a:fld>
            <a:endParaRPr lang="en-US"/>
          </a:p>
        </p:txBody>
      </p:sp>
      <p:sp>
        <p:nvSpPr>
          <p:cNvPr id="6" name="Footer Placeholder 5"/>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650E82E0-67DE-4537-B70D-1BCBD16F16E9}" type="slidenum">
              <a:rPr lang="en-US" smtClean="0"/>
              <a:t>‹#›</a:t>
            </a:fld>
            <a:endParaRPr lang="en-US"/>
          </a:p>
        </p:txBody>
      </p:sp>
    </p:spTree>
    <p:extLst>
      <p:ext uri="{BB962C8B-B14F-4D97-AF65-F5344CB8AC3E}">
        <p14:creationId xmlns:p14="http://schemas.microsoft.com/office/powerpoint/2010/main" val="20582806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6C5D8F3-E180-4476-9755-4AA52DEB2116}" type="datetimeFigureOut">
              <a:rPr lang="en-US" smtClean="0"/>
              <a:t>4/26/2024</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650E82E0-67DE-4537-B70D-1BCBD16F16E9}" type="slidenum">
              <a:rPr lang="en-US" smtClean="0"/>
              <a:t>‹#›</a:t>
            </a:fld>
            <a:endParaRPr lang="en-US"/>
          </a:p>
        </p:txBody>
      </p:sp>
    </p:spTree>
    <p:extLst>
      <p:ext uri="{BB962C8B-B14F-4D97-AF65-F5344CB8AC3E}">
        <p14:creationId xmlns:p14="http://schemas.microsoft.com/office/powerpoint/2010/main" val="1592543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6C5D8F3-E180-4476-9755-4AA52DEB2116}" type="datetimeFigureOut">
              <a:rPr lang="en-US" smtClean="0"/>
              <a:t>4/26/2024</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650E82E0-67DE-4537-B70D-1BCBD16F16E9}" type="slidenum">
              <a:rPr lang="en-US" smtClean="0"/>
              <a:t>‹#›</a:t>
            </a:fld>
            <a:endParaRPr lang="en-US"/>
          </a:p>
        </p:txBody>
      </p:sp>
    </p:spTree>
    <p:extLst>
      <p:ext uri="{BB962C8B-B14F-4D97-AF65-F5344CB8AC3E}">
        <p14:creationId xmlns:p14="http://schemas.microsoft.com/office/powerpoint/2010/main" val="37180921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C5D8F3-E180-4476-9755-4AA52DEB2116}" type="datetimeFigureOut">
              <a:rPr lang="en-US" smtClean="0"/>
              <a:t>4/26/2024</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650E82E0-67DE-4537-B70D-1BCBD16F16E9}" type="slidenum">
              <a:rPr lang="en-US" smtClean="0"/>
              <a:t>‹#›</a:t>
            </a:fld>
            <a:endParaRPr lang="en-US"/>
          </a:p>
        </p:txBody>
      </p:sp>
    </p:spTree>
    <p:extLst>
      <p:ext uri="{BB962C8B-B14F-4D97-AF65-F5344CB8AC3E}">
        <p14:creationId xmlns:p14="http://schemas.microsoft.com/office/powerpoint/2010/main" val="25389209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6C5D8F3-E180-4476-9755-4AA52DEB2116}" type="datetimeFigureOut">
              <a:rPr lang="en-US" smtClean="0"/>
              <a:t>4/26/2024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650E82E0-67DE-4537-B70D-1BCBD16F16E9}" type="slidenum">
              <a:rPr lang="en-US" smtClean="0"/>
              <a:t>‹#›</a:t>
            </a:fld>
            <a:endParaRPr lang="en-US"/>
          </a:p>
        </p:txBody>
      </p:sp>
    </p:spTree>
    <p:extLst>
      <p:ext uri="{BB962C8B-B14F-4D97-AF65-F5344CB8AC3E}">
        <p14:creationId xmlns:p14="http://schemas.microsoft.com/office/powerpoint/2010/main" val="25640767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6C5D8F3-E180-4476-9755-4AA52DEB2116}" type="datetimeFigureOut">
              <a:rPr lang="en-US" smtClean="0"/>
              <a:t>4/26/2024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50E82E0-67DE-4537-B70D-1BCBD16F16E9}" type="slidenum">
              <a:rPr lang="en-US" smtClean="0"/>
              <a:t>‹#›</a:t>
            </a:fld>
            <a:endParaRPr lang="en-US"/>
          </a:p>
        </p:txBody>
      </p:sp>
    </p:spTree>
    <p:extLst>
      <p:ext uri="{BB962C8B-B14F-4D97-AF65-F5344CB8AC3E}">
        <p14:creationId xmlns:p14="http://schemas.microsoft.com/office/powerpoint/2010/main" val="32061387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36C5D8F3-E180-4476-9755-4AA52DEB2116}" type="datetimeFigureOut">
              <a:rPr lang="en-US" smtClean="0"/>
              <a:t>4/26/2024</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650E82E0-67DE-4537-B70D-1BCBD16F16E9}" type="slidenum">
              <a:rPr lang="en-US" smtClean="0"/>
              <a:t>‹#›</a:t>
            </a:fld>
            <a:endParaRPr lang="en-US"/>
          </a:p>
        </p:txBody>
      </p:sp>
    </p:spTree>
    <p:extLst>
      <p:ext uri="{BB962C8B-B14F-4D97-AF65-F5344CB8AC3E}">
        <p14:creationId xmlns:p14="http://schemas.microsoft.com/office/powerpoint/2010/main" val="2483107832"/>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79668">
              <a:srgbClr val="D1E5EA">
                <a:lumMod val="99000"/>
                <a:lumOff val="1000"/>
              </a:srgbClr>
            </a:gs>
            <a:gs pos="69028">
              <a:srgbClr val="D4E7EB"/>
            </a:gs>
            <a:gs pos="48000">
              <a:srgbClr val="E0EDF1"/>
            </a:gs>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A56B1E7-456B-4423-B43E-773B42821AAA}"/>
              </a:ext>
            </a:extLst>
          </p:cNvPr>
          <p:cNvSpPr txBox="1">
            <a:spLocks/>
          </p:cNvSpPr>
          <p:nvPr/>
        </p:nvSpPr>
        <p:spPr>
          <a:xfrm>
            <a:off x="1232453" y="786449"/>
            <a:ext cx="10416209" cy="1280890"/>
          </a:xfrm>
          <a:prstGeom prst="rect">
            <a:avLst/>
          </a:prstGeom>
        </p:spPr>
        <p:txBody>
          <a:bodyPr vert="horz" lIns="91440" tIns="45720" rIns="91440" bIns="45720" rtlCol="0" anchor="b">
            <a:noAutofit/>
          </a:bodyPr>
          <a:lstStyle>
            <a:lvl1pPr algn="l" defTabSz="457200" rtl="0" eaLnBrk="1" latinLnBrk="0" hangingPunct="1">
              <a:spcBef>
                <a:spcPct val="0"/>
              </a:spcBef>
              <a:buNone/>
              <a:defRPr sz="54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4000" b="1">
                <a:latin typeface="Times New Roman" panose="02020603050405020304" pitchFamily="18" charset="0"/>
                <a:cs typeface="Times New Roman" panose="02020603050405020304" pitchFamily="18" charset="0"/>
              </a:rPr>
              <a:t>Product Recommendation using feature-level Analysis</a:t>
            </a:r>
            <a:endParaRPr lang="en-US" sz="4000" b="1" dirty="0">
              <a:latin typeface="Times New Roman" panose="02020603050405020304" pitchFamily="18"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0E994BA2-F49E-40B7-9570-EBD5448EDB1B}"/>
              </a:ext>
            </a:extLst>
          </p:cNvPr>
          <p:cNvSpPr txBox="1">
            <a:spLocks/>
          </p:cNvSpPr>
          <p:nvPr/>
        </p:nvSpPr>
        <p:spPr>
          <a:xfrm>
            <a:off x="2011714" y="2756452"/>
            <a:ext cx="8949559" cy="3617844"/>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2400">
                <a:latin typeface="Times New Roman" panose="02020603050405020304" pitchFamily="18" charset="0"/>
                <a:cs typeface="Times New Roman" panose="02020603050405020304" pitchFamily="18" charset="0"/>
              </a:rPr>
              <a:t>						Guide: P. Nanda Kishore	</a:t>
            </a:r>
          </a:p>
          <a:p>
            <a:r>
              <a:rPr lang="en-US" sz="2400">
                <a:latin typeface="Times New Roman" panose="02020603050405020304" pitchFamily="18" charset="0"/>
                <a:cs typeface="Times New Roman" panose="02020603050405020304" pitchFamily="18" charset="0"/>
              </a:rPr>
              <a:t>	</a:t>
            </a:r>
          </a:p>
          <a:p>
            <a:r>
              <a:rPr lang="en-US" sz="2400">
                <a:latin typeface="Times New Roman" panose="02020603050405020304" pitchFamily="18" charset="0"/>
                <a:cs typeface="Times New Roman" panose="02020603050405020304" pitchFamily="18" charset="0"/>
              </a:rPr>
              <a:t>														Team C3:</a:t>
            </a:r>
          </a:p>
          <a:p>
            <a:r>
              <a:rPr lang="en-US" sz="2400">
                <a:latin typeface="Times New Roman" panose="02020603050405020304" pitchFamily="18" charset="0"/>
                <a:cs typeface="Times New Roman" panose="02020603050405020304" pitchFamily="18" charset="0"/>
              </a:rPr>
              <a:t>												B. Pranavi - Y20ACS535</a:t>
            </a:r>
          </a:p>
          <a:p>
            <a:r>
              <a:rPr lang="en-US" sz="2400">
                <a:latin typeface="Times New Roman" panose="02020603050405020304" pitchFamily="18" charset="0"/>
                <a:cs typeface="Times New Roman" panose="02020603050405020304" pitchFamily="18" charset="0"/>
              </a:rPr>
              <a:t>												R. Likhitha - L21ACS417</a:t>
            </a:r>
          </a:p>
          <a:p>
            <a:r>
              <a:rPr lang="en-US" sz="2400">
                <a:latin typeface="Times New Roman" panose="02020603050405020304" pitchFamily="18" charset="0"/>
                <a:cs typeface="Times New Roman" panose="02020603050405020304" pitchFamily="18" charset="0"/>
              </a:rPr>
              <a:t>												Sk. Gouse - Y20ACS557</a:t>
            </a:r>
          </a:p>
          <a:p>
            <a:r>
              <a:rPr lang="en-US" sz="2400">
                <a:latin typeface="Times New Roman" panose="02020603050405020304" pitchFamily="18" charset="0"/>
                <a:cs typeface="Times New Roman" panose="02020603050405020304" pitchFamily="18" charset="0"/>
              </a:rPr>
              <a:t>												R. Mahathi - Y20ACS551</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009959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F47B0DF-78A2-4D34-9164-75816CE9166A}"/>
              </a:ext>
            </a:extLst>
          </p:cNvPr>
          <p:cNvSpPr txBox="1"/>
          <p:nvPr/>
        </p:nvSpPr>
        <p:spPr>
          <a:xfrm>
            <a:off x="1987826" y="671691"/>
            <a:ext cx="9236765" cy="6186309"/>
          </a:xfrm>
          <a:prstGeom prst="rect">
            <a:avLst/>
          </a:prstGeom>
          <a:noFill/>
        </p:spPr>
        <p:txBody>
          <a:bodyPr wrap="square" rtlCol="0">
            <a:spAutoFit/>
          </a:bodyPr>
          <a:lstStyle/>
          <a:p>
            <a:pPr algn="just"/>
            <a:r>
              <a:rPr lang="en-US" sz="2400" dirty="0">
                <a:solidFill>
                  <a:schemeClr val="accent1"/>
                </a:solidFill>
                <a:latin typeface="Times New Roman" panose="02020603050405020304" pitchFamily="18" charset="0"/>
                <a:cs typeface="Times New Roman" panose="02020603050405020304" pitchFamily="18" charset="0"/>
              </a:rPr>
              <a:t>3. </a:t>
            </a:r>
            <a:r>
              <a:rPr lang="en-US" sz="2400" dirty="0">
                <a:latin typeface="Times New Roman" panose="02020603050405020304" pitchFamily="18" charset="0"/>
                <a:cs typeface="Times New Roman" panose="02020603050405020304" pitchFamily="18" charset="0"/>
              </a:rPr>
              <a:t>Data Processing and Sentiment Analysis:</a:t>
            </a:r>
          </a:p>
          <a:p>
            <a:pPr algn="just"/>
            <a:endParaRPr lang="en-US" sz="2400" dirty="0">
              <a:latin typeface="Times New Roman" panose="02020603050405020304" pitchFamily="18" charset="0"/>
              <a:cs typeface="Times New Roman" panose="02020603050405020304" pitchFamily="18" charset="0"/>
            </a:endParaRPr>
          </a:p>
          <a:p>
            <a:pPr marL="800100" lvl="1"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In this module, we use pandas library functions and </a:t>
            </a:r>
            <a:r>
              <a:rPr lang="en-US" sz="2400" dirty="0" err="1">
                <a:latin typeface="Times New Roman" panose="02020603050405020304" pitchFamily="18" charset="0"/>
                <a:cs typeface="Times New Roman" panose="02020603050405020304" pitchFamily="18" charset="0"/>
              </a:rPr>
              <a:t>nltk</a:t>
            </a:r>
            <a:r>
              <a:rPr lang="en-US" sz="2400" dirty="0">
                <a:latin typeface="Times New Roman" panose="02020603050405020304" pitchFamily="18" charset="0"/>
                <a:cs typeface="Times New Roman" panose="02020603050405020304" pitchFamily="18" charset="0"/>
              </a:rPr>
              <a:t> library functions to handle missing data and clean textual inputs (reviews).</a:t>
            </a:r>
          </a:p>
          <a:p>
            <a:pPr marL="800100" lvl="1"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Sentiment analysis using the VADER algorithm is applied to derive sentiment scores that reflect customer sentiment towards specific product features.</a:t>
            </a:r>
          </a:p>
          <a:p>
            <a:pPr lvl="1" algn="just"/>
            <a:endParaRPr lang="en-US" sz="2400" dirty="0">
              <a:latin typeface="Times New Roman" panose="02020603050405020304" pitchFamily="18" charset="0"/>
              <a:cs typeface="Times New Roman" panose="02020603050405020304" pitchFamily="18" charset="0"/>
            </a:endParaRPr>
          </a:p>
          <a:p>
            <a:pPr marL="457200" indent="-457200" algn="just">
              <a:buFontTx/>
              <a:buAutoNum type="arabicPeriod" startAt="4"/>
            </a:pPr>
            <a:r>
              <a:rPr lang="en-US" sz="2400" dirty="0">
                <a:latin typeface="Times New Roman" panose="02020603050405020304" pitchFamily="18" charset="0"/>
                <a:cs typeface="Times New Roman" panose="02020603050405020304" pitchFamily="18" charset="0"/>
              </a:rPr>
              <a:t>Feature Importance Assessment and Categorization:</a:t>
            </a:r>
          </a:p>
          <a:p>
            <a:pPr algn="just"/>
            <a:endParaRPr lang="en-US" dirty="0"/>
          </a:p>
          <a:p>
            <a:pPr algn="just"/>
            <a:endParaRPr lang="en-US" dirty="0"/>
          </a:p>
          <a:p>
            <a:pPr marL="800100" lvl="1"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In this module, We create a new column in the dataset representing the combined effect of reviews and ratings for each feature.</a:t>
            </a:r>
          </a:p>
          <a:p>
            <a:pPr marL="800100" lvl="1"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Then we categorize features as strong, moderate, or weak based on the newly generated column.</a:t>
            </a:r>
          </a:p>
          <a:p>
            <a:pPr marL="800100" lvl="1" indent="-342900" algn="just">
              <a:buFont typeface="Arial" panose="020B0604020202020204" pitchFamily="34" charset="0"/>
              <a:buChar char="•"/>
            </a:pPr>
            <a:r>
              <a:rPr lang="en-US" sz="2400" dirty="0">
                <a:solidFill>
                  <a:schemeClr val="accent1"/>
                </a:solidFill>
                <a:latin typeface="Times New Roman" panose="02020603050405020304" pitchFamily="18" charset="0"/>
                <a:cs typeface="Times New Roman" panose="02020603050405020304" pitchFamily="18" charset="0"/>
              </a:rPr>
              <a:t>For categorizing, we have used </a:t>
            </a:r>
            <a:r>
              <a:rPr lang="en-US" sz="2400" dirty="0" err="1">
                <a:solidFill>
                  <a:schemeClr val="accent1"/>
                </a:solidFill>
                <a:latin typeface="Times New Roman" panose="02020603050405020304" pitchFamily="18" charset="0"/>
                <a:cs typeface="Times New Roman" panose="02020603050405020304" pitchFamily="18" charset="0"/>
              </a:rPr>
              <a:t>kmeans</a:t>
            </a:r>
            <a:r>
              <a:rPr lang="en-US" sz="2400" dirty="0">
                <a:solidFill>
                  <a:schemeClr val="accent1"/>
                </a:solidFill>
                <a:latin typeface="Times New Roman" panose="02020603050405020304" pitchFamily="18" charset="0"/>
                <a:cs typeface="Times New Roman" panose="02020603050405020304" pitchFamily="18" charset="0"/>
              </a:rPr>
              <a:t> clustering algorithm.</a:t>
            </a:r>
          </a:p>
          <a:p>
            <a:pPr algn="just"/>
            <a:endParaRPr lang="en-US" sz="2400" dirty="0">
              <a:solidFill>
                <a:schemeClr val="accent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621663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DA30501-5BCA-42BA-BD7E-523724A470E7}"/>
              </a:ext>
            </a:extLst>
          </p:cNvPr>
          <p:cNvSpPr/>
          <p:nvPr/>
        </p:nvSpPr>
        <p:spPr>
          <a:xfrm>
            <a:off x="2173357" y="1772985"/>
            <a:ext cx="8839200" cy="3785652"/>
          </a:xfrm>
          <a:prstGeom prst="rect">
            <a:avLst/>
          </a:prstGeom>
        </p:spPr>
        <p:txBody>
          <a:bodyPr wrap="square">
            <a:spAutoFit/>
          </a:bodyPr>
          <a:lstStyle/>
          <a:p>
            <a:pPr marL="457200" indent="-457200" algn="just">
              <a:buAutoNum type="arabicPeriod" startAt="5"/>
            </a:pPr>
            <a:r>
              <a:rPr lang="en-US" sz="2400" dirty="0">
                <a:latin typeface="Times New Roman" panose="02020603050405020304" pitchFamily="18" charset="0"/>
                <a:cs typeface="Times New Roman" panose="02020603050405020304" pitchFamily="18" charset="0"/>
              </a:rPr>
              <a:t>Recommendation Generation </a:t>
            </a:r>
            <a:r>
              <a:rPr lang="en-US" sz="2400" dirty="0"/>
              <a:t>:</a:t>
            </a:r>
          </a:p>
          <a:p>
            <a:pPr algn="just"/>
            <a:endParaRPr lang="en-US" sz="2400" dirty="0"/>
          </a:p>
          <a:p>
            <a:pPr marL="800100" lvl="1"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system will generate recommendation utilizing categorized feature groups and customer preferences to generate personalized product recommendations</a:t>
            </a:r>
            <a:r>
              <a:rPr lang="en-US" sz="2400" dirty="0"/>
              <a:t>.</a:t>
            </a:r>
          </a:p>
          <a:p>
            <a:pPr marL="800100" lvl="1"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Decision rules will be implemented to determine recommendation outcomes (e.g., strong recommendation vs. weak recommendation) based on the balance and strength of categorized features selected by the customer</a:t>
            </a:r>
            <a:r>
              <a:rPr lang="en-US" sz="2400" dirty="0"/>
              <a:t>.</a:t>
            </a:r>
          </a:p>
          <a:p>
            <a:pPr marL="800100" lvl="1" indent="-342900" algn="just">
              <a:buFont typeface="Arial" panose="020B0604020202020204" pitchFamily="34" charset="0"/>
              <a:buChar char="•"/>
            </a:pPr>
            <a:endParaRPr lang="en-US" sz="2400" dirty="0"/>
          </a:p>
        </p:txBody>
      </p:sp>
    </p:spTree>
    <p:extLst>
      <p:ext uri="{BB962C8B-B14F-4D97-AF65-F5344CB8AC3E}">
        <p14:creationId xmlns:p14="http://schemas.microsoft.com/office/powerpoint/2010/main" val="39976648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F5128-A1AB-45C1-9BDC-93D57CA5A830}"/>
              </a:ext>
            </a:extLst>
          </p:cNvPr>
          <p:cNvSpPr>
            <a:spLocks noGrp="1"/>
          </p:cNvSpPr>
          <p:nvPr>
            <p:ph type="title"/>
          </p:nvPr>
        </p:nvSpPr>
        <p:spPr>
          <a:xfrm>
            <a:off x="4991568" y="147307"/>
            <a:ext cx="5199353" cy="1280890"/>
          </a:xfrm>
        </p:spPr>
        <p:txBody>
          <a:bodyPr>
            <a:normAutofit/>
          </a:bodyPr>
          <a:lstStyle/>
          <a:p>
            <a:r>
              <a:rPr lang="en-US" sz="4000" b="1" dirty="0">
                <a:latin typeface="Times New Roman" panose="02020603050405020304" pitchFamily="18" charset="0"/>
                <a:cs typeface="Times New Roman" panose="02020603050405020304" pitchFamily="18" charset="0"/>
              </a:rPr>
              <a:t>Results</a:t>
            </a:r>
          </a:p>
        </p:txBody>
      </p:sp>
      <p:sp>
        <p:nvSpPr>
          <p:cNvPr id="3" name="Content Placeholder 2">
            <a:extLst>
              <a:ext uri="{FF2B5EF4-FFF2-40B4-BE49-F238E27FC236}">
                <a16:creationId xmlns:a16="http://schemas.microsoft.com/office/drawing/2014/main" id="{0A869B1A-5036-4E28-809E-282D5228DF4A}"/>
              </a:ext>
            </a:extLst>
          </p:cNvPr>
          <p:cNvSpPr>
            <a:spLocks noGrp="1"/>
          </p:cNvSpPr>
          <p:nvPr>
            <p:ph idx="1"/>
          </p:nvPr>
        </p:nvSpPr>
        <p:spPr>
          <a:xfrm>
            <a:off x="1603512" y="1414945"/>
            <a:ext cx="9662560" cy="4800325"/>
          </a:xfrm>
        </p:spPr>
        <p:txBody>
          <a:bodyPr>
            <a:normAutofit/>
          </a:bodyPr>
          <a:lstStyle/>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following are the results after implementing the five modules.</a:t>
            </a:r>
          </a:p>
        </p:txBody>
      </p:sp>
      <p:sp>
        <p:nvSpPr>
          <p:cNvPr id="8" name="TextBox 7">
            <a:extLst>
              <a:ext uri="{FF2B5EF4-FFF2-40B4-BE49-F238E27FC236}">
                <a16:creationId xmlns:a16="http://schemas.microsoft.com/office/drawing/2014/main" id="{834B42DE-030A-49F6-8B6E-1D9E1F50C756}"/>
              </a:ext>
            </a:extLst>
          </p:cNvPr>
          <p:cNvSpPr txBox="1"/>
          <p:nvPr/>
        </p:nvSpPr>
        <p:spPr>
          <a:xfrm>
            <a:off x="4811400" y="5845938"/>
            <a:ext cx="3246783"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Credibility assessment </a:t>
            </a:r>
          </a:p>
        </p:txBody>
      </p:sp>
      <p:pic>
        <p:nvPicPr>
          <p:cNvPr id="6" name="Picture 5">
            <a:extLst>
              <a:ext uri="{FF2B5EF4-FFF2-40B4-BE49-F238E27FC236}">
                <a16:creationId xmlns:a16="http://schemas.microsoft.com/office/drawing/2014/main" id="{005D8180-BE21-4101-81C8-794844DAD5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96323" y="2358376"/>
            <a:ext cx="5199353" cy="3323218"/>
          </a:xfrm>
          <a:prstGeom prst="rect">
            <a:avLst/>
          </a:prstGeom>
        </p:spPr>
      </p:pic>
    </p:spTree>
    <p:extLst>
      <p:ext uri="{BB962C8B-B14F-4D97-AF65-F5344CB8AC3E}">
        <p14:creationId xmlns:p14="http://schemas.microsoft.com/office/powerpoint/2010/main" val="18877912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384CF7F-3BF8-47B3-9D2F-BFADB848FFB2}"/>
              </a:ext>
            </a:extLst>
          </p:cNvPr>
          <p:cNvSpPr txBox="1"/>
          <p:nvPr/>
        </p:nvSpPr>
        <p:spPr>
          <a:xfrm>
            <a:off x="5194852" y="3244334"/>
            <a:ext cx="4505740"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Feature selection</a:t>
            </a:r>
          </a:p>
        </p:txBody>
      </p:sp>
      <p:sp>
        <p:nvSpPr>
          <p:cNvPr id="7" name="TextBox 6">
            <a:extLst>
              <a:ext uri="{FF2B5EF4-FFF2-40B4-BE49-F238E27FC236}">
                <a16:creationId xmlns:a16="http://schemas.microsoft.com/office/drawing/2014/main" id="{0E543ECA-EF66-4E14-B818-E1F07847DEA1}"/>
              </a:ext>
            </a:extLst>
          </p:cNvPr>
          <p:cNvSpPr txBox="1"/>
          <p:nvPr/>
        </p:nvSpPr>
        <p:spPr>
          <a:xfrm>
            <a:off x="4996069" y="6485746"/>
            <a:ext cx="4505739"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Feedback collection</a:t>
            </a:r>
          </a:p>
        </p:txBody>
      </p:sp>
      <p:pic>
        <p:nvPicPr>
          <p:cNvPr id="5" name="Picture 4">
            <a:extLst>
              <a:ext uri="{FF2B5EF4-FFF2-40B4-BE49-F238E27FC236}">
                <a16:creationId xmlns:a16="http://schemas.microsoft.com/office/drawing/2014/main" id="{0F91D5D5-439D-4C30-B3C6-3C52461A65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96188" y="187588"/>
            <a:ext cx="5250247" cy="2951822"/>
          </a:xfrm>
          <a:prstGeom prst="rect">
            <a:avLst/>
          </a:prstGeom>
        </p:spPr>
      </p:pic>
      <p:pic>
        <p:nvPicPr>
          <p:cNvPr id="9" name="Picture 8">
            <a:extLst>
              <a:ext uri="{FF2B5EF4-FFF2-40B4-BE49-F238E27FC236}">
                <a16:creationId xmlns:a16="http://schemas.microsoft.com/office/drawing/2014/main" id="{4D49B564-B388-4392-9BB6-C04FEC84CB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96188" y="3668017"/>
            <a:ext cx="5250247" cy="2790479"/>
          </a:xfrm>
          <a:prstGeom prst="rect">
            <a:avLst/>
          </a:prstGeom>
        </p:spPr>
      </p:pic>
    </p:spTree>
    <p:extLst>
      <p:ext uri="{BB962C8B-B14F-4D97-AF65-F5344CB8AC3E}">
        <p14:creationId xmlns:p14="http://schemas.microsoft.com/office/powerpoint/2010/main" val="31882141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42146D14-79EB-45CF-9251-F6BE2592B0C4}"/>
              </a:ext>
            </a:extLst>
          </p:cNvPr>
          <p:cNvGraphicFramePr>
            <a:graphicFrameLocks noGrp="1"/>
          </p:cNvGraphicFramePr>
          <p:nvPr>
            <p:extLst>
              <p:ext uri="{D42A27DB-BD31-4B8C-83A1-F6EECF244321}">
                <p14:modId xmlns:p14="http://schemas.microsoft.com/office/powerpoint/2010/main" val="3143412284"/>
              </p:ext>
            </p:extLst>
          </p:nvPr>
        </p:nvGraphicFramePr>
        <p:xfrm>
          <a:off x="3346173" y="540744"/>
          <a:ext cx="5499653" cy="4308837"/>
        </p:xfrm>
        <a:graphic>
          <a:graphicData uri="http://schemas.openxmlformats.org/drawingml/2006/table">
            <a:tbl>
              <a:tblPr firstRow="1" firstCol="1" bandRow="1">
                <a:tableStyleId>{0505E3EF-67EA-436B-97B2-0124C06EBD24}</a:tableStyleId>
              </a:tblPr>
              <a:tblGrid>
                <a:gridCol w="1703397">
                  <a:extLst>
                    <a:ext uri="{9D8B030D-6E8A-4147-A177-3AD203B41FA5}">
                      <a16:colId xmlns:a16="http://schemas.microsoft.com/office/drawing/2014/main" val="1792250863"/>
                    </a:ext>
                  </a:extLst>
                </a:gridCol>
                <a:gridCol w="1967456">
                  <a:extLst>
                    <a:ext uri="{9D8B030D-6E8A-4147-A177-3AD203B41FA5}">
                      <a16:colId xmlns:a16="http://schemas.microsoft.com/office/drawing/2014/main" val="3868999272"/>
                    </a:ext>
                  </a:extLst>
                </a:gridCol>
                <a:gridCol w="1828800">
                  <a:extLst>
                    <a:ext uri="{9D8B030D-6E8A-4147-A177-3AD203B41FA5}">
                      <a16:colId xmlns:a16="http://schemas.microsoft.com/office/drawing/2014/main" val="2547986819"/>
                    </a:ext>
                  </a:extLst>
                </a:gridCol>
              </a:tblGrid>
              <a:tr h="279335">
                <a:tc>
                  <a:txBody>
                    <a:bodyPr/>
                    <a:lstStyle/>
                    <a:p>
                      <a:pPr marL="0" marR="0">
                        <a:lnSpc>
                          <a:spcPct val="107000"/>
                        </a:lnSpc>
                        <a:spcBef>
                          <a:spcPts val="0"/>
                        </a:spcBef>
                        <a:spcAft>
                          <a:spcPts val="0"/>
                        </a:spcAft>
                      </a:pPr>
                      <a:r>
                        <a:rPr lang="en-US" sz="1100">
                          <a:effectLst/>
                        </a:rPr>
                        <a:t>Feature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Review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Rating</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25341486"/>
                  </a:ext>
                </a:extLst>
              </a:tr>
              <a:tr h="264394">
                <a:tc>
                  <a:txBody>
                    <a:bodyPr/>
                    <a:lstStyle/>
                    <a:p>
                      <a:pPr marL="0" marR="0">
                        <a:lnSpc>
                          <a:spcPct val="107000"/>
                        </a:lnSpc>
                        <a:spcBef>
                          <a:spcPts val="0"/>
                        </a:spcBef>
                        <a:spcAft>
                          <a:spcPts val="0"/>
                        </a:spcAft>
                      </a:pPr>
                      <a:r>
                        <a:rPr lang="en-US" sz="1100">
                          <a:effectLst/>
                        </a:rPr>
                        <a:t>camera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95913827"/>
                  </a:ext>
                </a:extLst>
              </a:tr>
              <a:tr h="431972">
                <a:tc>
                  <a:txBody>
                    <a:bodyPr/>
                    <a:lstStyle/>
                    <a:p>
                      <a:pPr marL="0" marR="0">
                        <a:lnSpc>
                          <a:spcPct val="107000"/>
                        </a:lnSpc>
                        <a:spcBef>
                          <a:spcPts val="0"/>
                        </a:spcBef>
                        <a:spcAft>
                          <a:spcPts val="0"/>
                        </a:spcAft>
                      </a:pPr>
                      <a:r>
                        <a:rPr lang="en-US" sz="1100">
                          <a:effectLst/>
                        </a:rPr>
                        <a:t>battery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900">
                          <a:effectLst/>
                        </a:rPr>
                        <a:t>takes lot of time to charge. not recommended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91121192"/>
                  </a:ext>
                </a:extLst>
              </a:tr>
              <a:tr h="264394">
                <a:tc>
                  <a:txBody>
                    <a:bodyPr/>
                    <a:lstStyle/>
                    <a:p>
                      <a:pPr marL="0" marR="0">
                        <a:lnSpc>
                          <a:spcPct val="107000"/>
                        </a:lnSpc>
                        <a:spcBef>
                          <a:spcPts val="0"/>
                        </a:spcBef>
                        <a:spcAft>
                          <a:spcPts val="0"/>
                        </a:spcAft>
                      </a:pPr>
                      <a:r>
                        <a:rPr lang="en-US" sz="1100">
                          <a:effectLst/>
                        </a:rPr>
                        <a:t>screen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23336226"/>
                  </a:ext>
                </a:extLst>
              </a:tr>
              <a:tr h="279335">
                <a:tc>
                  <a:txBody>
                    <a:bodyPr/>
                    <a:lstStyle/>
                    <a:p>
                      <a:pPr marL="0" marR="0">
                        <a:lnSpc>
                          <a:spcPct val="107000"/>
                        </a:lnSpc>
                        <a:spcBef>
                          <a:spcPts val="0"/>
                        </a:spcBef>
                        <a:spcAft>
                          <a:spcPts val="0"/>
                        </a:spcAft>
                      </a:pPr>
                      <a:r>
                        <a:rPr lang="en-US" sz="1100">
                          <a:effectLst/>
                        </a:rPr>
                        <a:t>services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21297472"/>
                  </a:ext>
                </a:extLst>
              </a:tr>
              <a:tr h="264394">
                <a:tc>
                  <a:txBody>
                    <a:bodyPr/>
                    <a:lstStyle/>
                    <a:p>
                      <a:pPr marL="0" marR="0">
                        <a:lnSpc>
                          <a:spcPct val="107000"/>
                        </a:lnSpc>
                        <a:spcBef>
                          <a:spcPts val="0"/>
                        </a:spcBef>
                        <a:spcAft>
                          <a:spcPts val="0"/>
                        </a:spcAft>
                      </a:pPr>
                      <a:r>
                        <a:rPr lang="en-US" sz="1100">
                          <a:effectLst/>
                        </a:rPr>
                        <a:t>sound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900">
                          <a:effectLst/>
                        </a:rPr>
                        <a:t>Good audio quality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85944509"/>
                  </a:ext>
                </a:extLst>
              </a:tr>
              <a:tr h="279335">
                <a:tc>
                  <a:txBody>
                    <a:bodyPr/>
                    <a:lstStyle/>
                    <a:p>
                      <a:pPr marL="0" marR="0">
                        <a:lnSpc>
                          <a:spcPct val="107000"/>
                        </a:lnSpc>
                        <a:spcBef>
                          <a:spcPts val="0"/>
                        </a:spcBef>
                        <a:spcAft>
                          <a:spcPts val="0"/>
                        </a:spcAft>
                      </a:pPr>
                      <a:r>
                        <a:rPr lang="en-US" sz="1100">
                          <a:effectLst/>
                        </a:rPr>
                        <a:t>picture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86346622"/>
                  </a:ext>
                </a:extLst>
              </a:tr>
              <a:tr h="279335">
                <a:tc>
                  <a:txBody>
                    <a:bodyPr/>
                    <a:lstStyle/>
                    <a:p>
                      <a:pPr marL="0" marR="0">
                        <a:lnSpc>
                          <a:spcPct val="107000"/>
                        </a:lnSpc>
                        <a:spcBef>
                          <a:spcPts val="0"/>
                        </a:spcBef>
                        <a:spcAft>
                          <a:spcPts val="0"/>
                        </a:spcAft>
                      </a:pPr>
                      <a:r>
                        <a:rPr lang="en-US" sz="1100">
                          <a:effectLst/>
                        </a:rPr>
                        <a:t>ram</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900">
                          <a:effectLst/>
                        </a:rPr>
                        <a:t>High gb ram at this cost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70562788"/>
                  </a:ext>
                </a:extLst>
              </a:tr>
              <a:tr h="279335">
                <a:tc>
                  <a:txBody>
                    <a:bodyPr/>
                    <a:lstStyle/>
                    <a:p>
                      <a:pPr marL="0" marR="0">
                        <a:lnSpc>
                          <a:spcPct val="107000"/>
                        </a:lnSpc>
                        <a:spcBef>
                          <a:spcPts val="0"/>
                        </a:spcBef>
                        <a:spcAft>
                          <a:spcPts val="0"/>
                        </a:spcAft>
                      </a:pPr>
                      <a:r>
                        <a:rPr lang="en-US" sz="1100">
                          <a:effectLst/>
                        </a:rPr>
                        <a:t>design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71426183"/>
                  </a:ext>
                </a:extLst>
              </a:tr>
              <a:tr h="264394">
                <a:tc>
                  <a:txBody>
                    <a:bodyPr/>
                    <a:lstStyle/>
                    <a:p>
                      <a:pPr marL="0" marR="0">
                        <a:lnSpc>
                          <a:spcPct val="107000"/>
                        </a:lnSpc>
                        <a:spcBef>
                          <a:spcPts val="0"/>
                        </a:spcBef>
                        <a:spcAft>
                          <a:spcPts val="0"/>
                        </a:spcAft>
                      </a:pPr>
                      <a:r>
                        <a:rPr lang="en-US" sz="1100">
                          <a:effectLst/>
                        </a:rPr>
                        <a:t>storage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84469327"/>
                  </a:ext>
                </a:extLst>
              </a:tr>
              <a:tr h="279335">
                <a:tc>
                  <a:txBody>
                    <a:bodyPr/>
                    <a:lstStyle/>
                    <a:p>
                      <a:pPr marL="0" marR="0">
                        <a:lnSpc>
                          <a:spcPct val="107000"/>
                        </a:lnSpc>
                        <a:spcBef>
                          <a:spcPts val="0"/>
                        </a:spcBef>
                        <a:spcAft>
                          <a:spcPts val="0"/>
                        </a:spcAft>
                      </a:pPr>
                      <a:r>
                        <a:rPr lang="en-US" sz="1100">
                          <a:effectLst/>
                        </a:rPr>
                        <a:t>speed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900">
                          <a:effectLst/>
                        </a:rPr>
                        <a:t>High speed. Best for general use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15230097"/>
                  </a:ext>
                </a:extLst>
              </a:tr>
              <a:tr h="431972">
                <a:tc>
                  <a:txBody>
                    <a:bodyPr/>
                    <a:lstStyle/>
                    <a:p>
                      <a:pPr marL="0" marR="0">
                        <a:lnSpc>
                          <a:spcPct val="107000"/>
                        </a:lnSpc>
                        <a:spcBef>
                          <a:spcPts val="0"/>
                        </a:spcBef>
                        <a:spcAft>
                          <a:spcPts val="0"/>
                        </a:spcAft>
                      </a:pPr>
                      <a:r>
                        <a:rPr lang="en-US" sz="1100">
                          <a:effectLst/>
                        </a:rPr>
                        <a:t>hardware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900">
                          <a:effectLst/>
                        </a:rPr>
                        <a:t>Good hardware is used may not get easily damaged.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21790141"/>
                  </a:ext>
                </a:extLst>
              </a:tr>
              <a:tr h="279335">
                <a:tc>
                  <a:txBody>
                    <a:bodyPr/>
                    <a:lstStyle/>
                    <a:p>
                      <a:pPr marL="0" marR="0">
                        <a:lnSpc>
                          <a:spcPct val="107000"/>
                        </a:lnSpc>
                        <a:spcBef>
                          <a:spcPts val="0"/>
                        </a:spcBef>
                        <a:spcAft>
                          <a:spcPts val="0"/>
                        </a:spcAft>
                      </a:pPr>
                      <a:r>
                        <a:rPr lang="en-US" sz="1100">
                          <a:effectLst/>
                        </a:rPr>
                        <a:t>updates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08598810"/>
                  </a:ext>
                </a:extLst>
              </a:tr>
              <a:tr h="431972">
                <a:tc>
                  <a:txBody>
                    <a:bodyPr/>
                    <a:lstStyle/>
                    <a:p>
                      <a:pPr marL="0" marR="0">
                        <a:lnSpc>
                          <a:spcPct val="107000"/>
                        </a:lnSpc>
                        <a:spcBef>
                          <a:spcPts val="0"/>
                        </a:spcBef>
                        <a:spcAft>
                          <a:spcPts val="0"/>
                        </a:spcAft>
                      </a:pPr>
                      <a:r>
                        <a:rPr lang="en-US" sz="1100">
                          <a:effectLst/>
                        </a:rPr>
                        <a:t>software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900">
                          <a:effectLst/>
                        </a:rPr>
                        <a:t>Better software compatible for many applications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75072677"/>
                  </a:ext>
                </a:extLst>
              </a:tr>
            </a:tbl>
          </a:graphicData>
        </a:graphic>
      </p:graphicFrame>
      <p:sp>
        <p:nvSpPr>
          <p:cNvPr id="3" name="TextBox 2">
            <a:extLst>
              <a:ext uri="{FF2B5EF4-FFF2-40B4-BE49-F238E27FC236}">
                <a16:creationId xmlns:a16="http://schemas.microsoft.com/office/drawing/2014/main" id="{52DEC2E4-2008-4FEB-9CB4-AD4381796CD3}"/>
              </a:ext>
            </a:extLst>
          </p:cNvPr>
          <p:cNvSpPr txBox="1"/>
          <p:nvPr/>
        </p:nvSpPr>
        <p:spPr>
          <a:xfrm>
            <a:off x="5009320" y="5033378"/>
            <a:ext cx="3670853"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Generated Dataset</a:t>
            </a:r>
          </a:p>
        </p:txBody>
      </p:sp>
    </p:spTree>
    <p:extLst>
      <p:ext uri="{BB962C8B-B14F-4D97-AF65-F5344CB8AC3E}">
        <p14:creationId xmlns:p14="http://schemas.microsoft.com/office/powerpoint/2010/main" val="26430568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0E84021A-76FD-459B-9AB9-DCD541A330AC}"/>
              </a:ext>
            </a:extLst>
          </p:cNvPr>
          <p:cNvGraphicFramePr>
            <a:graphicFrameLocks noGrp="1"/>
          </p:cNvGraphicFramePr>
          <p:nvPr>
            <p:extLst>
              <p:ext uri="{D42A27DB-BD31-4B8C-83A1-F6EECF244321}">
                <p14:modId xmlns:p14="http://schemas.microsoft.com/office/powerpoint/2010/main" val="122559820"/>
              </p:ext>
            </p:extLst>
          </p:nvPr>
        </p:nvGraphicFramePr>
        <p:xfrm>
          <a:off x="2390431" y="1101512"/>
          <a:ext cx="8915400" cy="3803142"/>
        </p:xfrm>
        <a:graphic>
          <a:graphicData uri="http://schemas.openxmlformats.org/drawingml/2006/table">
            <a:tbl>
              <a:tblPr firstRow="1" firstCol="1" bandRow="1">
                <a:tableStyleId>{0505E3EF-67EA-436B-97B2-0124C06EBD24}</a:tableStyleId>
              </a:tblPr>
              <a:tblGrid>
                <a:gridCol w="2228850">
                  <a:extLst>
                    <a:ext uri="{9D8B030D-6E8A-4147-A177-3AD203B41FA5}">
                      <a16:colId xmlns:a16="http://schemas.microsoft.com/office/drawing/2014/main" val="3802136606"/>
                    </a:ext>
                  </a:extLst>
                </a:gridCol>
                <a:gridCol w="2228850">
                  <a:extLst>
                    <a:ext uri="{9D8B030D-6E8A-4147-A177-3AD203B41FA5}">
                      <a16:colId xmlns:a16="http://schemas.microsoft.com/office/drawing/2014/main" val="387527091"/>
                    </a:ext>
                  </a:extLst>
                </a:gridCol>
                <a:gridCol w="2228850">
                  <a:extLst>
                    <a:ext uri="{9D8B030D-6E8A-4147-A177-3AD203B41FA5}">
                      <a16:colId xmlns:a16="http://schemas.microsoft.com/office/drawing/2014/main" val="52459693"/>
                    </a:ext>
                  </a:extLst>
                </a:gridCol>
                <a:gridCol w="2228850">
                  <a:extLst>
                    <a:ext uri="{9D8B030D-6E8A-4147-A177-3AD203B41FA5}">
                      <a16:colId xmlns:a16="http://schemas.microsoft.com/office/drawing/2014/main" val="1248868123"/>
                    </a:ext>
                  </a:extLst>
                </a:gridCol>
              </a:tblGrid>
              <a:tr h="273050">
                <a:tc>
                  <a:txBody>
                    <a:bodyPr/>
                    <a:lstStyle/>
                    <a:p>
                      <a:pPr marL="0" marR="0" algn="l">
                        <a:lnSpc>
                          <a:spcPct val="107000"/>
                        </a:lnSpc>
                        <a:spcBef>
                          <a:spcPts val="0"/>
                        </a:spcBef>
                        <a:spcAft>
                          <a:spcPts val="0"/>
                        </a:spcAft>
                      </a:pPr>
                      <a:r>
                        <a:rPr lang="en-US" sz="1100">
                          <a:effectLst/>
                        </a:rPr>
                        <a:t>Feature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100">
                          <a:effectLst/>
                        </a:rPr>
                        <a:t>Review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100">
                          <a:effectLst/>
                        </a:rPr>
                        <a:t>Rating</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100">
                          <a:effectLst/>
                        </a:rPr>
                        <a:t>preprocessed_review</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3167551"/>
                  </a:ext>
                </a:extLst>
              </a:tr>
              <a:tr h="258445">
                <a:tc>
                  <a:txBody>
                    <a:bodyPr/>
                    <a:lstStyle/>
                    <a:p>
                      <a:pPr marL="0" marR="0" algn="l">
                        <a:lnSpc>
                          <a:spcPct val="107000"/>
                        </a:lnSpc>
                        <a:spcBef>
                          <a:spcPts val="0"/>
                        </a:spcBef>
                        <a:spcAft>
                          <a:spcPts val="0"/>
                        </a:spcAft>
                      </a:pPr>
                      <a:r>
                        <a:rPr lang="en-US" sz="1100">
                          <a:effectLst/>
                        </a:rPr>
                        <a:t>camera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100">
                          <a:effectLst/>
                        </a:rPr>
                        <a:t>unknown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100">
                          <a:effectLst/>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100">
                          <a:effectLst/>
                        </a:rPr>
                        <a:t>unknown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66234077"/>
                  </a:ext>
                </a:extLst>
              </a:tr>
              <a:tr h="273050">
                <a:tc>
                  <a:txBody>
                    <a:bodyPr/>
                    <a:lstStyle/>
                    <a:p>
                      <a:pPr marL="0" marR="0" algn="l">
                        <a:lnSpc>
                          <a:spcPct val="107000"/>
                        </a:lnSpc>
                        <a:spcBef>
                          <a:spcPts val="0"/>
                        </a:spcBef>
                        <a:spcAft>
                          <a:spcPts val="0"/>
                        </a:spcAft>
                      </a:pPr>
                      <a:r>
                        <a:rPr lang="en-US" sz="1100">
                          <a:effectLst/>
                        </a:rPr>
                        <a:t>battery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900">
                          <a:effectLst/>
                        </a:rPr>
                        <a:t>takes lot of time to change. not recommended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100">
                          <a:effectLst/>
                        </a:rPr>
                        <a:t>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900">
                          <a:effectLst/>
                        </a:rPr>
                        <a:t>takes lot time charge not recommended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24670375"/>
                  </a:ext>
                </a:extLst>
              </a:tr>
              <a:tr h="258445">
                <a:tc>
                  <a:txBody>
                    <a:bodyPr/>
                    <a:lstStyle/>
                    <a:p>
                      <a:pPr marL="0" marR="0" algn="l">
                        <a:lnSpc>
                          <a:spcPct val="107000"/>
                        </a:lnSpc>
                        <a:spcBef>
                          <a:spcPts val="0"/>
                        </a:spcBef>
                        <a:spcAft>
                          <a:spcPts val="0"/>
                        </a:spcAft>
                      </a:pPr>
                      <a:r>
                        <a:rPr lang="en-US" sz="1100">
                          <a:effectLst/>
                        </a:rPr>
                        <a:t>screen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100">
                          <a:effectLst/>
                        </a:rPr>
                        <a:t>unknown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100">
                          <a:effectLst/>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100">
                          <a:effectLst/>
                        </a:rPr>
                        <a:t>unknown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41408777"/>
                  </a:ext>
                </a:extLst>
              </a:tr>
              <a:tr h="273050">
                <a:tc>
                  <a:txBody>
                    <a:bodyPr/>
                    <a:lstStyle/>
                    <a:p>
                      <a:pPr marL="0" marR="0" algn="l">
                        <a:lnSpc>
                          <a:spcPct val="107000"/>
                        </a:lnSpc>
                        <a:spcBef>
                          <a:spcPts val="0"/>
                        </a:spcBef>
                        <a:spcAft>
                          <a:spcPts val="0"/>
                        </a:spcAft>
                      </a:pPr>
                      <a:r>
                        <a:rPr lang="en-US" sz="1100">
                          <a:effectLst/>
                        </a:rPr>
                        <a:t>services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100">
                          <a:effectLst/>
                        </a:rPr>
                        <a:t>unknown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100">
                          <a:effectLst/>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100">
                          <a:effectLst/>
                        </a:rPr>
                        <a:t>unknown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88312155"/>
                  </a:ext>
                </a:extLst>
              </a:tr>
              <a:tr h="258445">
                <a:tc>
                  <a:txBody>
                    <a:bodyPr/>
                    <a:lstStyle/>
                    <a:p>
                      <a:pPr marL="0" marR="0" algn="l">
                        <a:lnSpc>
                          <a:spcPct val="107000"/>
                        </a:lnSpc>
                        <a:spcBef>
                          <a:spcPts val="0"/>
                        </a:spcBef>
                        <a:spcAft>
                          <a:spcPts val="0"/>
                        </a:spcAft>
                      </a:pPr>
                      <a:r>
                        <a:rPr lang="en-US" sz="1100">
                          <a:effectLst/>
                        </a:rPr>
                        <a:t>sound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900">
                          <a:effectLst/>
                        </a:rPr>
                        <a:t>Good audio quality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100">
                          <a:effectLst/>
                        </a:rPr>
                        <a:t>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900">
                          <a:effectLst/>
                        </a:rPr>
                        <a:t>good audio quality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95730179"/>
                  </a:ext>
                </a:extLst>
              </a:tr>
              <a:tr h="273050">
                <a:tc>
                  <a:txBody>
                    <a:bodyPr/>
                    <a:lstStyle/>
                    <a:p>
                      <a:pPr marL="0" marR="0" algn="l">
                        <a:lnSpc>
                          <a:spcPct val="107000"/>
                        </a:lnSpc>
                        <a:spcBef>
                          <a:spcPts val="0"/>
                        </a:spcBef>
                        <a:spcAft>
                          <a:spcPts val="0"/>
                        </a:spcAft>
                      </a:pPr>
                      <a:r>
                        <a:rPr lang="en-US" sz="1100">
                          <a:effectLst/>
                        </a:rPr>
                        <a:t>picture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100">
                          <a:effectLst/>
                        </a:rPr>
                        <a:t>unknown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100">
                          <a:effectLst/>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100">
                          <a:effectLst/>
                        </a:rPr>
                        <a:t>unknown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53975240"/>
                  </a:ext>
                </a:extLst>
              </a:tr>
              <a:tr h="273050">
                <a:tc>
                  <a:txBody>
                    <a:bodyPr/>
                    <a:lstStyle/>
                    <a:p>
                      <a:pPr marL="0" marR="0" algn="l">
                        <a:lnSpc>
                          <a:spcPct val="107000"/>
                        </a:lnSpc>
                        <a:spcBef>
                          <a:spcPts val="0"/>
                        </a:spcBef>
                        <a:spcAft>
                          <a:spcPts val="0"/>
                        </a:spcAft>
                      </a:pPr>
                      <a:r>
                        <a:rPr lang="en-US" sz="1100">
                          <a:effectLst/>
                        </a:rPr>
                        <a:t>ram</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900">
                          <a:effectLst/>
                        </a:rPr>
                        <a:t>High gb ram at this cost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100">
                          <a:effectLst/>
                        </a:rPr>
                        <a:t>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900">
                          <a:effectLst/>
                        </a:rPr>
                        <a:t>high gb ram at cost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8689899"/>
                  </a:ext>
                </a:extLst>
              </a:tr>
              <a:tr h="273050">
                <a:tc>
                  <a:txBody>
                    <a:bodyPr/>
                    <a:lstStyle/>
                    <a:p>
                      <a:pPr marL="0" marR="0" algn="l">
                        <a:lnSpc>
                          <a:spcPct val="107000"/>
                        </a:lnSpc>
                        <a:spcBef>
                          <a:spcPts val="0"/>
                        </a:spcBef>
                        <a:spcAft>
                          <a:spcPts val="0"/>
                        </a:spcAft>
                      </a:pPr>
                      <a:r>
                        <a:rPr lang="en-US" sz="1100">
                          <a:effectLst/>
                        </a:rPr>
                        <a:t>design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100">
                          <a:effectLst/>
                        </a:rPr>
                        <a:t>unknown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100">
                          <a:effectLst/>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100">
                          <a:effectLst/>
                        </a:rPr>
                        <a:t>unknown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34539034"/>
                  </a:ext>
                </a:extLst>
              </a:tr>
              <a:tr h="258445">
                <a:tc>
                  <a:txBody>
                    <a:bodyPr/>
                    <a:lstStyle/>
                    <a:p>
                      <a:pPr marL="0" marR="0" algn="l">
                        <a:lnSpc>
                          <a:spcPct val="107000"/>
                        </a:lnSpc>
                        <a:spcBef>
                          <a:spcPts val="0"/>
                        </a:spcBef>
                        <a:spcAft>
                          <a:spcPts val="0"/>
                        </a:spcAft>
                      </a:pPr>
                      <a:r>
                        <a:rPr lang="en-US" sz="1100">
                          <a:effectLst/>
                        </a:rPr>
                        <a:t>storage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100">
                          <a:effectLst/>
                        </a:rPr>
                        <a:t>unknown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100">
                          <a:effectLst/>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100">
                          <a:effectLst/>
                        </a:rPr>
                        <a:t>unknown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79797185"/>
                  </a:ext>
                </a:extLst>
              </a:tr>
              <a:tr h="273050">
                <a:tc>
                  <a:txBody>
                    <a:bodyPr/>
                    <a:lstStyle/>
                    <a:p>
                      <a:pPr marL="0" marR="0" algn="l">
                        <a:lnSpc>
                          <a:spcPct val="107000"/>
                        </a:lnSpc>
                        <a:spcBef>
                          <a:spcPts val="0"/>
                        </a:spcBef>
                        <a:spcAft>
                          <a:spcPts val="0"/>
                        </a:spcAft>
                      </a:pPr>
                      <a:r>
                        <a:rPr lang="en-US" sz="1100">
                          <a:effectLst/>
                        </a:rPr>
                        <a:t>speed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900">
                          <a:effectLst/>
                        </a:rPr>
                        <a:t>High speed. Best for general use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100">
                          <a:effectLst/>
                        </a:rPr>
                        <a:t>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900">
                          <a:effectLst/>
                        </a:rPr>
                        <a:t>high speed best general use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81613321"/>
                  </a:ext>
                </a:extLst>
              </a:tr>
              <a:tr h="258445">
                <a:tc>
                  <a:txBody>
                    <a:bodyPr/>
                    <a:lstStyle/>
                    <a:p>
                      <a:pPr marL="0" marR="0" algn="l">
                        <a:lnSpc>
                          <a:spcPct val="107000"/>
                        </a:lnSpc>
                        <a:spcBef>
                          <a:spcPts val="0"/>
                        </a:spcBef>
                        <a:spcAft>
                          <a:spcPts val="0"/>
                        </a:spcAft>
                      </a:pPr>
                      <a:r>
                        <a:rPr lang="en-US" sz="1100">
                          <a:effectLst/>
                        </a:rPr>
                        <a:t>hardware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900">
                          <a:effectLst/>
                        </a:rPr>
                        <a:t>Good hardware is used may not get easily damaged.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100">
                          <a:effectLst/>
                        </a:rPr>
                        <a:t>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900">
                          <a:effectLst/>
                        </a:rPr>
                        <a:t>good hardware used may not get easily damaged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49587149"/>
                  </a:ext>
                </a:extLst>
              </a:tr>
              <a:tr h="273050">
                <a:tc>
                  <a:txBody>
                    <a:bodyPr/>
                    <a:lstStyle/>
                    <a:p>
                      <a:pPr marL="0" marR="0" algn="l">
                        <a:lnSpc>
                          <a:spcPct val="107000"/>
                        </a:lnSpc>
                        <a:spcBef>
                          <a:spcPts val="0"/>
                        </a:spcBef>
                        <a:spcAft>
                          <a:spcPts val="0"/>
                        </a:spcAft>
                      </a:pPr>
                      <a:r>
                        <a:rPr lang="en-US" sz="1100">
                          <a:effectLst/>
                        </a:rPr>
                        <a:t>updates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100">
                          <a:effectLst/>
                        </a:rPr>
                        <a:t>unknown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100">
                          <a:effectLst/>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100">
                          <a:effectLst/>
                        </a:rPr>
                        <a:t>unknown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635857"/>
                  </a:ext>
                </a:extLst>
              </a:tr>
              <a:tr h="258445">
                <a:tc>
                  <a:txBody>
                    <a:bodyPr/>
                    <a:lstStyle/>
                    <a:p>
                      <a:pPr marL="0" marR="0" algn="l">
                        <a:lnSpc>
                          <a:spcPct val="107000"/>
                        </a:lnSpc>
                        <a:spcBef>
                          <a:spcPts val="0"/>
                        </a:spcBef>
                        <a:spcAft>
                          <a:spcPts val="0"/>
                        </a:spcAft>
                      </a:pPr>
                      <a:r>
                        <a:rPr lang="en-US" sz="1100">
                          <a:effectLst/>
                        </a:rPr>
                        <a:t>software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900">
                          <a:effectLst/>
                        </a:rPr>
                        <a:t>Better software compatible for many applications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100">
                          <a:effectLst/>
                        </a:rPr>
                        <a:t>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900" dirty="0">
                          <a:effectLst/>
                        </a:rPr>
                        <a:t>better software compatible many applications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65354409"/>
                  </a:ext>
                </a:extLst>
              </a:tr>
            </a:tbl>
          </a:graphicData>
        </a:graphic>
      </p:graphicFrame>
      <p:sp>
        <p:nvSpPr>
          <p:cNvPr id="3" name="TextBox 2">
            <a:extLst>
              <a:ext uri="{FF2B5EF4-FFF2-40B4-BE49-F238E27FC236}">
                <a16:creationId xmlns:a16="http://schemas.microsoft.com/office/drawing/2014/main" id="{3D16B8FC-280F-4B71-9EED-643C1058B1C8}"/>
              </a:ext>
            </a:extLst>
          </p:cNvPr>
          <p:cNvSpPr txBox="1"/>
          <p:nvPr/>
        </p:nvSpPr>
        <p:spPr>
          <a:xfrm>
            <a:off x="5618922" y="5063195"/>
            <a:ext cx="2517913"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Preprocessed Dataset </a:t>
            </a:r>
          </a:p>
        </p:txBody>
      </p:sp>
    </p:spTree>
    <p:extLst>
      <p:ext uri="{BB962C8B-B14F-4D97-AF65-F5344CB8AC3E}">
        <p14:creationId xmlns:p14="http://schemas.microsoft.com/office/powerpoint/2010/main" val="23655380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50F80F2E-8EF7-4D2A-8C46-2720F9B63819}"/>
              </a:ext>
            </a:extLst>
          </p:cNvPr>
          <p:cNvGraphicFramePr>
            <a:graphicFrameLocks noGrp="1"/>
          </p:cNvGraphicFramePr>
          <p:nvPr>
            <p:extLst>
              <p:ext uri="{D42A27DB-BD31-4B8C-83A1-F6EECF244321}">
                <p14:modId xmlns:p14="http://schemas.microsoft.com/office/powerpoint/2010/main" val="1887300670"/>
              </p:ext>
            </p:extLst>
          </p:nvPr>
        </p:nvGraphicFramePr>
        <p:xfrm>
          <a:off x="3248167" y="946245"/>
          <a:ext cx="6537276" cy="3977906"/>
        </p:xfrm>
        <a:graphic>
          <a:graphicData uri="http://schemas.openxmlformats.org/drawingml/2006/table">
            <a:tbl>
              <a:tblPr firstRow="1" firstCol="1" bandRow="1">
                <a:tableStyleId>{0505E3EF-67EA-436B-97B2-0124C06EBD24}</a:tableStyleId>
              </a:tblPr>
              <a:tblGrid>
                <a:gridCol w="1089546">
                  <a:extLst>
                    <a:ext uri="{9D8B030D-6E8A-4147-A177-3AD203B41FA5}">
                      <a16:colId xmlns:a16="http://schemas.microsoft.com/office/drawing/2014/main" val="2217717653"/>
                    </a:ext>
                  </a:extLst>
                </a:gridCol>
                <a:gridCol w="1089546">
                  <a:extLst>
                    <a:ext uri="{9D8B030D-6E8A-4147-A177-3AD203B41FA5}">
                      <a16:colId xmlns:a16="http://schemas.microsoft.com/office/drawing/2014/main" val="3653220271"/>
                    </a:ext>
                  </a:extLst>
                </a:gridCol>
                <a:gridCol w="1089546">
                  <a:extLst>
                    <a:ext uri="{9D8B030D-6E8A-4147-A177-3AD203B41FA5}">
                      <a16:colId xmlns:a16="http://schemas.microsoft.com/office/drawing/2014/main" val="2713899895"/>
                    </a:ext>
                  </a:extLst>
                </a:gridCol>
                <a:gridCol w="1089546">
                  <a:extLst>
                    <a:ext uri="{9D8B030D-6E8A-4147-A177-3AD203B41FA5}">
                      <a16:colId xmlns:a16="http://schemas.microsoft.com/office/drawing/2014/main" val="1303419960"/>
                    </a:ext>
                  </a:extLst>
                </a:gridCol>
                <a:gridCol w="1089546">
                  <a:extLst>
                    <a:ext uri="{9D8B030D-6E8A-4147-A177-3AD203B41FA5}">
                      <a16:colId xmlns:a16="http://schemas.microsoft.com/office/drawing/2014/main" val="1309416330"/>
                    </a:ext>
                  </a:extLst>
                </a:gridCol>
                <a:gridCol w="1089546">
                  <a:extLst>
                    <a:ext uri="{9D8B030D-6E8A-4147-A177-3AD203B41FA5}">
                      <a16:colId xmlns:a16="http://schemas.microsoft.com/office/drawing/2014/main" val="3064341142"/>
                    </a:ext>
                  </a:extLst>
                </a:gridCol>
              </a:tblGrid>
              <a:tr h="249275">
                <a:tc>
                  <a:txBody>
                    <a:bodyPr/>
                    <a:lstStyle/>
                    <a:p>
                      <a:pPr marL="0" marR="0" algn="l">
                        <a:lnSpc>
                          <a:spcPct val="107000"/>
                        </a:lnSpc>
                        <a:spcBef>
                          <a:spcPts val="0"/>
                        </a:spcBef>
                        <a:spcAft>
                          <a:spcPts val="0"/>
                        </a:spcAft>
                      </a:pPr>
                      <a:r>
                        <a:rPr lang="en-US" sz="1000">
                          <a:effectLst/>
                        </a:rPr>
                        <a:t>Feature</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609" marR="62609" marT="0" marB="0"/>
                </a:tc>
                <a:tc>
                  <a:txBody>
                    <a:bodyPr/>
                    <a:lstStyle/>
                    <a:p>
                      <a:pPr marL="0" marR="0" algn="l">
                        <a:lnSpc>
                          <a:spcPct val="107000"/>
                        </a:lnSpc>
                        <a:spcBef>
                          <a:spcPts val="0"/>
                        </a:spcBef>
                        <a:spcAft>
                          <a:spcPts val="0"/>
                        </a:spcAft>
                      </a:pPr>
                      <a:r>
                        <a:rPr lang="en-US" sz="1000">
                          <a:effectLst/>
                        </a:rPr>
                        <a:t>Review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609" marR="62609" marT="0" marB="0"/>
                </a:tc>
                <a:tc>
                  <a:txBody>
                    <a:bodyPr/>
                    <a:lstStyle/>
                    <a:p>
                      <a:pPr marL="0" marR="0" algn="l">
                        <a:lnSpc>
                          <a:spcPct val="107000"/>
                        </a:lnSpc>
                        <a:spcBef>
                          <a:spcPts val="0"/>
                        </a:spcBef>
                        <a:spcAft>
                          <a:spcPts val="0"/>
                        </a:spcAft>
                      </a:pPr>
                      <a:r>
                        <a:rPr lang="en-US" sz="1000">
                          <a:effectLst/>
                        </a:rPr>
                        <a:t>Rating</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609" marR="62609" marT="0" marB="0"/>
                </a:tc>
                <a:tc>
                  <a:txBody>
                    <a:bodyPr/>
                    <a:lstStyle/>
                    <a:p>
                      <a:pPr marL="0" marR="0" algn="l">
                        <a:lnSpc>
                          <a:spcPct val="107000"/>
                        </a:lnSpc>
                        <a:spcBef>
                          <a:spcPts val="0"/>
                        </a:spcBef>
                        <a:spcAft>
                          <a:spcPts val="0"/>
                        </a:spcAft>
                      </a:pPr>
                      <a:r>
                        <a:rPr lang="en-US" sz="1000">
                          <a:effectLst/>
                        </a:rPr>
                        <a:t>preprocessed_review</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609" marR="62609" marT="0" marB="0"/>
                </a:tc>
                <a:tc>
                  <a:txBody>
                    <a:bodyPr/>
                    <a:lstStyle/>
                    <a:p>
                      <a:pPr marL="0" marR="0" algn="l">
                        <a:lnSpc>
                          <a:spcPct val="107000"/>
                        </a:lnSpc>
                        <a:spcBef>
                          <a:spcPts val="0"/>
                        </a:spcBef>
                        <a:spcAft>
                          <a:spcPts val="0"/>
                        </a:spcAft>
                      </a:pPr>
                      <a:r>
                        <a:rPr lang="en-US" sz="1000">
                          <a:effectLst/>
                        </a:rPr>
                        <a:t>Sentiment rating</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609" marR="62609" marT="0" marB="0"/>
                </a:tc>
                <a:tc>
                  <a:txBody>
                    <a:bodyPr/>
                    <a:lstStyle/>
                    <a:p>
                      <a:pPr marL="0" marR="0" algn="l">
                        <a:lnSpc>
                          <a:spcPct val="107000"/>
                        </a:lnSpc>
                        <a:spcBef>
                          <a:spcPts val="0"/>
                        </a:spcBef>
                        <a:spcAft>
                          <a:spcPts val="0"/>
                        </a:spcAft>
                      </a:pPr>
                      <a:r>
                        <a:rPr lang="en-US" sz="1000">
                          <a:effectLst/>
                        </a:rPr>
                        <a:t>Final rating</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609" marR="62609" marT="0" marB="0"/>
                </a:tc>
                <a:extLst>
                  <a:ext uri="{0D108BD9-81ED-4DB2-BD59-A6C34878D82A}">
                    <a16:rowId xmlns:a16="http://schemas.microsoft.com/office/drawing/2014/main" val="559855747"/>
                  </a:ext>
                </a:extLst>
              </a:tr>
              <a:tr h="235942">
                <a:tc>
                  <a:txBody>
                    <a:bodyPr/>
                    <a:lstStyle/>
                    <a:p>
                      <a:pPr marL="0" marR="0" algn="l">
                        <a:lnSpc>
                          <a:spcPct val="107000"/>
                        </a:lnSpc>
                        <a:spcBef>
                          <a:spcPts val="0"/>
                        </a:spcBef>
                        <a:spcAft>
                          <a:spcPts val="0"/>
                        </a:spcAft>
                      </a:pPr>
                      <a:r>
                        <a:rPr lang="en-US" sz="1000">
                          <a:effectLst/>
                        </a:rPr>
                        <a:t>camera</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609" marR="62609" marT="0" marB="0"/>
                </a:tc>
                <a:tc>
                  <a:txBody>
                    <a:bodyPr/>
                    <a:lstStyle/>
                    <a:p>
                      <a:pPr marL="0" marR="0" algn="l">
                        <a:lnSpc>
                          <a:spcPct val="107000"/>
                        </a:lnSpc>
                        <a:spcBef>
                          <a:spcPts val="0"/>
                        </a:spcBef>
                        <a:spcAft>
                          <a:spcPts val="0"/>
                        </a:spcAft>
                      </a:pPr>
                      <a:r>
                        <a:rPr lang="en-US" sz="1000">
                          <a:effectLst/>
                        </a:rPr>
                        <a:t>unknown</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609" marR="62609" marT="0" marB="0"/>
                </a:tc>
                <a:tc>
                  <a:txBody>
                    <a:bodyPr/>
                    <a:lstStyle/>
                    <a:p>
                      <a:pPr marL="0" marR="0" algn="l">
                        <a:lnSpc>
                          <a:spcPct val="107000"/>
                        </a:lnSpc>
                        <a:spcBef>
                          <a:spcPts val="0"/>
                        </a:spcBef>
                        <a:spcAft>
                          <a:spcPts val="0"/>
                        </a:spcAft>
                      </a:pPr>
                      <a:r>
                        <a:rPr lang="en-US" sz="1000">
                          <a:effectLst/>
                        </a:rPr>
                        <a:t>4</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609" marR="62609" marT="0" marB="0"/>
                </a:tc>
                <a:tc>
                  <a:txBody>
                    <a:bodyPr/>
                    <a:lstStyle/>
                    <a:p>
                      <a:pPr marL="0" marR="0" algn="l">
                        <a:lnSpc>
                          <a:spcPct val="107000"/>
                        </a:lnSpc>
                        <a:spcBef>
                          <a:spcPts val="0"/>
                        </a:spcBef>
                        <a:spcAft>
                          <a:spcPts val="0"/>
                        </a:spcAft>
                      </a:pPr>
                      <a:r>
                        <a:rPr lang="en-US" sz="1000">
                          <a:effectLst/>
                        </a:rPr>
                        <a:t>unknown</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609" marR="62609" marT="0" marB="0"/>
                </a:tc>
                <a:tc>
                  <a:txBody>
                    <a:bodyPr/>
                    <a:lstStyle/>
                    <a:p>
                      <a:pPr marL="0" marR="0" algn="l">
                        <a:lnSpc>
                          <a:spcPct val="107000"/>
                        </a:lnSpc>
                        <a:spcBef>
                          <a:spcPts val="0"/>
                        </a:spcBef>
                        <a:spcAft>
                          <a:spcPts val="0"/>
                        </a:spcAft>
                      </a:pPr>
                      <a:r>
                        <a:rPr lang="en-US" sz="1000">
                          <a:effectLst/>
                        </a:rPr>
                        <a:t>0</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609" marR="62609" marT="0" marB="0"/>
                </a:tc>
                <a:tc>
                  <a:txBody>
                    <a:bodyPr/>
                    <a:lstStyle/>
                    <a:p>
                      <a:pPr marL="0" marR="0" algn="l">
                        <a:lnSpc>
                          <a:spcPct val="107000"/>
                        </a:lnSpc>
                        <a:spcBef>
                          <a:spcPts val="0"/>
                        </a:spcBef>
                        <a:spcAft>
                          <a:spcPts val="0"/>
                        </a:spcAft>
                      </a:pPr>
                      <a:r>
                        <a:rPr lang="en-US" sz="1000">
                          <a:effectLst/>
                        </a:rPr>
                        <a:t>4.0</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609" marR="62609" marT="0" marB="0"/>
                </a:tc>
                <a:extLst>
                  <a:ext uri="{0D108BD9-81ED-4DB2-BD59-A6C34878D82A}">
                    <a16:rowId xmlns:a16="http://schemas.microsoft.com/office/drawing/2014/main" val="2418467195"/>
                  </a:ext>
                </a:extLst>
              </a:tr>
              <a:tr h="395188">
                <a:tc>
                  <a:txBody>
                    <a:bodyPr/>
                    <a:lstStyle/>
                    <a:p>
                      <a:pPr marL="0" marR="0" algn="l">
                        <a:lnSpc>
                          <a:spcPct val="107000"/>
                        </a:lnSpc>
                        <a:spcBef>
                          <a:spcPts val="0"/>
                        </a:spcBef>
                        <a:spcAft>
                          <a:spcPts val="0"/>
                        </a:spcAft>
                      </a:pPr>
                      <a:r>
                        <a:rPr lang="en-US" sz="1000">
                          <a:effectLst/>
                        </a:rPr>
                        <a:t>battery</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609" marR="62609" marT="0" marB="0"/>
                </a:tc>
                <a:tc>
                  <a:txBody>
                    <a:bodyPr/>
                    <a:lstStyle/>
                    <a:p>
                      <a:pPr marL="0" marR="0" algn="l">
                        <a:lnSpc>
                          <a:spcPct val="107000"/>
                        </a:lnSpc>
                        <a:spcBef>
                          <a:spcPts val="0"/>
                        </a:spcBef>
                        <a:spcAft>
                          <a:spcPts val="0"/>
                        </a:spcAft>
                      </a:pPr>
                      <a:r>
                        <a:rPr lang="en-US" sz="800">
                          <a:effectLst/>
                        </a:rPr>
                        <a:t>takes lot of time to change. not recommended</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609" marR="62609" marT="0" marB="0"/>
                </a:tc>
                <a:tc>
                  <a:txBody>
                    <a:bodyPr/>
                    <a:lstStyle/>
                    <a:p>
                      <a:pPr marL="0" marR="0" algn="l">
                        <a:lnSpc>
                          <a:spcPct val="107000"/>
                        </a:lnSpc>
                        <a:spcBef>
                          <a:spcPts val="0"/>
                        </a:spcBef>
                        <a:spcAft>
                          <a:spcPts val="0"/>
                        </a:spcAft>
                      </a:pPr>
                      <a:r>
                        <a:rPr lang="en-US" sz="1000">
                          <a:effectLst/>
                        </a:rPr>
                        <a:t>0</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609" marR="62609" marT="0" marB="0"/>
                </a:tc>
                <a:tc>
                  <a:txBody>
                    <a:bodyPr/>
                    <a:lstStyle/>
                    <a:p>
                      <a:pPr marL="0" marR="0" algn="l">
                        <a:lnSpc>
                          <a:spcPct val="107000"/>
                        </a:lnSpc>
                        <a:spcBef>
                          <a:spcPts val="0"/>
                        </a:spcBef>
                        <a:spcAft>
                          <a:spcPts val="0"/>
                        </a:spcAft>
                      </a:pPr>
                      <a:r>
                        <a:rPr lang="en-US" sz="800">
                          <a:effectLst/>
                        </a:rPr>
                        <a:t>takes lot time charge not recommended</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609" marR="62609" marT="0" marB="0"/>
                </a:tc>
                <a:tc>
                  <a:txBody>
                    <a:bodyPr/>
                    <a:lstStyle/>
                    <a:p>
                      <a:pPr marL="0" marR="0" algn="l">
                        <a:lnSpc>
                          <a:spcPct val="107000"/>
                        </a:lnSpc>
                        <a:spcBef>
                          <a:spcPts val="0"/>
                        </a:spcBef>
                        <a:spcAft>
                          <a:spcPts val="0"/>
                        </a:spcAft>
                      </a:pPr>
                      <a:r>
                        <a:rPr lang="en-US" sz="800">
                          <a:effectLst/>
                        </a:rPr>
                        <a:t>3</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609" marR="62609" marT="0" marB="0"/>
                </a:tc>
                <a:tc>
                  <a:txBody>
                    <a:bodyPr/>
                    <a:lstStyle/>
                    <a:p>
                      <a:pPr marL="0" marR="0" algn="l">
                        <a:lnSpc>
                          <a:spcPct val="107000"/>
                        </a:lnSpc>
                        <a:spcBef>
                          <a:spcPts val="0"/>
                        </a:spcBef>
                        <a:spcAft>
                          <a:spcPts val="0"/>
                        </a:spcAft>
                      </a:pPr>
                      <a:r>
                        <a:rPr lang="en-US" sz="800">
                          <a:effectLst/>
                        </a:rPr>
                        <a:t>3.0</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609" marR="62609" marT="0" marB="0"/>
                </a:tc>
                <a:extLst>
                  <a:ext uri="{0D108BD9-81ED-4DB2-BD59-A6C34878D82A}">
                    <a16:rowId xmlns:a16="http://schemas.microsoft.com/office/drawing/2014/main" val="3345607282"/>
                  </a:ext>
                </a:extLst>
              </a:tr>
              <a:tr h="235942">
                <a:tc>
                  <a:txBody>
                    <a:bodyPr/>
                    <a:lstStyle/>
                    <a:p>
                      <a:pPr marL="0" marR="0" algn="l">
                        <a:lnSpc>
                          <a:spcPct val="107000"/>
                        </a:lnSpc>
                        <a:spcBef>
                          <a:spcPts val="0"/>
                        </a:spcBef>
                        <a:spcAft>
                          <a:spcPts val="0"/>
                        </a:spcAft>
                      </a:pPr>
                      <a:r>
                        <a:rPr lang="en-US" sz="1000">
                          <a:effectLst/>
                        </a:rPr>
                        <a:t>screen</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609" marR="62609" marT="0" marB="0"/>
                </a:tc>
                <a:tc>
                  <a:txBody>
                    <a:bodyPr/>
                    <a:lstStyle/>
                    <a:p>
                      <a:pPr marL="0" marR="0" algn="l">
                        <a:lnSpc>
                          <a:spcPct val="107000"/>
                        </a:lnSpc>
                        <a:spcBef>
                          <a:spcPts val="0"/>
                        </a:spcBef>
                        <a:spcAft>
                          <a:spcPts val="0"/>
                        </a:spcAft>
                      </a:pPr>
                      <a:r>
                        <a:rPr lang="en-US" sz="1000">
                          <a:effectLst/>
                        </a:rPr>
                        <a:t>unknown</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609" marR="62609" marT="0" marB="0"/>
                </a:tc>
                <a:tc>
                  <a:txBody>
                    <a:bodyPr/>
                    <a:lstStyle/>
                    <a:p>
                      <a:pPr marL="0" marR="0" algn="l">
                        <a:lnSpc>
                          <a:spcPct val="107000"/>
                        </a:lnSpc>
                        <a:spcBef>
                          <a:spcPts val="0"/>
                        </a:spcBef>
                        <a:spcAft>
                          <a:spcPts val="0"/>
                        </a:spcAft>
                      </a:pPr>
                      <a:r>
                        <a:rPr lang="en-US" sz="1000">
                          <a:effectLst/>
                        </a:rPr>
                        <a:t>5</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609" marR="62609" marT="0" marB="0"/>
                </a:tc>
                <a:tc>
                  <a:txBody>
                    <a:bodyPr/>
                    <a:lstStyle/>
                    <a:p>
                      <a:pPr marL="0" marR="0" algn="l">
                        <a:lnSpc>
                          <a:spcPct val="107000"/>
                        </a:lnSpc>
                        <a:spcBef>
                          <a:spcPts val="0"/>
                        </a:spcBef>
                        <a:spcAft>
                          <a:spcPts val="0"/>
                        </a:spcAft>
                      </a:pPr>
                      <a:r>
                        <a:rPr lang="en-US" sz="1000">
                          <a:effectLst/>
                        </a:rPr>
                        <a:t>unknown</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609" marR="62609" marT="0" marB="0"/>
                </a:tc>
                <a:tc>
                  <a:txBody>
                    <a:bodyPr/>
                    <a:lstStyle/>
                    <a:p>
                      <a:pPr marL="0" marR="0" algn="l">
                        <a:lnSpc>
                          <a:spcPct val="107000"/>
                        </a:lnSpc>
                        <a:spcBef>
                          <a:spcPts val="0"/>
                        </a:spcBef>
                        <a:spcAft>
                          <a:spcPts val="0"/>
                        </a:spcAft>
                      </a:pPr>
                      <a:r>
                        <a:rPr lang="en-US" sz="1000">
                          <a:effectLst/>
                        </a:rPr>
                        <a:t>0</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609" marR="62609" marT="0" marB="0"/>
                </a:tc>
                <a:tc>
                  <a:txBody>
                    <a:bodyPr/>
                    <a:lstStyle/>
                    <a:p>
                      <a:pPr marL="0" marR="0" algn="l">
                        <a:lnSpc>
                          <a:spcPct val="107000"/>
                        </a:lnSpc>
                        <a:spcBef>
                          <a:spcPts val="0"/>
                        </a:spcBef>
                        <a:spcAft>
                          <a:spcPts val="0"/>
                        </a:spcAft>
                      </a:pPr>
                      <a:r>
                        <a:rPr lang="en-US" sz="1000">
                          <a:effectLst/>
                        </a:rPr>
                        <a:t>5.0</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609" marR="62609" marT="0" marB="0"/>
                </a:tc>
                <a:extLst>
                  <a:ext uri="{0D108BD9-81ED-4DB2-BD59-A6C34878D82A}">
                    <a16:rowId xmlns:a16="http://schemas.microsoft.com/office/drawing/2014/main" val="2553399999"/>
                  </a:ext>
                </a:extLst>
              </a:tr>
              <a:tr h="249275">
                <a:tc>
                  <a:txBody>
                    <a:bodyPr/>
                    <a:lstStyle/>
                    <a:p>
                      <a:pPr marL="0" marR="0" algn="l">
                        <a:lnSpc>
                          <a:spcPct val="107000"/>
                        </a:lnSpc>
                        <a:spcBef>
                          <a:spcPts val="0"/>
                        </a:spcBef>
                        <a:spcAft>
                          <a:spcPts val="0"/>
                        </a:spcAft>
                      </a:pPr>
                      <a:r>
                        <a:rPr lang="en-US" sz="1000">
                          <a:effectLst/>
                        </a:rPr>
                        <a:t>services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609" marR="62609" marT="0" marB="0"/>
                </a:tc>
                <a:tc>
                  <a:txBody>
                    <a:bodyPr/>
                    <a:lstStyle/>
                    <a:p>
                      <a:pPr marL="0" marR="0" algn="l">
                        <a:lnSpc>
                          <a:spcPct val="107000"/>
                        </a:lnSpc>
                        <a:spcBef>
                          <a:spcPts val="0"/>
                        </a:spcBef>
                        <a:spcAft>
                          <a:spcPts val="0"/>
                        </a:spcAft>
                      </a:pPr>
                      <a:r>
                        <a:rPr lang="en-US" sz="1000">
                          <a:effectLst/>
                        </a:rPr>
                        <a:t>unknown</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609" marR="62609" marT="0" marB="0"/>
                </a:tc>
                <a:tc>
                  <a:txBody>
                    <a:bodyPr/>
                    <a:lstStyle/>
                    <a:p>
                      <a:pPr marL="0" marR="0" algn="l">
                        <a:lnSpc>
                          <a:spcPct val="107000"/>
                        </a:lnSpc>
                        <a:spcBef>
                          <a:spcPts val="0"/>
                        </a:spcBef>
                        <a:spcAft>
                          <a:spcPts val="0"/>
                        </a:spcAft>
                      </a:pPr>
                      <a:r>
                        <a:rPr lang="en-US" sz="1000">
                          <a:effectLst/>
                        </a:rPr>
                        <a:t>3</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609" marR="62609" marT="0" marB="0"/>
                </a:tc>
                <a:tc>
                  <a:txBody>
                    <a:bodyPr/>
                    <a:lstStyle/>
                    <a:p>
                      <a:pPr marL="0" marR="0" algn="l">
                        <a:lnSpc>
                          <a:spcPct val="107000"/>
                        </a:lnSpc>
                        <a:spcBef>
                          <a:spcPts val="0"/>
                        </a:spcBef>
                        <a:spcAft>
                          <a:spcPts val="0"/>
                        </a:spcAft>
                      </a:pPr>
                      <a:r>
                        <a:rPr lang="en-US" sz="1000">
                          <a:effectLst/>
                        </a:rPr>
                        <a:t>unknown</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609" marR="62609" marT="0" marB="0"/>
                </a:tc>
                <a:tc>
                  <a:txBody>
                    <a:bodyPr/>
                    <a:lstStyle/>
                    <a:p>
                      <a:pPr marL="0" marR="0" algn="l">
                        <a:lnSpc>
                          <a:spcPct val="107000"/>
                        </a:lnSpc>
                        <a:spcBef>
                          <a:spcPts val="0"/>
                        </a:spcBef>
                        <a:spcAft>
                          <a:spcPts val="0"/>
                        </a:spcAft>
                      </a:pPr>
                      <a:r>
                        <a:rPr lang="en-US" sz="1000">
                          <a:effectLst/>
                        </a:rPr>
                        <a:t>0</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609" marR="62609" marT="0" marB="0"/>
                </a:tc>
                <a:tc>
                  <a:txBody>
                    <a:bodyPr/>
                    <a:lstStyle/>
                    <a:p>
                      <a:pPr marL="0" marR="0" algn="l">
                        <a:lnSpc>
                          <a:spcPct val="107000"/>
                        </a:lnSpc>
                        <a:spcBef>
                          <a:spcPts val="0"/>
                        </a:spcBef>
                        <a:spcAft>
                          <a:spcPts val="0"/>
                        </a:spcAft>
                      </a:pPr>
                      <a:r>
                        <a:rPr lang="en-US" sz="1000" dirty="0">
                          <a:effectLst/>
                        </a:rPr>
                        <a:t>3.0</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2609" marR="62609" marT="0" marB="0"/>
                </a:tc>
                <a:extLst>
                  <a:ext uri="{0D108BD9-81ED-4DB2-BD59-A6C34878D82A}">
                    <a16:rowId xmlns:a16="http://schemas.microsoft.com/office/drawing/2014/main" val="737422938"/>
                  </a:ext>
                </a:extLst>
              </a:tr>
              <a:tr h="235942">
                <a:tc>
                  <a:txBody>
                    <a:bodyPr/>
                    <a:lstStyle/>
                    <a:p>
                      <a:pPr marL="0" marR="0" algn="l">
                        <a:lnSpc>
                          <a:spcPct val="107000"/>
                        </a:lnSpc>
                        <a:spcBef>
                          <a:spcPts val="0"/>
                        </a:spcBef>
                        <a:spcAft>
                          <a:spcPts val="0"/>
                        </a:spcAft>
                      </a:pPr>
                      <a:r>
                        <a:rPr lang="en-US" sz="1000">
                          <a:effectLst/>
                        </a:rPr>
                        <a:t>sound</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609" marR="62609" marT="0" marB="0"/>
                </a:tc>
                <a:tc>
                  <a:txBody>
                    <a:bodyPr/>
                    <a:lstStyle/>
                    <a:p>
                      <a:pPr marL="0" marR="0" algn="l">
                        <a:lnSpc>
                          <a:spcPct val="107000"/>
                        </a:lnSpc>
                        <a:spcBef>
                          <a:spcPts val="0"/>
                        </a:spcBef>
                        <a:spcAft>
                          <a:spcPts val="0"/>
                        </a:spcAft>
                      </a:pPr>
                      <a:r>
                        <a:rPr lang="en-US" sz="800">
                          <a:effectLst/>
                        </a:rPr>
                        <a:t>Good audio quality</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609" marR="62609" marT="0" marB="0"/>
                </a:tc>
                <a:tc>
                  <a:txBody>
                    <a:bodyPr/>
                    <a:lstStyle/>
                    <a:p>
                      <a:pPr marL="0" marR="0" algn="l">
                        <a:lnSpc>
                          <a:spcPct val="107000"/>
                        </a:lnSpc>
                        <a:spcBef>
                          <a:spcPts val="0"/>
                        </a:spcBef>
                        <a:spcAft>
                          <a:spcPts val="0"/>
                        </a:spcAft>
                      </a:pPr>
                      <a:r>
                        <a:rPr lang="en-US" sz="1000">
                          <a:effectLst/>
                        </a:rPr>
                        <a:t>0</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609" marR="62609" marT="0" marB="0"/>
                </a:tc>
                <a:tc>
                  <a:txBody>
                    <a:bodyPr/>
                    <a:lstStyle/>
                    <a:p>
                      <a:pPr marL="0" marR="0" algn="l">
                        <a:lnSpc>
                          <a:spcPct val="107000"/>
                        </a:lnSpc>
                        <a:spcBef>
                          <a:spcPts val="0"/>
                        </a:spcBef>
                        <a:spcAft>
                          <a:spcPts val="0"/>
                        </a:spcAft>
                      </a:pPr>
                      <a:r>
                        <a:rPr lang="en-US" sz="800">
                          <a:effectLst/>
                        </a:rPr>
                        <a:t>good audio quality</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609" marR="62609" marT="0" marB="0"/>
                </a:tc>
                <a:tc>
                  <a:txBody>
                    <a:bodyPr/>
                    <a:lstStyle/>
                    <a:p>
                      <a:pPr marL="0" marR="0" algn="l">
                        <a:lnSpc>
                          <a:spcPct val="107000"/>
                        </a:lnSpc>
                        <a:spcBef>
                          <a:spcPts val="0"/>
                        </a:spcBef>
                        <a:spcAft>
                          <a:spcPts val="0"/>
                        </a:spcAft>
                      </a:pPr>
                      <a:r>
                        <a:rPr lang="en-US" sz="800">
                          <a:effectLst/>
                        </a:rPr>
                        <a:t>4</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609" marR="62609" marT="0" marB="0"/>
                </a:tc>
                <a:tc>
                  <a:txBody>
                    <a:bodyPr/>
                    <a:lstStyle/>
                    <a:p>
                      <a:pPr marL="0" marR="0" algn="l">
                        <a:lnSpc>
                          <a:spcPct val="107000"/>
                        </a:lnSpc>
                        <a:spcBef>
                          <a:spcPts val="0"/>
                        </a:spcBef>
                        <a:spcAft>
                          <a:spcPts val="0"/>
                        </a:spcAft>
                      </a:pPr>
                      <a:r>
                        <a:rPr lang="en-US" sz="800">
                          <a:effectLst/>
                        </a:rPr>
                        <a:t>4.0</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609" marR="62609" marT="0" marB="0"/>
                </a:tc>
                <a:extLst>
                  <a:ext uri="{0D108BD9-81ED-4DB2-BD59-A6C34878D82A}">
                    <a16:rowId xmlns:a16="http://schemas.microsoft.com/office/drawing/2014/main" val="2103245549"/>
                  </a:ext>
                </a:extLst>
              </a:tr>
              <a:tr h="249275">
                <a:tc>
                  <a:txBody>
                    <a:bodyPr/>
                    <a:lstStyle/>
                    <a:p>
                      <a:pPr marL="0" marR="0" algn="l">
                        <a:lnSpc>
                          <a:spcPct val="107000"/>
                        </a:lnSpc>
                        <a:spcBef>
                          <a:spcPts val="0"/>
                        </a:spcBef>
                        <a:spcAft>
                          <a:spcPts val="0"/>
                        </a:spcAft>
                      </a:pPr>
                      <a:r>
                        <a:rPr lang="en-US" sz="1000">
                          <a:effectLst/>
                        </a:rPr>
                        <a:t>picture</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609" marR="62609" marT="0" marB="0"/>
                </a:tc>
                <a:tc>
                  <a:txBody>
                    <a:bodyPr/>
                    <a:lstStyle/>
                    <a:p>
                      <a:pPr marL="0" marR="0" algn="l">
                        <a:lnSpc>
                          <a:spcPct val="107000"/>
                        </a:lnSpc>
                        <a:spcBef>
                          <a:spcPts val="0"/>
                        </a:spcBef>
                        <a:spcAft>
                          <a:spcPts val="0"/>
                        </a:spcAft>
                      </a:pPr>
                      <a:r>
                        <a:rPr lang="en-US" sz="1000">
                          <a:effectLst/>
                        </a:rPr>
                        <a:t>unknown</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609" marR="62609" marT="0" marB="0"/>
                </a:tc>
                <a:tc>
                  <a:txBody>
                    <a:bodyPr/>
                    <a:lstStyle/>
                    <a:p>
                      <a:pPr marL="0" marR="0" algn="l">
                        <a:lnSpc>
                          <a:spcPct val="107000"/>
                        </a:lnSpc>
                        <a:spcBef>
                          <a:spcPts val="0"/>
                        </a:spcBef>
                        <a:spcAft>
                          <a:spcPts val="0"/>
                        </a:spcAft>
                      </a:pPr>
                      <a:r>
                        <a:rPr lang="en-US" sz="1000">
                          <a:effectLst/>
                        </a:rPr>
                        <a:t>5</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609" marR="62609" marT="0" marB="0"/>
                </a:tc>
                <a:tc>
                  <a:txBody>
                    <a:bodyPr/>
                    <a:lstStyle/>
                    <a:p>
                      <a:pPr marL="0" marR="0" algn="l">
                        <a:lnSpc>
                          <a:spcPct val="107000"/>
                        </a:lnSpc>
                        <a:spcBef>
                          <a:spcPts val="0"/>
                        </a:spcBef>
                        <a:spcAft>
                          <a:spcPts val="0"/>
                        </a:spcAft>
                      </a:pPr>
                      <a:r>
                        <a:rPr lang="en-US" sz="1000">
                          <a:effectLst/>
                        </a:rPr>
                        <a:t>unknown</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609" marR="62609" marT="0" marB="0"/>
                </a:tc>
                <a:tc>
                  <a:txBody>
                    <a:bodyPr/>
                    <a:lstStyle/>
                    <a:p>
                      <a:pPr marL="0" marR="0" algn="l">
                        <a:lnSpc>
                          <a:spcPct val="107000"/>
                        </a:lnSpc>
                        <a:spcBef>
                          <a:spcPts val="0"/>
                        </a:spcBef>
                        <a:spcAft>
                          <a:spcPts val="0"/>
                        </a:spcAft>
                      </a:pPr>
                      <a:r>
                        <a:rPr lang="en-US" sz="1000">
                          <a:effectLst/>
                        </a:rPr>
                        <a:t>0</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609" marR="62609" marT="0" marB="0"/>
                </a:tc>
                <a:tc>
                  <a:txBody>
                    <a:bodyPr/>
                    <a:lstStyle/>
                    <a:p>
                      <a:pPr marL="0" marR="0" algn="l">
                        <a:lnSpc>
                          <a:spcPct val="107000"/>
                        </a:lnSpc>
                        <a:spcBef>
                          <a:spcPts val="0"/>
                        </a:spcBef>
                        <a:spcAft>
                          <a:spcPts val="0"/>
                        </a:spcAft>
                      </a:pPr>
                      <a:r>
                        <a:rPr lang="en-US" sz="1000">
                          <a:effectLst/>
                        </a:rPr>
                        <a:t>5.0</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609" marR="62609" marT="0" marB="0"/>
                </a:tc>
                <a:extLst>
                  <a:ext uri="{0D108BD9-81ED-4DB2-BD59-A6C34878D82A}">
                    <a16:rowId xmlns:a16="http://schemas.microsoft.com/office/drawing/2014/main" val="4194690798"/>
                  </a:ext>
                </a:extLst>
              </a:tr>
              <a:tr h="249275">
                <a:tc>
                  <a:txBody>
                    <a:bodyPr/>
                    <a:lstStyle/>
                    <a:p>
                      <a:pPr marL="0" marR="0" algn="l">
                        <a:lnSpc>
                          <a:spcPct val="107000"/>
                        </a:lnSpc>
                        <a:spcBef>
                          <a:spcPts val="0"/>
                        </a:spcBef>
                        <a:spcAft>
                          <a:spcPts val="0"/>
                        </a:spcAft>
                      </a:pPr>
                      <a:r>
                        <a:rPr lang="en-US" sz="1000">
                          <a:effectLst/>
                        </a:rPr>
                        <a:t>ram</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609" marR="62609" marT="0" marB="0"/>
                </a:tc>
                <a:tc>
                  <a:txBody>
                    <a:bodyPr/>
                    <a:lstStyle/>
                    <a:p>
                      <a:pPr marL="0" marR="0" algn="l">
                        <a:lnSpc>
                          <a:spcPct val="107000"/>
                        </a:lnSpc>
                        <a:spcBef>
                          <a:spcPts val="0"/>
                        </a:spcBef>
                        <a:spcAft>
                          <a:spcPts val="0"/>
                        </a:spcAft>
                      </a:pPr>
                      <a:r>
                        <a:rPr lang="en-US" sz="800">
                          <a:effectLst/>
                        </a:rPr>
                        <a:t>High gb ram at this cost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609" marR="62609" marT="0" marB="0"/>
                </a:tc>
                <a:tc>
                  <a:txBody>
                    <a:bodyPr/>
                    <a:lstStyle/>
                    <a:p>
                      <a:pPr marL="0" marR="0" algn="l">
                        <a:lnSpc>
                          <a:spcPct val="107000"/>
                        </a:lnSpc>
                        <a:spcBef>
                          <a:spcPts val="0"/>
                        </a:spcBef>
                        <a:spcAft>
                          <a:spcPts val="0"/>
                        </a:spcAft>
                      </a:pPr>
                      <a:r>
                        <a:rPr lang="en-US" sz="1000">
                          <a:effectLst/>
                        </a:rPr>
                        <a:t>0</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609" marR="62609" marT="0" marB="0"/>
                </a:tc>
                <a:tc>
                  <a:txBody>
                    <a:bodyPr/>
                    <a:lstStyle/>
                    <a:p>
                      <a:pPr marL="0" marR="0" algn="l">
                        <a:lnSpc>
                          <a:spcPct val="107000"/>
                        </a:lnSpc>
                        <a:spcBef>
                          <a:spcPts val="0"/>
                        </a:spcBef>
                        <a:spcAft>
                          <a:spcPts val="0"/>
                        </a:spcAft>
                      </a:pPr>
                      <a:r>
                        <a:rPr lang="en-US" sz="800">
                          <a:effectLst/>
                        </a:rPr>
                        <a:t>high gb ram at cost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609" marR="62609" marT="0" marB="0"/>
                </a:tc>
                <a:tc>
                  <a:txBody>
                    <a:bodyPr/>
                    <a:lstStyle/>
                    <a:p>
                      <a:pPr marL="0" marR="0" algn="l">
                        <a:lnSpc>
                          <a:spcPct val="107000"/>
                        </a:lnSpc>
                        <a:spcBef>
                          <a:spcPts val="0"/>
                        </a:spcBef>
                        <a:spcAft>
                          <a:spcPts val="0"/>
                        </a:spcAft>
                      </a:pPr>
                      <a:r>
                        <a:rPr lang="en-US" sz="800">
                          <a:effectLst/>
                        </a:rPr>
                        <a:t>3</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609" marR="62609" marT="0" marB="0"/>
                </a:tc>
                <a:tc>
                  <a:txBody>
                    <a:bodyPr/>
                    <a:lstStyle/>
                    <a:p>
                      <a:pPr marL="0" marR="0" algn="l">
                        <a:lnSpc>
                          <a:spcPct val="107000"/>
                        </a:lnSpc>
                        <a:spcBef>
                          <a:spcPts val="0"/>
                        </a:spcBef>
                        <a:spcAft>
                          <a:spcPts val="0"/>
                        </a:spcAft>
                      </a:pPr>
                      <a:r>
                        <a:rPr lang="en-US" sz="800">
                          <a:effectLst/>
                        </a:rPr>
                        <a:t>3.0</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609" marR="62609" marT="0" marB="0"/>
                </a:tc>
                <a:extLst>
                  <a:ext uri="{0D108BD9-81ED-4DB2-BD59-A6C34878D82A}">
                    <a16:rowId xmlns:a16="http://schemas.microsoft.com/office/drawing/2014/main" val="2152243519"/>
                  </a:ext>
                </a:extLst>
              </a:tr>
              <a:tr h="249275">
                <a:tc>
                  <a:txBody>
                    <a:bodyPr/>
                    <a:lstStyle/>
                    <a:p>
                      <a:pPr marL="0" marR="0" algn="l">
                        <a:lnSpc>
                          <a:spcPct val="107000"/>
                        </a:lnSpc>
                        <a:spcBef>
                          <a:spcPts val="0"/>
                        </a:spcBef>
                        <a:spcAft>
                          <a:spcPts val="0"/>
                        </a:spcAft>
                      </a:pPr>
                      <a:r>
                        <a:rPr lang="en-US" sz="1000">
                          <a:effectLst/>
                        </a:rPr>
                        <a:t>design</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609" marR="62609" marT="0" marB="0"/>
                </a:tc>
                <a:tc>
                  <a:txBody>
                    <a:bodyPr/>
                    <a:lstStyle/>
                    <a:p>
                      <a:pPr marL="0" marR="0" algn="l">
                        <a:lnSpc>
                          <a:spcPct val="107000"/>
                        </a:lnSpc>
                        <a:spcBef>
                          <a:spcPts val="0"/>
                        </a:spcBef>
                        <a:spcAft>
                          <a:spcPts val="0"/>
                        </a:spcAft>
                      </a:pPr>
                      <a:r>
                        <a:rPr lang="en-US" sz="1000">
                          <a:effectLst/>
                        </a:rPr>
                        <a:t>unknown</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609" marR="62609" marT="0" marB="0"/>
                </a:tc>
                <a:tc>
                  <a:txBody>
                    <a:bodyPr/>
                    <a:lstStyle/>
                    <a:p>
                      <a:pPr marL="0" marR="0" algn="l">
                        <a:lnSpc>
                          <a:spcPct val="107000"/>
                        </a:lnSpc>
                        <a:spcBef>
                          <a:spcPts val="0"/>
                        </a:spcBef>
                        <a:spcAft>
                          <a:spcPts val="0"/>
                        </a:spcAft>
                      </a:pPr>
                      <a:r>
                        <a:rPr lang="en-US" sz="1000">
                          <a:effectLst/>
                        </a:rPr>
                        <a:t>5</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609" marR="62609" marT="0" marB="0"/>
                </a:tc>
                <a:tc>
                  <a:txBody>
                    <a:bodyPr/>
                    <a:lstStyle/>
                    <a:p>
                      <a:pPr marL="0" marR="0" algn="l">
                        <a:lnSpc>
                          <a:spcPct val="107000"/>
                        </a:lnSpc>
                        <a:spcBef>
                          <a:spcPts val="0"/>
                        </a:spcBef>
                        <a:spcAft>
                          <a:spcPts val="0"/>
                        </a:spcAft>
                      </a:pPr>
                      <a:r>
                        <a:rPr lang="en-US" sz="1000">
                          <a:effectLst/>
                        </a:rPr>
                        <a:t>unknown</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609" marR="62609" marT="0" marB="0"/>
                </a:tc>
                <a:tc>
                  <a:txBody>
                    <a:bodyPr/>
                    <a:lstStyle/>
                    <a:p>
                      <a:pPr marL="0" marR="0" algn="l">
                        <a:lnSpc>
                          <a:spcPct val="107000"/>
                        </a:lnSpc>
                        <a:spcBef>
                          <a:spcPts val="0"/>
                        </a:spcBef>
                        <a:spcAft>
                          <a:spcPts val="0"/>
                        </a:spcAft>
                      </a:pPr>
                      <a:r>
                        <a:rPr lang="en-US" sz="1000">
                          <a:effectLst/>
                        </a:rPr>
                        <a:t>0</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609" marR="62609" marT="0" marB="0"/>
                </a:tc>
                <a:tc>
                  <a:txBody>
                    <a:bodyPr/>
                    <a:lstStyle/>
                    <a:p>
                      <a:pPr marL="0" marR="0" algn="l">
                        <a:lnSpc>
                          <a:spcPct val="107000"/>
                        </a:lnSpc>
                        <a:spcBef>
                          <a:spcPts val="0"/>
                        </a:spcBef>
                        <a:spcAft>
                          <a:spcPts val="0"/>
                        </a:spcAft>
                      </a:pPr>
                      <a:r>
                        <a:rPr lang="en-US" sz="1000">
                          <a:effectLst/>
                        </a:rPr>
                        <a:t>5.0</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609" marR="62609" marT="0" marB="0"/>
                </a:tc>
                <a:extLst>
                  <a:ext uri="{0D108BD9-81ED-4DB2-BD59-A6C34878D82A}">
                    <a16:rowId xmlns:a16="http://schemas.microsoft.com/office/drawing/2014/main" val="2630098696"/>
                  </a:ext>
                </a:extLst>
              </a:tr>
              <a:tr h="235942">
                <a:tc>
                  <a:txBody>
                    <a:bodyPr/>
                    <a:lstStyle/>
                    <a:p>
                      <a:pPr marL="0" marR="0" algn="l">
                        <a:lnSpc>
                          <a:spcPct val="107000"/>
                        </a:lnSpc>
                        <a:spcBef>
                          <a:spcPts val="0"/>
                        </a:spcBef>
                        <a:spcAft>
                          <a:spcPts val="0"/>
                        </a:spcAft>
                      </a:pPr>
                      <a:r>
                        <a:rPr lang="en-US" sz="1000">
                          <a:effectLst/>
                        </a:rPr>
                        <a:t>storage</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609" marR="62609" marT="0" marB="0"/>
                </a:tc>
                <a:tc>
                  <a:txBody>
                    <a:bodyPr/>
                    <a:lstStyle/>
                    <a:p>
                      <a:pPr marL="0" marR="0" algn="l">
                        <a:lnSpc>
                          <a:spcPct val="107000"/>
                        </a:lnSpc>
                        <a:spcBef>
                          <a:spcPts val="0"/>
                        </a:spcBef>
                        <a:spcAft>
                          <a:spcPts val="0"/>
                        </a:spcAft>
                      </a:pPr>
                      <a:r>
                        <a:rPr lang="en-US" sz="1000">
                          <a:effectLst/>
                        </a:rPr>
                        <a:t>unknown</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609" marR="62609" marT="0" marB="0"/>
                </a:tc>
                <a:tc>
                  <a:txBody>
                    <a:bodyPr/>
                    <a:lstStyle/>
                    <a:p>
                      <a:pPr marL="0" marR="0" algn="l">
                        <a:lnSpc>
                          <a:spcPct val="107000"/>
                        </a:lnSpc>
                        <a:spcBef>
                          <a:spcPts val="0"/>
                        </a:spcBef>
                        <a:spcAft>
                          <a:spcPts val="0"/>
                        </a:spcAft>
                      </a:pPr>
                      <a:r>
                        <a:rPr lang="en-US" sz="1000">
                          <a:effectLst/>
                        </a:rPr>
                        <a:t>3</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609" marR="62609" marT="0" marB="0"/>
                </a:tc>
                <a:tc>
                  <a:txBody>
                    <a:bodyPr/>
                    <a:lstStyle/>
                    <a:p>
                      <a:pPr marL="0" marR="0" algn="l">
                        <a:lnSpc>
                          <a:spcPct val="107000"/>
                        </a:lnSpc>
                        <a:spcBef>
                          <a:spcPts val="0"/>
                        </a:spcBef>
                        <a:spcAft>
                          <a:spcPts val="0"/>
                        </a:spcAft>
                      </a:pPr>
                      <a:r>
                        <a:rPr lang="en-US" sz="1000">
                          <a:effectLst/>
                        </a:rPr>
                        <a:t>unknown</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609" marR="62609" marT="0" marB="0"/>
                </a:tc>
                <a:tc>
                  <a:txBody>
                    <a:bodyPr/>
                    <a:lstStyle/>
                    <a:p>
                      <a:pPr marL="0" marR="0" algn="l">
                        <a:lnSpc>
                          <a:spcPct val="107000"/>
                        </a:lnSpc>
                        <a:spcBef>
                          <a:spcPts val="0"/>
                        </a:spcBef>
                        <a:spcAft>
                          <a:spcPts val="0"/>
                        </a:spcAft>
                      </a:pPr>
                      <a:r>
                        <a:rPr lang="en-US" sz="1000">
                          <a:effectLst/>
                        </a:rPr>
                        <a:t>0</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609" marR="62609" marT="0" marB="0"/>
                </a:tc>
                <a:tc>
                  <a:txBody>
                    <a:bodyPr/>
                    <a:lstStyle/>
                    <a:p>
                      <a:pPr marL="0" marR="0" algn="l">
                        <a:lnSpc>
                          <a:spcPct val="107000"/>
                        </a:lnSpc>
                        <a:spcBef>
                          <a:spcPts val="0"/>
                        </a:spcBef>
                        <a:spcAft>
                          <a:spcPts val="0"/>
                        </a:spcAft>
                      </a:pPr>
                      <a:r>
                        <a:rPr lang="en-US" sz="1000">
                          <a:effectLst/>
                        </a:rPr>
                        <a:t>3.0</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609" marR="62609" marT="0" marB="0"/>
                </a:tc>
                <a:extLst>
                  <a:ext uri="{0D108BD9-81ED-4DB2-BD59-A6C34878D82A}">
                    <a16:rowId xmlns:a16="http://schemas.microsoft.com/office/drawing/2014/main" val="1782811043"/>
                  </a:ext>
                </a:extLst>
              </a:tr>
              <a:tr h="261217">
                <a:tc>
                  <a:txBody>
                    <a:bodyPr/>
                    <a:lstStyle/>
                    <a:p>
                      <a:pPr marL="0" marR="0" algn="l">
                        <a:lnSpc>
                          <a:spcPct val="107000"/>
                        </a:lnSpc>
                        <a:spcBef>
                          <a:spcPts val="0"/>
                        </a:spcBef>
                        <a:spcAft>
                          <a:spcPts val="0"/>
                        </a:spcAft>
                      </a:pPr>
                      <a:r>
                        <a:rPr lang="en-US" sz="1000">
                          <a:effectLst/>
                        </a:rPr>
                        <a:t>speed</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609" marR="62609" marT="0" marB="0"/>
                </a:tc>
                <a:tc>
                  <a:txBody>
                    <a:bodyPr/>
                    <a:lstStyle/>
                    <a:p>
                      <a:pPr marL="0" marR="0" algn="l">
                        <a:lnSpc>
                          <a:spcPct val="107000"/>
                        </a:lnSpc>
                        <a:spcBef>
                          <a:spcPts val="0"/>
                        </a:spcBef>
                        <a:spcAft>
                          <a:spcPts val="0"/>
                        </a:spcAft>
                      </a:pPr>
                      <a:r>
                        <a:rPr lang="en-US" sz="800">
                          <a:effectLst/>
                        </a:rPr>
                        <a:t>High speed. Best for general use</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609" marR="62609" marT="0" marB="0"/>
                </a:tc>
                <a:tc>
                  <a:txBody>
                    <a:bodyPr/>
                    <a:lstStyle/>
                    <a:p>
                      <a:pPr marL="0" marR="0" algn="l">
                        <a:lnSpc>
                          <a:spcPct val="107000"/>
                        </a:lnSpc>
                        <a:spcBef>
                          <a:spcPts val="0"/>
                        </a:spcBef>
                        <a:spcAft>
                          <a:spcPts val="0"/>
                        </a:spcAft>
                      </a:pPr>
                      <a:r>
                        <a:rPr lang="en-US" sz="1000">
                          <a:effectLst/>
                        </a:rPr>
                        <a:t>0</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609" marR="62609" marT="0" marB="0"/>
                </a:tc>
                <a:tc>
                  <a:txBody>
                    <a:bodyPr/>
                    <a:lstStyle/>
                    <a:p>
                      <a:pPr marL="0" marR="0" algn="l">
                        <a:lnSpc>
                          <a:spcPct val="107000"/>
                        </a:lnSpc>
                        <a:spcBef>
                          <a:spcPts val="0"/>
                        </a:spcBef>
                        <a:spcAft>
                          <a:spcPts val="0"/>
                        </a:spcAft>
                      </a:pPr>
                      <a:r>
                        <a:rPr lang="en-US" sz="800">
                          <a:effectLst/>
                        </a:rPr>
                        <a:t>high speed best general use</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609" marR="62609" marT="0" marB="0"/>
                </a:tc>
                <a:tc>
                  <a:txBody>
                    <a:bodyPr/>
                    <a:lstStyle/>
                    <a:p>
                      <a:pPr marL="0" marR="0" algn="l">
                        <a:lnSpc>
                          <a:spcPct val="107000"/>
                        </a:lnSpc>
                        <a:spcBef>
                          <a:spcPts val="0"/>
                        </a:spcBef>
                        <a:spcAft>
                          <a:spcPts val="0"/>
                        </a:spcAft>
                      </a:pPr>
                      <a:r>
                        <a:rPr lang="en-US" sz="800">
                          <a:effectLst/>
                        </a:rPr>
                        <a:t>5</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609" marR="62609" marT="0" marB="0"/>
                </a:tc>
                <a:tc>
                  <a:txBody>
                    <a:bodyPr/>
                    <a:lstStyle/>
                    <a:p>
                      <a:pPr marL="0" marR="0" algn="l">
                        <a:lnSpc>
                          <a:spcPct val="107000"/>
                        </a:lnSpc>
                        <a:spcBef>
                          <a:spcPts val="0"/>
                        </a:spcBef>
                        <a:spcAft>
                          <a:spcPts val="0"/>
                        </a:spcAft>
                      </a:pPr>
                      <a:r>
                        <a:rPr lang="en-US" sz="800">
                          <a:effectLst/>
                        </a:rPr>
                        <a:t>5.0</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609" marR="62609" marT="0" marB="0"/>
                </a:tc>
                <a:extLst>
                  <a:ext uri="{0D108BD9-81ED-4DB2-BD59-A6C34878D82A}">
                    <a16:rowId xmlns:a16="http://schemas.microsoft.com/office/drawing/2014/main" val="3719446928"/>
                  </a:ext>
                </a:extLst>
              </a:tr>
              <a:tr h="395188">
                <a:tc>
                  <a:txBody>
                    <a:bodyPr/>
                    <a:lstStyle/>
                    <a:p>
                      <a:pPr marL="0" marR="0" algn="l">
                        <a:lnSpc>
                          <a:spcPct val="107000"/>
                        </a:lnSpc>
                        <a:spcBef>
                          <a:spcPts val="0"/>
                        </a:spcBef>
                        <a:spcAft>
                          <a:spcPts val="0"/>
                        </a:spcAft>
                      </a:pPr>
                      <a:r>
                        <a:rPr lang="en-US" sz="1000">
                          <a:effectLst/>
                        </a:rPr>
                        <a:t>hardware</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609" marR="62609" marT="0" marB="0"/>
                </a:tc>
                <a:tc>
                  <a:txBody>
                    <a:bodyPr/>
                    <a:lstStyle/>
                    <a:p>
                      <a:pPr marL="0" marR="0" algn="l">
                        <a:lnSpc>
                          <a:spcPct val="107000"/>
                        </a:lnSpc>
                        <a:spcBef>
                          <a:spcPts val="0"/>
                        </a:spcBef>
                        <a:spcAft>
                          <a:spcPts val="0"/>
                        </a:spcAft>
                      </a:pPr>
                      <a:r>
                        <a:rPr lang="en-US" sz="800">
                          <a:effectLst/>
                        </a:rPr>
                        <a:t>Good hardware is used may not get easily damaged.</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609" marR="62609" marT="0" marB="0"/>
                </a:tc>
                <a:tc>
                  <a:txBody>
                    <a:bodyPr/>
                    <a:lstStyle/>
                    <a:p>
                      <a:pPr marL="0" marR="0" algn="l">
                        <a:lnSpc>
                          <a:spcPct val="107000"/>
                        </a:lnSpc>
                        <a:spcBef>
                          <a:spcPts val="0"/>
                        </a:spcBef>
                        <a:spcAft>
                          <a:spcPts val="0"/>
                        </a:spcAft>
                      </a:pPr>
                      <a:r>
                        <a:rPr lang="en-US" sz="1000">
                          <a:effectLst/>
                        </a:rPr>
                        <a:t>0</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609" marR="62609" marT="0" marB="0"/>
                </a:tc>
                <a:tc>
                  <a:txBody>
                    <a:bodyPr/>
                    <a:lstStyle/>
                    <a:p>
                      <a:pPr marL="0" marR="0" algn="l">
                        <a:lnSpc>
                          <a:spcPct val="107000"/>
                        </a:lnSpc>
                        <a:spcBef>
                          <a:spcPts val="0"/>
                        </a:spcBef>
                        <a:spcAft>
                          <a:spcPts val="0"/>
                        </a:spcAft>
                      </a:pPr>
                      <a:r>
                        <a:rPr lang="en-US" sz="800">
                          <a:effectLst/>
                        </a:rPr>
                        <a:t>good hardware used may not get easily damaged</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609" marR="62609" marT="0" marB="0"/>
                </a:tc>
                <a:tc>
                  <a:txBody>
                    <a:bodyPr/>
                    <a:lstStyle/>
                    <a:p>
                      <a:pPr marL="0" marR="0" algn="l">
                        <a:lnSpc>
                          <a:spcPct val="107000"/>
                        </a:lnSpc>
                        <a:spcBef>
                          <a:spcPts val="0"/>
                        </a:spcBef>
                        <a:spcAft>
                          <a:spcPts val="0"/>
                        </a:spcAft>
                      </a:pPr>
                      <a:r>
                        <a:rPr lang="en-US" sz="800">
                          <a:effectLst/>
                        </a:rPr>
                        <a:t>5</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609" marR="62609" marT="0" marB="0"/>
                </a:tc>
                <a:tc>
                  <a:txBody>
                    <a:bodyPr/>
                    <a:lstStyle/>
                    <a:p>
                      <a:pPr marL="0" marR="0" algn="l">
                        <a:lnSpc>
                          <a:spcPct val="107000"/>
                        </a:lnSpc>
                        <a:spcBef>
                          <a:spcPts val="0"/>
                        </a:spcBef>
                        <a:spcAft>
                          <a:spcPts val="0"/>
                        </a:spcAft>
                      </a:pPr>
                      <a:r>
                        <a:rPr lang="en-US" sz="800">
                          <a:effectLst/>
                        </a:rPr>
                        <a:t>5.0</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609" marR="62609" marT="0" marB="0"/>
                </a:tc>
                <a:extLst>
                  <a:ext uri="{0D108BD9-81ED-4DB2-BD59-A6C34878D82A}">
                    <a16:rowId xmlns:a16="http://schemas.microsoft.com/office/drawing/2014/main" val="2220971457"/>
                  </a:ext>
                </a:extLst>
              </a:tr>
              <a:tr h="249275">
                <a:tc>
                  <a:txBody>
                    <a:bodyPr/>
                    <a:lstStyle/>
                    <a:p>
                      <a:pPr marL="0" marR="0" algn="l">
                        <a:lnSpc>
                          <a:spcPct val="107000"/>
                        </a:lnSpc>
                        <a:spcBef>
                          <a:spcPts val="0"/>
                        </a:spcBef>
                        <a:spcAft>
                          <a:spcPts val="0"/>
                        </a:spcAft>
                      </a:pPr>
                      <a:r>
                        <a:rPr lang="en-US" sz="1000">
                          <a:effectLst/>
                        </a:rPr>
                        <a:t>updates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609" marR="62609" marT="0" marB="0"/>
                </a:tc>
                <a:tc>
                  <a:txBody>
                    <a:bodyPr/>
                    <a:lstStyle/>
                    <a:p>
                      <a:pPr marL="0" marR="0" algn="l">
                        <a:lnSpc>
                          <a:spcPct val="107000"/>
                        </a:lnSpc>
                        <a:spcBef>
                          <a:spcPts val="0"/>
                        </a:spcBef>
                        <a:spcAft>
                          <a:spcPts val="0"/>
                        </a:spcAft>
                      </a:pPr>
                      <a:r>
                        <a:rPr lang="en-US" sz="1000">
                          <a:effectLst/>
                        </a:rPr>
                        <a:t>unknown</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609" marR="62609" marT="0" marB="0"/>
                </a:tc>
                <a:tc>
                  <a:txBody>
                    <a:bodyPr/>
                    <a:lstStyle/>
                    <a:p>
                      <a:pPr marL="0" marR="0" algn="l">
                        <a:lnSpc>
                          <a:spcPct val="107000"/>
                        </a:lnSpc>
                        <a:spcBef>
                          <a:spcPts val="0"/>
                        </a:spcBef>
                        <a:spcAft>
                          <a:spcPts val="0"/>
                        </a:spcAft>
                      </a:pPr>
                      <a:r>
                        <a:rPr lang="en-US" sz="1000">
                          <a:effectLst/>
                        </a:rPr>
                        <a:t>4</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609" marR="62609" marT="0" marB="0"/>
                </a:tc>
                <a:tc>
                  <a:txBody>
                    <a:bodyPr/>
                    <a:lstStyle/>
                    <a:p>
                      <a:pPr marL="0" marR="0" algn="l">
                        <a:lnSpc>
                          <a:spcPct val="107000"/>
                        </a:lnSpc>
                        <a:spcBef>
                          <a:spcPts val="0"/>
                        </a:spcBef>
                        <a:spcAft>
                          <a:spcPts val="0"/>
                        </a:spcAft>
                      </a:pPr>
                      <a:r>
                        <a:rPr lang="en-US" sz="1000">
                          <a:effectLst/>
                        </a:rPr>
                        <a:t>unknown</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609" marR="62609" marT="0" marB="0"/>
                </a:tc>
                <a:tc>
                  <a:txBody>
                    <a:bodyPr/>
                    <a:lstStyle/>
                    <a:p>
                      <a:pPr marL="0" marR="0" algn="l">
                        <a:lnSpc>
                          <a:spcPct val="107000"/>
                        </a:lnSpc>
                        <a:spcBef>
                          <a:spcPts val="0"/>
                        </a:spcBef>
                        <a:spcAft>
                          <a:spcPts val="0"/>
                        </a:spcAft>
                      </a:pPr>
                      <a:r>
                        <a:rPr lang="en-US" sz="1000">
                          <a:effectLst/>
                        </a:rPr>
                        <a:t>0</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609" marR="62609" marT="0" marB="0"/>
                </a:tc>
                <a:tc>
                  <a:txBody>
                    <a:bodyPr/>
                    <a:lstStyle/>
                    <a:p>
                      <a:pPr marL="0" marR="0" algn="l">
                        <a:lnSpc>
                          <a:spcPct val="107000"/>
                        </a:lnSpc>
                        <a:spcBef>
                          <a:spcPts val="0"/>
                        </a:spcBef>
                        <a:spcAft>
                          <a:spcPts val="0"/>
                        </a:spcAft>
                      </a:pPr>
                      <a:r>
                        <a:rPr lang="en-US" sz="1000">
                          <a:effectLst/>
                        </a:rPr>
                        <a:t>4.0</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609" marR="62609" marT="0" marB="0"/>
                </a:tc>
                <a:extLst>
                  <a:ext uri="{0D108BD9-81ED-4DB2-BD59-A6C34878D82A}">
                    <a16:rowId xmlns:a16="http://schemas.microsoft.com/office/drawing/2014/main" val="1683881140"/>
                  </a:ext>
                </a:extLst>
              </a:tr>
              <a:tr h="395188">
                <a:tc>
                  <a:txBody>
                    <a:bodyPr/>
                    <a:lstStyle/>
                    <a:p>
                      <a:pPr marL="0" marR="0" algn="l">
                        <a:lnSpc>
                          <a:spcPct val="107000"/>
                        </a:lnSpc>
                        <a:spcBef>
                          <a:spcPts val="0"/>
                        </a:spcBef>
                        <a:spcAft>
                          <a:spcPts val="0"/>
                        </a:spcAft>
                      </a:pPr>
                      <a:r>
                        <a:rPr lang="en-US" sz="1000">
                          <a:effectLst/>
                        </a:rPr>
                        <a:t>software</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609" marR="62609" marT="0" marB="0"/>
                </a:tc>
                <a:tc>
                  <a:txBody>
                    <a:bodyPr/>
                    <a:lstStyle/>
                    <a:p>
                      <a:pPr marL="0" marR="0" algn="l">
                        <a:lnSpc>
                          <a:spcPct val="107000"/>
                        </a:lnSpc>
                        <a:spcBef>
                          <a:spcPts val="0"/>
                        </a:spcBef>
                        <a:spcAft>
                          <a:spcPts val="0"/>
                        </a:spcAft>
                      </a:pPr>
                      <a:r>
                        <a:rPr lang="en-US" sz="800">
                          <a:effectLst/>
                        </a:rPr>
                        <a:t>Better software compatible for many applications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609" marR="62609" marT="0" marB="0"/>
                </a:tc>
                <a:tc>
                  <a:txBody>
                    <a:bodyPr/>
                    <a:lstStyle/>
                    <a:p>
                      <a:pPr marL="0" marR="0" algn="l">
                        <a:lnSpc>
                          <a:spcPct val="107000"/>
                        </a:lnSpc>
                        <a:spcBef>
                          <a:spcPts val="0"/>
                        </a:spcBef>
                        <a:spcAft>
                          <a:spcPts val="0"/>
                        </a:spcAft>
                      </a:pPr>
                      <a:r>
                        <a:rPr lang="en-US" sz="1000">
                          <a:effectLst/>
                        </a:rPr>
                        <a:t>0</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609" marR="62609" marT="0" marB="0"/>
                </a:tc>
                <a:tc>
                  <a:txBody>
                    <a:bodyPr/>
                    <a:lstStyle/>
                    <a:p>
                      <a:pPr marL="0" marR="0" algn="l">
                        <a:lnSpc>
                          <a:spcPct val="107000"/>
                        </a:lnSpc>
                        <a:spcBef>
                          <a:spcPts val="0"/>
                        </a:spcBef>
                        <a:spcAft>
                          <a:spcPts val="0"/>
                        </a:spcAft>
                      </a:pPr>
                      <a:r>
                        <a:rPr lang="en-US" sz="800">
                          <a:effectLst/>
                        </a:rPr>
                        <a:t>better software compatible many applications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609" marR="62609" marT="0" marB="0"/>
                </a:tc>
                <a:tc>
                  <a:txBody>
                    <a:bodyPr/>
                    <a:lstStyle/>
                    <a:p>
                      <a:pPr marL="0" marR="0" algn="l">
                        <a:lnSpc>
                          <a:spcPct val="107000"/>
                        </a:lnSpc>
                        <a:spcBef>
                          <a:spcPts val="0"/>
                        </a:spcBef>
                        <a:spcAft>
                          <a:spcPts val="0"/>
                        </a:spcAft>
                      </a:pPr>
                      <a:r>
                        <a:rPr lang="en-US" sz="800">
                          <a:effectLst/>
                        </a:rPr>
                        <a:t>4</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609" marR="62609" marT="0" marB="0"/>
                </a:tc>
                <a:tc>
                  <a:txBody>
                    <a:bodyPr/>
                    <a:lstStyle/>
                    <a:p>
                      <a:pPr marL="0" marR="0" algn="l">
                        <a:lnSpc>
                          <a:spcPct val="107000"/>
                        </a:lnSpc>
                        <a:spcBef>
                          <a:spcPts val="0"/>
                        </a:spcBef>
                        <a:spcAft>
                          <a:spcPts val="0"/>
                        </a:spcAft>
                      </a:pPr>
                      <a:r>
                        <a:rPr lang="en-US" sz="800" dirty="0">
                          <a:effectLst/>
                        </a:rPr>
                        <a:t>4.0</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2609" marR="62609" marT="0" marB="0"/>
                </a:tc>
                <a:extLst>
                  <a:ext uri="{0D108BD9-81ED-4DB2-BD59-A6C34878D82A}">
                    <a16:rowId xmlns:a16="http://schemas.microsoft.com/office/drawing/2014/main" val="913703862"/>
                  </a:ext>
                </a:extLst>
              </a:tr>
            </a:tbl>
          </a:graphicData>
        </a:graphic>
      </p:graphicFrame>
      <p:sp>
        <p:nvSpPr>
          <p:cNvPr id="3" name="Rectangle 1">
            <a:extLst>
              <a:ext uri="{FF2B5EF4-FFF2-40B4-BE49-F238E27FC236}">
                <a16:creationId xmlns:a16="http://schemas.microsoft.com/office/drawing/2014/main" id="{8B642605-767B-4D9F-B166-31E61FE60552}"/>
              </a:ext>
            </a:extLst>
          </p:cNvPr>
          <p:cNvSpPr>
            <a:spLocks noChangeArrowheads="1"/>
          </p:cNvSpPr>
          <p:nvPr/>
        </p:nvSpPr>
        <p:spPr bwMode="auto">
          <a:xfrm>
            <a:off x="2976563" y="2231395"/>
            <a:ext cx="8896989"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 name="TextBox 3">
            <a:extLst>
              <a:ext uri="{FF2B5EF4-FFF2-40B4-BE49-F238E27FC236}">
                <a16:creationId xmlns:a16="http://schemas.microsoft.com/office/drawing/2014/main" id="{4D2815B9-1B84-4FE1-9E7C-3FCAAF0434AF}"/>
              </a:ext>
            </a:extLst>
          </p:cNvPr>
          <p:cNvSpPr txBox="1"/>
          <p:nvPr/>
        </p:nvSpPr>
        <p:spPr>
          <a:xfrm>
            <a:off x="5104263" y="5199797"/>
            <a:ext cx="4872251"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Dataset after sentiment analysis</a:t>
            </a:r>
          </a:p>
        </p:txBody>
      </p:sp>
    </p:spTree>
    <p:extLst>
      <p:ext uri="{BB962C8B-B14F-4D97-AF65-F5344CB8AC3E}">
        <p14:creationId xmlns:p14="http://schemas.microsoft.com/office/powerpoint/2010/main" val="10042959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68111EE-6536-4AB0-81E6-82A0C0DA56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39619" y="662609"/>
            <a:ext cx="8203095" cy="4704521"/>
          </a:xfrm>
          <a:prstGeom prst="rect">
            <a:avLst/>
          </a:prstGeom>
        </p:spPr>
      </p:pic>
      <p:sp>
        <p:nvSpPr>
          <p:cNvPr id="6" name="TextBox 5">
            <a:extLst>
              <a:ext uri="{FF2B5EF4-FFF2-40B4-BE49-F238E27FC236}">
                <a16:creationId xmlns:a16="http://schemas.microsoft.com/office/drawing/2014/main" id="{82B0623F-8CD8-4ED2-8865-0800E154DF3D}"/>
              </a:ext>
            </a:extLst>
          </p:cNvPr>
          <p:cNvSpPr txBox="1"/>
          <p:nvPr/>
        </p:nvSpPr>
        <p:spPr>
          <a:xfrm>
            <a:off x="5102088" y="5711687"/>
            <a:ext cx="6374295"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After features categorization</a:t>
            </a:r>
          </a:p>
        </p:txBody>
      </p:sp>
    </p:spTree>
    <p:extLst>
      <p:ext uri="{BB962C8B-B14F-4D97-AF65-F5344CB8AC3E}">
        <p14:creationId xmlns:p14="http://schemas.microsoft.com/office/powerpoint/2010/main" val="37472952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A5B17BA-650A-43C2-AE8B-A6158C775586}"/>
              </a:ext>
            </a:extLst>
          </p:cNvPr>
          <p:cNvSpPr txBox="1"/>
          <p:nvPr/>
        </p:nvSpPr>
        <p:spPr>
          <a:xfrm>
            <a:off x="5340626" y="5419274"/>
            <a:ext cx="6202018"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Generating Recommendation</a:t>
            </a:r>
          </a:p>
        </p:txBody>
      </p:sp>
      <p:pic>
        <p:nvPicPr>
          <p:cNvPr id="5" name="Picture 4">
            <a:extLst>
              <a:ext uri="{FF2B5EF4-FFF2-40B4-BE49-F238E27FC236}">
                <a16:creationId xmlns:a16="http://schemas.microsoft.com/office/drawing/2014/main" id="{D4455D23-88D8-4B1E-9440-CAA0ED9200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54018" y="651029"/>
            <a:ext cx="7076661" cy="4504067"/>
          </a:xfrm>
          <a:prstGeom prst="rect">
            <a:avLst/>
          </a:prstGeom>
        </p:spPr>
      </p:pic>
    </p:spTree>
    <p:extLst>
      <p:ext uri="{BB962C8B-B14F-4D97-AF65-F5344CB8AC3E}">
        <p14:creationId xmlns:p14="http://schemas.microsoft.com/office/powerpoint/2010/main" val="6256796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F3EC8-0FC4-4550-B746-09FEE2C937DA}"/>
              </a:ext>
            </a:extLst>
          </p:cNvPr>
          <p:cNvSpPr>
            <a:spLocks noGrp="1"/>
          </p:cNvSpPr>
          <p:nvPr>
            <p:ph type="title"/>
          </p:nvPr>
        </p:nvSpPr>
        <p:spPr>
          <a:xfrm>
            <a:off x="4872299" y="160284"/>
            <a:ext cx="4947562" cy="1280890"/>
          </a:xfrm>
        </p:spPr>
        <p:txBody>
          <a:bodyPr>
            <a:normAutofit/>
          </a:bodyPr>
          <a:lstStyle/>
          <a:p>
            <a:r>
              <a:rPr lang="en-US" sz="4000" b="1" dirty="0">
                <a:latin typeface="Times New Roman" panose="02020603050405020304" pitchFamily="18" charset="0"/>
                <a:cs typeface="Times New Roman" panose="02020603050405020304" pitchFamily="18" charset="0"/>
              </a:rPr>
              <a:t>Conclusion</a:t>
            </a:r>
          </a:p>
        </p:txBody>
      </p:sp>
      <p:sp>
        <p:nvSpPr>
          <p:cNvPr id="6" name="Content Placeholder 5">
            <a:extLst>
              <a:ext uri="{FF2B5EF4-FFF2-40B4-BE49-F238E27FC236}">
                <a16:creationId xmlns:a16="http://schemas.microsoft.com/office/drawing/2014/main" id="{5EA17F54-5697-48E5-8126-40BFC7179AF3}"/>
              </a:ext>
            </a:extLst>
          </p:cNvPr>
          <p:cNvSpPr>
            <a:spLocks noGrp="1"/>
          </p:cNvSpPr>
          <p:nvPr>
            <p:ph idx="1"/>
          </p:nvPr>
        </p:nvSpPr>
        <p:spPr>
          <a:xfrm>
            <a:off x="1966828" y="1961322"/>
            <a:ext cx="8915400" cy="3777622"/>
          </a:xfrm>
        </p:spPr>
        <p:txBody>
          <a:bodyPr>
            <a:normAutofit lnSpcReduction="10000"/>
          </a:bodyPr>
          <a:lstStyle/>
          <a:p>
            <a:pPr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In today’s world, we can observe most of the businesses are running through their own websites. So, it is necessary that consumer opinion need to be considered and their requirements are met. This system provides a deep feature-level analysis by incorporating customer feedback and sentiment analysis through various processes. The system can find its applications in recommendation systems, customer research etc..</a:t>
            </a:r>
          </a:p>
        </p:txBody>
      </p:sp>
    </p:spTree>
    <p:extLst>
      <p:ext uri="{BB962C8B-B14F-4D97-AF65-F5344CB8AC3E}">
        <p14:creationId xmlns:p14="http://schemas.microsoft.com/office/powerpoint/2010/main" val="25469033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8B7222C-F097-430B-A505-9A8066B9A6E0}"/>
              </a:ext>
            </a:extLst>
          </p:cNvPr>
          <p:cNvSpPr>
            <a:spLocks noGrp="1"/>
          </p:cNvSpPr>
          <p:nvPr>
            <p:ph type="title"/>
          </p:nvPr>
        </p:nvSpPr>
        <p:spPr>
          <a:xfrm>
            <a:off x="2407394" y="518092"/>
            <a:ext cx="8911687" cy="992656"/>
          </a:xfrm>
        </p:spPr>
        <p:txBody>
          <a:bodyPr>
            <a:normAutofit/>
          </a:bodyPr>
          <a:lstStyle/>
          <a:p>
            <a:r>
              <a:rPr lang="en-US" sz="4000" b="1" dirty="0">
                <a:latin typeface="Times New Roman" panose="02020603050405020304" pitchFamily="18" charset="0"/>
                <a:cs typeface="Times New Roman" panose="02020603050405020304" pitchFamily="18" charset="0"/>
              </a:rPr>
              <a:t>Contents</a:t>
            </a:r>
          </a:p>
        </p:txBody>
      </p:sp>
      <p:sp>
        <p:nvSpPr>
          <p:cNvPr id="7" name="Content Placeholder 2">
            <a:extLst>
              <a:ext uri="{FF2B5EF4-FFF2-40B4-BE49-F238E27FC236}">
                <a16:creationId xmlns:a16="http://schemas.microsoft.com/office/drawing/2014/main" id="{80EB43DF-D014-49FA-A26E-DAD7C4511ECD}"/>
              </a:ext>
            </a:extLst>
          </p:cNvPr>
          <p:cNvSpPr>
            <a:spLocks noGrp="1"/>
          </p:cNvSpPr>
          <p:nvPr>
            <p:ph idx="1"/>
          </p:nvPr>
        </p:nvSpPr>
        <p:spPr>
          <a:xfrm>
            <a:off x="2274873" y="2186609"/>
            <a:ext cx="8915400" cy="3498574"/>
          </a:xfrm>
        </p:spPr>
        <p:txBody>
          <a:bodyPr>
            <a:normAutofit/>
          </a:bodyPr>
          <a:lstStyle/>
          <a:p>
            <a:pPr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Abstract</a:t>
            </a:r>
          </a:p>
          <a:p>
            <a:pPr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Existing system</a:t>
            </a:r>
          </a:p>
          <a:p>
            <a:pPr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Proposed system</a:t>
            </a:r>
          </a:p>
          <a:p>
            <a:pPr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Design methodology</a:t>
            </a:r>
          </a:p>
          <a:p>
            <a:pPr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Implementation</a:t>
            </a:r>
          </a:p>
          <a:p>
            <a:pPr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Results</a:t>
            </a:r>
          </a:p>
          <a:p>
            <a:pPr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Conclusion</a:t>
            </a:r>
          </a:p>
        </p:txBody>
      </p:sp>
    </p:spTree>
    <p:extLst>
      <p:ext uri="{BB962C8B-B14F-4D97-AF65-F5344CB8AC3E}">
        <p14:creationId xmlns:p14="http://schemas.microsoft.com/office/powerpoint/2010/main" val="33090147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F265A9A-9C85-4C22-A72A-FE9A417D4891}"/>
              </a:ext>
            </a:extLst>
          </p:cNvPr>
          <p:cNvSpPr/>
          <p:nvPr/>
        </p:nvSpPr>
        <p:spPr>
          <a:xfrm>
            <a:off x="3472070" y="2504661"/>
            <a:ext cx="6983895" cy="1569660"/>
          </a:xfrm>
          <a:prstGeom prst="rect">
            <a:avLst/>
          </a:prstGeom>
          <a:scene3d>
            <a:camera prst="isometricOffAxis1Right"/>
            <a:lightRig rig="threePt" dir="t"/>
          </a:scene3d>
        </p:spPr>
        <p:style>
          <a:lnRef idx="1">
            <a:schemeClr val="accent5"/>
          </a:lnRef>
          <a:fillRef idx="2">
            <a:schemeClr val="accent5"/>
          </a:fillRef>
          <a:effectRef idx="1">
            <a:schemeClr val="accent5"/>
          </a:effectRef>
          <a:fontRef idx="minor">
            <a:schemeClr val="dk1"/>
          </a:fontRef>
        </p:style>
        <p:txBody>
          <a:bodyPr wrap="square">
            <a:spAutoFit/>
          </a:bodyPr>
          <a:lstStyle/>
          <a:p>
            <a:pPr lvl="0"/>
            <a:r>
              <a:rPr lang="en-US" sz="9600" b="1" dirty="0">
                <a:solidFill>
                  <a:prstClr val="black"/>
                </a:solidFill>
                <a:latin typeface="MV Boli" panose="02000500030200090000" pitchFamily="2" charset="0"/>
                <a:ea typeface="Segoe UI Black" panose="020B0A02040204020203" pitchFamily="34" charset="0"/>
                <a:cs typeface="MV Boli" panose="02000500030200090000" pitchFamily="2" charset="0"/>
              </a:rPr>
              <a:t>Thank you</a:t>
            </a:r>
          </a:p>
        </p:txBody>
      </p:sp>
    </p:spTree>
    <p:extLst>
      <p:ext uri="{BB962C8B-B14F-4D97-AF65-F5344CB8AC3E}">
        <p14:creationId xmlns:p14="http://schemas.microsoft.com/office/powerpoint/2010/main" val="3942160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FE3C6A5-2AF8-445D-A4D9-098CBDAF3607}"/>
              </a:ext>
            </a:extLst>
          </p:cNvPr>
          <p:cNvSpPr>
            <a:spLocks noGrp="1"/>
          </p:cNvSpPr>
          <p:nvPr>
            <p:ph type="title"/>
          </p:nvPr>
        </p:nvSpPr>
        <p:spPr>
          <a:xfrm>
            <a:off x="2019368" y="134055"/>
            <a:ext cx="8911687" cy="1280890"/>
          </a:xfrm>
        </p:spPr>
        <p:txBody>
          <a:bodyPr>
            <a:normAutofit/>
          </a:bodyPr>
          <a:lstStyle/>
          <a:p>
            <a:pPr algn="ctr"/>
            <a:r>
              <a:rPr lang="en-US" sz="4000" b="1" dirty="0">
                <a:latin typeface="Times New Roman" panose="02020603050405020304" pitchFamily="18" charset="0"/>
                <a:cs typeface="Times New Roman" panose="02020603050405020304" pitchFamily="18" charset="0"/>
              </a:rPr>
              <a:t>Abstract</a:t>
            </a:r>
          </a:p>
        </p:txBody>
      </p:sp>
      <p:sp>
        <p:nvSpPr>
          <p:cNvPr id="7" name="Content Placeholder 6">
            <a:extLst>
              <a:ext uri="{FF2B5EF4-FFF2-40B4-BE49-F238E27FC236}">
                <a16:creationId xmlns:a16="http://schemas.microsoft.com/office/drawing/2014/main" id="{653C6E22-5E8D-4D55-BBA5-DE2B217C32F1}"/>
              </a:ext>
            </a:extLst>
          </p:cNvPr>
          <p:cNvSpPr>
            <a:spLocks noGrp="1"/>
          </p:cNvSpPr>
          <p:nvPr>
            <p:ph idx="1"/>
          </p:nvPr>
        </p:nvSpPr>
        <p:spPr>
          <a:xfrm>
            <a:off x="2213113" y="1298712"/>
            <a:ext cx="9052960" cy="5247861"/>
          </a:xfrm>
        </p:spPr>
        <p:txBody>
          <a:bodyPr>
            <a:normAutofit fontScale="85000" lnSpcReduction="20000"/>
          </a:bodyPr>
          <a:lstStyle/>
          <a:p>
            <a:pPr algn="just">
              <a:lnSpc>
                <a:spcPct val="16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Through our project we want to implement a model which rely solely on features. Through overall feature-level rating using reviews and ratings of features, our system can enhance the relevance of product recommendations as per user preferences.</a:t>
            </a:r>
          </a:p>
          <a:p>
            <a:pPr algn="just">
              <a:lnSpc>
                <a:spcPct val="160000"/>
              </a:lnSpc>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algn="just">
              <a:lnSpc>
                <a:spcPct val="16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The methodology involves various processes like Credibility assessment, Feature selection, Feedback collection, Preprocessing, Sentiment analysis and Feature strength categorization which aids in generating recommendation.</a:t>
            </a:r>
          </a:p>
          <a:p>
            <a:pPr algn="just">
              <a:lnSpc>
                <a:spcPct val="160000"/>
              </a:lnSpc>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114854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344B8-0E29-4837-B9B3-75C56DD2B934}"/>
              </a:ext>
            </a:extLst>
          </p:cNvPr>
          <p:cNvSpPr>
            <a:spLocks noGrp="1"/>
          </p:cNvSpPr>
          <p:nvPr>
            <p:ph type="title"/>
          </p:nvPr>
        </p:nvSpPr>
        <p:spPr>
          <a:xfrm>
            <a:off x="2341134" y="186788"/>
            <a:ext cx="8911687" cy="1280890"/>
          </a:xfrm>
        </p:spPr>
        <p:txBody>
          <a:bodyPr>
            <a:normAutofit/>
          </a:bodyPr>
          <a:lstStyle/>
          <a:p>
            <a:pPr algn="ctr"/>
            <a:r>
              <a:rPr lang="en-US" sz="4000" b="1" dirty="0">
                <a:latin typeface="Times New Roman" panose="02020603050405020304" pitchFamily="18" charset="0"/>
                <a:cs typeface="Times New Roman" panose="02020603050405020304" pitchFamily="18" charset="0"/>
              </a:rPr>
              <a:t>Existing System</a:t>
            </a:r>
          </a:p>
        </p:txBody>
      </p:sp>
      <p:sp>
        <p:nvSpPr>
          <p:cNvPr id="3" name="Content Placeholder 2">
            <a:extLst>
              <a:ext uri="{FF2B5EF4-FFF2-40B4-BE49-F238E27FC236}">
                <a16:creationId xmlns:a16="http://schemas.microsoft.com/office/drawing/2014/main" id="{C692F271-AA03-4CC0-BAF8-AF5C6CF90093}"/>
              </a:ext>
            </a:extLst>
          </p:cNvPr>
          <p:cNvSpPr>
            <a:spLocks noGrp="1"/>
          </p:cNvSpPr>
          <p:nvPr>
            <p:ph idx="1"/>
          </p:nvPr>
        </p:nvSpPr>
        <p:spPr>
          <a:xfrm>
            <a:off x="2341134" y="1338471"/>
            <a:ext cx="8915400" cy="5102086"/>
          </a:xfrm>
        </p:spPr>
        <p:txBody>
          <a:bodyPr>
            <a:normAutofit lnSpcReduction="10000"/>
          </a:bodyPr>
          <a:lstStyle/>
          <a:p>
            <a:pPr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existing system studies how we can obtain feature-level ratings of the mobile products from the customer reviews and review votes to influence decision making, both for new customers and manufacturers.</a:t>
            </a:r>
          </a:p>
          <a:p>
            <a:pPr algn="just">
              <a:lnSpc>
                <a:spcPct val="150000"/>
              </a:lnSpc>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There has always been a need to know which features fall short or are doing well according to the customers perception. Different customers are interested in different features. Thus, feature-level ratings can make buying decisions personalized.</a:t>
            </a:r>
          </a:p>
        </p:txBody>
      </p:sp>
    </p:spTree>
    <p:extLst>
      <p:ext uri="{BB962C8B-B14F-4D97-AF65-F5344CB8AC3E}">
        <p14:creationId xmlns:p14="http://schemas.microsoft.com/office/powerpoint/2010/main" val="25165105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6EB78-9C9C-4CFF-9950-564BE070679B}"/>
              </a:ext>
            </a:extLst>
          </p:cNvPr>
          <p:cNvSpPr>
            <a:spLocks noGrp="1"/>
          </p:cNvSpPr>
          <p:nvPr>
            <p:ph type="title"/>
          </p:nvPr>
        </p:nvSpPr>
        <p:spPr>
          <a:xfrm>
            <a:off x="2403682" y="174563"/>
            <a:ext cx="8911687" cy="1280890"/>
          </a:xfrm>
        </p:spPr>
        <p:txBody>
          <a:bodyPr>
            <a:normAutofit/>
          </a:bodyPr>
          <a:lstStyle/>
          <a:p>
            <a:pPr algn="ctr"/>
            <a:r>
              <a:rPr lang="en-US" sz="4000" b="1" dirty="0">
                <a:latin typeface="Times New Roman" panose="02020603050405020304" pitchFamily="18" charset="0"/>
                <a:cs typeface="Times New Roman" panose="02020603050405020304" pitchFamily="18" charset="0"/>
              </a:rPr>
              <a:t>Proposed system</a:t>
            </a:r>
          </a:p>
        </p:txBody>
      </p:sp>
      <p:sp>
        <p:nvSpPr>
          <p:cNvPr id="3" name="Content Placeholder 2">
            <a:extLst>
              <a:ext uri="{FF2B5EF4-FFF2-40B4-BE49-F238E27FC236}">
                <a16:creationId xmlns:a16="http://schemas.microsoft.com/office/drawing/2014/main" id="{2E8A1530-715E-4919-A981-C86F70276597}"/>
              </a:ext>
            </a:extLst>
          </p:cNvPr>
          <p:cNvSpPr>
            <a:spLocks noGrp="1"/>
          </p:cNvSpPr>
          <p:nvPr>
            <p:ph idx="1"/>
          </p:nvPr>
        </p:nvSpPr>
        <p:spPr>
          <a:xfrm>
            <a:off x="2403682" y="1931780"/>
            <a:ext cx="8915400" cy="4111212"/>
          </a:xfrm>
        </p:spPr>
        <p:txBody>
          <a:bodyPr>
            <a:normAutofit/>
          </a:bodyPr>
          <a:lstStyle/>
          <a:p>
            <a:pPr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proposed system is an intelligent platform that leverages customer feedback and sentiment analysis that aids to deliver personalized product suggestions. The system comprises several key components designed to engage customers, analyze their preferences through feature-level analysis.</a:t>
            </a:r>
          </a:p>
        </p:txBody>
      </p:sp>
    </p:spTree>
    <p:extLst>
      <p:ext uri="{BB962C8B-B14F-4D97-AF65-F5344CB8AC3E}">
        <p14:creationId xmlns:p14="http://schemas.microsoft.com/office/powerpoint/2010/main" val="13868932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88664-8BBE-4FFD-8E21-38DB2D0F9659}"/>
              </a:ext>
            </a:extLst>
          </p:cNvPr>
          <p:cNvSpPr>
            <a:spLocks noGrp="1"/>
          </p:cNvSpPr>
          <p:nvPr>
            <p:ph type="title"/>
          </p:nvPr>
        </p:nvSpPr>
        <p:spPr>
          <a:xfrm>
            <a:off x="2589212" y="120527"/>
            <a:ext cx="7760736" cy="1280890"/>
          </a:xfrm>
        </p:spPr>
        <p:txBody>
          <a:bodyPr>
            <a:normAutofit/>
          </a:bodyPr>
          <a:lstStyle/>
          <a:p>
            <a:pPr algn="ctr"/>
            <a:r>
              <a:rPr lang="en-US" sz="4000" b="1" dirty="0">
                <a:latin typeface="Times New Roman" panose="02020603050405020304" pitchFamily="18" charset="0"/>
                <a:cs typeface="Times New Roman" panose="02020603050405020304" pitchFamily="18" charset="0"/>
              </a:rPr>
              <a:t>Design</a:t>
            </a:r>
          </a:p>
        </p:txBody>
      </p:sp>
      <p:sp>
        <p:nvSpPr>
          <p:cNvPr id="3" name="Content Placeholder 2">
            <a:extLst>
              <a:ext uri="{FF2B5EF4-FFF2-40B4-BE49-F238E27FC236}">
                <a16:creationId xmlns:a16="http://schemas.microsoft.com/office/drawing/2014/main" id="{789C7BE4-8B75-4DBF-AA8D-8E8F2689DE31}"/>
              </a:ext>
            </a:extLst>
          </p:cNvPr>
          <p:cNvSpPr>
            <a:spLocks noGrp="1"/>
          </p:cNvSpPr>
          <p:nvPr>
            <p:ph idx="1"/>
          </p:nvPr>
        </p:nvSpPr>
        <p:spPr>
          <a:xfrm>
            <a:off x="2191647" y="1298713"/>
            <a:ext cx="8915400" cy="5438760"/>
          </a:xfrm>
        </p:spPr>
        <p:txBody>
          <a:bodyPr>
            <a:normAutofit/>
          </a:bodyPr>
          <a:lstStyle/>
          <a:p>
            <a:pPr>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design can be observed through the following </a:t>
            </a:r>
            <a:r>
              <a:rPr lang="en-US" sz="2400" dirty="0" err="1">
                <a:latin typeface="Times New Roman" panose="02020603050405020304" pitchFamily="18" charset="0"/>
                <a:cs typeface="Times New Roman" panose="02020603050405020304" pitchFamily="18" charset="0"/>
              </a:rPr>
              <a:t>uml</a:t>
            </a:r>
            <a:r>
              <a:rPr lang="en-US" sz="2400" dirty="0">
                <a:latin typeface="Times New Roman" panose="02020603050405020304" pitchFamily="18" charset="0"/>
                <a:cs typeface="Times New Roman" panose="02020603050405020304" pitchFamily="18" charset="0"/>
              </a:rPr>
              <a:t> diagrams</a:t>
            </a:r>
          </a:p>
          <a:p>
            <a:pPr marL="0" indent="0">
              <a:lnSpc>
                <a:spcPct val="150000"/>
              </a:lnSpc>
              <a:buNone/>
            </a:pPr>
            <a:endParaRPr lang="en-US" sz="24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5C545760-1664-46DF-9B51-676A901B84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51583" y="2120347"/>
            <a:ext cx="5911504" cy="4404277"/>
          </a:xfrm>
          <a:prstGeom prst="rect">
            <a:avLst/>
          </a:prstGeom>
        </p:spPr>
      </p:pic>
    </p:spTree>
    <p:extLst>
      <p:ext uri="{BB962C8B-B14F-4D97-AF65-F5344CB8AC3E}">
        <p14:creationId xmlns:p14="http://schemas.microsoft.com/office/powerpoint/2010/main" val="40471744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8FEAF43-4228-4A3F-B352-4B58A9A35E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4417" y="450575"/>
            <a:ext cx="8256105" cy="5486400"/>
          </a:xfrm>
          <a:prstGeom prst="rect">
            <a:avLst/>
          </a:prstGeom>
        </p:spPr>
      </p:pic>
      <p:sp>
        <p:nvSpPr>
          <p:cNvPr id="4" name="TextBox 3">
            <a:extLst>
              <a:ext uri="{FF2B5EF4-FFF2-40B4-BE49-F238E27FC236}">
                <a16:creationId xmlns:a16="http://schemas.microsoft.com/office/drawing/2014/main" id="{08CF9BB9-40AD-49F3-A9DF-A0D6FF231BB8}"/>
              </a:ext>
            </a:extLst>
          </p:cNvPr>
          <p:cNvSpPr txBox="1"/>
          <p:nvPr/>
        </p:nvSpPr>
        <p:spPr>
          <a:xfrm>
            <a:off x="5579166" y="6057323"/>
            <a:ext cx="4731026"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Activity diagram</a:t>
            </a:r>
          </a:p>
        </p:txBody>
      </p:sp>
    </p:spTree>
    <p:extLst>
      <p:ext uri="{BB962C8B-B14F-4D97-AF65-F5344CB8AC3E}">
        <p14:creationId xmlns:p14="http://schemas.microsoft.com/office/powerpoint/2010/main" val="20463482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F6EF0-1153-4DCB-8293-9DD6263A6426}"/>
              </a:ext>
            </a:extLst>
          </p:cNvPr>
          <p:cNvSpPr>
            <a:spLocks noGrp="1"/>
          </p:cNvSpPr>
          <p:nvPr>
            <p:ph type="title"/>
          </p:nvPr>
        </p:nvSpPr>
        <p:spPr>
          <a:xfrm>
            <a:off x="4342213" y="58882"/>
            <a:ext cx="5384884" cy="1280890"/>
          </a:xfrm>
        </p:spPr>
        <p:txBody>
          <a:bodyPr>
            <a:normAutofit/>
          </a:bodyPr>
          <a:lstStyle/>
          <a:p>
            <a:r>
              <a:rPr lang="en-US" sz="4000" b="1" dirty="0">
                <a:latin typeface="Times New Roman" panose="02020603050405020304" pitchFamily="18" charset="0"/>
                <a:cs typeface="Times New Roman" panose="02020603050405020304" pitchFamily="18" charset="0"/>
              </a:rPr>
              <a:t>Implementation</a:t>
            </a:r>
          </a:p>
        </p:txBody>
      </p:sp>
      <p:sp>
        <p:nvSpPr>
          <p:cNvPr id="3" name="Content Placeholder 2">
            <a:extLst>
              <a:ext uri="{FF2B5EF4-FFF2-40B4-BE49-F238E27FC236}">
                <a16:creationId xmlns:a16="http://schemas.microsoft.com/office/drawing/2014/main" id="{6DEBA7FE-E1D8-454B-B86E-9ACA65AA71E5}"/>
              </a:ext>
            </a:extLst>
          </p:cNvPr>
          <p:cNvSpPr>
            <a:spLocks noGrp="1"/>
          </p:cNvSpPr>
          <p:nvPr>
            <p:ph idx="1"/>
          </p:nvPr>
        </p:nvSpPr>
        <p:spPr>
          <a:xfrm>
            <a:off x="2165143" y="1577008"/>
            <a:ext cx="8915400" cy="4797287"/>
          </a:xfrm>
        </p:spPr>
        <p:txBody>
          <a:bodyPr>
            <a:normAutofit/>
          </a:bodyPr>
          <a:lstStyle/>
          <a:p>
            <a:pPr marL="0" indent="0" algn="just">
              <a:buNone/>
            </a:pPr>
            <a:r>
              <a:rPr lang="en-US" sz="2400" dirty="0">
                <a:latin typeface="Times New Roman" panose="02020603050405020304" pitchFamily="18" charset="0"/>
                <a:cs typeface="Times New Roman" panose="02020603050405020304" pitchFamily="18" charset="0"/>
              </a:rPr>
              <a:t>The proposed model can be implemented as following modules:</a:t>
            </a:r>
          </a:p>
          <a:p>
            <a:pPr marL="0" indent="0">
              <a:buNone/>
            </a:pPr>
            <a:endParaRPr lang="en-US" sz="2400" dirty="0">
              <a:latin typeface="Times New Roman" panose="02020603050405020304" pitchFamily="18" charset="0"/>
              <a:cs typeface="Times New Roman" panose="02020603050405020304" pitchFamily="18" charset="0"/>
            </a:endParaRPr>
          </a:p>
          <a:p>
            <a:pPr>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User Interface and Engagement</a:t>
            </a:r>
          </a:p>
          <a:p>
            <a:pPr>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Feature Selection and Feedback Collection</a:t>
            </a:r>
          </a:p>
          <a:p>
            <a:pPr>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Data Processing and Sentiment Analysis</a:t>
            </a:r>
          </a:p>
          <a:p>
            <a:pPr>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Feature Importance Assessment and Categorization</a:t>
            </a:r>
          </a:p>
          <a:p>
            <a:pPr>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Recommendation Generation</a:t>
            </a:r>
          </a:p>
          <a:p>
            <a:pPr marL="0" indent="0" algn="just">
              <a:buNone/>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621525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BEE6D0CE-7B60-4F1C-9AE7-6C006055EB35}"/>
              </a:ext>
            </a:extLst>
          </p:cNvPr>
          <p:cNvSpPr txBox="1">
            <a:spLocks/>
          </p:cNvSpPr>
          <p:nvPr/>
        </p:nvSpPr>
        <p:spPr>
          <a:xfrm>
            <a:off x="1656525" y="781878"/>
            <a:ext cx="9872868" cy="5777948"/>
          </a:xfrm>
          <a:prstGeom prst="rect">
            <a:avLst/>
          </a:prstGeom>
        </p:spPr>
        <p:txBody>
          <a:bodyPr>
            <a:normAutofit lnSpcReduction="1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457200" indent="-457200" algn="just">
              <a:buFont typeface="+mj-lt"/>
              <a:buAutoNum type="arabicPeriod"/>
            </a:pPr>
            <a:r>
              <a:rPr lang="en-US" sz="2400" dirty="0">
                <a:latin typeface="Times New Roman" panose="02020603050405020304" pitchFamily="18" charset="0"/>
                <a:cs typeface="Times New Roman" panose="02020603050405020304" pitchFamily="18" charset="0"/>
              </a:rPr>
              <a:t>User Interface and Engagement:</a:t>
            </a:r>
          </a:p>
          <a:p>
            <a:pPr marL="0" indent="0" algn="just">
              <a:buFont typeface="Wingdings 3" charset="2"/>
              <a:buNone/>
            </a:pPr>
            <a:endParaRPr lang="en-US" sz="2400" dirty="0">
              <a:latin typeface="Times New Roman" panose="02020603050405020304" pitchFamily="18" charset="0"/>
              <a:cs typeface="Times New Roman" panose="02020603050405020304" pitchFamily="18" charset="0"/>
            </a:endParaRPr>
          </a:p>
          <a:p>
            <a:pPr lvl="1"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Here, we design and implement an intuitive interface to collect Boolean - type responses from customers to assess their authenticity.</a:t>
            </a:r>
          </a:p>
          <a:p>
            <a:pPr lvl="1"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For developing the user interface, we have used </a:t>
            </a:r>
            <a:r>
              <a:rPr lang="en-US" sz="2400" dirty="0" err="1">
                <a:latin typeface="Times New Roman" panose="02020603050405020304" pitchFamily="18" charset="0"/>
                <a:cs typeface="Times New Roman" panose="02020603050405020304" pitchFamily="18" charset="0"/>
              </a:rPr>
              <a:t>tkinter</a:t>
            </a:r>
            <a:r>
              <a:rPr lang="en-US" sz="2400" dirty="0">
                <a:latin typeface="Times New Roman" panose="02020603050405020304" pitchFamily="18" charset="0"/>
                <a:cs typeface="Times New Roman" panose="02020603050405020304" pitchFamily="18" charset="0"/>
              </a:rPr>
              <a:t> library of python.</a:t>
            </a:r>
          </a:p>
          <a:p>
            <a:pPr lvl="1" algn="jus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57150" indent="0" algn="just">
              <a:buNone/>
            </a:pPr>
            <a:r>
              <a:rPr lang="en-US" sz="2400" dirty="0">
                <a:solidFill>
                  <a:schemeClr val="accent1"/>
                </a:solidFill>
                <a:latin typeface="Times New Roman" panose="02020603050405020304" pitchFamily="18" charset="0"/>
                <a:cs typeface="Times New Roman" panose="02020603050405020304" pitchFamily="18" charset="0"/>
              </a:rPr>
              <a:t>2. </a:t>
            </a:r>
            <a:r>
              <a:rPr lang="en-US" sz="2400" dirty="0">
                <a:latin typeface="Times New Roman" panose="02020603050405020304" pitchFamily="18" charset="0"/>
                <a:cs typeface="Times New Roman" panose="02020603050405020304" pitchFamily="18" charset="0"/>
              </a:rPr>
              <a:t>Feature Selection and Feedback Collection:</a:t>
            </a:r>
          </a:p>
          <a:p>
            <a:pPr marL="57150" indent="0" algn="just">
              <a:buFont typeface="Wingdings 3" charset="2"/>
              <a:buNone/>
            </a:pPr>
            <a:r>
              <a:rPr lang="en-US" sz="2400" dirty="0">
                <a:latin typeface="Times New Roman" panose="02020603050405020304" pitchFamily="18" charset="0"/>
                <a:cs typeface="Times New Roman" panose="02020603050405020304" pitchFamily="18" charset="0"/>
              </a:rPr>
              <a:t>		</a:t>
            </a:r>
          </a:p>
          <a:p>
            <a:pPr marL="800100" lvl="1"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Here, Customers will be able to select desired product features from a curated list and then they can provide feedback for selected features through textual reviews or numerical ratings.</a:t>
            </a:r>
          </a:p>
          <a:p>
            <a:pPr marL="800100" lvl="1"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Once customer provides his feedback the data is replicated into a new dataset for further analysis.</a:t>
            </a:r>
          </a:p>
          <a:p>
            <a:pPr marL="514350" indent="-457200">
              <a:buFont typeface="+mj-lt"/>
              <a:buAutoNum type="arabicPeriod"/>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463774"/>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148</TotalTime>
  <Words>1061</Words>
  <Application>Microsoft Office PowerPoint</Application>
  <PresentationFormat>Widescreen</PresentationFormat>
  <Paragraphs>257</Paragraphs>
  <Slides>20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Calibri</vt:lpstr>
      <vt:lpstr>Century Gothic</vt:lpstr>
      <vt:lpstr>MV Boli</vt:lpstr>
      <vt:lpstr>Segoe UI Black</vt:lpstr>
      <vt:lpstr>Times New Roman</vt:lpstr>
      <vt:lpstr>Wingdings 3</vt:lpstr>
      <vt:lpstr>Wisp</vt:lpstr>
      <vt:lpstr>PowerPoint Presentation</vt:lpstr>
      <vt:lpstr>Contents</vt:lpstr>
      <vt:lpstr>Abstract</vt:lpstr>
      <vt:lpstr>Existing System</vt:lpstr>
      <vt:lpstr>Proposed system</vt:lpstr>
      <vt:lpstr>Design</vt:lpstr>
      <vt:lpstr>PowerPoint Presentation</vt:lpstr>
      <vt:lpstr>Implementation</vt:lpstr>
      <vt:lpstr>PowerPoint Presentation</vt:lpstr>
      <vt:lpstr>PowerPoint Presentation</vt:lpstr>
      <vt:lpstr>PowerPoint Presentation</vt:lpstr>
      <vt:lpstr>Results</vt:lpstr>
      <vt:lpstr>PowerPoint Presentation</vt:lpstr>
      <vt:lpstr>PowerPoint Presentation</vt:lpstr>
      <vt:lpstr>PowerPoint Presentation</vt:lpstr>
      <vt:lpstr>PowerPoint Presentation</vt:lpstr>
      <vt:lpstr>PowerPoint Presentation</vt:lpstr>
      <vt:lpstr>PowerPoint Presentation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18</cp:revision>
  <dcterms:created xsi:type="dcterms:W3CDTF">2024-04-15T15:04:09Z</dcterms:created>
  <dcterms:modified xsi:type="dcterms:W3CDTF">2024-04-26T04:00:35Z</dcterms:modified>
</cp:coreProperties>
</file>