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7" r:id="rId10"/>
    <p:sldId id="268" r:id="rId11"/>
    <p:sldId id="273" r:id="rId12"/>
    <p:sldId id="275" r:id="rId13"/>
    <p:sldId id="277" r:id="rId14"/>
    <p:sldId id="279" r:id="rId15"/>
    <p:sldId id="281" r:id="rId16"/>
    <p:sldId id="283" r:id="rId17"/>
    <p:sldId id="269" r:id="rId18"/>
    <p:sldId id="271" r:id="rId19"/>
  </p:sldIdLst>
  <p:sldSz cx="12192000" cy="6858000"/>
  <p:notesSz cx="6858000" cy="9144000"/>
  <p:embeddedFontLst>
    <p:embeddedFont>
      <p:font typeface="Play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9QM1/2xNXHjKasCXwZmm+tDB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5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0E35DCFB-4848-49A5-E052-EFBED224B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>
            <a:extLst>
              <a:ext uri="{FF2B5EF4-FFF2-40B4-BE49-F238E27FC236}">
                <a16:creationId xmlns:a16="http://schemas.microsoft.com/office/drawing/2014/main" id="{781B972D-5AED-EC86-B73F-7F26341DD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>
            <a:extLst>
              <a:ext uri="{FF2B5EF4-FFF2-40B4-BE49-F238E27FC236}">
                <a16:creationId xmlns:a16="http://schemas.microsoft.com/office/drawing/2014/main" id="{42E5337D-9D02-0F8E-DF78-A27C92870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6986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0B64208C-3493-112C-C859-53DCDF814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>
            <a:extLst>
              <a:ext uri="{FF2B5EF4-FFF2-40B4-BE49-F238E27FC236}">
                <a16:creationId xmlns:a16="http://schemas.microsoft.com/office/drawing/2014/main" id="{8DCEE356-C048-17C0-30A6-8C29674A8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>
            <a:extLst>
              <a:ext uri="{FF2B5EF4-FFF2-40B4-BE49-F238E27FC236}">
                <a16:creationId xmlns:a16="http://schemas.microsoft.com/office/drawing/2014/main" id="{BB829688-9F0A-3BF9-8748-5F6D346E46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94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1BC957F0-DE60-734C-1401-425C1AE97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>
            <a:extLst>
              <a:ext uri="{FF2B5EF4-FFF2-40B4-BE49-F238E27FC236}">
                <a16:creationId xmlns:a16="http://schemas.microsoft.com/office/drawing/2014/main" id="{34890808-1D80-456C-73EE-B2F71DE65B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>
            <a:extLst>
              <a:ext uri="{FF2B5EF4-FFF2-40B4-BE49-F238E27FC236}">
                <a16:creationId xmlns:a16="http://schemas.microsoft.com/office/drawing/2014/main" id="{4DAABDC9-49E8-E599-855D-6F04B81D3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5671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0A41FBC9-9219-2902-E1C4-FE822EBA5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>
            <a:extLst>
              <a:ext uri="{FF2B5EF4-FFF2-40B4-BE49-F238E27FC236}">
                <a16:creationId xmlns:a16="http://schemas.microsoft.com/office/drawing/2014/main" id="{BA237D06-A51A-6ABF-D36A-1D02C43515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>
            <a:extLst>
              <a:ext uri="{FF2B5EF4-FFF2-40B4-BE49-F238E27FC236}">
                <a16:creationId xmlns:a16="http://schemas.microsoft.com/office/drawing/2014/main" id="{3B6C0943-E8BE-C30B-3B53-88A64AF4D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968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104C5177-2657-2DFC-07A0-4925DBCA2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>
            <a:extLst>
              <a:ext uri="{FF2B5EF4-FFF2-40B4-BE49-F238E27FC236}">
                <a16:creationId xmlns:a16="http://schemas.microsoft.com/office/drawing/2014/main" id="{47054E6B-B607-7E7D-8ACB-764AEEBD8B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>
            <a:extLst>
              <a:ext uri="{FF2B5EF4-FFF2-40B4-BE49-F238E27FC236}">
                <a16:creationId xmlns:a16="http://schemas.microsoft.com/office/drawing/2014/main" id="{9ED1D8ED-4524-F920-4677-68F95FF35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07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D334BE36-2FF5-2354-A6BE-38FD6BCF0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>
            <a:extLst>
              <a:ext uri="{FF2B5EF4-FFF2-40B4-BE49-F238E27FC236}">
                <a16:creationId xmlns:a16="http://schemas.microsoft.com/office/drawing/2014/main" id="{0E64C41B-5F6C-81A4-6127-2FE32F4122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>
            <a:extLst>
              <a:ext uri="{FF2B5EF4-FFF2-40B4-BE49-F238E27FC236}">
                <a16:creationId xmlns:a16="http://schemas.microsoft.com/office/drawing/2014/main" id="{C2EF3410-7788-A99A-8F33-14E089B55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12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6DD03BA-DA07-A241-959C-9F03F92D4D8A}" type="datetime1">
              <a:rPr lang="en-US" smtClean="0"/>
              <a:t>4/28/25</a:t>
            </a:fld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029D8B1-E3C4-0C45-8A98-85124D9C5B3F}" type="datetime1">
              <a:rPr lang="en-US" smtClean="0"/>
              <a:t>4/28/25</a:t>
            </a:fld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AE38392-0350-0946-A45B-8B7EF8A04E93}" type="datetime1">
              <a:rPr lang="en-US" smtClean="0"/>
              <a:t>4/28/25</a:t>
            </a:fld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F05838A-27D9-FE4C-BEA8-6F3A43A5F537}" type="datetime1">
              <a:rPr lang="en-US" smtClean="0"/>
              <a:t>4/28/25</a:t>
            </a:fld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609644C-53F8-FF44-94D2-4C7E7051A50B}" type="datetime1">
              <a:rPr lang="en-US" smtClean="0"/>
              <a:t>4/28/25</a:t>
            </a:fld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73099BC-4DAA-8A4B-A13C-3925702E4DEC}" type="datetime1">
              <a:rPr lang="en-US" smtClean="0"/>
              <a:t>4/28/25</a:t>
            </a:fld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2CAF9D-843F-4C4D-805B-9CB5FE8BC1B5}" type="datetime1">
              <a:rPr lang="en-US" smtClean="0"/>
              <a:t>4/28/25</a:t>
            </a:fld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C77282-7D37-2E48-991F-39E99560A244}" type="datetime1">
              <a:rPr lang="en-US" smtClean="0"/>
              <a:t>4/28/25</a:t>
            </a:fld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5F0D2F-8B9F-3348-BD3E-8DDFC08AD16F}" type="datetime1">
              <a:rPr lang="en-US" smtClean="0"/>
              <a:t>4/28/25</a:t>
            </a:fld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49E1ABB-6590-2D4A-AEE6-D6CCFF9B82B8}" type="datetime1">
              <a:rPr lang="en-US" smtClean="0"/>
              <a:t>4/28/25</a:t>
            </a:fld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307B2EC-7B2B-3B44-85FF-657798633173}" type="datetime1">
              <a:rPr lang="en-US" smtClean="0"/>
              <a:t>4/28/25</a:t>
            </a:fld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F16F596-F39B-CA46-9CF5-BE481ABE0191}" type="datetime1">
              <a:rPr lang="en-US" smtClean="0"/>
              <a:t>4/28/25</a:t>
            </a:fld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05108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210/endocr/bqac034" TargetMode="External"/><Relationship Id="rId4" Type="http://schemas.openxmlformats.org/officeDocument/2006/relationships/hyperlink" Target="https://doi.org/10.1186/s12915-019-0660-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040809233605/http:/www.ewg.org/reports/skindeep/report/exposure_survey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838199" y="993422"/>
            <a:ext cx="10512553" cy="2977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</a:pPr>
            <a:r>
              <a:rPr lang="en-US" sz="5400" dirty="0">
                <a:latin typeface="Times New Roman"/>
                <a:ea typeface="Times New Roman"/>
                <a:cs typeface="Times New Roman"/>
                <a:sym typeface="Times New Roman"/>
              </a:rPr>
              <a:t>Pretty Poison: Health Risks of Toxic Beauty</a:t>
            </a:r>
            <a:endParaRPr sz="54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				    		 Presented by: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								        Dhanumjay Buddabattuni                      </a:t>
            </a:r>
            <a:endParaRPr dirty="0"/>
          </a:p>
        </p:txBody>
      </p:sp>
      <p:sp>
        <p:nvSpPr>
          <p:cNvPr id="91" name="Google Shape;91;p1"/>
          <p:cNvSpPr/>
          <p:nvPr/>
        </p:nvSpPr>
        <p:spPr>
          <a:xfrm>
            <a:off x="838200" y="4718595"/>
            <a:ext cx="5410200" cy="18288"/>
          </a:xfrm>
          <a:custGeom>
            <a:avLst/>
            <a:gdLst/>
            <a:ahLst/>
            <a:cxnLst/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945FB2A0-1022-384B-A6F3-A8D368681C49}" type="datetime1">
              <a:rPr lang="en-US" smtClean="0"/>
              <a:t>4/28/25</a:t>
            </a:fld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/>
          <p:cNvSpPr/>
          <p:nvPr/>
        </p:nvSpPr>
        <p:spPr>
          <a:xfrm>
            <a:off x="0" y="0"/>
            <a:ext cx="4959047" cy="6858000"/>
          </a:xfrm>
          <a:custGeom>
            <a:avLst/>
            <a:gdLst/>
            <a:ahLst/>
            <a:cxnLst/>
            <a:rect l="l" t="t" r="r" b="b"/>
            <a:pathLst>
              <a:path w="4959047" h="6858000" extrusionOk="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0" y="0"/>
            <a:ext cx="4948887" cy="6858000"/>
          </a:xfrm>
          <a:custGeom>
            <a:avLst/>
            <a:gdLst/>
            <a:ahLst/>
            <a:cxnLst/>
            <a:rect l="l" t="t" r="r" b="b"/>
            <a:pathLst>
              <a:path w="4948887" h="6858000" extrusionOk="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477981" y="1122362"/>
            <a:ext cx="4023360" cy="342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Breast Cancer Distribution by Race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5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dt" idx="10"/>
          </p:nvPr>
        </p:nvSpPr>
        <p:spPr>
          <a:xfrm>
            <a:off x="47798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9A284878-2D1A-E44D-B052-2A64BB0B08C1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34" name="Google Shape;234;p15"/>
          <p:cNvSpPr txBox="1">
            <a:spLocks noGrp="1"/>
          </p:cNvSpPr>
          <p:nvPr>
            <p:ph type="sldNum" idx="12"/>
          </p:nvPr>
        </p:nvSpPr>
        <p:spPr>
          <a:xfrm>
            <a:off x="9847810" y="6356350"/>
            <a:ext cx="15059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10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542DD-887F-355A-0A86-A1B27F4CC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700" y="1405054"/>
            <a:ext cx="6278099" cy="4259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F688D961-EE60-54ED-B5CD-3D4981896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>
            <a:extLst>
              <a:ext uri="{FF2B5EF4-FFF2-40B4-BE49-F238E27FC236}">
                <a16:creationId xmlns:a16="http://schemas.microsoft.com/office/drawing/2014/main" id="{DF3024EB-0126-FEBF-05B7-6F45468A2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2AD6E127-64C7-8498-358A-9288D1D76E61}"/>
              </a:ext>
            </a:extLst>
          </p:cNvPr>
          <p:cNvSpPr/>
          <p:nvPr/>
        </p:nvSpPr>
        <p:spPr>
          <a:xfrm>
            <a:off x="0" y="0"/>
            <a:ext cx="4959047" cy="6858000"/>
          </a:xfrm>
          <a:custGeom>
            <a:avLst/>
            <a:gdLst/>
            <a:ahLst/>
            <a:cxnLst/>
            <a:rect l="l" t="t" r="r" b="b"/>
            <a:pathLst>
              <a:path w="4959047" h="6858000" extrusionOk="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>
            <a:extLst>
              <a:ext uri="{FF2B5EF4-FFF2-40B4-BE49-F238E27FC236}">
                <a16:creationId xmlns:a16="http://schemas.microsoft.com/office/drawing/2014/main" id="{B3E29E12-D7D4-B584-F18B-1298C93F1E54}"/>
              </a:ext>
            </a:extLst>
          </p:cNvPr>
          <p:cNvSpPr/>
          <p:nvPr/>
        </p:nvSpPr>
        <p:spPr>
          <a:xfrm>
            <a:off x="0" y="249382"/>
            <a:ext cx="4948887" cy="6858000"/>
          </a:xfrm>
          <a:custGeom>
            <a:avLst/>
            <a:gdLst/>
            <a:ahLst/>
            <a:cxnLst/>
            <a:rect l="l" t="t" r="r" b="b"/>
            <a:pathLst>
              <a:path w="4948887" h="6858000" extrusionOk="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64CD486A-EA06-861E-EDDC-CC886C8EC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981" y="1122362"/>
            <a:ext cx="4023360" cy="3424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Chemical levels above threshold in Female data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5">
            <a:extLst>
              <a:ext uri="{FF2B5EF4-FFF2-40B4-BE49-F238E27FC236}">
                <a16:creationId xmlns:a16="http://schemas.microsoft.com/office/drawing/2014/main" id="{D25F89F6-1826-11C7-878E-CDB450CCC2B3}"/>
              </a:ext>
            </a:extLst>
          </p:cNvPr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>
            <a:extLst>
              <a:ext uri="{FF2B5EF4-FFF2-40B4-BE49-F238E27FC236}">
                <a16:creationId xmlns:a16="http://schemas.microsoft.com/office/drawing/2014/main" id="{57A5D555-9586-507D-5E76-646021BB4074}"/>
              </a:ext>
            </a:extLst>
          </p:cNvPr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>
            <a:extLst>
              <a:ext uri="{FF2B5EF4-FFF2-40B4-BE49-F238E27FC236}">
                <a16:creationId xmlns:a16="http://schemas.microsoft.com/office/drawing/2014/main" id="{B953685B-2B0E-DD68-422B-6A45A072EA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7798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33578CA-0C3B-4346-80D1-44E6736D5CA4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34" name="Google Shape;234;p15">
            <a:extLst>
              <a:ext uri="{FF2B5EF4-FFF2-40B4-BE49-F238E27FC236}">
                <a16:creationId xmlns:a16="http://schemas.microsoft.com/office/drawing/2014/main" id="{70ADA80B-BFED-BAAF-B52E-E379F10D6C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847810" y="6356350"/>
            <a:ext cx="15059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11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F4FABB-E386-7ACD-4511-5469CE4FE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523" y="1689100"/>
            <a:ext cx="6273800" cy="346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1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274EA658-D999-634F-CCE2-AED12876E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>
            <a:extLst>
              <a:ext uri="{FF2B5EF4-FFF2-40B4-BE49-F238E27FC236}">
                <a16:creationId xmlns:a16="http://schemas.microsoft.com/office/drawing/2014/main" id="{23A6DEB1-925D-B03E-4754-3695806972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68BE0632-FA92-54CC-623A-24A22306DD00}"/>
              </a:ext>
            </a:extLst>
          </p:cNvPr>
          <p:cNvSpPr/>
          <p:nvPr/>
        </p:nvSpPr>
        <p:spPr>
          <a:xfrm>
            <a:off x="0" y="0"/>
            <a:ext cx="4959047" cy="6858000"/>
          </a:xfrm>
          <a:custGeom>
            <a:avLst/>
            <a:gdLst/>
            <a:ahLst/>
            <a:cxnLst/>
            <a:rect l="l" t="t" r="r" b="b"/>
            <a:pathLst>
              <a:path w="4959047" h="6858000" extrusionOk="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>
            <a:extLst>
              <a:ext uri="{FF2B5EF4-FFF2-40B4-BE49-F238E27FC236}">
                <a16:creationId xmlns:a16="http://schemas.microsoft.com/office/drawing/2014/main" id="{26F11FC9-A5F5-C198-2BC2-11F0368CCFEC}"/>
              </a:ext>
            </a:extLst>
          </p:cNvPr>
          <p:cNvSpPr/>
          <p:nvPr/>
        </p:nvSpPr>
        <p:spPr>
          <a:xfrm>
            <a:off x="0" y="0"/>
            <a:ext cx="4948887" cy="6858000"/>
          </a:xfrm>
          <a:custGeom>
            <a:avLst/>
            <a:gdLst/>
            <a:ahLst/>
            <a:cxnLst/>
            <a:rect l="l" t="t" r="r" b="b"/>
            <a:pathLst>
              <a:path w="4948887" h="6858000" extrusionOk="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A62474B9-F2C1-FA55-F1D0-50F664CEB3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980" y="1122362"/>
            <a:ext cx="4827797" cy="344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T-test for Chemical Exposure in Breast Cancer Data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5">
            <a:extLst>
              <a:ext uri="{FF2B5EF4-FFF2-40B4-BE49-F238E27FC236}">
                <a16:creationId xmlns:a16="http://schemas.microsoft.com/office/drawing/2014/main" id="{84C1D568-B9E5-65C8-DD8D-C0521B5018EE}"/>
              </a:ext>
            </a:extLst>
          </p:cNvPr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>
            <a:extLst>
              <a:ext uri="{FF2B5EF4-FFF2-40B4-BE49-F238E27FC236}">
                <a16:creationId xmlns:a16="http://schemas.microsoft.com/office/drawing/2014/main" id="{CAD389E5-9CC4-842E-A63D-407FF4B44F12}"/>
              </a:ext>
            </a:extLst>
          </p:cNvPr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>
            <a:extLst>
              <a:ext uri="{FF2B5EF4-FFF2-40B4-BE49-F238E27FC236}">
                <a16:creationId xmlns:a16="http://schemas.microsoft.com/office/drawing/2014/main" id="{43C60F39-108F-BA8E-93D7-FE0D72535F9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7798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F2EC909-833C-344C-A159-11A68087936C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34" name="Google Shape;234;p15">
            <a:extLst>
              <a:ext uri="{FF2B5EF4-FFF2-40B4-BE49-F238E27FC236}">
                <a16:creationId xmlns:a16="http://schemas.microsoft.com/office/drawing/2014/main" id="{5946C7F5-8BCA-DDEF-D8F1-F6E7C79C1F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847810" y="6356350"/>
            <a:ext cx="15059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12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644E1-CA66-530F-5ED5-D7818544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469" y="1493256"/>
            <a:ext cx="5609063" cy="38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6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F7F8ED8-0E06-087F-6432-548CD6753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41E4EDC-A9AF-6C10-B8F6-586060F63BB2}"/>
              </a:ext>
            </a:extLst>
          </p:cNvPr>
          <p:cNvSpPr/>
          <p:nvPr/>
        </p:nvSpPr>
        <p:spPr>
          <a:xfrm>
            <a:off x="0" y="0"/>
            <a:ext cx="4959047" cy="6858000"/>
          </a:xfrm>
          <a:custGeom>
            <a:avLst/>
            <a:gdLst/>
            <a:ahLst/>
            <a:cxnLst/>
            <a:rect l="l" t="t" r="r" b="b"/>
            <a:pathLst>
              <a:path w="4959047" h="6858000" extrusionOk="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>
            <a:extLst>
              <a:ext uri="{FF2B5EF4-FFF2-40B4-BE49-F238E27FC236}">
                <a16:creationId xmlns:a16="http://schemas.microsoft.com/office/drawing/2014/main" id="{6FB89044-BE20-5904-78E5-B7A432D78BC1}"/>
              </a:ext>
            </a:extLst>
          </p:cNvPr>
          <p:cNvSpPr/>
          <p:nvPr/>
        </p:nvSpPr>
        <p:spPr>
          <a:xfrm>
            <a:off x="0" y="0"/>
            <a:ext cx="4948887" cy="6858000"/>
          </a:xfrm>
          <a:custGeom>
            <a:avLst/>
            <a:gdLst/>
            <a:ahLst/>
            <a:cxnLst/>
            <a:rect l="l" t="t" r="r" b="b"/>
            <a:pathLst>
              <a:path w="4948887" h="6858000" extrusionOk="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6D669F24-A3B7-E8B4-27FD-3AABD9C9FE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981" y="891822"/>
            <a:ext cx="4023360" cy="367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Confusion matrix for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Machine Learning Model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5">
            <a:extLst>
              <a:ext uri="{FF2B5EF4-FFF2-40B4-BE49-F238E27FC236}">
                <a16:creationId xmlns:a16="http://schemas.microsoft.com/office/drawing/2014/main" id="{548279DE-1912-E011-FE2F-6FB8014ABB4D}"/>
              </a:ext>
            </a:extLst>
          </p:cNvPr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>
            <a:extLst>
              <a:ext uri="{FF2B5EF4-FFF2-40B4-BE49-F238E27FC236}">
                <a16:creationId xmlns:a16="http://schemas.microsoft.com/office/drawing/2014/main" id="{7BC86AF4-9B7C-03F8-DB8A-B99E39F18DC6}"/>
              </a:ext>
            </a:extLst>
          </p:cNvPr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>
            <a:extLst>
              <a:ext uri="{FF2B5EF4-FFF2-40B4-BE49-F238E27FC236}">
                <a16:creationId xmlns:a16="http://schemas.microsoft.com/office/drawing/2014/main" id="{40BD457F-D737-5AA9-55B9-CC8B9B55E3D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7798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CC23B7E-9EA5-4F4B-9F31-B8FD7AA2D9EC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34" name="Google Shape;234;p15">
            <a:extLst>
              <a:ext uri="{FF2B5EF4-FFF2-40B4-BE49-F238E27FC236}">
                <a16:creationId xmlns:a16="http://schemas.microsoft.com/office/drawing/2014/main" id="{52445DC9-6695-ECC5-79D2-B5CC4672FE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847810" y="6356350"/>
            <a:ext cx="15059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13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D3AC47-2D68-DCF1-39D7-4A07E7E49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578" y="1253067"/>
            <a:ext cx="5495267" cy="42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75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16C55BFD-B128-A748-9E59-ACE789C60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>
            <a:extLst>
              <a:ext uri="{FF2B5EF4-FFF2-40B4-BE49-F238E27FC236}">
                <a16:creationId xmlns:a16="http://schemas.microsoft.com/office/drawing/2014/main" id="{4A0D1CF9-B413-3CE6-D773-31D33BE23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Screenshot 2025-04-05 at 12.26.59 PM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>
            <a:extLst>
              <a:ext uri="{FF2B5EF4-FFF2-40B4-BE49-F238E27FC236}">
                <a16:creationId xmlns:a16="http://schemas.microsoft.com/office/drawing/2014/main" id="{5B27E7EF-DED0-DF8C-A944-B7832ABA1EDE}"/>
              </a:ext>
            </a:extLst>
          </p:cNvPr>
          <p:cNvSpPr/>
          <p:nvPr/>
        </p:nvSpPr>
        <p:spPr>
          <a:xfrm>
            <a:off x="409575" y="633619"/>
            <a:ext cx="4279383" cy="5495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>
            <a:extLst>
              <a:ext uri="{FF2B5EF4-FFF2-40B4-BE49-F238E27FC236}">
                <a16:creationId xmlns:a16="http://schemas.microsoft.com/office/drawing/2014/main" id="{1D78F4AA-B477-F153-5C0F-2B0450460D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features</a:t>
            </a:r>
          </a:p>
        </p:txBody>
      </p:sp>
      <p:sp>
        <p:nvSpPr>
          <p:cNvPr id="167" name="Google Shape;167;p8">
            <a:extLst>
              <a:ext uri="{FF2B5EF4-FFF2-40B4-BE49-F238E27FC236}">
                <a16:creationId xmlns:a16="http://schemas.microsoft.com/office/drawing/2014/main" id="{D3C7903F-97BA-E894-B420-0F7C7414CDF2}"/>
              </a:ext>
            </a:extLst>
          </p:cNvPr>
          <p:cNvSpPr/>
          <p:nvPr/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>
            <a:extLst>
              <a:ext uri="{FF2B5EF4-FFF2-40B4-BE49-F238E27FC236}">
                <a16:creationId xmlns:a16="http://schemas.microsoft.com/office/drawing/2014/main" id="{C6BA4EDD-A090-60BB-1CA8-9B0D1317A2FE}"/>
              </a:ext>
            </a:extLst>
          </p:cNvPr>
          <p:cNvSpPr/>
          <p:nvPr/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>
            <a:extLst>
              <a:ext uri="{FF2B5EF4-FFF2-40B4-BE49-F238E27FC236}">
                <a16:creationId xmlns:a16="http://schemas.microsoft.com/office/drawing/2014/main" id="{9B203951-E965-4B79-0532-854EF4C218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9575" y="2252870"/>
            <a:ext cx="4279383" cy="384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capture real-world interactions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chemical effects may depend on age (e.g., Triclosan x Age), and interaction terms help the model learn these relationships.</a:t>
            </a:r>
          </a:p>
          <a:p>
            <a:pPr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reflect cumulative exposure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Summing similar chemicals (e.g.,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Total_Parabens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Total_Phthalates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aligns with how exposure is assessed in toxicology and health studies.</a:t>
            </a:r>
          </a:p>
          <a:p>
            <a:pPr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normalized or risk-adjusted patterns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MPB_per_Age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 identify individuals with unusually high exposure relative to their age, which may be more relevant than raw values.</a:t>
            </a:r>
          </a:p>
        </p:txBody>
      </p:sp>
      <p:sp>
        <p:nvSpPr>
          <p:cNvPr id="170" name="Google Shape;170;p8">
            <a:extLst>
              <a:ext uri="{FF2B5EF4-FFF2-40B4-BE49-F238E27FC236}">
                <a16:creationId xmlns:a16="http://schemas.microsoft.com/office/drawing/2014/main" id="{C29ADAA8-87A8-FC4F-9BB9-A7DE11A83A3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4124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09A6540-9865-0540-8724-7E1EBB74B8AD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171" name="Google Shape;171;p8">
            <a:extLst>
              <a:ext uri="{FF2B5EF4-FFF2-40B4-BE49-F238E27FC236}">
                <a16:creationId xmlns:a16="http://schemas.microsoft.com/office/drawing/2014/main" id="{956B6275-FB06-86FF-F179-F74B161614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364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14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4" name="Picture 3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C0EA3395-3350-70E6-B636-75F8C12E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206" y="1827658"/>
            <a:ext cx="5600772" cy="310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5F82DED3-8ECD-4C43-E667-AC66BE90C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>
            <a:extLst>
              <a:ext uri="{FF2B5EF4-FFF2-40B4-BE49-F238E27FC236}">
                <a16:creationId xmlns:a16="http://schemas.microsoft.com/office/drawing/2014/main" id="{621805F5-B361-CBBA-1140-27558FE6FE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367500AE-337C-B22D-B72A-BF1C9F764E42}"/>
              </a:ext>
            </a:extLst>
          </p:cNvPr>
          <p:cNvSpPr/>
          <p:nvPr/>
        </p:nvSpPr>
        <p:spPr>
          <a:xfrm>
            <a:off x="0" y="0"/>
            <a:ext cx="4959047" cy="6858000"/>
          </a:xfrm>
          <a:custGeom>
            <a:avLst/>
            <a:gdLst/>
            <a:ahLst/>
            <a:cxnLst/>
            <a:rect l="l" t="t" r="r" b="b"/>
            <a:pathLst>
              <a:path w="4959047" h="6858000" extrusionOk="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>
            <a:extLst>
              <a:ext uri="{FF2B5EF4-FFF2-40B4-BE49-F238E27FC236}">
                <a16:creationId xmlns:a16="http://schemas.microsoft.com/office/drawing/2014/main" id="{1A94196D-B7F2-6BF4-9B40-F5494DEC8E8B}"/>
              </a:ext>
            </a:extLst>
          </p:cNvPr>
          <p:cNvSpPr/>
          <p:nvPr/>
        </p:nvSpPr>
        <p:spPr>
          <a:xfrm>
            <a:off x="0" y="0"/>
            <a:ext cx="4948887" cy="6858000"/>
          </a:xfrm>
          <a:custGeom>
            <a:avLst/>
            <a:gdLst/>
            <a:ahLst/>
            <a:cxnLst/>
            <a:rect l="l" t="t" r="r" b="b"/>
            <a:pathLst>
              <a:path w="4948887" h="6858000" extrusionOk="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BBA408C9-571E-7EEC-C9BA-C74CB9DE1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981" y="891822"/>
            <a:ext cx="4769428" cy="367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Model-wise Confusion Matrices for Cancer Prediction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1" name="Google Shape;231;p15">
            <a:extLst>
              <a:ext uri="{FF2B5EF4-FFF2-40B4-BE49-F238E27FC236}">
                <a16:creationId xmlns:a16="http://schemas.microsoft.com/office/drawing/2014/main" id="{0FB56506-5AD8-B7AD-5372-BFB12E3F0B09}"/>
              </a:ext>
            </a:extLst>
          </p:cNvPr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>
            <a:extLst>
              <a:ext uri="{FF2B5EF4-FFF2-40B4-BE49-F238E27FC236}">
                <a16:creationId xmlns:a16="http://schemas.microsoft.com/office/drawing/2014/main" id="{0F9A96EC-023D-4A12-0210-4E99A060CBE8}"/>
              </a:ext>
            </a:extLst>
          </p:cNvPr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>
            <a:extLst>
              <a:ext uri="{FF2B5EF4-FFF2-40B4-BE49-F238E27FC236}">
                <a16:creationId xmlns:a16="http://schemas.microsoft.com/office/drawing/2014/main" id="{9A35088A-0C52-D718-1868-1F6B5312A66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7798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63142D6-DCEF-9140-B8EC-BB9AB70CAA42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34" name="Google Shape;234;p15">
            <a:extLst>
              <a:ext uri="{FF2B5EF4-FFF2-40B4-BE49-F238E27FC236}">
                <a16:creationId xmlns:a16="http://schemas.microsoft.com/office/drawing/2014/main" id="{4D3ACBB3-AFF0-B8EC-E25D-E4D831342F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847810" y="6356350"/>
            <a:ext cx="15059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15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6DEC-66A8-AF9C-80CB-4833296D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982" y="771988"/>
            <a:ext cx="6546274" cy="52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5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BCEB06F8-B1D9-4935-AE8B-F0539722B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>
            <a:extLst>
              <a:ext uri="{FF2B5EF4-FFF2-40B4-BE49-F238E27FC236}">
                <a16:creationId xmlns:a16="http://schemas.microsoft.com/office/drawing/2014/main" id="{4DDC22CF-394C-26D5-22E1-B677221B37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A307DC74-2822-463C-5D57-A31224ACFB09}"/>
              </a:ext>
            </a:extLst>
          </p:cNvPr>
          <p:cNvSpPr/>
          <p:nvPr/>
        </p:nvSpPr>
        <p:spPr>
          <a:xfrm>
            <a:off x="0" y="0"/>
            <a:ext cx="4959047" cy="6858000"/>
          </a:xfrm>
          <a:custGeom>
            <a:avLst/>
            <a:gdLst/>
            <a:ahLst/>
            <a:cxnLst/>
            <a:rect l="l" t="t" r="r" b="b"/>
            <a:pathLst>
              <a:path w="4959047" h="6858000" extrusionOk="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5">
            <a:extLst>
              <a:ext uri="{FF2B5EF4-FFF2-40B4-BE49-F238E27FC236}">
                <a16:creationId xmlns:a16="http://schemas.microsoft.com/office/drawing/2014/main" id="{33D5F8C0-A404-85C8-D8F8-7B7D3F181ADC}"/>
              </a:ext>
            </a:extLst>
          </p:cNvPr>
          <p:cNvSpPr/>
          <p:nvPr/>
        </p:nvSpPr>
        <p:spPr>
          <a:xfrm>
            <a:off x="0" y="0"/>
            <a:ext cx="4948887" cy="6858000"/>
          </a:xfrm>
          <a:custGeom>
            <a:avLst/>
            <a:gdLst/>
            <a:ahLst/>
            <a:cxnLst/>
            <a:rect l="l" t="t" r="r" b="b"/>
            <a:pathLst>
              <a:path w="4948887" h="6858000" extrusionOk="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11CACC50-127E-5391-E814-7D9308D384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980" y="891822"/>
            <a:ext cx="4665519" cy="375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Cancer Prediction Models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1" name="Google Shape;231;p15">
            <a:extLst>
              <a:ext uri="{FF2B5EF4-FFF2-40B4-BE49-F238E27FC236}">
                <a16:creationId xmlns:a16="http://schemas.microsoft.com/office/drawing/2014/main" id="{DA2F4FF2-E379-7FF8-FDD8-E5E0145F1951}"/>
              </a:ext>
            </a:extLst>
          </p:cNvPr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5">
            <a:extLst>
              <a:ext uri="{FF2B5EF4-FFF2-40B4-BE49-F238E27FC236}">
                <a16:creationId xmlns:a16="http://schemas.microsoft.com/office/drawing/2014/main" id="{67B40287-57E4-27BF-006B-05868DB59DA8}"/>
              </a:ext>
            </a:extLst>
          </p:cNvPr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5">
            <a:extLst>
              <a:ext uri="{FF2B5EF4-FFF2-40B4-BE49-F238E27FC236}">
                <a16:creationId xmlns:a16="http://schemas.microsoft.com/office/drawing/2014/main" id="{C4865A5F-BBB6-1BC6-20E1-D1C0621B147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7798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5F6428E4-806D-1645-BCEC-B289098CF864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34" name="Google Shape;234;p15">
            <a:extLst>
              <a:ext uri="{FF2B5EF4-FFF2-40B4-BE49-F238E27FC236}">
                <a16:creationId xmlns:a16="http://schemas.microsoft.com/office/drawing/2014/main" id="{EAD4E8B2-44CD-5422-81C9-AA80869D50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847810" y="6356350"/>
            <a:ext cx="15059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16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25A64-1243-4BDC-6ECC-2296EDED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12" y="1485900"/>
            <a:ext cx="681297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5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1E1E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Links of Papers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 dirty="0">
                <a:solidFill>
                  <a:schemeClr val="hlink"/>
                </a:solidFill>
                <a:hlinkClick r:id="rId3"/>
              </a:rPr>
              <a:t>https://journals.plos.org/plosone/article?id=10.1371/journal.pone.0051086</a:t>
            </a:r>
            <a:endParaRPr sz="22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Char char="•"/>
            </a:pPr>
            <a:r>
              <a:rPr lang="en-US" sz="1800" u="sng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https://doi.org/10.1186/s12915-019-0660-6</a:t>
            </a:r>
            <a:r>
              <a:rPr lang="en-US" sz="1800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11111"/>
              </a:buClr>
              <a:buSzPts val="1800"/>
              <a:buChar char="•"/>
            </a:pPr>
            <a:r>
              <a:rPr lang="en-US" sz="1800" u="sng" dirty="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Urinary Phthalate</a:t>
            </a:r>
            <a:endParaRPr sz="1800" dirty="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</p:txBody>
      </p:sp>
      <p:sp>
        <p:nvSpPr>
          <p:cNvPr id="246" name="Google Shape;246;p16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D14D47C-B132-F345-96F6-27E558E505DD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47" name="Google Shape;247;p16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17</a:t>
            </a:fld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/>
          <p:nvPr/>
        </p:nvSpPr>
        <p:spPr>
          <a:xfrm>
            <a:off x="0" y="30480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E1E1E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dirty="0"/>
          </a:p>
        </p:txBody>
      </p:sp>
      <p:sp>
        <p:nvSpPr>
          <p:cNvPr id="268" name="Google Shape;268;p18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115568" y="2481943"/>
            <a:ext cx="10168128" cy="36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Optimization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model’s decision threshold to better balance precision and recall, using ROC and Precision-Recall curve analysis.</a:t>
            </a: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Explainability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explainable AI methods like SHAP or LIME to interpret which chemical exposures and demographics drive cancer risk predictions.</a:t>
            </a: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Longitudinal Exposure Analysis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how repeated and cumulative chemical exposures over time affect cancer risk, rather than relying on single-time measurements.</a:t>
            </a:r>
          </a:p>
          <a:p>
            <a:pPr marL="1143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Cross-Population Validation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Test the model on new datasets from different countries or ethnic groups to verify generalizability and improve model robustness.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15CEB04-42F6-AE49-A126-D4B22159C078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71" name="Google Shape;271;p18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18</a:t>
            </a:fld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572493" y="1681544"/>
            <a:ext cx="10972800" cy="18288"/>
          </a:xfrm>
          <a:custGeom>
            <a:avLst/>
            <a:gdLst/>
            <a:ahLst/>
            <a:cxnLst/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w="44450" cap="rnd" cmpd="sng">
            <a:solidFill>
              <a:schemeClr val="accent2">
                <a:alpha val="7490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572493" y="2071316"/>
            <a:ext cx="6713552" cy="411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growing cosmetics market uses increasing amounts of chemical ingredients, but only a small portion are considered safe, posing public health concerns.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Common beauty products like makeup and lotions contain chemicals (e.g., parabens, phthalates) that may enter the body and lead to hormone, reproductive issues, and cancer risks.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This project will investigate the health risks of cosmetic chemicals using data from the NHANES (National Health and Nutrition Examination Survey).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Despite the widespread use of these products, there is insufficient research on the long-term health impacts of these chemicals.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17368635-E354-8844-9701-815C9228529D}" type="datetime1">
              <a:rPr lang="en-US" smtClean="0"/>
              <a:t>4/28/25</a:t>
            </a:fld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04" name="Google Shape;104;p2" descr="A magnifying glass over a white tube of cream and a white container with red bricks on i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2799" y="2056065"/>
            <a:ext cx="4508209" cy="389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Project Objective: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669036" y="1677373"/>
            <a:ext cx="10853928" cy="18288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Project Overview: Investigating Chemical Exposure from Cosmetics and Cancer Risk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Objective: To assess if harmful chemicals, commonly found in cosmetics, are present in the body and if they are linked to cancer risk.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Goals: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Prevalence of Chemical Use: Identify the most common cosmetic chemicals and their frequency of use.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Health Implications: Analyze the link between exposure to cosmetic chemicals and health issues (e.g., skin disorders, chronic diseases).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Demographic Patterns: Explore how exposure varies by gender, age, ethnicity, and socioeconomic status.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Promote Awareness: Highlight safer cosmetic alternatives and raise awareness about potential risks.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Impact: This research will enhance understanding of cosmetic chemical exposure and its public health risks, guiding consumers and policymakers towards safer, sustainable choices.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13" name="Google Shape;11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DCDD31-3FBB-9649-B3C8-053C03114B1E}" type="datetime1">
              <a:rPr lang="en-US" smtClean="0"/>
              <a:t>4/28/25</a:t>
            </a:fld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9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Key Toxic Chemicals in Beauty Products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69036" y="1677373"/>
            <a:ext cx="10853928" cy="18288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838200" y="1855280"/>
            <a:ext cx="10424532" cy="432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1) Parabens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Synthetic preservatives found in cosmetics, personal care products, and some foods.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Common types: methylparaben, propylparaben.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Used to prevent bacterial and mold growth. Concerns about hormone disruption by mimicking estrogen, though generally considered safe by regulatory agencies.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2) Phthalates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Chemicals used to make plastics flexible and extend fragrance longevity in personal care products.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Found in perfumes, lotions, and plastics. Some types are linked to reproductive health and developmental issues.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>
                <a:latin typeface="Times New Roman"/>
                <a:ea typeface="Times New Roman"/>
                <a:cs typeface="Times New Roman"/>
                <a:sym typeface="Times New Roman"/>
              </a:rPr>
              <a:t>3) Triclosans: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Triclosan is an antimicrobial agent found in personal care products, soaps, and toothpaste to prevent bacterial contamination.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It is linked to health and environmental risks, including endocrine disruption, antibiotic resistance, and water pollution.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CE09297C-C302-0548-A57A-E98AA4ADBCE6}" type="datetime1">
              <a:rPr lang="en-US" smtClean="0"/>
              <a:t>4/28/25</a:t>
            </a:fld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Exposures add up - Survey results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669036" y="1677373"/>
            <a:ext cx="10853928" cy="18288"/>
          </a:xfrm>
          <a:custGeom>
            <a:avLst/>
            <a:gdLst/>
            <a:ahLst/>
            <a:cxnLst/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Survey on Personal Care Product Use and Chemical Exposure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 survey of 2,300+ people by public health organizations found: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Average use: 9 personal care products per day, containing 126 unique chemicals.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High usage: Over 25% of women and 1 in 100 men use at least 15 products daily.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Key Findings: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Carcinogen Exposure: 12.2 million adults (1 in 13 women, 1 in 23 men) are exposed daily to ingredients classified as known or probable human carcinogens.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Reproductive Toxin Exposure: 4.3 million women (1 in 24) are exposed daily to chemicals linked to reproductive or developmental harm.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i="1"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Phthalates, found in around 75% of personal care products, often go unlisted due to being part of fragrances (EWG et al. 2002).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https://web.archive.org/web/20040809233605/http:/www.ewg.org/reports/skindeep/report/exposure_survey.php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3A105ED7-13B3-C349-83AD-D496F1FE24AB}" type="datetime1">
              <a:rPr lang="en-US" smtClean="0"/>
              <a:t>4/28/25</a:t>
            </a:fld>
            <a:endParaRPr dirty="0"/>
          </a:p>
        </p:txBody>
      </p:sp>
      <p:sp>
        <p:nvSpPr>
          <p:cNvPr id="134" name="Google Shape;13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409575" y="633619"/>
            <a:ext cx="4279383" cy="5495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841247" y="642763"/>
            <a:ext cx="3410712" cy="118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Gender Distribution</a:t>
            </a:r>
            <a:endParaRPr/>
          </a:p>
        </p:txBody>
      </p:sp>
      <p:sp>
        <p:nvSpPr>
          <p:cNvPr id="180" name="Google Shape;180;p9"/>
          <p:cNvSpPr/>
          <p:nvPr/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409576" y="2252870"/>
            <a:ext cx="4279382" cy="388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Balanced Gender Distribution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There are 3631 rows in the dataset.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equal distribution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males and females in the dataset, ensuring that gender representation is not heavily skewed.</a:t>
            </a:r>
          </a:p>
          <a:p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Slightly Higher Female Count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both genders are well-represented, there are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more males (1,823) compared to females (1,808)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indicates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gender imbalance in favor of males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overall, the dataset maintains a well-balanced gender ratio.</a:t>
            </a:r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 txBox="1">
            <a:spLocks noGrp="1"/>
          </p:cNvSpPr>
          <p:nvPr>
            <p:ph type="dt" idx="10"/>
          </p:nvPr>
        </p:nvSpPr>
        <p:spPr>
          <a:xfrm>
            <a:off x="84124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24AA3E46-F282-504E-B734-5C97AF0D68DF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184" name="Google Shape;184;p9"/>
          <p:cNvSpPr txBox="1">
            <a:spLocks noGrp="1"/>
          </p:cNvSpPr>
          <p:nvPr>
            <p:ph type="sldNum" idx="12"/>
          </p:nvPr>
        </p:nvSpPr>
        <p:spPr>
          <a:xfrm>
            <a:off x="861364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6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1CD78-22BD-509E-630B-DB2997C3D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111" y="633619"/>
            <a:ext cx="5839430" cy="54959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409575" y="633619"/>
            <a:ext cx="4279383" cy="54959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EDED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Age Distribution</a:t>
            </a:r>
            <a:endParaRPr/>
          </a:p>
        </p:txBody>
      </p:sp>
      <p:sp>
        <p:nvSpPr>
          <p:cNvPr id="167" name="Google Shape;167;p8"/>
          <p:cNvSpPr/>
          <p:nvPr/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1"/>
          </p:nvPr>
        </p:nvSpPr>
        <p:spPr>
          <a:xfrm>
            <a:off x="409575" y="2252870"/>
            <a:ext cx="4279383" cy="384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Majority of Participants are Young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The highest frequency is in the 0-10 age range, indicating a large portion of participants are children or infants.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Gradual Decline in Middle Ages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The number of participants decreases as age increases, with a relatively even but lower distribution for ages 30-50.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Slight Increase in Elderly Participants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: A small rise in the number of participants is observed around ages 60-70 and at age 80, showing some representation of older adults.</a:t>
            </a:r>
            <a:endParaRPr/>
          </a:p>
        </p:txBody>
      </p:sp>
      <p:sp>
        <p:nvSpPr>
          <p:cNvPr id="170" name="Google Shape;170;p8"/>
          <p:cNvSpPr txBox="1">
            <a:spLocks noGrp="1"/>
          </p:cNvSpPr>
          <p:nvPr>
            <p:ph type="dt" idx="10"/>
          </p:nvPr>
        </p:nvSpPr>
        <p:spPr>
          <a:xfrm>
            <a:off x="84124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6F4DD7E7-0C1A-2443-ACC9-EFAEB2E9D600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861364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7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298D5-AF21-23AC-188F-C32E04F6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633618"/>
            <a:ext cx="5508978" cy="54959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/>
          <p:nvPr/>
        </p:nvSpPr>
        <p:spPr>
          <a:xfrm>
            <a:off x="0" y="24938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Screenshot 2025-03-14 at 3.47.25 PM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0" y="0"/>
            <a:ext cx="4959047" cy="6858000"/>
          </a:xfrm>
          <a:custGeom>
            <a:avLst/>
            <a:gdLst/>
            <a:ahLst/>
            <a:cxnLst/>
            <a:rect l="l" t="t" r="r" b="b"/>
            <a:pathLst>
              <a:path w="4959047" h="6858000" extrusionOk="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0" y="249382"/>
            <a:ext cx="4948887" cy="6858000"/>
          </a:xfrm>
          <a:custGeom>
            <a:avLst/>
            <a:gdLst/>
            <a:ahLst/>
            <a:cxnLst/>
            <a:rect l="l" t="t" r="r" b="b"/>
            <a:pathLst>
              <a:path w="4948887" h="6858000" extrusionOk="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Screenshot 2025-03-14 at 3.47.25 PM</a:t>
            </a: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477981" y="1122362"/>
            <a:ext cx="4023360" cy="344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lay"/>
              </a:rPr>
              <a:t>Threshold Levels for the Chemicals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Google Shape;194;p11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>
            <a:spLocks noGrp="1"/>
          </p:cNvSpPr>
          <p:nvPr>
            <p:ph type="dt" idx="10"/>
          </p:nvPr>
        </p:nvSpPr>
        <p:spPr>
          <a:xfrm>
            <a:off x="47798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CC7F29CD-E757-5445-9BC3-5DACA362F1E6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197" name="Google Shape;197;p11"/>
          <p:cNvSpPr txBox="1">
            <a:spLocks noGrp="1"/>
          </p:cNvSpPr>
          <p:nvPr>
            <p:ph type="sldNum" idx="12"/>
          </p:nvPr>
        </p:nvSpPr>
        <p:spPr>
          <a:xfrm>
            <a:off x="9847810" y="6356350"/>
            <a:ext cx="15059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8</a:t>
            </a:fld>
            <a:endParaRPr>
              <a:solidFill>
                <a:srgbClr val="7F7F7F"/>
              </a:solidFill>
            </a:endParaRPr>
          </a:p>
        </p:txBody>
      </p:sp>
      <p:pic>
        <p:nvPicPr>
          <p:cNvPr id="9" name="Picture 8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0EF2AB5-CB71-7727-228F-6BF6A765E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22" y="1338145"/>
            <a:ext cx="5960024" cy="37914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/>
          <p:nvPr/>
        </p:nvSpPr>
        <p:spPr>
          <a:xfrm>
            <a:off x="0" y="0"/>
            <a:ext cx="12192000" cy="71073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4"/>
          <p:cNvSpPr/>
          <p:nvPr/>
        </p:nvSpPr>
        <p:spPr>
          <a:xfrm>
            <a:off x="0" y="0"/>
            <a:ext cx="4959047" cy="6858000"/>
          </a:xfrm>
          <a:custGeom>
            <a:avLst/>
            <a:gdLst/>
            <a:ahLst/>
            <a:cxnLst/>
            <a:rect l="l" t="t" r="r" b="b"/>
            <a:pathLst>
              <a:path w="4959047" h="6858000" extrusionOk="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762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4"/>
          <p:cNvSpPr/>
          <p:nvPr/>
        </p:nvSpPr>
        <p:spPr>
          <a:xfrm>
            <a:off x="0" y="249382"/>
            <a:ext cx="4948887" cy="6858000"/>
          </a:xfrm>
          <a:custGeom>
            <a:avLst/>
            <a:gdLst/>
            <a:ahLst/>
            <a:cxnLst/>
            <a:rect l="l" t="t" r="r" b="b"/>
            <a:pathLst>
              <a:path w="4948887" h="6858000" extrusionOk="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477981" y="1122362"/>
            <a:ext cx="4023360" cy="344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Cases Distribution among Females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14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4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 txBox="1">
            <a:spLocks noGrp="1"/>
          </p:cNvSpPr>
          <p:nvPr>
            <p:ph type="dt" idx="10"/>
          </p:nvPr>
        </p:nvSpPr>
        <p:spPr>
          <a:xfrm>
            <a:off x="477981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8C9D48E-FE8C-9D4F-82DB-E66F05B64E66}" type="datetime1">
              <a:rPr lang="en-US" smtClean="0">
                <a:solidFill>
                  <a:srgbClr val="7F7F7F"/>
                </a:solidFill>
              </a:rPr>
              <a:t>4/28/25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9847810" y="6356350"/>
            <a:ext cx="15059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7F7F7F"/>
                </a:solidFill>
              </a:rPr>
              <a:t>9</a:t>
            </a:fld>
            <a:endParaRPr>
              <a:solidFill>
                <a:srgbClr val="7F7F7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F13F-CD46-A51C-EB78-264695FB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11353799" y="617696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713CF-93FB-69C9-76D9-68421F084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028" y="1144587"/>
            <a:ext cx="5245840" cy="43513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1112</Words>
  <Application>Microsoft Macintosh PowerPoint</Application>
  <PresentationFormat>Widescreen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Play</vt:lpstr>
      <vt:lpstr>Times New Roman</vt:lpstr>
      <vt:lpstr>Calibri</vt:lpstr>
      <vt:lpstr>Office Theme</vt:lpstr>
      <vt:lpstr>Pretty Poison: Health Risks of Toxic Beauty</vt:lpstr>
      <vt:lpstr>Introduction</vt:lpstr>
      <vt:lpstr>  Project Objective: </vt:lpstr>
      <vt:lpstr>  Key Toxic Chemicals in Beauty Products </vt:lpstr>
      <vt:lpstr>  Exposures add up - Survey results </vt:lpstr>
      <vt:lpstr>Gender Distribution</vt:lpstr>
      <vt:lpstr>Age Distribution</vt:lpstr>
      <vt:lpstr>Threshold Levels for the Chemicals</vt:lpstr>
      <vt:lpstr>Breast Cancer Cases Distribution among Females</vt:lpstr>
      <vt:lpstr>Breast Cancer Distribution by Race</vt:lpstr>
      <vt:lpstr>Chemical levels above threshold in Female data</vt:lpstr>
      <vt:lpstr>T-test for Chemical Exposure in Breast Cancer Data</vt:lpstr>
      <vt:lpstr>Confusion matrix for XGBoost Machine Learning Model</vt:lpstr>
      <vt:lpstr>Adding new features</vt:lpstr>
      <vt:lpstr>Model-wise Confusion Matrices for Cancer Prediction</vt:lpstr>
      <vt:lpstr>Comparative Analysis of Cancer Prediction Models</vt:lpstr>
      <vt:lpstr>Links of Papers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Dhanumjay Buddabattuni - buddabd</dc:creator>
  <cp:lastModifiedBy>Dhanumjay Buddabattuni - buddabd</cp:lastModifiedBy>
  <cp:revision>14</cp:revision>
  <dcterms:created xsi:type="dcterms:W3CDTF">2024-10-22T15:42:05Z</dcterms:created>
  <dcterms:modified xsi:type="dcterms:W3CDTF">2025-04-28T18:32:19Z</dcterms:modified>
</cp:coreProperties>
</file>