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61" r:id="rId19"/>
    <p:sldId id="262" r:id="rId20"/>
    <p:sldId id="263" r:id="rId21"/>
    <p:sldId id="264" r:id="rId22"/>
    <p:sldId id="265"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76505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E77B6-3E30-4B01-87AB-77476AF09ABD}"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29137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97515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2286421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49973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826421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1869899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164275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55344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53161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77B6-3E30-4B01-87AB-77476AF09ABD}"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192559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0E77B6-3E30-4B01-87AB-77476AF09ABD}"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134919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E77B6-3E30-4B01-87AB-77476AF09ABD}" type="datetimeFigureOut">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428961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E77B6-3E30-4B01-87AB-77476AF09ABD}"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25306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E77B6-3E30-4B01-87AB-77476AF09ABD}"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128358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E77B6-3E30-4B01-87AB-77476AF09ABD}"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69595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E77B6-3E30-4B01-87AB-77476AF09ABD}"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316017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0E77B6-3E30-4B01-87AB-77476AF09ABD}" type="datetimeFigureOut">
              <a:rPr lang="en-US" smtClean="0"/>
              <a:pPr/>
              <a:t>3/22/2021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AA4BED-97CF-4F58-BC22-756674315863}" type="slidenum">
              <a:rPr lang="en-US" smtClean="0"/>
              <a:pPr/>
              <a:t>‹#›</a:t>
            </a:fld>
            <a:endParaRPr lang="en-US"/>
          </a:p>
        </p:txBody>
      </p:sp>
    </p:spTree>
    <p:extLst>
      <p:ext uri="{BB962C8B-B14F-4D97-AF65-F5344CB8AC3E}">
        <p14:creationId xmlns:p14="http://schemas.microsoft.com/office/powerpoint/2010/main" xmlns="" val="47756011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 Id="rId5" Type="http://schemas.openxmlformats.org/officeDocument/2006/relationships/hyperlink" Target="https://matplotlib.org/gallery/index.html" TargetMode="External"/><Relationship Id="rId4" Type="http://schemas.openxmlformats.org/officeDocument/2006/relationships/hyperlink" Target="https://matplotlib.org/tutorials/introductory/sample_plot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Google_Brai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Google"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6" Type="http://schemas.openxmlformats.org/officeDocument/2006/relationships/hyperlink" Target="https://en.wikipedia.org/wiki/Neural_networks" TargetMode="External"/><Relationship Id="rId5" Type="http://schemas.openxmlformats.org/officeDocument/2006/relationships/hyperlink" Target="https://en.wikipedia.org/wiki/Machine_learning" TargetMode="External"/><Relationship Id="rId10" Type="http://schemas.openxmlformats.org/officeDocument/2006/relationships/hyperlink" Target="https://en.wikipedia.org/wiki/Open-source_license" TargetMode="External"/><Relationship Id="rId4" Type="http://schemas.openxmlformats.org/officeDocument/2006/relationships/hyperlink" Target="https://en.wikipedia.org/wiki/Library_(computing)" TargetMode="External"/><Relationship Id="rId9" Type="http://schemas.openxmlformats.org/officeDocument/2006/relationships/hyperlink" Target="https://en.wikipedia.org/wiki/Apache_Licen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7C146-991C-40B4-83C9-C016FE538FFF}"/>
              </a:ext>
            </a:extLst>
          </p:cNvPr>
          <p:cNvSpPr>
            <a:spLocks noGrp="1"/>
          </p:cNvSpPr>
          <p:nvPr>
            <p:ph type="title"/>
          </p:nvPr>
        </p:nvSpPr>
        <p:spPr>
          <a:xfrm>
            <a:off x="831850" y="1709738"/>
            <a:ext cx="10515600" cy="558799"/>
          </a:xfrm>
        </p:spPr>
        <p:txBody>
          <a:bodyPr>
            <a:noAutofit/>
          </a:bodyPr>
          <a:lstStyle/>
          <a:p>
            <a:r>
              <a:rPr lang="en-US" sz="4400" b="1" dirty="0" smtClean="0">
                <a:latin typeface="Times New Roman" panose="02020603050405020304" pitchFamily="18" charset="0"/>
                <a:cs typeface="Times New Roman" panose="02020603050405020304" pitchFamily="18" charset="0"/>
              </a:rPr>
              <a:t>A Machine Learning Model for Average Fuel Consumption in Heavy Vehicles </a:t>
            </a:r>
            <a:endParaRPr lang="en-US" sz="4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3DC60E5B-8B61-4B35-B767-A45F09996109}"/>
              </a:ext>
            </a:extLst>
          </p:cNvPr>
          <p:cNvSpPr>
            <a:spLocks noGrp="1"/>
          </p:cNvSpPr>
          <p:nvPr>
            <p:ph type="body" idx="1"/>
          </p:nvPr>
        </p:nvSpPr>
        <p:spPr>
          <a:xfrm>
            <a:off x="1308295" y="4589464"/>
            <a:ext cx="10039156" cy="1290831"/>
          </a:xfrm>
        </p:spPr>
        <p:txBody>
          <a:bodyPr>
            <a:normAutofit lnSpcReduction="10000"/>
          </a:bodyPr>
          <a:lstStyle/>
          <a:p>
            <a:pPr algn="l"/>
            <a:r>
              <a:rPr lang="en-US" sz="2000" b="1" dirty="0">
                <a:solidFill>
                  <a:schemeClr val="tx1"/>
                </a:solidFill>
                <a:latin typeface="Times New Roman" panose="02020603050405020304" pitchFamily="18" charset="0"/>
                <a:cs typeface="Times New Roman" panose="02020603050405020304" pitchFamily="18" charset="0"/>
              </a:rPr>
              <a:t>Under The Guidance Of                                                                         Presented By</a:t>
            </a:r>
          </a:p>
          <a:p>
            <a:pPr algn="l"/>
            <a:r>
              <a:rPr lang="en-US" sz="2000" dirty="0">
                <a:solidFill>
                  <a:schemeClr val="tx1"/>
                </a:solidFill>
                <a:latin typeface="Times New Roman" panose="02020603050405020304" pitchFamily="18" charset="0"/>
                <a:cs typeface="Times New Roman" panose="02020603050405020304" pitchFamily="18" charset="0"/>
              </a:rPr>
              <a:t>M.Chaitanya Mam  				                                                         B.Hari Priya</a:t>
            </a:r>
          </a:p>
          <a:p>
            <a:pPr algn="l"/>
            <a:r>
              <a:rPr lang="en-US" sz="2000" dirty="0">
                <a:solidFill>
                  <a:schemeClr val="tx1"/>
                </a:solidFill>
                <a:latin typeface="Times New Roman" panose="02020603050405020304" pitchFamily="18" charset="0"/>
                <a:cs typeface="Times New Roman" panose="02020603050405020304" pitchFamily="18" charset="0"/>
              </a:rPr>
              <a:t>Asst.Professor 					                                                         Roll no: L19CA124</a:t>
            </a:r>
          </a:p>
          <a:p>
            <a:pPr algn="l"/>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79271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54015"/>
          </a:xfrm>
        </p:spPr>
        <p:txBody>
          <a:bodyPr/>
          <a:lstStyle/>
          <a:p>
            <a:r>
              <a:rPr lang="en-US" b="1" dirty="0" err="1" smtClean="0"/>
              <a:t>Matplotlib</a:t>
            </a:r>
            <a:r>
              <a:rPr lang="en-US" dirty="0" smtClean="0"/>
              <a:t/>
            </a:r>
            <a:br>
              <a:rPr lang="en-US" dirty="0" smtClean="0"/>
            </a:br>
            <a:endParaRPr lang="en-US" dirty="0"/>
          </a:p>
        </p:txBody>
      </p:sp>
      <p:sp>
        <p:nvSpPr>
          <p:cNvPr id="3" name="Content Placeholder 2"/>
          <p:cNvSpPr>
            <a:spLocks noGrp="1"/>
          </p:cNvSpPr>
          <p:nvPr>
            <p:ph idx="1"/>
          </p:nvPr>
        </p:nvSpPr>
        <p:spPr>
          <a:xfrm>
            <a:off x="1484310" y="2110155"/>
            <a:ext cx="10018713" cy="3681046"/>
          </a:xfrm>
        </p:spPr>
        <p:txBody>
          <a:bodyPr>
            <a:normAutofit fontScale="92500" lnSpcReduction="20000"/>
          </a:bodyPr>
          <a:lstStyle/>
          <a:p>
            <a:r>
              <a:rPr lang="en-US" dirty="0" err="1" smtClean="0"/>
              <a:t>Matplotlib</a:t>
            </a:r>
            <a:r>
              <a:rPr lang="en-US" dirty="0" smtClean="0"/>
              <a:t> </a:t>
            </a:r>
            <a:r>
              <a:rPr lang="en-US" dirty="0" smtClean="0"/>
              <a:t>is a Python 2D plotting library which produces publication quality figures in a variety of hardcopy formats and interactive environments across platforms. </a:t>
            </a:r>
            <a:r>
              <a:rPr lang="en-US" dirty="0" err="1" smtClean="0"/>
              <a:t>Matplotlib</a:t>
            </a:r>
            <a:r>
              <a:rPr lang="en-US" dirty="0" smtClean="0"/>
              <a:t> can be used in Python scripts, the Python and </a:t>
            </a:r>
            <a:r>
              <a:rPr lang="en-US" u="sng" dirty="0" err="1" smtClean="0">
                <a:hlinkClick r:id="rId2"/>
              </a:rPr>
              <a:t>IPython</a:t>
            </a:r>
            <a:r>
              <a:rPr lang="en-US" dirty="0" smtClean="0"/>
              <a:t> shells, the </a:t>
            </a:r>
            <a:r>
              <a:rPr lang="en-US" u="sng" dirty="0" err="1" smtClean="0">
                <a:hlinkClick r:id="rId3"/>
              </a:rPr>
              <a:t>Jupyter</a:t>
            </a:r>
            <a:r>
              <a:rPr lang="en-US" dirty="0" smtClean="0"/>
              <a:t> Notebook, web application servers, and four graphical user interface toolkits. </a:t>
            </a:r>
            <a:r>
              <a:rPr lang="en-US" dirty="0" err="1" smtClean="0"/>
              <a:t>Matplotlib</a:t>
            </a:r>
            <a:r>
              <a:rPr lang="en-US" dirty="0" smtClean="0"/>
              <a:t> tries to make easy things easy and hard things possible. You can generate plots, histograms, power spectra, bar charts, error charts, scatter plots, etc., with just a few lines of code. For examples, see the </a:t>
            </a:r>
            <a:r>
              <a:rPr lang="en-US" dirty="0" smtClean="0">
                <a:hlinkClick r:id="rId4"/>
              </a:rPr>
              <a:t>sample plots</a:t>
            </a:r>
            <a:r>
              <a:rPr lang="en-US" dirty="0" smtClean="0"/>
              <a:t> and </a:t>
            </a:r>
            <a:r>
              <a:rPr lang="en-US" dirty="0" smtClean="0">
                <a:hlinkClick r:id="rId5"/>
              </a:rPr>
              <a:t>thumbnail gallery</a:t>
            </a:r>
            <a:r>
              <a:rPr lang="en-US" dirty="0" smtClean="0"/>
              <a:t>.</a:t>
            </a:r>
          </a:p>
          <a:p>
            <a:r>
              <a:rPr lang="en-US" dirty="0" smtClean="0"/>
              <a:t>For simple plotting the </a:t>
            </a:r>
            <a:r>
              <a:rPr lang="en-US" dirty="0" err="1" smtClean="0"/>
              <a:t>pyplot</a:t>
            </a:r>
            <a:r>
              <a:rPr lang="en-US" dirty="0" smtClean="0"/>
              <a:t> module provides a MATLAB-like interface, particularly when combined with </a:t>
            </a:r>
            <a:r>
              <a:rPr lang="en-US" dirty="0" err="1" smtClean="0"/>
              <a:t>IPython</a:t>
            </a:r>
            <a:r>
              <a:rPr lang="en-US" dirty="0" smtClean="0"/>
              <a:t>. For the power user, you have full control of line styles, font properties, axes properties, etc, via an object oriented interface or via a set of functions familiar to MATLAB users.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Scikit</a:t>
            </a:r>
            <a:r>
              <a:rPr lang="en-US" b="1" dirty="0" smtClean="0"/>
              <a:t> – learn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err="1" smtClean="0"/>
              <a:t>Scikit</a:t>
            </a:r>
            <a:r>
              <a:rPr lang="en-US" dirty="0" smtClean="0"/>
              <a:t>-learn </a:t>
            </a:r>
            <a:r>
              <a:rPr lang="en-US" dirty="0" smtClean="0"/>
              <a:t>provides a range of supervised and unsupervised learning algorithms via a consistent interface in Python. It is licensed under a permissive simplified BSD license and is distributed under many Linux distributions, encouraging academic and commercial use. </a:t>
            </a:r>
            <a:r>
              <a:rPr lang="en-US" b="1" dirty="0" smtClean="0"/>
              <a:t>Python</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22495"/>
          </a:xfrm>
        </p:spPr>
        <p:txBody>
          <a:bodyPr>
            <a:normAutofit fontScale="90000"/>
          </a:bodyPr>
          <a:lstStyle/>
          <a:p>
            <a:r>
              <a:rPr lang="en-US" dirty="0" smtClean="0"/>
              <a:t>Dataset Design</a:t>
            </a:r>
            <a:endParaRPr lang="en-US" dirty="0"/>
          </a:p>
        </p:txBody>
      </p:sp>
      <p:sp>
        <p:nvSpPr>
          <p:cNvPr id="3" name="Content Placeholder 2"/>
          <p:cNvSpPr>
            <a:spLocks noGrp="1"/>
          </p:cNvSpPr>
          <p:nvPr>
            <p:ph idx="1"/>
          </p:nvPr>
        </p:nvSpPr>
        <p:spPr>
          <a:xfrm>
            <a:off x="1610919" y="1654125"/>
            <a:ext cx="10018713" cy="4648201"/>
          </a:xfrm>
        </p:spPr>
        <p:txBody>
          <a:bodyPr/>
          <a:lstStyle/>
          <a:p>
            <a:pPr>
              <a:buNone/>
            </a:pPr>
            <a:endParaRPr lang="en-US" dirty="0" smtClean="0"/>
          </a:p>
        </p:txBody>
      </p:sp>
      <p:graphicFrame>
        <p:nvGraphicFramePr>
          <p:cNvPr id="5" name="Table 4"/>
          <p:cNvGraphicFramePr>
            <a:graphicFrameLocks noGrp="1"/>
          </p:cNvGraphicFramePr>
          <p:nvPr/>
        </p:nvGraphicFramePr>
        <p:xfrm>
          <a:off x="1842869" y="1969475"/>
          <a:ext cx="9003322" cy="3812347"/>
        </p:xfrm>
        <a:graphic>
          <a:graphicData uri="http://schemas.openxmlformats.org/drawingml/2006/table">
            <a:tbl>
              <a:tblPr firstRow="1" bandRow="1">
                <a:tableStyleId>{5C22544A-7EE6-4342-B048-85BDC9FD1C3A}</a:tableStyleId>
              </a:tblPr>
              <a:tblGrid>
                <a:gridCol w="9003322"/>
              </a:tblGrid>
              <a:tr h="544621">
                <a:tc>
                  <a:txBody>
                    <a:bodyPr/>
                    <a:lstStyle/>
                    <a:p>
                      <a:r>
                        <a:rPr lang="en-US" dirty="0" err="1" smtClean="0"/>
                        <a:t>num_stops</a:t>
                      </a:r>
                      <a:endParaRPr lang="en-US" dirty="0"/>
                    </a:p>
                  </a:txBody>
                  <a:tcPr/>
                </a:tc>
              </a:tr>
              <a:tr h="544621">
                <a:tc>
                  <a:txBody>
                    <a:bodyPr/>
                    <a:lstStyle/>
                    <a:p>
                      <a:r>
                        <a:rPr lang="en-US" dirty="0" err="1" smtClean="0"/>
                        <a:t>time_stopped</a:t>
                      </a:r>
                      <a:endParaRPr lang="en-US" dirty="0"/>
                    </a:p>
                  </a:txBody>
                  <a:tcPr/>
                </a:tc>
              </a:tr>
              <a:tr h="544621">
                <a:tc>
                  <a:txBody>
                    <a:bodyPr/>
                    <a:lstStyle/>
                    <a:p>
                      <a:r>
                        <a:rPr lang="en-US" dirty="0" err="1" smtClean="0"/>
                        <a:t>average_moving_speed</a:t>
                      </a:r>
                      <a:endParaRPr lang="en-US" dirty="0"/>
                    </a:p>
                  </a:txBody>
                  <a:tcPr/>
                </a:tc>
              </a:tr>
              <a:tr h="544621">
                <a:tc>
                  <a:txBody>
                    <a:bodyPr/>
                    <a:lstStyle/>
                    <a:p>
                      <a:r>
                        <a:rPr lang="en-US" dirty="0" err="1" smtClean="0"/>
                        <a:t>characteristic_acceleration</a:t>
                      </a:r>
                      <a:endParaRPr lang="en-US" dirty="0"/>
                    </a:p>
                  </a:txBody>
                  <a:tcPr/>
                </a:tc>
              </a:tr>
              <a:tr h="544621">
                <a:tc>
                  <a:txBody>
                    <a:bodyPr/>
                    <a:lstStyle/>
                    <a:p>
                      <a:r>
                        <a:rPr lang="en-US" dirty="0" err="1" smtClean="0"/>
                        <a:t>aerodynamic_speed_squared</a:t>
                      </a:r>
                      <a:endParaRPr lang="en-US" dirty="0"/>
                    </a:p>
                  </a:txBody>
                  <a:tcPr/>
                </a:tc>
              </a:tr>
              <a:tr h="544621">
                <a:tc>
                  <a:txBody>
                    <a:bodyPr/>
                    <a:lstStyle/>
                    <a:p>
                      <a:r>
                        <a:rPr lang="en-US" dirty="0" smtClean="0"/>
                        <a:t>change_ </a:t>
                      </a:r>
                      <a:r>
                        <a:rPr lang="en-US" dirty="0" err="1" smtClean="0"/>
                        <a:t>in_kinetic_energy</a:t>
                      </a:r>
                      <a:endParaRPr lang="en-US" dirty="0"/>
                    </a:p>
                  </a:txBody>
                  <a:tcPr/>
                </a:tc>
              </a:tr>
              <a:tr h="544621">
                <a:tc>
                  <a:txBody>
                    <a:bodyPr/>
                    <a:lstStyle/>
                    <a:p>
                      <a:r>
                        <a:rPr lang="en-US" dirty="0" err="1" smtClean="0"/>
                        <a:t>change_in_potential_energy</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smtClean="0"/>
              <a:t>I</a:t>
            </a:r>
            <a:r>
              <a:rPr lang="en-US" dirty="0" smtClean="0"/>
              <a:t>nterface Design</a:t>
            </a:r>
            <a:endParaRPr lang="en-US" dirty="0"/>
          </a:p>
        </p:txBody>
      </p:sp>
      <p:pic>
        <p:nvPicPr>
          <p:cNvPr id="4" name="Content Placeholder 3"/>
          <p:cNvPicPr>
            <a:picLocks noGrp="1"/>
          </p:cNvPicPr>
          <p:nvPr>
            <p:ph idx="1"/>
          </p:nvPr>
        </p:nvPicPr>
        <p:blipFill>
          <a:blip r:embed="rId2"/>
          <a:stretch>
            <a:fillRect/>
          </a:stretch>
        </p:blipFill>
        <p:spPr>
          <a:xfrm>
            <a:off x="2771336" y="2667000"/>
            <a:ext cx="6500756" cy="312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pic>
        <p:nvPicPr>
          <p:cNvPr id="1026" name="Picture 2" descr="C:\Users\Venkat\Desktop\hhh.png"/>
          <p:cNvPicPr>
            <a:picLocks noGrp="1" noChangeAspect="1" noChangeArrowheads="1"/>
          </p:cNvPicPr>
          <p:nvPr>
            <p:ph idx="1"/>
          </p:nvPr>
        </p:nvPicPr>
        <p:blipFill>
          <a:blip r:embed="rId2"/>
          <a:srcRect/>
          <a:stretch>
            <a:fillRect/>
          </a:stretch>
        </p:blipFill>
        <p:spPr bwMode="auto">
          <a:xfrm>
            <a:off x="1645920" y="2535133"/>
            <a:ext cx="9580097" cy="359369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pic>
        <p:nvPicPr>
          <p:cNvPr id="2050" name="Picture 2" descr="C:\Users\Venkat\Desktop\aaa.png"/>
          <p:cNvPicPr>
            <a:picLocks noGrp="1" noChangeAspect="1" noChangeArrowheads="1"/>
          </p:cNvPicPr>
          <p:nvPr>
            <p:ph idx="1"/>
          </p:nvPr>
        </p:nvPicPr>
        <p:blipFill>
          <a:blip r:embed="rId2"/>
          <a:srcRect/>
          <a:stretch>
            <a:fillRect/>
          </a:stretch>
        </p:blipFill>
        <p:spPr bwMode="auto">
          <a:xfrm>
            <a:off x="3094892" y="2747496"/>
            <a:ext cx="6794696" cy="35079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60120"/>
          </a:xfrm>
        </p:spPr>
        <p:txBody>
          <a:bodyPr/>
          <a:lstStyle/>
          <a:p>
            <a:r>
              <a:rPr lang="en-US" dirty="0" smtClean="0"/>
              <a:t>Test Case </a:t>
            </a:r>
            <a:endParaRPr lang="en-US" dirty="0"/>
          </a:p>
        </p:txBody>
      </p:sp>
      <p:graphicFrame>
        <p:nvGraphicFramePr>
          <p:cNvPr id="4" name="Content Placeholder 3"/>
          <p:cNvGraphicFramePr>
            <a:graphicFrameLocks noGrp="1"/>
          </p:cNvGraphicFramePr>
          <p:nvPr>
            <p:ph idx="1"/>
          </p:nvPr>
        </p:nvGraphicFramePr>
        <p:xfrm>
          <a:off x="1484313" y="2011683"/>
          <a:ext cx="10018712" cy="4614199"/>
        </p:xfrm>
        <a:graphic>
          <a:graphicData uri="http://schemas.openxmlformats.org/drawingml/2006/table">
            <a:tbl>
              <a:tblPr firstRow="1" bandRow="1">
                <a:tableStyleId>{5C22544A-7EE6-4342-B048-85BDC9FD1C3A}</a:tableStyleId>
              </a:tblPr>
              <a:tblGrid>
                <a:gridCol w="2989213"/>
                <a:gridCol w="7029499"/>
              </a:tblGrid>
              <a:tr h="742516">
                <a:tc>
                  <a:txBody>
                    <a:bodyPr/>
                    <a:lstStyle/>
                    <a:p>
                      <a:r>
                        <a:rPr lang="en-US" sz="1800" b="1" kern="1200" dirty="0" smtClean="0">
                          <a:solidFill>
                            <a:schemeClr val="lt1"/>
                          </a:solidFill>
                          <a:latin typeface="+mn-lt"/>
                          <a:ea typeface="+mn-ea"/>
                          <a:cs typeface="+mn-cs"/>
                        </a:rPr>
                        <a:t>Use case ID</a:t>
                      </a:r>
                      <a:endParaRPr lang="en-US" dirty="0"/>
                    </a:p>
                  </a:txBody>
                  <a:tcPr/>
                </a:tc>
                <a:tc>
                  <a:txBody>
                    <a:bodyPr/>
                    <a:lstStyle/>
                    <a:p>
                      <a:r>
                        <a:rPr lang="en-US" dirty="0" smtClean="0"/>
                        <a:t>A Machine Learning Model for Average Fuel Consumption in Heavy Vehicles</a:t>
                      </a:r>
                      <a:endParaRPr lang="en-US" dirty="0"/>
                    </a:p>
                  </a:txBody>
                  <a:tcPr/>
                </a:tc>
              </a:tr>
              <a:tr h="430187">
                <a:tc>
                  <a:txBody>
                    <a:bodyPr/>
                    <a:lstStyle/>
                    <a:p>
                      <a:r>
                        <a:rPr lang="en-US" sz="1800" kern="1200" dirty="0" smtClean="0">
                          <a:solidFill>
                            <a:schemeClr val="dk1"/>
                          </a:solidFill>
                          <a:latin typeface="+mn-lt"/>
                          <a:ea typeface="+mn-ea"/>
                          <a:cs typeface="+mn-cs"/>
                        </a:rPr>
                        <a:t>Use case Name</a:t>
                      </a:r>
                      <a:endParaRPr lang="en-US" dirty="0"/>
                    </a:p>
                  </a:txBody>
                  <a:tcPr/>
                </a:tc>
                <a:tc>
                  <a:txBody>
                    <a:bodyPr/>
                    <a:lstStyle/>
                    <a:p>
                      <a:r>
                        <a:rPr lang="en-US" dirty="0" smtClean="0"/>
                        <a:t>Home Page</a:t>
                      </a:r>
                      <a:endParaRPr lang="en-US" dirty="0"/>
                    </a:p>
                  </a:txBody>
                  <a:tcPr/>
                </a:tc>
              </a:tr>
              <a:tr h="430187">
                <a:tc>
                  <a:txBody>
                    <a:bodyPr/>
                    <a:lstStyle/>
                    <a:p>
                      <a:r>
                        <a:rPr lang="en-US" sz="1800" kern="1200" dirty="0" smtClean="0">
                          <a:solidFill>
                            <a:schemeClr val="dk1"/>
                          </a:solidFill>
                          <a:latin typeface="+mn-lt"/>
                          <a:ea typeface="+mn-ea"/>
                          <a:cs typeface="+mn-cs"/>
                        </a:rPr>
                        <a:t>Description</a:t>
                      </a:r>
                      <a:endParaRPr lang="en-US" dirty="0"/>
                    </a:p>
                  </a:txBody>
                  <a:tcPr/>
                </a:tc>
                <a:tc>
                  <a:txBody>
                    <a:bodyPr/>
                    <a:lstStyle/>
                    <a:p>
                      <a:r>
                        <a:rPr lang="en-US" sz="1800" kern="1200" dirty="0" smtClean="0">
                          <a:solidFill>
                            <a:schemeClr val="dk1"/>
                          </a:solidFill>
                          <a:latin typeface="+mn-lt"/>
                          <a:ea typeface="+mn-ea"/>
                          <a:cs typeface="+mn-cs"/>
                        </a:rPr>
                        <a:t>Display home page </a:t>
                      </a:r>
                      <a:endParaRPr lang="en-US" dirty="0"/>
                    </a:p>
                  </a:txBody>
                  <a:tcPr/>
                </a:tc>
              </a:tr>
              <a:tr h="430187">
                <a:tc>
                  <a:txBody>
                    <a:bodyPr/>
                    <a:lstStyle/>
                    <a:p>
                      <a:r>
                        <a:rPr lang="en-US" sz="1800" kern="1200" dirty="0" smtClean="0">
                          <a:solidFill>
                            <a:schemeClr val="dk1"/>
                          </a:solidFill>
                          <a:latin typeface="+mn-lt"/>
                          <a:ea typeface="+mn-ea"/>
                          <a:cs typeface="+mn-cs"/>
                        </a:rPr>
                        <a:t>Primary actor </a:t>
                      </a:r>
                      <a:endParaRPr lang="en-US" dirty="0"/>
                    </a:p>
                  </a:txBody>
                  <a:tcPr/>
                </a:tc>
                <a:tc>
                  <a:txBody>
                    <a:bodyPr/>
                    <a:lstStyle/>
                    <a:p>
                      <a:r>
                        <a:rPr lang="en-US" sz="1800" kern="1200" dirty="0" smtClean="0">
                          <a:solidFill>
                            <a:schemeClr val="dk1"/>
                          </a:solidFill>
                          <a:latin typeface="+mn-lt"/>
                          <a:ea typeface="+mn-ea"/>
                          <a:cs typeface="+mn-cs"/>
                        </a:rPr>
                        <a:t>User</a:t>
                      </a:r>
                      <a:endParaRPr lang="en-US" dirty="0"/>
                    </a:p>
                  </a:txBody>
                  <a:tcPr/>
                </a:tc>
              </a:tr>
              <a:tr h="430187">
                <a:tc>
                  <a:txBody>
                    <a:bodyPr/>
                    <a:lstStyle/>
                    <a:p>
                      <a:r>
                        <a:rPr lang="en-US" sz="1800" kern="1200" dirty="0" smtClean="0">
                          <a:solidFill>
                            <a:schemeClr val="dk1"/>
                          </a:solidFill>
                          <a:latin typeface="+mn-lt"/>
                          <a:ea typeface="+mn-ea"/>
                          <a:cs typeface="+mn-cs"/>
                        </a:rPr>
                        <a:t>Precondition</a:t>
                      </a:r>
                      <a:endParaRPr lang="en-US" dirty="0"/>
                    </a:p>
                  </a:txBody>
                  <a:tcPr/>
                </a:tc>
                <a:tc>
                  <a:txBody>
                    <a:bodyPr/>
                    <a:lstStyle/>
                    <a:p>
                      <a:r>
                        <a:rPr lang="en-US" sz="1800" kern="1200" dirty="0" smtClean="0">
                          <a:solidFill>
                            <a:schemeClr val="dk1"/>
                          </a:solidFill>
                          <a:latin typeface="+mn-lt"/>
                          <a:ea typeface="+mn-ea"/>
                          <a:cs typeface="+mn-cs"/>
                        </a:rPr>
                        <a:t>User must open application</a:t>
                      </a:r>
                      <a:endParaRPr lang="en-US" dirty="0"/>
                    </a:p>
                  </a:txBody>
                  <a:tcPr/>
                </a:tc>
              </a:tr>
              <a:tr h="430187">
                <a:tc>
                  <a:txBody>
                    <a:bodyPr/>
                    <a:lstStyle/>
                    <a:p>
                      <a:r>
                        <a:rPr lang="en-US" sz="1800" kern="1200" dirty="0" smtClean="0">
                          <a:solidFill>
                            <a:schemeClr val="dk1"/>
                          </a:solidFill>
                          <a:latin typeface="+mn-lt"/>
                          <a:ea typeface="+mn-ea"/>
                          <a:cs typeface="+mn-cs"/>
                        </a:rPr>
                        <a:t>Post condition</a:t>
                      </a:r>
                      <a:endParaRPr lang="en-US" dirty="0"/>
                    </a:p>
                  </a:txBody>
                  <a:tcPr/>
                </a:tc>
                <a:tc>
                  <a:txBody>
                    <a:bodyPr/>
                    <a:lstStyle/>
                    <a:p>
                      <a:r>
                        <a:rPr lang="en-US" sz="1800" kern="1200" dirty="0" smtClean="0">
                          <a:solidFill>
                            <a:schemeClr val="dk1"/>
                          </a:solidFill>
                          <a:latin typeface="+mn-lt"/>
                          <a:ea typeface="+mn-ea"/>
                          <a:cs typeface="+mn-cs"/>
                        </a:rPr>
                        <a:t>Display the Home Page of an application</a:t>
                      </a:r>
                      <a:endParaRPr lang="en-US" dirty="0"/>
                    </a:p>
                  </a:txBody>
                  <a:tcPr/>
                </a:tc>
              </a:tr>
              <a:tr h="430187">
                <a:tc>
                  <a:txBody>
                    <a:bodyPr/>
                    <a:lstStyle/>
                    <a:p>
                      <a:r>
                        <a:rPr lang="en-US" sz="1800" kern="1200" dirty="0" smtClean="0">
                          <a:solidFill>
                            <a:schemeClr val="dk1"/>
                          </a:solidFill>
                          <a:latin typeface="+mn-lt"/>
                          <a:ea typeface="+mn-ea"/>
                          <a:cs typeface="+mn-cs"/>
                        </a:rPr>
                        <a:t>Frequency of Use case</a:t>
                      </a:r>
                      <a:endParaRPr lang="en-US" dirty="0"/>
                    </a:p>
                  </a:txBody>
                  <a:tcPr/>
                </a:tc>
                <a:tc>
                  <a:txBody>
                    <a:bodyPr/>
                    <a:lstStyle/>
                    <a:p>
                      <a:r>
                        <a:rPr lang="en-US" sz="1800" kern="1200" dirty="0" smtClean="0">
                          <a:solidFill>
                            <a:schemeClr val="dk1"/>
                          </a:solidFill>
                          <a:latin typeface="+mn-lt"/>
                          <a:ea typeface="+mn-ea"/>
                          <a:cs typeface="+mn-cs"/>
                        </a:rPr>
                        <a:t>Many times</a:t>
                      </a:r>
                      <a:endParaRPr lang="en-US" dirty="0"/>
                    </a:p>
                  </a:txBody>
                  <a:tcPr/>
                </a:tc>
              </a:tr>
              <a:tr h="430187">
                <a:tc>
                  <a:txBody>
                    <a:bodyPr/>
                    <a:lstStyle/>
                    <a:p>
                      <a:r>
                        <a:rPr lang="en-US" sz="1800" kern="1200" dirty="0" smtClean="0">
                          <a:solidFill>
                            <a:schemeClr val="dk1"/>
                          </a:solidFill>
                          <a:latin typeface="+mn-lt"/>
                          <a:ea typeface="+mn-ea"/>
                          <a:cs typeface="+mn-cs"/>
                        </a:rPr>
                        <a:t>Alternative use case</a:t>
                      </a:r>
                      <a:endParaRPr lang="en-US" dirty="0"/>
                    </a:p>
                  </a:txBody>
                  <a:tcPr/>
                </a:tc>
                <a:tc>
                  <a:txBody>
                    <a:bodyPr/>
                    <a:lstStyle/>
                    <a:p>
                      <a:r>
                        <a:rPr lang="en-US" dirty="0" smtClean="0"/>
                        <a:t>N/A</a:t>
                      </a:r>
                    </a:p>
                  </a:txBody>
                  <a:tcPr/>
                </a:tc>
              </a:tr>
              <a:tr h="430187">
                <a:tc>
                  <a:txBody>
                    <a:bodyPr/>
                    <a:lstStyle/>
                    <a:p>
                      <a:r>
                        <a:rPr lang="en-US" sz="1800" kern="1200" dirty="0" smtClean="0">
                          <a:solidFill>
                            <a:schemeClr val="dk1"/>
                          </a:solidFill>
                          <a:latin typeface="+mn-lt"/>
                          <a:ea typeface="+mn-ea"/>
                          <a:cs typeface="+mn-cs"/>
                        </a:rPr>
                        <a:t>Use case Diagrams</a:t>
                      </a:r>
                      <a:endParaRPr lang="en-US" dirty="0"/>
                    </a:p>
                  </a:txBody>
                  <a:tcPr/>
                </a:tc>
                <a:tc>
                  <a:txBody>
                    <a:bodyPr/>
                    <a:lstStyle/>
                    <a:p>
                      <a:endParaRPr lang="en-US" dirty="0" smtClean="0"/>
                    </a:p>
                  </a:txBody>
                  <a:tcPr/>
                </a:tc>
              </a:tr>
              <a:tr h="430187">
                <a:tc>
                  <a:txBody>
                    <a:bodyPr/>
                    <a:lstStyle/>
                    <a:p>
                      <a:r>
                        <a:rPr lang="en-US" sz="1800" kern="1200" dirty="0" smtClean="0">
                          <a:solidFill>
                            <a:schemeClr val="dk1"/>
                          </a:solidFill>
                          <a:latin typeface="+mn-lt"/>
                          <a:ea typeface="+mn-ea"/>
                          <a:cs typeface="+mn-cs"/>
                        </a:rPr>
                        <a:t>Attachments</a:t>
                      </a:r>
                      <a:endParaRPr lang="en-US" dirty="0"/>
                    </a:p>
                  </a:txBody>
                  <a:tcPr/>
                </a:tc>
                <a:tc>
                  <a:txBody>
                    <a:bodyPr/>
                    <a:lstStyle/>
                    <a:p>
                      <a:r>
                        <a:rPr lang="en-US" dirty="0" smtClean="0"/>
                        <a:t>N/A</a:t>
                      </a: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92833"/>
          </a:xfrm>
        </p:spPr>
        <p:txBody>
          <a:bodyPr>
            <a:normAutofit fontScale="90000"/>
          </a:bodyPr>
          <a:lstStyle/>
          <a:p>
            <a:r>
              <a:rPr lang="en-US" dirty="0" smtClean="0"/>
              <a:t>Test Case</a:t>
            </a:r>
            <a:endParaRPr lang="en-US" dirty="0"/>
          </a:p>
        </p:txBody>
      </p:sp>
      <p:graphicFrame>
        <p:nvGraphicFramePr>
          <p:cNvPr id="4" name="Content Placeholder 3"/>
          <p:cNvGraphicFramePr>
            <a:graphicFrameLocks noGrp="1"/>
          </p:cNvGraphicFramePr>
          <p:nvPr>
            <p:ph idx="1"/>
          </p:nvPr>
        </p:nvGraphicFramePr>
        <p:xfrm>
          <a:off x="1498381" y="1744395"/>
          <a:ext cx="10018712" cy="4600138"/>
        </p:xfrm>
        <a:graphic>
          <a:graphicData uri="http://schemas.openxmlformats.org/drawingml/2006/table">
            <a:tbl>
              <a:tblPr firstRow="1" bandRow="1">
                <a:tableStyleId>{5C22544A-7EE6-4342-B048-85BDC9FD1C3A}</a:tableStyleId>
              </a:tblPr>
              <a:tblGrid>
                <a:gridCol w="2989213"/>
                <a:gridCol w="7029499"/>
              </a:tblGrid>
              <a:tr h="740254">
                <a:tc>
                  <a:txBody>
                    <a:bodyPr/>
                    <a:lstStyle/>
                    <a:p>
                      <a:r>
                        <a:rPr lang="en-US" sz="1800" b="1" kern="1200" dirty="0" smtClean="0">
                          <a:solidFill>
                            <a:schemeClr val="lt1"/>
                          </a:solidFill>
                          <a:latin typeface="+mn-lt"/>
                          <a:ea typeface="+mn-ea"/>
                          <a:cs typeface="+mn-cs"/>
                        </a:rPr>
                        <a:t>Use case ID</a:t>
                      </a:r>
                      <a:endParaRPr lang="en-US" dirty="0"/>
                    </a:p>
                  </a:txBody>
                  <a:tcPr/>
                </a:tc>
                <a:tc>
                  <a:txBody>
                    <a:bodyPr/>
                    <a:lstStyle/>
                    <a:p>
                      <a:r>
                        <a:rPr lang="en-US" dirty="0" smtClean="0"/>
                        <a:t>A Machine Learning Model for Average Fuel Consumption in Heavy Vehicles</a:t>
                      </a:r>
                      <a:endParaRPr lang="en-US" dirty="0"/>
                    </a:p>
                  </a:txBody>
                  <a:tcPr/>
                </a:tc>
              </a:tr>
              <a:tr h="428876">
                <a:tc>
                  <a:txBody>
                    <a:bodyPr/>
                    <a:lstStyle/>
                    <a:p>
                      <a:r>
                        <a:rPr lang="en-US" sz="1800" kern="1200" dirty="0" smtClean="0">
                          <a:solidFill>
                            <a:schemeClr val="dk1"/>
                          </a:solidFill>
                          <a:latin typeface="+mn-lt"/>
                          <a:ea typeface="+mn-ea"/>
                          <a:cs typeface="+mn-cs"/>
                        </a:rPr>
                        <a:t>Use case Name</a:t>
                      </a:r>
                      <a:endParaRPr lang="en-US" dirty="0"/>
                    </a:p>
                  </a:txBody>
                  <a:tcPr/>
                </a:tc>
                <a:tc>
                  <a:txBody>
                    <a:bodyPr/>
                    <a:lstStyle/>
                    <a:p>
                      <a:r>
                        <a:rPr lang="en-US" dirty="0" smtClean="0"/>
                        <a:t>Upload</a:t>
                      </a:r>
                      <a:r>
                        <a:rPr lang="en-US" baseline="0" dirty="0" smtClean="0"/>
                        <a:t> Dataset</a:t>
                      </a:r>
                      <a:endParaRPr lang="en-US" dirty="0"/>
                    </a:p>
                  </a:txBody>
                  <a:tcPr/>
                </a:tc>
              </a:tr>
              <a:tr h="428876">
                <a:tc>
                  <a:txBody>
                    <a:bodyPr/>
                    <a:lstStyle/>
                    <a:p>
                      <a:r>
                        <a:rPr lang="en-US" sz="1800" kern="1200" dirty="0" smtClean="0">
                          <a:solidFill>
                            <a:schemeClr val="dk1"/>
                          </a:solidFill>
                          <a:latin typeface="+mn-lt"/>
                          <a:ea typeface="+mn-ea"/>
                          <a:cs typeface="+mn-cs"/>
                        </a:rPr>
                        <a:t>Description</a:t>
                      </a:r>
                      <a:endParaRPr lang="en-US" dirty="0"/>
                    </a:p>
                  </a:txBody>
                  <a:tcPr/>
                </a:tc>
                <a:tc>
                  <a:txBody>
                    <a:bodyPr/>
                    <a:lstStyle/>
                    <a:p>
                      <a:r>
                        <a:rPr lang="en-US" sz="1800" kern="1200" dirty="0" smtClean="0">
                          <a:solidFill>
                            <a:schemeClr val="dk1"/>
                          </a:solidFill>
                          <a:latin typeface="+mn-lt"/>
                          <a:ea typeface="+mn-ea"/>
                          <a:cs typeface="+mn-cs"/>
                        </a:rPr>
                        <a:t>Display Dataset</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page </a:t>
                      </a:r>
                      <a:endParaRPr lang="en-US" dirty="0"/>
                    </a:p>
                  </a:txBody>
                  <a:tcPr/>
                </a:tc>
              </a:tr>
              <a:tr h="428876">
                <a:tc>
                  <a:txBody>
                    <a:bodyPr/>
                    <a:lstStyle/>
                    <a:p>
                      <a:r>
                        <a:rPr lang="en-US" sz="1800" kern="1200" dirty="0" smtClean="0">
                          <a:solidFill>
                            <a:schemeClr val="dk1"/>
                          </a:solidFill>
                          <a:latin typeface="+mn-lt"/>
                          <a:ea typeface="+mn-ea"/>
                          <a:cs typeface="+mn-cs"/>
                        </a:rPr>
                        <a:t>Primary actor </a:t>
                      </a:r>
                      <a:endParaRPr lang="en-US" dirty="0"/>
                    </a:p>
                  </a:txBody>
                  <a:tcPr/>
                </a:tc>
                <a:tc>
                  <a:txBody>
                    <a:bodyPr/>
                    <a:lstStyle/>
                    <a:p>
                      <a:r>
                        <a:rPr lang="en-US" sz="1800" kern="1200" dirty="0" smtClean="0">
                          <a:solidFill>
                            <a:schemeClr val="dk1"/>
                          </a:solidFill>
                          <a:latin typeface="+mn-lt"/>
                          <a:ea typeface="+mn-ea"/>
                          <a:cs typeface="+mn-cs"/>
                        </a:rPr>
                        <a:t>User</a:t>
                      </a:r>
                      <a:endParaRPr lang="en-US" dirty="0"/>
                    </a:p>
                  </a:txBody>
                  <a:tcPr/>
                </a:tc>
              </a:tr>
              <a:tr h="428876">
                <a:tc>
                  <a:txBody>
                    <a:bodyPr/>
                    <a:lstStyle/>
                    <a:p>
                      <a:r>
                        <a:rPr lang="en-US" sz="1800" kern="1200" dirty="0" smtClean="0">
                          <a:solidFill>
                            <a:schemeClr val="dk1"/>
                          </a:solidFill>
                          <a:latin typeface="+mn-lt"/>
                          <a:ea typeface="+mn-ea"/>
                          <a:cs typeface="+mn-cs"/>
                        </a:rPr>
                        <a:t>Precondition</a:t>
                      </a:r>
                      <a:endParaRPr lang="en-US" dirty="0"/>
                    </a:p>
                  </a:txBody>
                  <a:tcPr/>
                </a:tc>
                <a:tc>
                  <a:txBody>
                    <a:bodyPr/>
                    <a:lstStyle/>
                    <a:p>
                      <a:r>
                        <a:rPr lang="en-US" sz="1800" kern="1200" dirty="0" smtClean="0">
                          <a:solidFill>
                            <a:schemeClr val="dk1"/>
                          </a:solidFill>
                          <a:latin typeface="+mn-lt"/>
                          <a:ea typeface="+mn-ea"/>
                          <a:cs typeface="+mn-cs"/>
                        </a:rPr>
                        <a:t>User must open application</a:t>
                      </a:r>
                      <a:endParaRPr lang="en-US" dirty="0"/>
                    </a:p>
                  </a:txBody>
                  <a:tcPr/>
                </a:tc>
              </a:tr>
              <a:tr h="428876">
                <a:tc>
                  <a:txBody>
                    <a:bodyPr/>
                    <a:lstStyle/>
                    <a:p>
                      <a:r>
                        <a:rPr lang="en-US" sz="1800" kern="1200" dirty="0" smtClean="0">
                          <a:solidFill>
                            <a:schemeClr val="dk1"/>
                          </a:solidFill>
                          <a:latin typeface="+mn-lt"/>
                          <a:ea typeface="+mn-ea"/>
                          <a:cs typeface="+mn-cs"/>
                        </a:rPr>
                        <a:t>Post condition</a:t>
                      </a:r>
                      <a:endParaRPr lang="en-US" dirty="0"/>
                    </a:p>
                  </a:txBody>
                  <a:tcPr/>
                </a:tc>
                <a:tc>
                  <a:txBody>
                    <a:bodyPr/>
                    <a:lstStyle/>
                    <a:p>
                      <a:r>
                        <a:rPr lang="en-US" sz="1800" kern="1200" dirty="0" smtClean="0">
                          <a:solidFill>
                            <a:schemeClr val="dk1"/>
                          </a:solidFill>
                          <a:latin typeface="+mn-lt"/>
                          <a:ea typeface="+mn-ea"/>
                          <a:cs typeface="+mn-cs"/>
                        </a:rPr>
                        <a:t>Display the Home Page of an application</a:t>
                      </a:r>
                      <a:endParaRPr lang="en-US" dirty="0"/>
                    </a:p>
                  </a:txBody>
                  <a:tcPr/>
                </a:tc>
              </a:tr>
              <a:tr h="428876">
                <a:tc>
                  <a:txBody>
                    <a:bodyPr/>
                    <a:lstStyle/>
                    <a:p>
                      <a:r>
                        <a:rPr lang="en-US" sz="1800" kern="1200" dirty="0" smtClean="0">
                          <a:solidFill>
                            <a:schemeClr val="dk1"/>
                          </a:solidFill>
                          <a:latin typeface="+mn-lt"/>
                          <a:ea typeface="+mn-ea"/>
                          <a:cs typeface="+mn-cs"/>
                        </a:rPr>
                        <a:t>Frequency of Use case</a:t>
                      </a:r>
                      <a:endParaRPr lang="en-US" dirty="0"/>
                    </a:p>
                  </a:txBody>
                  <a:tcPr/>
                </a:tc>
                <a:tc>
                  <a:txBody>
                    <a:bodyPr/>
                    <a:lstStyle/>
                    <a:p>
                      <a:r>
                        <a:rPr lang="en-US" sz="1800" kern="1200" dirty="0" smtClean="0">
                          <a:solidFill>
                            <a:schemeClr val="dk1"/>
                          </a:solidFill>
                          <a:latin typeface="+mn-lt"/>
                          <a:ea typeface="+mn-ea"/>
                          <a:cs typeface="+mn-cs"/>
                        </a:rPr>
                        <a:t>Many times</a:t>
                      </a:r>
                      <a:endParaRPr lang="en-US" dirty="0"/>
                    </a:p>
                  </a:txBody>
                  <a:tcPr/>
                </a:tc>
              </a:tr>
              <a:tr h="428876">
                <a:tc>
                  <a:txBody>
                    <a:bodyPr/>
                    <a:lstStyle/>
                    <a:p>
                      <a:r>
                        <a:rPr lang="en-US" sz="1800" kern="1200" dirty="0" smtClean="0">
                          <a:solidFill>
                            <a:schemeClr val="dk1"/>
                          </a:solidFill>
                          <a:latin typeface="+mn-lt"/>
                          <a:ea typeface="+mn-ea"/>
                          <a:cs typeface="+mn-cs"/>
                        </a:rPr>
                        <a:t>Alternative use case</a:t>
                      </a:r>
                      <a:endParaRPr lang="en-US" dirty="0"/>
                    </a:p>
                  </a:txBody>
                  <a:tcPr/>
                </a:tc>
                <a:tc>
                  <a:txBody>
                    <a:bodyPr/>
                    <a:lstStyle/>
                    <a:p>
                      <a:r>
                        <a:rPr lang="en-US" dirty="0" smtClean="0"/>
                        <a:t>N/A</a:t>
                      </a:r>
                    </a:p>
                  </a:txBody>
                  <a:tcPr/>
                </a:tc>
              </a:tr>
              <a:tr h="428876">
                <a:tc>
                  <a:txBody>
                    <a:bodyPr/>
                    <a:lstStyle/>
                    <a:p>
                      <a:r>
                        <a:rPr lang="en-US" sz="1800" kern="1200" dirty="0" smtClean="0">
                          <a:solidFill>
                            <a:schemeClr val="dk1"/>
                          </a:solidFill>
                          <a:latin typeface="+mn-lt"/>
                          <a:ea typeface="+mn-ea"/>
                          <a:cs typeface="+mn-cs"/>
                        </a:rPr>
                        <a:t>Use case Diagrams</a:t>
                      </a:r>
                      <a:endParaRPr lang="en-US" dirty="0"/>
                    </a:p>
                  </a:txBody>
                  <a:tcPr/>
                </a:tc>
                <a:tc>
                  <a:txBody>
                    <a:bodyPr/>
                    <a:lstStyle/>
                    <a:p>
                      <a:endParaRPr lang="en-US" dirty="0" smtClean="0"/>
                    </a:p>
                  </a:txBody>
                  <a:tcPr/>
                </a:tc>
              </a:tr>
              <a:tr h="428876">
                <a:tc>
                  <a:txBody>
                    <a:bodyPr/>
                    <a:lstStyle/>
                    <a:p>
                      <a:r>
                        <a:rPr lang="en-US" sz="1800" kern="1200" dirty="0" smtClean="0">
                          <a:solidFill>
                            <a:schemeClr val="dk1"/>
                          </a:solidFill>
                          <a:latin typeface="+mn-lt"/>
                          <a:ea typeface="+mn-ea"/>
                          <a:cs typeface="+mn-cs"/>
                        </a:rPr>
                        <a:t>Attachments</a:t>
                      </a:r>
                      <a:endParaRPr lang="en-US" dirty="0"/>
                    </a:p>
                  </a:txBody>
                  <a:tcPr/>
                </a:tc>
                <a:tc>
                  <a:txBody>
                    <a:bodyPr/>
                    <a:lstStyle/>
                    <a:p>
                      <a:r>
                        <a:rPr lang="en-US" dirty="0" smtClean="0"/>
                        <a:t>N/A</a:t>
                      </a: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06902"/>
          </a:xfrm>
        </p:spPr>
        <p:txBody>
          <a:bodyPr>
            <a:normAutofit/>
          </a:bodyPr>
          <a:lstStyle/>
          <a:p>
            <a:r>
              <a:rPr lang="en-US" dirty="0" smtClean="0"/>
              <a:t>Functional Requirements</a:t>
            </a:r>
            <a:endParaRPr lang="en-US" dirty="0"/>
          </a:p>
        </p:txBody>
      </p:sp>
      <p:sp>
        <p:nvSpPr>
          <p:cNvPr id="3" name="Content Placeholder 2"/>
          <p:cNvSpPr>
            <a:spLocks noGrp="1"/>
          </p:cNvSpPr>
          <p:nvPr>
            <p:ph idx="1"/>
          </p:nvPr>
        </p:nvSpPr>
        <p:spPr>
          <a:xfrm>
            <a:off x="1484310" y="1575583"/>
            <a:ext cx="10018713" cy="4215618"/>
          </a:xfrm>
        </p:spPr>
        <p:txBody>
          <a:bodyPr/>
          <a:lstStyle/>
          <a:p>
            <a:pPr marL="457200" indent="-457200">
              <a:buAutoNum type="arabicPeriod"/>
            </a:pPr>
            <a:r>
              <a:rPr lang="en-IN" dirty="0" smtClean="0"/>
              <a:t>Upload Heavy Vehicles Fuel Dataset</a:t>
            </a:r>
          </a:p>
          <a:p>
            <a:pPr marL="457200" indent="-457200">
              <a:buAutoNum type="arabicPeriod"/>
            </a:pPr>
            <a:r>
              <a:rPr lang="en-IN" dirty="0" smtClean="0"/>
              <a:t>Read </a:t>
            </a:r>
            <a:r>
              <a:rPr lang="en-IN" dirty="0" err="1" smtClean="0"/>
              <a:t>DataSet</a:t>
            </a:r>
            <a:r>
              <a:rPr lang="en-IN" dirty="0" smtClean="0"/>
              <a:t> and Generate Model</a:t>
            </a:r>
          </a:p>
          <a:p>
            <a:pPr marL="457200" indent="-457200">
              <a:buAutoNum type="arabicPeriod"/>
            </a:pPr>
            <a:r>
              <a:rPr lang="en-IN" dirty="0" smtClean="0"/>
              <a:t>Run ANN Algorithm</a:t>
            </a:r>
          </a:p>
          <a:p>
            <a:pPr marL="457200" indent="-457200">
              <a:buAutoNum type="arabicPeriod"/>
            </a:pPr>
            <a:r>
              <a:rPr lang="en-IN" dirty="0" smtClean="0"/>
              <a:t>Predict average fuel consumption</a:t>
            </a:r>
          </a:p>
          <a:p>
            <a:pPr marL="457200" indent="-457200">
              <a:buAutoNum type="arabicPeriod"/>
            </a:pPr>
            <a:r>
              <a:rPr lang="en-IN" dirty="0" smtClean="0"/>
              <a:t>Fuel Consumption Graph</a:t>
            </a:r>
          </a:p>
          <a:p>
            <a:pPr marL="457200" indent="-457200">
              <a:buAutoNum type="arabicPeriod"/>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1646"/>
          </a:xfrm>
        </p:spPr>
        <p:txBody>
          <a:bodyPr/>
          <a:lstStyle/>
          <a:p>
            <a:r>
              <a:rPr lang="en-US" b="1" dirty="0" smtClean="0"/>
              <a:t>Non-Functional Requirements</a:t>
            </a:r>
            <a:endParaRPr lang="en-US" b="1" dirty="0"/>
          </a:p>
        </p:txBody>
      </p:sp>
      <p:sp>
        <p:nvSpPr>
          <p:cNvPr id="3" name="Content Placeholder 2"/>
          <p:cNvSpPr>
            <a:spLocks noGrp="1"/>
          </p:cNvSpPr>
          <p:nvPr>
            <p:ph idx="1"/>
          </p:nvPr>
        </p:nvSpPr>
        <p:spPr>
          <a:xfrm>
            <a:off x="1484310" y="1617784"/>
            <a:ext cx="10018713" cy="4501661"/>
          </a:xfrm>
        </p:spPr>
        <p:txBody>
          <a:bodyPr/>
          <a:lstStyle/>
          <a:p>
            <a:pPr lvl="0"/>
            <a:r>
              <a:rPr lang="en-US" dirty="0" smtClean="0"/>
              <a:t>Python</a:t>
            </a:r>
          </a:p>
          <a:p>
            <a:pPr lvl="0"/>
            <a:r>
              <a:rPr lang="en-US" dirty="0" err="1" smtClean="0"/>
              <a:t>tkinter</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01355D4F-439D-46D1-9007-6D39B8422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xmlns="" id="{BAACB4EA-FD87-4345-AC16-8265F95967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xmlns="" id="{91CE3EAB-07A7-4263-8D91-D1D36B4A6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27" name="Freeform 7">
              <a:extLst>
                <a:ext uri="{FF2B5EF4-FFF2-40B4-BE49-F238E27FC236}">
                  <a16:creationId xmlns:a16="http://schemas.microsoft.com/office/drawing/2014/main" xmlns="" id="{E0A91B66-B6C6-48D2-8559-1B010D31C9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28" name="Freeform 8">
              <a:extLst>
                <a:ext uri="{FF2B5EF4-FFF2-40B4-BE49-F238E27FC236}">
                  <a16:creationId xmlns:a16="http://schemas.microsoft.com/office/drawing/2014/main" xmlns="" id="{B61816F4-67FD-4DFC-949B-8BB34929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xmlns="" id="{0A3C8AD5-353F-44A3-8D9C-B2879484CD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30" name="Freeform 10">
              <a:extLst>
                <a:ext uri="{FF2B5EF4-FFF2-40B4-BE49-F238E27FC236}">
                  <a16:creationId xmlns:a16="http://schemas.microsoft.com/office/drawing/2014/main" xmlns="" id="{45C8C8DD-D701-477C-BDEB-A11E77CBEE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31" name="Freeform 11">
              <a:extLst>
                <a:ext uri="{FF2B5EF4-FFF2-40B4-BE49-F238E27FC236}">
                  <a16:creationId xmlns:a16="http://schemas.microsoft.com/office/drawing/2014/main" xmlns="" id="{785FD395-5D8A-4EEC-9DFE-41A84A5831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C1BC9C2D-2275-483B-91D1-40F00956F5C8}"/>
              </a:ext>
            </a:extLst>
          </p:cNvPr>
          <p:cNvSpPr>
            <a:spLocks noGrp="1"/>
          </p:cNvSpPr>
          <p:nvPr>
            <p:ph type="title"/>
          </p:nvPr>
        </p:nvSpPr>
        <p:spPr>
          <a:xfrm>
            <a:off x="1484310" y="492371"/>
            <a:ext cx="10018715" cy="1252024"/>
          </a:xfrm>
        </p:spPr>
        <p:txBody>
          <a:bodyPr>
            <a:normAutofit/>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1290164D-C879-4A8E-9D75-85FC265120BB}"/>
              </a:ext>
            </a:extLst>
          </p:cNvPr>
          <p:cNvSpPr>
            <a:spLocks noGrp="1"/>
          </p:cNvSpPr>
          <p:nvPr>
            <p:ph idx="1"/>
          </p:nvPr>
        </p:nvSpPr>
        <p:spPr>
          <a:xfrm>
            <a:off x="1419224" y="1792020"/>
            <a:ext cx="10083799" cy="3999181"/>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This paper advocates a data summarization approach based on distance rather than the traditional time period when developing individualized machine learning models for fuel consumption. This approach is used in conjunction with seven predictors derived from vehicle speed and road grade to produce a highly predictive neural network model for average fuel consumption in heavy vehicles.</a:t>
            </a:r>
          </a:p>
          <a:p>
            <a:pPr marL="0" indent="0">
              <a:lnSpc>
                <a:spcPct val="90000"/>
              </a:lnSpc>
              <a:buNone/>
            </a:pPr>
            <a:r>
              <a:rPr lang="en-US" sz="2000" dirty="0">
                <a:latin typeface="Times New Roman" panose="02020603050405020304" pitchFamily="18" charset="0"/>
                <a:cs typeface="Times New Roman" panose="02020603050405020304" pitchFamily="18" charset="0"/>
              </a:rPr>
              <a:t> </a:t>
            </a:r>
          </a:p>
          <a:p>
            <a:pPr>
              <a:lnSpc>
                <a:spcPct val="90000"/>
              </a:lnSpc>
            </a:pPr>
            <a:r>
              <a:rPr lang="en-US" sz="2000" dirty="0">
                <a:latin typeface="Times New Roman" panose="02020603050405020304" pitchFamily="18" charset="0"/>
                <a:cs typeface="Times New Roman" panose="02020603050405020304" pitchFamily="18" charset="0"/>
              </a:rPr>
              <a:t>The proposed model can easily be developed and deployed for each individual vehicle in a fleet in order to optimize fuel consumption over the entire fleet. The predictors of the model are aggregated over fixed window sizes of distance traveled. Different window sizes are evaluated and the results show that a 1 km window is able to predict fuel consumption with a 0.91 coefficient of determination and mean absolute peak-to-peak percent error less than 4% for routes that include both city and highway duty cycle segments.</a:t>
            </a:r>
          </a:p>
        </p:txBody>
      </p:sp>
    </p:spTree>
    <p:extLst>
      <p:ext uri="{BB962C8B-B14F-4D97-AF65-F5344CB8AC3E}">
        <p14:creationId xmlns:p14="http://schemas.microsoft.com/office/powerpoint/2010/main" xmlns="" val="34656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05375"/>
          </a:xfrm>
        </p:spPr>
        <p:txBody>
          <a:bodyPr/>
          <a:lstStyle/>
          <a:p>
            <a:r>
              <a:rPr lang="en-US" dirty="0" smtClean="0"/>
              <a:t>USECASE</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10154" y="1406525"/>
            <a:ext cx="8426548" cy="50224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7917"/>
          </a:xfrm>
        </p:spPr>
        <p:txBody>
          <a:bodyPr/>
          <a:lstStyle/>
          <a:p>
            <a:r>
              <a:rPr lang="en-US" dirty="0" smtClean="0"/>
              <a:t>CLASS</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658795" y="1701799"/>
            <a:ext cx="7385538" cy="49240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52157"/>
          </a:xfrm>
        </p:spPr>
        <p:txBody>
          <a:bodyPr>
            <a:normAutofit fontScale="90000"/>
          </a:bodyPr>
          <a:lstStyle/>
          <a:p>
            <a:r>
              <a:rPr lang="en-US" dirty="0" smtClean="0"/>
              <a:t>SEQUENCE</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67951" y="1406768"/>
            <a:ext cx="8820443" cy="51628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36563"/>
          </a:xfrm>
        </p:spPr>
        <p:txBody>
          <a:bodyPr>
            <a:normAutofit fontScale="90000"/>
          </a:bodyPr>
          <a:lstStyle/>
          <a:p>
            <a:r>
              <a:rPr lang="en-US" dirty="0" smtClean="0"/>
              <a:t>DFD</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884145" y="1629031"/>
            <a:ext cx="5219048" cy="4813972"/>
          </a:xfrm>
          <a:prstGeom prst="rect">
            <a:avLst/>
          </a:prstGeom>
          <a:noFill/>
          <a:ln>
            <a:noFill/>
          </a:ln>
          <a:extLst>
            <a:ext uri="{909E8E84-426E-40DD-AFC4-6F175D3DCCD1}">
              <a14:hiddenFill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solidFill>
                  <a:srgbClr val="FFFFFF"/>
                </a:solidFill>
              </a14:hiddenFill>
            </a:ext>
            <a:ext uri="{91240B29-F687-4F45-9708-019B960494DF}">
              <a14:hiddenLine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22495"/>
          </a:xfrm>
        </p:spPr>
        <p:txBody>
          <a:bodyPr>
            <a:normAutofit fontScale="90000"/>
          </a:bodyPr>
          <a:lstStyle/>
          <a:p>
            <a:r>
              <a:rPr lang="en-US" dirty="0" smtClean="0"/>
              <a:t>Data Dictionary</a:t>
            </a:r>
            <a:endParaRPr lang="en-US" dirty="0"/>
          </a:p>
        </p:txBody>
      </p:sp>
      <p:sp>
        <p:nvSpPr>
          <p:cNvPr id="3" name="Content Placeholder 2"/>
          <p:cNvSpPr>
            <a:spLocks noGrp="1"/>
          </p:cNvSpPr>
          <p:nvPr>
            <p:ph idx="1"/>
          </p:nvPr>
        </p:nvSpPr>
        <p:spPr>
          <a:xfrm>
            <a:off x="1610919" y="1654125"/>
            <a:ext cx="10018713" cy="4648201"/>
          </a:xfrm>
        </p:spPr>
        <p:txBody>
          <a:bodyPr/>
          <a:lstStyle/>
          <a:p>
            <a:r>
              <a:rPr lang="en-US" dirty="0" smtClean="0"/>
              <a:t>We are using dataset</a:t>
            </a:r>
          </a:p>
        </p:txBody>
      </p:sp>
      <p:graphicFrame>
        <p:nvGraphicFramePr>
          <p:cNvPr id="5" name="Table 4"/>
          <p:cNvGraphicFramePr>
            <a:graphicFrameLocks noGrp="1"/>
          </p:cNvGraphicFramePr>
          <p:nvPr/>
        </p:nvGraphicFramePr>
        <p:xfrm>
          <a:off x="2032000" y="719666"/>
          <a:ext cx="8128000" cy="2595880"/>
        </p:xfrm>
        <a:graphic>
          <a:graphicData uri="http://schemas.openxmlformats.org/drawingml/2006/table">
            <a:tbl>
              <a:tblPr firstRow="1" bandRow="1">
                <a:tableStyleId>{5C22544A-7EE6-4342-B048-85BDC9FD1C3A}</a:tableStyleId>
              </a:tblPr>
              <a:tblGrid>
                <a:gridCol w="8128000"/>
              </a:tblGrid>
              <a:tr h="370840">
                <a:tc>
                  <a:txBody>
                    <a:bodyPr/>
                    <a:lstStyle/>
                    <a:p>
                      <a:r>
                        <a:rPr lang="en-US" dirty="0" err="1" smtClean="0"/>
                        <a:t>num_stops</a:t>
                      </a:r>
                      <a:endParaRPr lang="en-US" dirty="0"/>
                    </a:p>
                  </a:txBody>
                  <a:tcPr/>
                </a:tc>
              </a:tr>
              <a:tr h="370840">
                <a:tc>
                  <a:txBody>
                    <a:bodyPr/>
                    <a:lstStyle/>
                    <a:p>
                      <a:r>
                        <a:rPr lang="en-US" dirty="0" err="1" smtClean="0"/>
                        <a:t>time_stopped</a:t>
                      </a:r>
                      <a:endParaRPr lang="en-US" dirty="0"/>
                    </a:p>
                  </a:txBody>
                  <a:tcPr/>
                </a:tc>
              </a:tr>
              <a:tr h="370840">
                <a:tc>
                  <a:txBody>
                    <a:bodyPr/>
                    <a:lstStyle/>
                    <a:p>
                      <a:r>
                        <a:rPr lang="en-US" dirty="0" err="1" smtClean="0"/>
                        <a:t>average_moving_speed</a:t>
                      </a:r>
                      <a:endParaRPr lang="en-US" dirty="0"/>
                    </a:p>
                  </a:txBody>
                  <a:tcPr/>
                </a:tc>
              </a:tr>
              <a:tr h="370840">
                <a:tc>
                  <a:txBody>
                    <a:bodyPr/>
                    <a:lstStyle/>
                    <a:p>
                      <a:r>
                        <a:rPr lang="en-US" dirty="0" err="1" smtClean="0"/>
                        <a:t>characteristic_acceleration</a:t>
                      </a:r>
                      <a:endParaRPr lang="en-US" dirty="0"/>
                    </a:p>
                  </a:txBody>
                  <a:tcPr/>
                </a:tc>
              </a:tr>
              <a:tr h="370840">
                <a:tc>
                  <a:txBody>
                    <a:bodyPr/>
                    <a:lstStyle/>
                    <a:p>
                      <a:r>
                        <a:rPr lang="en-US" dirty="0" err="1" smtClean="0"/>
                        <a:t>aerodynamic_speed_squared</a:t>
                      </a:r>
                      <a:endParaRPr lang="en-US" dirty="0"/>
                    </a:p>
                  </a:txBody>
                  <a:tcPr/>
                </a:tc>
              </a:tr>
              <a:tr h="370840">
                <a:tc>
                  <a:txBody>
                    <a:bodyPr/>
                    <a:lstStyle/>
                    <a:p>
                      <a:r>
                        <a:rPr lang="en-US" dirty="0" smtClean="0"/>
                        <a:t>change_ </a:t>
                      </a:r>
                      <a:r>
                        <a:rPr lang="en-US" dirty="0" err="1" smtClean="0"/>
                        <a:t>in_kinetic_energy</a:t>
                      </a:r>
                      <a:endParaRPr lang="en-US" dirty="0"/>
                    </a:p>
                  </a:txBody>
                  <a:tcPr/>
                </a:tc>
              </a:tr>
              <a:tr h="370840">
                <a:tc>
                  <a:txBody>
                    <a:bodyPr/>
                    <a:lstStyle/>
                    <a:p>
                      <a:r>
                        <a:rPr lang="en-US" dirty="0" err="1" smtClean="0"/>
                        <a:t>change_in_potential_energy</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1355D4F-439D-46D1-9007-6D39B8422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BAACB4EA-FD87-4345-AC16-8265F95967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xmlns="" id="{91CE3EAB-07A7-4263-8D91-D1D36B4A6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2" name="Freeform 7">
              <a:extLst>
                <a:ext uri="{FF2B5EF4-FFF2-40B4-BE49-F238E27FC236}">
                  <a16:creationId xmlns:a16="http://schemas.microsoft.com/office/drawing/2014/main" xmlns="" id="{E0A91B66-B6C6-48D2-8559-1B010D31C9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3" name="Freeform 8">
              <a:extLst>
                <a:ext uri="{FF2B5EF4-FFF2-40B4-BE49-F238E27FC236}">
                  <a16:creationId xmlns:a16="http://schemas.microsoft.com/office/drawing/2014/main" xmlns="" id="{B61816F4-67FD-4DFC-949B-8BB34929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0A3C8AD5-353F-44A3-8D9C-B2879484CD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15" name="Freeform 10">
              <a:extLst>
                <a:ext uri="{FF2B5EF4-FFF2-40B4-BE49-F238E27FC236}">
                  <a16:creationId xmlns:a16="http://schemas.microsoft.com/office/drawing/2014/main" xmlns="" id="{45C8C8DD-D701-477C-BDEB-A11E77CBEE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16" name="Freeform 11">
              <a:extLst>
                <a:ext uri="{FF2B5EF4-FFF2-40B4-BE49-F238E27FC236}">
                  <a16:creationId xmlns:a16="http://schemas.microsoft.com/office/drawing/2014/main" xmlns="" id="{785FD395-5D8A-4EEC-9DFE-41A84A5831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A5057636-F6EC-41CF-A6BE-C25CDDCA6834}"/>
              </a:ext>
            </a:extLst>
          </p:cNvPr>
          <p:cNvSpPr>
            <a:spLocks noGrp="1"/>
          </p:cNvSpPr>
          <p:nvPr>
            <p:ph type="title"/>
          </p:nvPr>
        </p:nvSpPr>
        <p:spPr>
          <a:xfrm>
            <a:off x="1419225" y="685800"/>
            <a:ext cx="10083800" cy="1016391"/>
          </a:xfrm>
        </p:spPr>
        <p:txBody>
          <a:bodyPr>
            <a:normAutofit/>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965BC59D-4533-464D-8736-8A7DCD185225}"/>
              </a:ext>
            </a:extLst>
          </p:cNvPr>
          <p:cNvSpPr>
            <a:spLocks noGrp="1"/>
          </p:cNvSpPr>
          <p:nvPr>
            <p:ph idx="1"/>
          </p:nvPr>
        </p:nvSpPr>
        <p:spPr>
          <a:xfrm>
            <a:off x="1574800" y="2082019"/>
            <a:ext cx="9928223" cy="3709182"/>
          </a:xfrm>
        </p:spPr>
        <p:txBody>
          <a:bodyPr>
            <a:normAutofit/>
          </a:bodyPr>
          <a:lstStyle/>
          <a:p>
            <a:r>
              <a:rPr lang="en-US" sz="2200" dirty="0">
                <a:latin typeface="Times New Roman" panose="02020603050405020304" pitchFamily="18" charset="0"/>
                <a:cs typeface="Times New Roman" panose="02020603050405020304" pitchFamily="18" charset="0"/>
              </a:rPr>
              <a:t>Physics-based models, which are derived from an in-depth understanding of the physical system. These models describe the dynamics of the components of the vehicle at each time step using detailed mathematical equations.</a:t>
            </a:r>
          </a:p>
          <a:p>
            <a:r>
              <a:rPr lang="en-US" sz="2200" dirty="0">
                <a:latin typeface="Times New Roman" panose="02020603050405020304" pitchFamily="18" charset="0"/>
                <a:cs typeface="Times New Roman" panose="02020603050405020304" pitchFamily="18" charset="0"/>
              </a:rPr>
              <a:t>Machine learning models, which are data-driven and represent an abstract mapping from an input space consisting of a selected set of predictors to an output space that represents the target output, in this case average fuel consumption.</a:t>
            </a:r>
          </a:p>
          <a:p>
            <a:r>
              <a:rPr lang="en-US" sz="2200" dirty="0">
                <a:latin typeface="Times New Roman" panose="02020603050405020304" pitchFamily="18" charset="0"/>
                <a:cs typeface="Times New Roman" panose="02020603050405020304" pitchFamily="18" charset="0"/>
              </a:rPr>
              <a:t>Statistical models, which are also data-driven and establish </a:t>
            </a:r>
            <a:r>
              <a:rPr lang="en-US" sz="2200" dirty="0" smtClean="0">
                <a:latin typeface="Times New Roman" panose="02020603050405020304" pitchFamily="18" charset="0"/>
                <a:cs typeface="Times New Roman" panose="02020603050405020304" pitchFamily="18" charset="0"/>
              </a:rPr>
              <a:t>a mapping </a:t>
            </a:r>
            <a:r>
              <a:rPr lang="en-US" sz="2200" dirty="0">
                <a:latin typeface="Times New Roman" panose="02020603050405020304" pitchFamily="18" charset="0"/>
                <a:cs typeface="Times New Roman" panose="02020603050405020304" pitchFamily="18" charset="0"/>
              </a:rPr>
              <a:t>between the probability distribution of a selected set of predictors and the target outcome.</a:t>
            </a:r>
          </a:p>
        </p:txBody>
      </p:sp>
    </p:spTree>
    <p:extLst>
      <p:ext uri="{BB962C8B-B14F-4D97-AF65-F5344CB8AC3E}">
        <p14:creationId xmlns:p14="http://schemas.microsoft.com/office/powerpoint/2010/main" xmlns="" val="28352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1355D4F-439D-46D1-9007-6D39B8422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BAACB4EA-FD87-4345-AC16-8265F95967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xmlns="" id="{91CE3EAB-07A7-4263-8D91-D1D36B4A6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2" name="Freeform 7">
              <a:extLst>
                <a:ext uri="{FF2B5EF4-FFF2-40B4-BE49-F238E27FC236}">
                  <a16:creationId xmlns:a16="http://schemas.microsoft.com/office/drawing/2014/main" xmlns="" id="{E0A91B66-B6C6-48D2-8559-1B010D31C9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3" name="Freeform 8">
              <a:extLst>
                <a:ext uri="{FF2B5EF4-FFF2-40B4-BE49-F238E27FC236}">
                  <a16:creationId xmlns:a16="http://schemas.microsoft.com/office/drawing/2014/main" xmlns="" id="{B61816F4-67FD-4DFC-949B-8BB34929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0A3C8AD5-353F-44A3-8D9C-B2879484CD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15" name="Freeform 10">
              <a:extLst>
                <a:ext uri="{FF2B5EF4-FFF2-40B4-BE49-F238E27FC236}">
                  <a16:creationId xmlns:a16="http://schemas.microsoft.com/office/drawing/2014/main" xmlns="" id="{45C8C8DD-D701-477C-BDEB-A11E77CBEE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16" name="Freeform 11">
              <a:extLst>
                <a:ext uri="{FF2B5EF4-FFF2-40B4-BE49-F238E27FC236}">
                  <a16:creationId xmlns:a16="http://schemas.microsoft.com/office/drawing/2014/main" xmlns="" id="{785FD395-5D8A-4EEC-9DFE-41A84A5831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68E654F7-956E-488A-805D-5B2B57F87432}"/>
              </a:ext>
            </a:extLst>
          </p:cNvPr>
          <p:cNvSpPr>
            <a:spLocks noGrp="1"/>
          </p:cNvSpPr>
          <p:nvPr>
            <p:ph type="title"/>
          </p:nvPr>
        </p:nvSpPr>
        <p:spPr>
          <a:xfrm>
            <a:off x="1484311" y="685800"/>
            <a:ext cx="10018713" cy="1752599"/>
          </a:xfrm>
        </p:spPr>
        <p:txBody>
          <a:bodyPr>
            <a:normAutofit/>
          </a:bodyPr>
          <a:lstStyle/>
          <a:p>
            <a:r>
              <a:rPr lang="en-US" b="1" dirty="0">
                <a:latin typeface="Times New Roman" panose="02020603050405020304" pitchFamily="18" charset="0"/>
                <a:cs typeface="Times New Roman" panose="02020603050405020304" pitchFamily="18" charset="0"/>
              </a:rPr>
              <a:t>SCOPE	</a:t>
            </a:r>
          </a:p>
        </p:txBody>
      </p:sp>
      <p:sp>
        <p:nvSpPr>
          <p:cNvPr id="3" name="Content Placeholder 2">
            <a:extLst>
              <a:ext uri="{FF2B5EF4-FFF2-40B4-BE49-F238E27FC236}">
                <a16:creationId xmlns:a16="http://schemas.microsoft.com/office/drawing/2014/main" xmlns="" id="{44E1CA86-7316-4D71-8457-8DD6E4B5F14A}"/>
              </a:ext>
            </a:extLst>
          </p:cNvPr>
          <p:cNvSpPr>
            <a:spLocks noGrp="1"/>
          </p:cNvSpPr>
          <p:nvPr>
            <p:ph idx="1"/>
          </p:nvPr>
        </p:nvSpPr>
        <p:spPr>
          <a:xfrm>
            <a:off x="1419224" y="1528762"/>
            <a:ext cx="10083799" cy="4262439"/>
          </a:xfrm>
        </p:spPr>
        <p:txBody>
          <a:bodyPr>
            <a:normAutofit/>
          </a:bodyPr>
          <a:lstStyle/>
          <a:p>
            <a:r>
              <a:rPr lang="en-US" sz="2000" dirty="0">
                <a:latin typeface="Times New Roman" panose="02020603050405020304" pitchFamily="18" charset="0"/>
                <a:cs typeface="Times New Roman" panose="02020603050405020304" pitchFamily="18" charset="0"/>
              </a:rPr>
              <a:t>Model that can be easily developed for individual heavy vehicles in a large fleet is proposed. Relying on accurate models of all of the vehicles in a fleet, a fleet manager can optimize the route planning for all of the vehicles based on each unique vehicle predicted fuel consumption thereby ensuring the route assignments are aligned to minimize overall fleet fuel consumption</a:t>
            </a:r>
            <a:r>
              <a:rPr lang="en-US" dirty="0"/>
              <a:t>.</a:t>
            </a:r>
          </a:p>
        </p:txBody>
      </p:sp>
    </p:spTree>
    <p:extLst>
      <p:ext uri="{BB962C8B-B14F-4D97-AF65-F5344CB8AC3E}">
        <p14:creationId xmlns:p14="http://schemas.microsoft.com/office/powerpoint/2010/main" xmlns="" val="284633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1355D4F-439D-46D1-9007-6D39B8422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BAACB4EA-FD87-4345-AC16-8265F95967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xmlns="" id="{91CE3EAB-07A7-4263-8D91-D1D36B4A6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2" name="Freeform 7">
              <a:extLst>
                <a:ext uri="{FF2B5EF4-FFF2-40B4-BE49-F238E27FC236}">
                  <a16:creationId xmlns:a16="http://schemas.microsoft.com/office/drawing/2014/main" xmlns="" id="{E0A91B66-B6C6-48D2-8559-1B010D31C9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3" name="Freeform 8">
              <a:extLst>
                <a:ext uri="{FF2B5EF4-FFF2-40B4-BE49-F238E27FC236}">
                  <a16:creationId xmlns:a16="http://schemas.microsoft.com/office/drawing/2014/main" xmlns="" id="{B61816F4-67FD-4DFC-949B-8BB349297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0A3C8AD5-353F-44A3-8D9C-B2879484CD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15" name="Freeform 10">
              <a:extLst>
                <a:ext uri="{FF2B5EF4-FFF2-40B4-BE49-F238E27FC236}">
                  <a16:creationId xmlns:a16="http://schemas.microsoft.com/office/drawing/2014/main" xmlns="" id="{45C8C8DD-D701-477C-BDEB-A11E77CBEE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16" name="Freeform 11">
              <a:extLst>
                <a:ext uri="{FF2B5EF4-FFF2-40B4-BE49-F238E27FC236}">
                  <a16:creationId xmlns:a16="http://schemas.microsoft.com/office/drawing/2014/main" xmlns="" id="{785FD395-5D8A-4EEC-9DFE-41A84A5831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92EFFD5A-5FE0-4B19-9C3D-54C878DDF888}"/>
              </a:ext>
            </a:extLst>
          </p:cNvPr>
          <p:cNvSpPr>
            <a:spLocks noGrp="1"/>
          </p:cNvSpPr>
          <p:nvPr>
            <p:ph type="title"/>
          </p:nvPr>
        </p:nvSpPr>
        <p:spPr>
          <a:xfrm>
            <a:off x="1484311" y="685801"/>
            <a:ext cx="10018714" cy="842962"/>
          </a:xfrm>
        </p:spPr>
        <p:txBody>
          <a:bodyPr>
            <a:normAutofit/>
          </a:bodyPr>
          <a:lstStyle/>
          <a:p>
            <a:r>
              <a:rPr lang="en-US"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1086FCC9-5434-4BE1-8740-C2AA5D03C104}"/>
              </a:ext>
            </a:extLst>
          </p:cNvPr>
          <p:cNvSpPr>
            <a:spLocks noGrp="1"/>
          </p:cNvSpPr>
          <p:nvPr>
            <p:ph idx="1"/>
          </p:nvPr>
        </p:nvSpPr>
        <p:spPr>
          <a:xfrm>
            <a:off x="1484310" y="1842869"/>
            <a:ext cx="10018713" cy="3948332"/>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Data is collected at a rate that is proportional to its impact on the outcome. When the input space is sampled with respect to time, the amount of data collected from a vehicle at a stop is the same as the amount of data collected when the vehicle is moving. </a:t>
            </a:r>
          </a:p>
          <a:p>
            <a:pPr>
              <a:lnSpc>
                <a:spcPct val="90000"/>
              </a:lnSpc>
            </a:pPr>
            <a:r>
              <a:rPr lang="en-US" sz="2000" dirty="0">
                <a:latin typeface="Times New Roman" panose="02020603050405020304" pitchFamily="18" charset="0"/>
                <a:cs typeface="Times New Roman" panose="02020603050405020304" pitchFamily="18" charset="0"/>
              </a:rPr>
              <a:t>The predictors in the model are able to capture the impact of both the duty cycle and the environment on the average fuel consumption of the vehicle (e.g., the number of stops in an urban traffic over a given distance).</a:t>
            </a:r>
          </a:p>
          <a:p>
            <a:pPr>
              <a:lnSpc>
                <a:spcPct val="90000"/>
              </a:lnSpc>
            </a:pPr>
            <a:r>
              <a:rPr lang="en-US" sz="2000" dirty="0">
                <a:latin typeface="Times New Roman" panose="02020603050405020304" pitchFamily="18" charset="0"/>
                <a:cs typeface="Times New Roman" panose="02020603050405020304" pitchFamily="18" charset="0"/>
              </a:rPr>
              <a:t> Data from raw sensors can be aggregated on-board into few predictors with lower storage and transmission bandwidth requirements. Given the increase in computational capabilities of new vehicles, data summarization is best performed on-board near the source of the data. </a:t>
            </a:r>
          </a:p>
          <a:p>
            <a:pPr>
              <a:lnSpc>
                <a:spcPct val="90000"/>
              </a:lnSpc>
            </a:pPr>
            <a:r>
              <a:rPr lang="en-US" sz="2000" dirty="0">
                <a:latin typeface="Times New Roman" panose="02020603050405020304" pitchFamily="18" charset="0"/>
                <a:cs typeface="Times New Roman" panose="02020603050405020304" pitchFamily="18" charset="0"/>
              </a:rPr>
              <a:t> New technologies such as V2I and dynamic traffic management  can be leveraged for additional fuel efficiency optimization at the level of each specific vehicle, route and time of day.</a:t>
            </a:r>
          </a:p>
        </p:txBody>
      </p:sp>
    </p:spTree>
    <p:extLst>
      <p:ext uri="{BB962C8B-B14F-4D97-AF65-F5344CB8AC3E}">
        <p14:creationId xmlns:p14="http://schemas.microsoft.com/office/powerpoint/2010/main" xmlns="" val="226248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55542"/>
          </a:xfrm>
        </p:spPr>
        <p:txBody>
          <a:bodyPr/>
          <a:lstStyle/>
          <a:p>
            <a:r>
              <a:rPr lang="en-US" dirty="0" smtClean="0"/>
              <a:t>ADVANTAGES OF PROPOSED SYSTEM: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Data is collected at a rate that is proportional to its impact on the outcome. When the input space is sampled with respect to time, the amount of data collected from a vehicle at a stop is the same as the amount of data collected when the vehicle is moving</a:t>
            </a:r>
            <a:r>
              <a:rPr lang="en-US" dirty="0" smtClean="0"/>
              <a:t>.</a:t>
            </a:r>
          </a:p>
          <a:p>
            <a:r>
              <a:rPr lang="en-US" dirty="0" smtClean="0"/>
              <a:t>The </a:t>
            </a:r>
            <a:r>
              <a:rPr lang="en-US" dirty="0" smtClean="0"/>
              <a:t>predictors in the model are able to capture the impact of both the duty cycle and the environment on the average fuel consumption of the vehicle (e.g., the number of stops in an urban traffic over a given distance). </a:t>
            </a:r>
            <a:endParaRPr lang="en-US" dirty="0" smtClean="0"/>
          </a:p>
          <a:p>
            <a:r>
              <a:rPr lang="en-US" dirty="0" smtClean="0"/>
              <a:t>Data </a:t>
            </a:r>
            <a:r>
              <a:rPr lang="en-US" dirty="0" smtClean="0"/>
              <a:t>from raw sensors can be aggregated on-board into few predictors with lower storage and transmission bandwidth requirements. Given the increase in computational capabilities of new vehicles, data summarization is best performed on-board near the source of the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 Used in Project </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Tensorflow</a:t>
            </a:r>
            <a:endParaRPr lang="en-US" dirty="0" smtClean="0"/>
          </a:p>
          <a:p>
            <a:pPr algn="just"/>
            <a:r>
              <a:rPr lang="en-US" dirty="0" err="1" smtClean="0">
                <a:solidFill>
                  <a:schemeClr val="tx2"/>
                </a:solidFill>
              </a:rPr>
              <a:t>TensorFlow</a:t>
            </a:r>
            <a:r>
              <a:rPr lang="en-US" dirty="0" smtClean="0">
                <a:solidFill>
                  <a:schemeClr val="tx2"/>
                </a:solidFill>
              </a:rPr>
              <a:t> is a </a:t>
            </a:r>
            <a:r>
              <a:rPr lang="en-US" dirty="0" smtClean="0">
                <a:solidFill>
                  <a:schemeClr val="tx2"/>
                </a:solidFill>
                <a:hlinkClick r:id="rId2" tooltip="Free software"/>
              </a:rPr>
              <a:t>free</a:t>
            </a:r>
            <a:r>
              <a:rPr lang="en-US" dirty="0" smtClean="0">
                <a:solidFill>
                  <a:schemeClr val="tx2"/>
                </a:solidFill>
              </a:rPr>
              <a:t> and </a:t>
            </a:r>
            <a:r>
              <a:rPr lang="en-US" dirty="0" smtClean="0">
                <a:solidFill>
                  <a:schemeClr val="tx2"/>
                </a:solidFill>
                <a:hlinkClick r:id="rId3" tooltip="Open-source software"/>
              </a:rPr>
              <a:t>open-source</a:t>
            </a:r>
            <a:r>
              <a:rPr lang="en-US" dirty="0" smtClean="0">
                <a:solidFill>
                  <a:schemeClr val="tx2"/>
                </a:solidFill>
              </a:rPr>
              <a:t> </a:t>
            </a:r>
            <a:r>
              <a:rPr lang="en-US" dirty="0" smtClean="0">
                <a:solidFill>
                  <a:schemeClr val="tx2"/>
                </a:solidFill>
                <a:hlinkClick r:id="rId4" tooltip="Library (computing)"/>
              </a:rPr>
              <a:t>software library for dataflow and differentiable programming </a:t>
            </a:r>
            <a:r>
              <a:rPr lang="en-US" dirty="0" smtClean="0">
                <a:solidFill>
                  <a:schemeClr val="tx2"/>
                </a:solidFill>
              </a:rPr>
              <a:t>across a range of tasks. It is a symbolic math library, and is also used for </a:t>
            </a:r>
            <a:r>
              <a:rPr lang="en-US" dirty="0" smtClean="0">
                <a:solidFill>
                  <a:schemeClr val="tx2"/>
                </a:solidFill>
                <a:hlinkClick r:id="rId5" tooltip="Machine learning"/>
              </a:rPr>
              <a:t>machine learning</a:t>
            </a:r>
            <a:r>
              <a:rPr lang="en-US" dirty="0" smtClean="0">
                <a:solidFill>
                  <a:schemeClr val="tx2"/>
                </a:solidFill>
              </a:rPr>
              <a:t> applications such as </a:t>
            </a:r>
            <a:r>
              <a:rPr lang="en-US" dirty="0" smtClean="0">
                <a:solidFill>
                  <a:schemeClr val="tx2"/>
                </a:solidFill>
                <a:hlinkClick r:id="rId6" tooltip="Neural networks"/>
              </a:rPr>
              <a:t>neural networks</a:t>
            </a:r>
            <a:r>
              <a:rPr lang="en-US" dirty="0" smtClean="0">
                <a:solidFill>
                  <a:schemeClr val="tx2"/>
                </a:solidFill>
              </a:rPr>
              <a:t>. It is used for both research and production at </a:t>
            </a:r>
            <a:r>
              <a:rPr lang="en-US" dirty="0" smtClean="0">
                <a:solidFill>
                  <a:schemeClr val="tx2"/>
                </a:solidFill>
                <a:hlinkClick r:id="rId7" tooltip="Google"/>
              </a:rPr>
              <a:t>Google</a:t>
            </a:r>
            <a:r>
              <a:rPr lang="en-US" dirty="0" smtClean="0">
                <a:solidFill>
                  <a:schemeClr val="tx2"/>
                </a:solidFill>
              </a:rPr>
              <a:t>.‍ </a:t>
            </a:r>
          </a:p>
          <a:p>
            <a:pPr algn="just"/>
            <a:r>
              <a:rPr lang="en-US" dirty="0" err="1" smtClean="0">
                <a:solidFill>
                  <a:schemeClr val="tx2"/>
                </a:solidFill>
              </a:rPr>
              <a:t>TensorFlow</a:t>
            </a:r>
            <a:r>
              <a:rPr lang="en-US" dirty="0" smtClean="0">
                <a:solidFill>
                  <a:schemeClr val="tx2"/>
                </a:solidFill>
              </a:rPr>
              <a:t> was developed by the </a:t>
            </a:r>
            <a:r>
              <a:rPr lang="en-US" dirty="0" smtClean="0">
                <a:solidFill>
                  <a:schemeClr val="tx2"/>
                </a:solidFill>
                <a:hlinkClick r:id="rId8" tooltip="Google Brain"/>
              </a:rPr>
              <a:t>Google Brain</a:t>
            </a:r>
            <a:r>
              <a:rPr lang="en-US" dirty="0" smtClean="0">
                <a:solidFill>
                  <a:schemeClr val="tx2"/>
                </a:solidFill>
              </a:rPr>
              <a:t> team for internal Google use. It was released under the </a:t>
            </a:r>
            <a:r>
              <a:rPr lang="en-US" dirty="0" smtClean="0">
                <a:solidFill>
                  <a:schemeClr val="tx2"/>
                </a:solidFill>
                <a:hlinkClick r:id="rId9" tooltip="Apache License"/>
              </a:rPr>
              <a:t>Apache 2.0</a:t>
            </a:r>
            <a:r>
              <a:rPr lang="en-US" dirty="0" smtClean="0">
                <a:solidFill>
                  <a:schemeClr val="tx2"/>
                </a:solidFill>
              </a:rPr>
              <a:t> </a:t>
            </a:r>
            <a:r>
              <a:rPr lang="en-US" dirty="0" smtClean="0">
                <a:solidFill>
                  <a:schemeClr val="tx2"/>
                </a:solidFill>
                <a:hlinkClick r:id="rId10" tooltip="Open-source license"/>
              </a:rPr>
              <a:t>open-source license</a:t>
            </a:r>
            <a:r>
              <a:rPr lang="en-US" dirty="0" smtClean="0">
                <a:solidFill>
                  <a:schemeClr val="tx2"/>
                </a:solidFill>
              </a:rPr>
              <a:t> on November 9, 2015</a:t>
            </a:r>
            <a:endParaRPr lang="en-US"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5203"/>
          </a:xfrm>
        </p:spPr>
        <p:txBody>
          <a:bodyPr>
            <a:normAutofit fontScale="90000"/>
          </a:bodyPr>
          <a:lstStyle/>
          <a:p>
            <a:r>
              <a:rPr lang="en-US" b="1" dirty="0" err="1" smtClean="0"/>
              <a:t>Numpy</a:t>
            </a:r>
            <a:r>
              <a:rPr lang="en-US" dirty="0" smtClean="0"/>
              <a:t/>
            </a:r>
            <a:br>
              <a:rPr lang="en-US" dirty="0" smtClean="0"/>
            </a:br>
            <a:endParaRPr lang="en-US" dirty="0"/>
          </a:p>
        </p:txBody>
      </p:sp>
      <p:sp>
        <p:nvSpPr>
          <p:cNvPr id="3" name="Content Placeholder 2"/>
          <p:cNvSpPr>
            <a:spLocks noGrp="1"/>
          </p:cNvSpPr>
          <p:nvPr>
            <p:ph idx="1"/>
          </p:nvPr>
        </p:nvSpPr>
        <p:spPr>
          <a:xfrm>
            <a:off x="1484310" y="1927275"/>
            <a:ext cx="10018713" cy="3863926"/>
          </a:xfrm>
        </p:spPr>
        <p:txBody>
          <a:bodyPr>
            <a:normAutofit fontScale="85000" lnSpcReduction="20000"/>
          </a:bodyPr>
          <a:lstStyle/>
          <a:p>
            <a:r>
              <a:rPr lang="en-US" dirty="0" err="1" smtClean="0"/>
              <a:t>Numpy</a:t>
            </a:r>
            <a:r>
              <a:rPr lang="en-US" dirty="0" smtClean="0"/>
              <a:t> </a:t>
            </a:r>
            <a:r>
              <a:rPr lang="en-US" dirty="0" smtClean="0"/>
              <a:t>is a general-purpose array-processing package. It provides a high-performance multidimensional array object, and tools for working with these arrays.</a:t>
            </a:r>
          </a:p>
          <a:p>
            <a:pPr fontAlgn="base"/>
            <a:r>
              <a:rPr lang="en-US" dirty="0" smtClean="0"/>
              <a:t>It is the fundamental package for scientific computing with Python. It contains various features including these important ones:</a:t>
            </a:r>
          </a:p>
          <a:p>
            <a:pPr lvl="0" fontAlgn="base"/>
            <a:r>
              <a:rPr lang="en-US" dirty="0" smtClean="0"/>
              <a:t>A powerful N-dimensional array object</a:t>
            </a:r>
          </a:p>
          <a:p>
            <a:pPr lvl="0" fontAlgn="base"/>
            <a:r>
              <a:rPr lang="en-US" dirty="0" smtClean="0"/>
              <a:t>Sophisticated (broadcasting) functions</a:t>
            </a:r>
          </a:p>
          <a:p>
            <a:pPr lvl="0" fontAlgn="base"/>
            <a:r>
              <a:rPr lang="en-US" dirty="0" smtClean="0"/>
              <a:t>Tools for integrating C/C++ and Fortran code</a:t>
            </a:r>
          </a:p>
          <a:p>
            <a:pPr lvl="0" fontAlgn="base"/>
            <a:r>
              <a:rPr lang="en-US" dirty="0" smtClean="0"/>
              <a:t>Useful linear algebra, Fourier transform, and random number capabilities</a:t>
            </a:r>
          </a:p>
          <a:p>
            <a:r>
              <a:rPr lang="en-US" dirty="0" smtClean="0"/>
              <a:t>Besides its obvious scientific uses, </a:t>
            </a:r>
            <a:r>
              <a:rPr lang="en-US" dirty="0" err="1" smtClean="0"/>
              <a:t>Numpy</a:t>
            </a:r>
            <a:r>
              <a:rPr lang="en-US" dirty="0" smtClean="0"/>
              <a:t> can also be used as an efficient multi-dimensional container of generic data. Arbitrary data-types can be defined using </a:t>
            </a:r>
            <a:r>
              <a:rPr lang="en-US" dirty="0" err="1" smtClean="0"/>
              <a:t>Numpy</a:t>
            </a:r>
            <a:r>
              <a:rPr lang="en-US" dirty="0" smtClean="0"/>
              <a:t> which allows </a:t>
            </a:r>
            <a:r>
              <a:rPr lang="en-US" dirty="0" err="1" smtClean="0"/>
              <a:t>Numpy</a:t>
            </a:r>
            <a:r>
              <a:rPr lang="en-US" dirty="0" smtClean="0"/>
              <a:t> to seamlessly and speedily integrate with a wide variety of databases.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54015"/>
          </a:xfrm>
        </p:spPr>
        <p:txBody>
          <a:bodyPr/>
          <a:lstStyle/>
          <a:p>
            <a:r>
              <a:rPr lang="en-US" b="1" dirty="0" smtClean="0"/>
              <a:t>Pandas</a:t>
            </a:r>
            <a:r>
              <a:rPr lang="en-US" dirty="0" smtClean="0"/>
              <a:t/>
            </a:r>
            <a:br>
              <a:rPr lang="en-US" dirty="0" smtClean="0"/>
            </a:br>
            <a:endParaRPr lang="en-US" dirty="0"/>
          </a:p>
        </p:txBody>
      </p:sp>
      <p:sp>
        <p:nvSpPr>
          <p:cNvPr id="3" name="Content Placeholder 2"/>
          <p:cNvSpPr>
            <a:spLocks noGrp="1"/>
          </p:cNvSpPr>
          <p:nvPr>
            <p:ph idx="1"/>
          </p:nvPr>
        </p:nvSpPr>
        <p:spPr>
          <a:xfrm>
            <a:off x="1484310" y="2194561"/>
            <a:ext cx="10018713" cy="3596640"/>
          </a:xfrm>
        </p:spPr>
        <p:txBody>
          <a:bodyPr>
            <a:normAutofit/>
          </a:bodyPr>
          <a:lstStyle/>
          <a:p>
            <a:r>
              <a:rPr lang="en-US" dirty="0" smtClean="0"/>
              <a:t>Pandas </a:t>
            </a:r>
            <a:r>
              <a:rPr lang="en-US" dirty="0" smtClean="0"/>
              <a:t>is an open-source Python Library providing high-performance data manipulation and analysis tool using its powerful data structures. Python was majorly used for data </a:t>
            </a:r>
            <a:r>
              <a:rPr lang="en-US" dirty="0" err="1" smtClean="0"/>
              <a:t>munging</a:t>
            </a:r>
            <a:r>
              <a:rPr lang="en-US" dirty="0" smtClean="0"/>
              <a:t> and preparation. It had very little contribution towards data analysis. Pandas solved this problem. Using Pandas, we can accomplish five typical steps in the processing and analysis of data, regardless of the origin of data load, prepare, manipulate, model, and analyze. Python with Pandas is used in a wide range of fields including academic and commercial domains including finance, economics, Statistics, analytics,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117</TotalTime>
  <Words>1137</Words>
  <Application>Microsoft Office PowerPoint</Application>
  <PresentationFormat>Custom</PresentationFormat>
  <Paragraphs>115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Parallax</vt:lpstr>
      <vt:lpstr>A Machine Learning Model for Average Fuel Consumption in Heavy Vehicles </vt:lpstr>
      <vt:lpstr>ABSTRACT</vt:lpstr>
      <vt:lpstr>EXISTING SYSTEM</vt:lpstr>
      <vt:lpstr>SCOPE </vt:lpstr>
      <vt:lpstr>PROPOSED SYSTEM</vt:lpstr>
      <vt:lpstr>ADVANTAGES OF PROPOSED SYSTEM:</vt:lpstr>
      <vt:lpstr>Modules Used in Project </vt:lpstr>
      <vt:lpstr>Numpy </vt:lpstr>
      <vt:lpstr>Pandas </vt:lpstr>
      <vt:lpstr>Matplotlib </vt:lpstr>
      <vt:lpstr>Scikit – learn </vt:lpstr>
      <vt:lpstr>Dataset Design</vt:lpstr>
      <vt:lpstr>User Interface Design</vt:lpstr>
      <vt:lpstr>Architecture Design</vt:lpstr>
      <vt:lpstr>Component Design</vt:lpstr>
      <vt:lpstr>Test Case </vt:lpstr>
      <vt:lpstr>Test Case</vt:lpstr>
      <vt:lpstr>Functional Requirements</vt:lpstr>
      <vt:lpstr>Non-Functional Requirements</vt:lpstr>
      <vt:lpstr>USECASE</vt:lpstr>
      <vt:lpstr>CLASS</vt:lpstr>
      <vt:lpstr>SEQUENCE</vt:lpstr>
      <vt:lpstr>DFD</vt:lpstr>
      <vt:lpstr>Data Dictionary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Model for Average Fuel Consumption in Heavy Vehicles</dc:title>
  <dc:creator>HIMABINDU BOTLAGUNTA</dc:creator>
  <cp:lastModifiedBy>Venkat</cp:lastModifiedBy>
  <cp:revision>17</cp:revision>
  <dcterms:created xsi:type="dcterms:W3CDTF">2021-01-21T07:40:42Z</dcterms:created>
  <dcterms:modified xsi:type="dcterms:W3CDTF">2021-03-22T16:06:47Z</dcterms:modified>
</cp:coreProperties>
</file>