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6" d="100"/>
          <a:sy n="86" d="100"/>
        </p:scale>
        <p:origin x="-10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3972E88-8217-4A03-A87B-B062DF8FB2A9}" type="datetimeFigureOut">
              <a:rPr lang="en-US" smtClean="0"/>
              <a:t>11/13/2019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5A786E5-9469-4570-8DF5-04C5FFD5281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345848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72E88-8217-4A03-A87B-B062DF8FB2A9}"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379318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72E88-8217-4A03-A87B-B062DF8FB2A9}"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21212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72E88-8217-4A03-A87B-B062DF8FB2A9}"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104439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3972E88-8217-4A03-A87B-B062DF8FB2A9}" type="datetimeFigureOut">
              <a:rPr lang="en-US" smtClean="0"/>
              <a:t>11/13/2019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5A786E5-9469-4570-8DF5-04C5FFD5281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219336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972E88-8217-4A03-A87B-B062DF8FB2A9}"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417456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972E88-8217-4A03-A87B-B062DF8FB2A9}"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136026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72E88-8217-4A03-A87B-B062DF8FB2A9}"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159672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72E88-8217-4A03-A87B-B062DF8FB2A9}"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786E5-9469-4570-8DF5-04C5FFD52810}" type="slidenum">
              <a:rPr lang="en-US" smtClean="0"/>
              <a:t>‹#›</a:t>
            </a:fld>
            <a:endParaRPr lang="en-US"/>
          </a:p>
        </p:txBody>
      </p:sp>
    </p:spTree>
    <p:extLst>
      <p:ext uri="{BB962C8B-B14F-4D97-AF65-F5344CB8AC3E}">
        <p14:creationId xmlns:p14="http://schemas.microsoft.com/office/powerpoint/2010/main" val="144958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3972E88-8217-4A03-A87B-B062DF8FB2A9}" type="datetimeFigureOut">
              <a:rPr lang="en-US" smtClean="0"/>
              <a:t>11/13/2019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5A786E5-9469-4570-8DF5-04C5FFD528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249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3972E88-8217-4A03-A87B-B062DF8FB2A9}" type="datetimeFigureOut">
              <a:rPr lang="en-US" smtClean="0"/>
              <a:t>11/13/2019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5A786E5-9469-4570-8DF5-04C5FFD528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925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3972E88-8217-4A03-A87B-B062DF8FB2A9}" type="datetimeFigureOut">
              <a:rPr lang="en-US" smtClean="0"/>
              <a:t>11/13/2019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5A786E5-9469-4570-8DF5-04C5FFD5281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51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CE120-23FA-4637-A6CE-A8157C25F06E}"/>
              </a:ext>
            </a:extLst>
          </p:cNvPr>
          <p:cNvSpPr>
            <a:spLocks noGrp="1"/>
          </p:cNvSpPr>
          <p:nvPr>
            <p:ph type="ctrTitle"/>
          </p:nvPr>
        </p:nvSpPr>
        <p:spPr>
          <a:xfrm>
            <a:off x="1524000" y="1122363"/>
            <a:ext cx="9144000" cy="1311918"/>
          </a:xfrm>
        </p:spPr>
        <p:txBody>
          <a:bodyPr>
            <a:normAutofit/>
          </a:bodyPr>
          <a:lstStyle/>
          <a:p>
            <a:r>
              <a:rPr lang="en-US" sz="3600" dirty="0">
                <a:latin typeface="Copperplate Gothic Bold" panose="020E0705020206020404" pitchFamily="34" charset="0"/>
              </a:rPr>
              <a:t>Medical image enhancement using histogram equalization</a:t>
            </a:r>
          </a:p>
        </p:txBody>
      </p:sp>
      <p:sp>
        <p:nvSpPr>
          <p:cNvPr id="3" name="Subtitle 2">
            <a:extLst>
              <a:ext uri="{FF2B5EF4-FFF2-40B4-BE49-F238E27FC236}">
                <a16:creationId xmlns:a16="http://schemas.microsoft.com/office/drawing/2014/main" xmlns="" id="{FB9A6E14-8E52-444A-92E3-9B8E2F8881BD}"/>
              </a:ext>
            </a:extLst>
          </p:cNvPr>
          <p:cNvSpPr>
            <a:spLocks noGrp="1"/>
          </p:cNvSpPr>
          <p:nvPr>
            <p:ph type="subTitle" idx="1"/>
          </p:nvPr>
        </p:nvSpPr>
        <p:spPr>
          <a:xfrm>
            <a:off x="1334529" y="3283831"/>
            <a:ext cx="9522941" cy="2279778"/>
          </a:xfrm>
        </p:spPr>
        <p:txBody>
          <a:bodyPr>
            <a:normAutofit lnSpcReduction="10000"/>
          </a:bodyPr>
          <a:lstStyle/>
          <a:p>
            <a:pPr algn="l"/>
            <a:r>
              <a:rPr lang="en-US" dirty="0">
                <a:solidFill>
                  <a:srgbClr val="0070C0"/>
                </a:solidFill>
                <a:latin typeface="Times New Roman" panose="02020603050405020304" pitchFamily="18" charset="0"/>
                <a:cs typeface="Times New Roman" panose="02020603050405020304" pitchFamily="18" charset="0"/>
              </a:rPr>
              <a:t>Under the guidance of:</a:t>
            </a:r>
          </a:p>
          <a:p>
            <a:pPr algn="l"/>
            <a:r>
              <a:rPr lang="en-US" dirty="0">
                <a:solidFill>
                  <a:srgbClr val="0070C0"/>
                </a:solidFill>
                <a:latin typeface="Times New Roman" panose="02020603050405020304" pitchFamily="18" charset="0"/>
                <a:cs typeface="Times New Roman" panose="02020603050405020304" pitchFamily="18" charset="0"/>
              </a:rPr>
              <a:t>       Dr. Jyoti Bharti</a:t>
            </a:r>
          </a:p>
          <a:p>
            <a:pPr algn="l"/>
            <a:r>
              <a:rPr lang="en-US" dirty="0">
                <a:solidFill>
                  <a:srgbClr val="0070C0"/>
                </a:solidFill>
                <a:latin typeface="Times New Roman" panose="02020603050405020304" pitchFamily="18" charset="0"/>
                <a:cs typeface="Times New Roman" panose="02020603050405020304" pitchFamily="18" charset="0"/>
              </a:rPr>
              <a:t>							          Submitted by:</a:t>
            </a:r>
          </a:p>
          <a:p>
            <a:pPr algn="r"/>
            <a:r>
              <a:rPr lang="en-US" dirty="0" err="1">
                <a:solidFill>
                  <a:srgbClr val="0070C0"/>
                </a:solidFill>
                <a:latin typeface="Times New Roman" panose="02020603050405020304" pitchFamily="18" charset="0"/>
                <a:cs typeface="Times New Roman" panose="02020603050405020304" pitchFamily="18" charset="0"/>
              </a:rPr>
              <a:t>Budde</a:t>
            </a:r>
            <a:r>
              <a:rPr lang="en-US" dirty="0">
                <a:solidFill>
                  <a:srgbClr val="0070C0"/>
                </a:solidFill>
                <a:latin typeface="Times New Roman" panose="02020603050405020304" pitchFamily="18" charset="0"/>
                <a:cs typeface="Times New Roman" panose="02020603050405020304" pitchFamily="18" charset="0"/>
              </a:rPr>
              <a:t> Pavan Sai Varma</a:t>
            </a:r>
          </a:p>
          <a:p>
            <a:pPr algn="r"/>
            <a:r>
              <a:rPr lang="en-US" dirty="0">
                <a:solidFill>
                  <a:srgbClr val="0070C0"/>
                </a:solidFill>
                <a:latin typeface="Times New Roman" panose="02020603050405020304" pitchFamily="18" charset="0"/>
                <a:cs typeface="Times New Roman" panose="02020603050405020304" pitchFamily="18" charset="0"/>
              </a:rPr>
              <a:t>Vasishtha Kumar </a:t>
            </a:r>
            <a:r>
              <a:rPr lang="en-US" dirty="0" err="1">
                <a:solidFill>
                  <a:srgbClr val="0070C0"/>
                </a:solidFill>
                <a:latin typeface="Times New Roman" panose="02020603050405020304" pitchFamily="18" charset="0"/>
                <a:cs typeface="Times New Roman" panose="02020603050405020304" pitchFamily="18" charset="0"/>
              </a:rPr>
              <a:t>Nalla</a:t>
            </a:r>
            <a:endParaRPr lang="en-US" dirty="0">
              <a:solidFill>
                <a:srgbClr val="0070C0"/>
              </a:solidFill>
              <a:latin typeface="Times New Roman" panose="02020603050405020304" pitchFamily="18" charset="0"/>
              <a:cs typeface="Times New Roman" panose="02020603050405020304" pitchFamily="18" charset="0"/>
            </a:endParaRPr>
          </a:p>
          <a:p>
            <a:pPr algn="r"/>
            <a:r>
              <a:rPr lang="en-US" dirty="0" err="1" smtClean="0">
                <a:solidFill>
                  <a:srgbClr val="0070C0"/>
                </a:solidFill>
                <a:latin typeface="Times New Roman" panose="02020603050405020304" pitchFamily="18" charset="0"/>
                <a:cs typeface="Times New Roman" panose="02020603050405020304" pitchFamily="18" charset="0"/>
              </a:rPr>
              <a:t>Chithakindi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Manideep</a:t>
            </a:r>
            <a:r>
              <a:rPr lang="en-US" dirty="0">
                <a:solidFill>
                  <a:srgbClr val="0070C0"/>
                </a:solidFill>
                <a:latin typeface="Times New Roman" panose="02020603050405020304" pitchFamily="18" charset="0"/>
                <a:cs typeface="Times New Roman" panose="02020603050405020304" pitchFamily="18" charset="0"/>
              </a:rPr>
              <a:t> Sai</a:t>
            </a:r>
          </a:p>
        </p:txBody>
      </p:sp>
    </p:spTree>
    <p:extLst>
      <p:ext uri="{BB962C8B-B14F-4D97-AF65-F5344CB8AC3E}">
        <p14:creationId xmlns:p14="http://schemas.microsoft.com/office/powerpoint/2010/main" val="1731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24AC0-D427-4E36-A3DB-47E7ED9EDD5E}"/>
              </a:ext>
            </a:extLst>
          </p:cNvPr>
          <p:cNvSpPr>
            <a:spLocks noGrp="1"/>
          </p:cNvSpPr>
          <p:nvPr>
            <p:ph type="title"/>
          </p:nvPr>
        </p:nvSpPr>
        <p:spPr>
          <a:xfrm>
            <a:off x="1371600" y="685800"/>
            <a:ext cx="9601200" cy="871151"/>
          </a:xfrm>
        </p:spPr>
        <p:txBody>
          <a:bodyPr>
            <a:normAutofit/>
          </a:bodyPr>
          <a:lstStyle/>
          <a:p>
            <a:pPr algn="ctr"/>
            <a:r>
              <a:rPr lang="en-US" sz="3600" dirty="0">
                <a:latin typeface="Copperplate Gothic Bold" panose="020E0705020206020404" pitchFamily="34" charset="0"/>
              </a:rPr>
              <a:t>Different types of filters</a:t>
            </a:r>
          </a:p>
        </p:txBody>
      </p:sp>
      <p:sp>
        <p:nvSpPr>
          <p:cNvPr id="3" name="Content Placeholder 2">
            <a:extLst>
              <a:ext uri="{FF2B5EF4-FFF2-40B4-BE49-F238E27FC236}">
                <a16:creationId xmlns:a16="http://schemas.microsoft.com/office/drawing/2014/main" xmlns="" id="{43F7C34F-A157-49E9-AF54-4EA3B8C95775}"/>
              </a:ext>
            </a:extLst>
          </p:cNvPr>
          <p:cNvSpPr>
            <a:spLocks noGrp="1"/>
          </p:cNvSpPr>
          <p:nvPr>
            <p:ph idx="1"/>
          </p:nvPr>
        </p:nvSpPr>
        <p:spPr>
          <a:xfrm>
            <a:off x="1371600" y="1890584"/>
            <a:ext cx="9601200" cy="3976816"/>
          </a:xfrm>
        </p:spPr>
        <p:txBody>
          <a:bodyPr/>
          <a:lstStyle/>
          <a:p>
            <a:pPr algn="just">
              <a:lnSpc>
                <a:spcPct val="150000"/>
              </a:lnSpc>
            </a:pPr>
            <a:r>
              <a:rPr lang="en-US" b="1" dirty="0">
                <a:latin typeface="Times New Roman" panose="02020603050405020304" pitchFamily="18" charset="0"/>
                <a:cs typeface="Times New Roman" panose="02020603050405020304" pitchFamily="18" charset="0"/>
              </a:rPr>
              <a:t>Median Filter: </a:t>
            </a:r>
            <a:r>
              <a:rPr lang="en-US" dirty="0">
                <a:solidFill>
                  <a:schemeClr val="tx1"/>
                </a:solidFill>
                <a:latin typeface="Times New Roman" panose="02020603050405020304" pitchFamily="18" charset="0"/>
                <a:cs typeface="Times New Roman" panose="02020603050405020304" pitchFamily="18" charset="0"/>
              </a:rPr>
              <a:t>The median filter run through each element of the signal (in this case the image) and replace each pixel with the median of its neighboring pixels (located in a square neighborhood around the evaluated pixel).</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Bilateral Filter: </a:t>
            </a:r>
            <a:r>
              <a:rPr lang="en-US" dirty="0">
                <a:latin typeface="Times New Roman" panose="02020603050405020304" pitchFamily="18" charset="0"/>
                <a:cs typeface="Times New Roman" panose="02020603050405020304" pitchFamily="18" charset="0"/>
              </a:rPr>
              <a:t>A bilateral filter is a non-linear, edge-preserving, and noise-reducing smoothing filter for images. It replaces the intensity of each pixel with a weighted average of intensity values from nearby pixels. This weight can be based on a Gaussian distribution.</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35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B2D1A-DC90-426A-A30D-1CA1E0BD6084}"/>
              </a:ext>
            </a:extLst>
          </p:cNvPr>
          <p:cNvSpPr>
            <a:spLocks noGrp="1"/>
          </p:cNvSpPr>
          <p:nvPr>
            <p:ph type="title"/>
          </p:nvPr>
        </p:nvSpPr>
        <p:spPr>
          <a:xfrm>
            <a:off x="1371600" y="685800"/>
            <a:ext cx="9601200" cy="834081"/>
          </a:xfrm>
        </p:spPr>
        <p:txBody>
          <a:bodyPr>
            <a:normAutofit/>
          </a:bodyPr>
          <a:lstStyle/>
          <a:p>
            <a:pPr algn="ctr"/>
            <a:r>
              <a:rPr lang="en-US" sz="3600" dirty="0">
                <a:latin typeface="Copperplate Gothic Bold" panose="020E0705020206020404" pitchFamily="34" charset="0"/>
              </a:rPr>
              <a:t>Different types of filters</a:t>
            </a:r>
          </a:p>
        </p:txBody>
      </p:sp>
      <p:sp>
        <p:nvSpPr>
          <p:cNvPr id="3" name="Content Placeholder 2">
            <a:extLst>
              <a:ext uri="{FF2B5EF4-FFF2-40B4-BE49-F238E27FC236}">
                <a16:creationId xmlns:a16="http://schemas.microsoft.com/office/drawing/2014/main" xmlns="" id="{3EB55790-EFBC-40A5-9E78-FDE542F76FAE}"/>
              </a:ext>
            </a:extLst>
          </p:cNvPr>
          <p:cNvSpPr>
            <a:spLocks noGrp="1"/>
          </p:cNvSpPr>
          <p:nvPr>
            <p:ph idx="1"/>
          </p:nvPr>
        </p:nvSpPr>
        <p:spPr>
          <a:xfrm>
            <a:off x="1371600" y="1754659"/>
            <a:ext cx="9601200" cy="4112741"/>
          </a:xfrm>
        </p:spPr>
        <p:txBody>
          <a:bodyPr/>
          <a:lstStyle/>
          <a:p>
            <a:pPr>
              <a:lnSpc>
                <a:spcPct val="150000"/>
              </a:lnSpc>
            </a:pPr>
            <a:r>
              <a:rPr lang="en-US" b="1" dirty="0">
                <a:latin typeface="Times New Roman" panose="02020603050405020304" pitchFamily="18" charset="0"/>
                <a:cs typeface="Times New Roman" panose="02020603050405020304" pitchFamily="18" charset="0"/>
              </a:rPr>
              <a:t>Gaussian Filter: </a:t>
            </a:r>
            <a:r>
              <a:rPr lang="en-US" dirty="0">
                <a:latin typeface="Times New Roman" panose="02020603050405020304" pitchFamily="18" charset="0"/>
                <a:cs typeface="Times New Roman" panose="02020603050405020304" pitchFamily="18" charset="0"/>
              </a:rPr>
              <a:t>Gaussian filtering is done by convolving each point in the input array with a Gaussian kernel and then summing them all to produce the output array.</a:t>
            </a:r>
          </a:p>
          <a:p>
            <a:pPr algn="ctr"/>
            <a:endParaRPr lang="en-US" dirty="0">
              <a:latin typeface="Times New Roman" panose="02020603050405020304" pitchFamily="18" charset="0"/>
              <a:cs typeface="Times New Roman" panose="02020603050405020304" pitchFamily="18" charset="0"/>
            </a:endParaRPr>
          </a:p>
        </p:txBody>
      </p:sp>
      <p:pic>
        <p:nvPicPr>
          <p:cNvPr id="7" name="image7.png">
            <a:extLst>
              <a:ext uri="{FF2B5EF4-FFF2-40B4-BE49-F238E27FC236}">
                <a16:creationId xmlns:a16="http://schemas.microsoft.com/office/drawing/2014/main" xmlns="" id="{1EEE548C-7F0E-4CBB-8F8E-084E7111E03C}"/>
              </a:ext>
            </a:extLst>
          </p:cNvPr>
          <p:cNvPicPr/>
          <p:nvPr/>
        </p:nvPicPr>
        <p:blipFill>
          <a:blip r:embed="rId2"/>
          <a:srcRect/>
          <a:stretch>
            <a:fillRect/>
          </a:stretch>
        </p:blipFill>
        <p:spPr>
          <a:xfrm>
            <a:off x="4910138" y="3010673"/>
            <a:ext cx="2330922" cy="1709608"/>
          </a:xfrm>
          <a:prstGeom prst="rect">
            <a:avLst/>
          </a:prstGeom>
          <a:ln/>
        </p:spPr>
      </p:pic>
      <p:sp>
        <p:nvSpPr>
          <p:cNvPr id="6" name="TextBox 5">
            <a:extLst>
              <a:ext uri="{FF2B5EF4-FFF2-40B4-BE49-F238E27FC236}">
                <a16:creationId xmlns:a16="http://schemas.microsoft.com/office/drawing/2014/main" xmlns="" id="{E0FC1919-B08F-4D8F-8862-BE7EA2DECDCC}"/>
              </a:ext>
            </a:extLst>
          </p:cNvPr>
          <p:cNvSpPr txBox="1"/>
          <p:nvPr/>
        </p:nvSpPr>
        <p:spPr>
          <a:xfrm>
            <a:off x="1828800" y="4720281"/>
            <a:ext cx="9144000" cy="175432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Assuming that an image is 1D, you can notice that the pixel located in the middle would have the biggest weight. The weight of its neighbors decreases as the spatial distance between them and the center pixel increases.</a:t>
            </a:r>
          </a:p>
          <a:p>
            <a:endParaRPr lang="en-US" dirty="0"/>
          </a:p>
        </p:txBody>
      </p:sp>
    </p:spTree>
    <p:extLst>
      <p:ext uri="{BB962C8B-B14F-4D97-AF65-F5344CB8AC3E}">
        <p14:creationId xmlns:p14="http://schemas.microsoft.com/office/powerpoint/2010/main" val="552119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F90FF-C7D6-4BBB-89E6-FD44E1664113}"/>
              </a:ext>
            </a:extLst>
          </p:cNvPr>
          <p:cNvSpPr>
            <a:spLocks noGrp="1"/>
          </p:cNvSpPr>
          <p:nvPr>
            <p:ph type="title"/>
          </p:nvPr>
        </p:nvSpPr>
        <p:spPr>
          <a:xfrm>
            <a:off x="1371600" y="685800"/>
            <a:ext cx="9601200" cy="735227"/>
          </a:xfrm>
        </p:spPr>
        <p:txBody>
          <a:bodyPr>
            <a:normAutofit/>
          </a:bodyPr>
          <a:lstStyle/>
          <a:p>
            <a:pPr algn="ctr"/>
            <a:r>
              <a:rPr lang="en-US" sz="3600" dirty="0">
                <a:latin typeface="Copperplate Gothic Bold" panose="020E0705020206020404" pitchFamily="34" charset="0"/>
              </a:rPr>
              <a:t>Different types of filters</a:t>
            </a:r>
          </a:p>
        </p:txBody>
      </p:sp>
      <p:sp>
        <p:nvSpPr>
          <p:cNvPr id="3" name="Content Placeholder 2">
            <a:extLst>
              <a:ext uri="{FF2B5EF4-FFF2-40B4-BE49-F238E27FC236}">
                <a16:creationId xmlns:a16="http://schemas.microsoft.com/office/drawing/2014/main" xmlns="" id="{49EC4D40-6062-4EC9-828C-E7953D619022}"/>
              </a:ext>
            </a:extLst>
          </p:cNvPr>
          <p:cNvSpPr>
            <a:spLocks noGrp="1"/>
          </p:cNvSpPr>
          <p:nvPr>
            <p:ph idx="1"/>
          </p:nvPr>
        </p:nvSpPr>
        <p:spPr>
          <a:xfrm>
            <a:off x="1371600" y="1421027"/>
            <a:ext cx="9601200" cy="5029200"/>
          </a:xfrm>
        </p:spPr>
        <p:txBody>
          <a:bodyPr/>
          <a:lstStyle/>
          <a:p>
            <a:pPr algn="just">
              <a:lnSpc>
                <a:spcPct val="150000"/>
              </a:lnSpc>
            </a:pPr>
            <a:r>
              <a:rPr lang="en-US" b="1" dirty="0">
                <a:latin typeface="Times New Roman" panose="02020603050405020304" pitchFamily="18" charset="0"/>
                <a:cs typeface="Times New Roman" panose="02020603050405020304" pitchFamily="18" charset="0"/>
              </a:rPr>
              <a:t>Power Law Transformation: </a:t>
            </a:r>
            <a:r>
              <a:rPr lang="en-US" dirty="0">
                <a:latin typeface="Times New Roman" panose="02020603050405020304" pitchFamily="18" charset="0"/>
                <a:cs typeface="Times New Roman" panose="02020603050405020304" pitchFamily="18" charset="0"/>
              </a:rPr>
              <a:t>This operator, also called gamma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correction, is another operator we can use to enhance an image. At the pixel (</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the operator looks as follows:   	 p(</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 I(</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)^gamma,    Where I(</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is the Intensity values at location(</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Morphological Opening Filter: </a:t>
            </a:r>
            <a:r>
              <a:rPr lang="en-US" dirty="0">
                <a:latin typeface="Times New Roman" panose="02020603050405020304" pitchFamily="18" charset="0"/>
                <a:cs typeface="Times New Roman" panose="02020603050405020304" pitchFamily="18" charset="0"/>
              </a:rPr>
              <a:t>Morphological opening is useful for removing small objects from an image while preserving the shape and size of larger objects in the image.</a:t>
            </a:r>
          </a:p>
          <a:p>
            <a:pPr algn="just">
              <a:lnSpc>
                <a:spcPct val="150000"/>
              </a:lnSpc>
            </a:pPr>
            <a:r>
              <a:rPr lang="en-US" b="1" dirty="0">
                <a:latin typeface="Times New Roman" panose="02020603050405020304" pitchFamily="18" charset="0"/>
                <a:cs typeface="Times New Roman" panose="02020603050405020304" pitchFamily="18" charset="0"/>
              </a:rPr>
              <a:t>Laplacian Filter: </a:t>
            </a:r>
            <a:r>
              <a:rPr lang="en-US" dirty="0">
                <a:latin typeface="Times New Roman" panose="02020603050405020304" pitchFamily="18" charset="0"/>
                <a:cs typeface="Times New Roman" panose="02020603050405020304" pitchFamily="18" charset="0"/>
              </a:rPr>
              <a:t>The Laplacian of an image highlights the areas of rapid changes in intensity and can thus be used for edge detection. If we let </a:t>
            </a:r>
            <a:r>
              <a:rPr lang="en-US" i="1" dirty="0">
                <a:latin typeface="Times New Roman" panose="02020603050405020304" pitchFamily="18" charset="0"/>
                <a:cs typeface="Times New Roman" panose="02020603050405020304" pitchFamily="18" charset="0"/>
              </a:rPr>
              <a:t>I(</a:t>
            </a:r>
            <a:r>
              <a:rPr lang="en-US" i="1" dirty="0" err="1">
                <a:latin typeface="Times New Roman" panose="02020603050405020304" pitchFamily="18" charset="0"/>
                <a:cs typeface="Times New Roman" panose="02020603050405020304" pitchFamily="18" charset="0"/>
              </a:rPr>
              <a:t>x,y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represent the intensities of an image then the Laplacian of the image is given by the following formula:</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4" name="image14.gif">
            <a:extLst>
              <a:ext uri="{FF2B5EF4-FFF2-40B4-BE49-F238E27FC236}">
                <a16:creationId xmlns:a16="http://schemas.microsoft.com/office/drawing/2014/main" xmlns="" id="{2355B34F-C5AF-4407-BC74-78CD932351AD}"/>
              </a:ext>
            </a:extLst>
          </p:cNvPr>
          <p:cNvPicPr/>
          <p:nvPr/>
        </p:nvPicPr>
        <p:blipFill>
          <a:blip r:embed="rId2"/>
          <a:srcRect/>
          <a:stretch>
            <a:fillRect/>
          </a:stretch>
        </p:blipFill>
        <p:spPr>
          <a:xfrm>
            <a:off x="5071745" y="5615305"/>
            <a:ext cx="2048510" cy="556895"/>
          </a:xfrm>
          <a:prstGeom prst="rect">
            <a:avLst/>
          </a:prstGeom>
          <a:ln/>
        </p:spPr>
      </p:pic>
    </p:spTree>
    <p:extLst>
      <p:ext uri="{BB962C8B-B14F-4D97-AF65-F5344CB8AC3E}">
        <p14:creationId xmlns:p14="http://schemas.microsoft.com/office/powerpoint/2010/main" val="274355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59316-7DA3-4C4B-9B41-8F9FE2AF740C}"/>
              </a:ext>
            </a:extLst>
          </p:cNvPr>
          <p:cNvSpPr>
            <a:spLocks noGrp="1"/>
          </p:cNvSpPr>
          <p:nvPr>
            <p:ph type="title"/>
          </p:nvPr>
        </p:nvSpPr>
        <p:spPr>
          <a:xfrm>
            <a:off x="1371600" y="685800"/>
            <a:ext cx="9601200" cy="574589"/>
          </a:xfrm>
        </p:spPr>
        <p:txBody>
          <a:bodyPr>
            <a:normAutofit/>
          </a:bodyPr>
          <a:lstStyle/>
          <a:p>
            <a:pPr algn="ctr"/>
            <a:r>
              <a:rPr lang="en-US" sz="3200" dirty="0">
                <a:latin typeface="Copperplate Gothic Bold" panose="020E0705020206020404" pitchFamily="34" charset="0"/>
              </a:rPr>
              <a:t>Result</a:t>
            </a:r>
          </a:p>
        </p:txBody>
      </p:sp>
      <p:sp>
        <p:nvSpPr>
          <p:cNvPr id="3" name="Content Placeholder 2">
            <a:extLst>
              <a:ext uri="{FF2B5EF4-FFF2-40B4-BE49-F238E27FC236}">
                <a16:creationId xmlns:a16="http://schemas.microsoft.com/office/drawing/2014/main" xmlns="" id="{E3648ED4-C876-42C8-90D5-4A08252FE29F}"/>
              </a:ext>
            </a:extLst>
          </p:cNvPr>
          <p:cNvSpPr>
            <a:spLocks noGrp="1"/>
          </p:cNvSpPr>
          <p:nvPr>
            <p:ph idx="1"/>
          </p:nvPr>
        </p:nvSpPr>
        <p:spPr>
          <a:xfrm>
            <a:off x="1371600" y="1260389"/>
            <a:ext cx="9601200" cy="4607011"/>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Gaussian Filter: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Power law transformation:</a:t>
            </a:r>
          </a:p>
          <a:p>
            <a:pPr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image4.png">
            <a:extLst>
              <a:ext uri="{FF2B5EF4-FFF2-40B4-BE49-F238E27FC236}">
                <a16:creationId xmlns:a16="http://schemas.microsoft.com/office/drawing/2014/main" xmlns="" id="{EF016F78-553D-4427-B8D9-318117FFE81B}"/>
              </a:ext>
            </a:extLst>
          </p:cNvPr>
          <p:cNvPicPr/>
          <p:nvPr/>
        </p:nvPicPr>
        <p:blipFill>
          <a:blip r:embed="rId2"/>
          <a:srcRect/>
          <a:stretch>
            <a:fillRect/>
          </a:stretch>
        </p:blipFill>
        <p:spPr>
          <a:xfrm>
            <a:off x="3777435" y="1905000"/>
            <a:ext cx="3895725" cy="1524000"/>
          </a:xfrm>
          <a:prstGeom prst="rect">
            <a:avLst/>
          </a:prstGeom>
          <a:ln/>
        </p:spPr>
      </p:pic>
      <p:sp>
        <p:nvSpPr>
          <p:cNvPr id="5" name="TextBox 4">
            <a:extLst>
              <a:ext uri="{FF2B5EF4-FFF2-40B4-BE49-F238E27FC236}">
                <a16:creationId xmlns:a16="http://schemas.microsoft.com/office/drawing/2014/main" xmlns="" id="{E1D47E2F-0BAE-4416-B012-D4EC71D70CB3}"/>
              </a:ext>
            </a:extLst>
          </p:cNvPr>
          <p:cNvSpPr txBox="1"/>
          <p:nvPr/>
        </p:nvSpPr>
        <p:spPr>
          <a:xfrm>
            <a:off x="1470453" y="3744097"/>
            <a:ext cx="2990335" cy="259492"/>
          </a:xfrm>
          <a:prstGeom prst="rect">
            <a:avLst/>
          </a:prstGeom>
          <a:noFill/>
        </p:spPr>
        <p:txBody>
          <a:bodyPr wrap="square" rtlCol="0">
            <a:spAutoFit/>
          </a:bodyPr>
          <a:lstStyle/>
          <a:p>
            <a:endParaRPr lang="en-US" dirty="0"/>
          </a:p>
        </p:txBody>
      </p:sp>
      <p:pic>
        <p:nvPicPr>
          <p:cNvPr id="6" name="image1.png">
            <a:extLst>
              <a:ext uri="{FF2B5EF4-FFF2-40B4-BE49-F238E27FC236}">
                <a16:creationId xmlns:a16="http://schemas.microsoft.com/office/drawing/2014/main" xmlns="" id="{66EB384E-437F-41FB-B8EA-3E70BE688646}"/>
              </a:ext>
            </a:extLst>
          </p:cNvPr>
          <p:cNvPicPr/>
          <p:nvPr/>
        </p:nvPicPr>
        <p:blipFill>
          <a:blip r:embed="rId3"/>
          <a:srcRect/>
          <a:stretch>
            <a:fillRect/>
          </a:stretch>
        </p:blipFill>
        <p:spPr>
          <a:xfrm>
            <a:off x="4055565" y="4250141"/>
            <a:ext cx="3617595" cy="1347470"/>
          </a:xfrm>
          <a:prstGeom prst="rect">
            <a:avLst/>
          </a:prstGeom>
          <a:ln/>
        </p:spPr>
      </p:pic>
    </p:spTree>
    <p:extLst>
      <p:ext uri="{BB962C8B-B14F-4D97-AF65-F5344CB8AC3E}">
        <p14:creationId xmlns:p14="http://schemas.microsoft.com/office/powerpoint/2010/main" val="1925658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FCB26E-AC17-4CA0-8138-909EC84645E9}"/>
              </a:ext>
            </a:extLst>
          </p:cNvPr>
          <p:cNvSpPr>
            <a:spLocks noGrp="1"/>
          </p:cNvSpPr>
          <p:nvPr>
            <p:ph idx="1"/>
          </p:nvPr>
        </p:nvSpPr>
        <p:spPr>
          <a:xfrm>
            <a:off x="1198605" y="197708"/>
            <a:ext cx="10021329" cy="636373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Bilateral filter</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Laplacian filter</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Median Blur filter</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a:t>
            </a:r>
          </a:p>
        </p:txBody>
      </p:sp>
      <p:pic>
        <p:nvPicPr>
          <p:cNvPr id="4" name="image10.png">
            <a:extLst>
              <a:ext uri="{FF2B5EF4-FFF2-40B4-BE49-F238E27FC236}">
                <a16:creationId xmlns:a16="http://schemas.microsoft.com/office/drawing/2014/main" xmlns="" id="{EF5146FF-18D0-4C7D-9B4B-ADD4941CD08A}"/>
              </a:ext>
            </a:extLst>
          </p:cNvPr>
          <p:cNvPicPr/>
          <p:nvPr/>
        </p:nvPicPr>
        <p:blipFill>
          <a:blip r:embed="rId2"/>
          <a:srcRect/>
          <a:stretch>
            <a:fillRect/>
          </a:stretch>
        </p:blipFill>
        <p:spPr>
          <a:xfrm>
            <a:off x="3954546" y="492338"/>
            <a:ext cx="3600450" cy="1400175"/>
          </a:xfrm>
          <a:prstGeom prst="rect">
            <a:avLst/>
          </a:prstGeom>
          <a:ln/>
        </p:spPr>
      </p:pic>
      <p:pic>
        <p:nvPicPr>
          <p:cNvPr id="5" name="image4.png">
            <a:extLst>
              <a:ext uri="{FF2B5EF4-FFF2-40B4-BE49-F238E27FC236}">
                <a16:creationId xmlns:a16="http://schemas.microsoft.com/office/drawing/2014/main" xmlns="" id="{42C3D677-6BF5-46BA-AEF9-1DD1F0D2E377}"/>
              </a:ext>
            </a:extLst>
          </p:cNvPr>
          <p:cNvPicPr/>
          <p:nvPr/>
        </p:nvPicPr>
        <p:blipFill>
          <a:blip r:embed="rId3"/>
          <a:srcRect/>
          <a:stretch>
            <a:fillRect/>
          </a:stretch>
        </p:blipFill>
        <p:spPr>
          <a:xfrm>
            <a:off x="3806908" y="4742935"/>
            <a:ext cx="3895725" cy="1524000"/>
          </a:xfrm>
          <a:prstGeom prst="rect">
            <a:avLst/>
          </a:prstGeom>
          <a:ln/>
        </p:spPr>
      </p:pic>
      <p:pic>
        <p:nvPicPr>
          <p:cNvPr id="6" name="image13.png">
            <a:extLst>
              <a:ext uri="{FF2B5EF4-FFF2-40B4-BE49-F238E27FC236}">
                <a16:creationId xmlns:a16="http://schemas.microsoft.com/office/drawing/2014/main" xmlns="" id="{8A30D25B-91A6-4C4E-A488-E97689AF9A1F}"/>
              </a:ext>
            </a:extLst>
          </p:cNvPr>
          <p:cNvPicPr/>
          <p:nvPr/>
        </p:nvPicPr>
        <p:blipFill>
          <a:blip r:embed="rId4"/>
          <a:srcRect/>
          <a:stretch>
            <a:fillRect/>
          </a:stretch>
        </p:blipFill>
        <p:spPr>
          <a:xfrm>
            <a:off x="3826193" y="2403157"/>
            <a:ext cx="3895726" cy="1524001"/>
          </a:xfrm>
          <a:prstGeom prst="rect">
            <a:avLst/>
          </a:prstGeom>
          <a:ln/>
        </p:spPr>
      </p:pic>
    </p:spTree>
    <p:extLst>
      <p:ext uri="{BB962C8B-B14F-4D97-AF65-F5344CB8AC3E}">
        <p14:creationId xmlns:p14="http://schemas.microsoft.com/office/powerpoint/2010/main" val="3403524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05ED8-2CF9-4080-9D67-ADD0A72C7836}"/>
              </a:ext>
            </a:extLst>
          </p:cNvPr>
          <p:cNvSpPr>
            <a:spLocks noGrp="1"/>
          </p:cNvSpPr>
          <p:nvPr>
            <p:ph type="title"/>
          </p:nvPr>
        </p:nvSpPr>
        <p:spPr>
          <a:xfrm>
            <a:off x="1371600" y="685800"/>
            <a:ext cx="9242854" cy="1105930"/>
          </a:xfrm>
        </p:spPr>
        <p:txBody>
          <a:bodyPr/>
          <a:lstStyle/>
          <a:p>
            <a:pPr algn="ctr"/>
            <a:r>
              <a:rPr lang="en-US" dirty="0">
                <a:latin typeface="Copperplate Gothic Bold" panose="020E0705020206020404" pitchFamily="34" charset="0"/>
              </a:rPr>
              <a:t>	</a:t>
            </a:r>
            <a:r>
              <a:rPr lang="en-US" sz="4000" dirty="0">
                <a:latin typeface="Copperplate Gothic Bold" panose="020E0705020206020404" pitchFamily="34" charset="0"/>
              </a:rPr>
              <a:t>Conclusion</a:t>
            </a:r>
          </a:p>
        </p:txBody>
      </p:sp>
      <p:sp>
        <p:nvSpPr>
          <p:cNvPr id="3" name="Content Placeholder 2">
            <a:extLst>
              <a:ext uri="{FF2B5EF4-FFF2-40B4-BE49-F238E27FC236}">
                <a16:creationId xmlns:a16="http://schemas.microsoft.com/office/drawing/2014/main" xmlns="" id="{494F68FF-8D10-4D05-B312-C550F3F8E489}"/>
              </a:ext>
            </a:extLst>
          </p:cNvPr>
          <p:cNvSpPr>
            <a:spLocks noGrp="1"/>
          </p:cNvSpPr>
          <p:nvPr>
            <p:ph idx="1"/>
          </p:nvPr>
        </p:nvSpPr>
        <p:spPr>
          <a:xfrm>
            <a:off x="1371600" y="1643449"/>
            <a:ext cx="9798908" cy="4528751"/>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We discussed the medical image preprocessing techniques. In the image, noise is detected and also removed from the given mammogram images, applied with different filtering techniques namely Gaussian, Bilateral, Median filters etc. </a:t>
            </a:r>
          </a:p>
          <a:p>
            <a:pPr algn="just">
              <a:lnSpc>
                <a:spcPct val="150000"/>
              </a:lnSpc>
            </a:pPr>
            <a:r>
              <a:rPr lang="en-US" dirty="0">
                <a:latin typeface="Times New Roman" panose="02020603050405020304" pitchFamily="18" charset="0"/>
                <a:cs typeface="Times New Roman" panose="02020603050405020304" pitchFamily="18" charset="0"/>
              </a:rPr>
              <a:t>In This work we have detected that the choice of filters for denoising the medical mammogram images depends vitally on the type of noise and type of filtering, which are selected and used. It is remarkable that techniques save the processing time. </a:t>
            </a:r>
          </a:p>
          <a:p>
            <a:pPr algn="just">
              <a:lnSpc>
                <a:spcPct val="150000"/>
              </a:lnSpc>
            </a:pPr>
            <a:r>
              <a:rPr lang="en-US" dirty="0">
                <a:latin typeface="Times New Roman" panose="02020603050405020304" pitchFamily="18" charset="0"/>
                <a:cs typeface="Times New Roman" panose="02020603050405020304" pitchFamily="18" charset="0"/>
              </a:rPr>
              <a:t>This result in analysis will improve the accuracy of mammogram image. The results, which we have achieved, are more useful and they prove to be helpful for medical practitioners to analyze the symptoms in the patients.</a:t>
            </a:r>
          </a:p>
          <a:p>
            <a:endParaRPr lang="en-US" dirty="0"/>
          </a:p>
        </p:txBody>
      </p:sp>
    </p:spTree>
    <p:extLst>
      <p:ext uri="{BB962C8B-B14F-4D97-AF65-F5344CB8AC3E}">
        <p14:creationId xmlns:p14="http://schemas.microsoft.com/office/powerpoint/2010/main" val="314657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0685C-CA44-4FCD-9897-5A91A76F3FB3}"/>
              </a:ext>
            </a:extLst>
          </p:cNvPr>
          <p:cNvSpPr>
            <a:spLocks noGrp="1"/>
          </p:cNvSpPr>
          <p:nvPr>
            <p:ph type="title"/>
          </p:nvPr>
        </p:nvSpPr>
        <p:spPr/>
        <p:txBody>
          <a:bodyPr/>
          <a:lstStyle/>
          <a:p>
            <a:pPr algn="ctr"/>
            <a:r>
              <a:rPr lang="en-US" dirty="0">
                <a:latin typeface="Copperplate Gothic Bold" panose="020E0705020206020404" pitchFamily="34" charset="0"/>
              </a:rPr>
              <a:t>Problem statement</a:t>
            </a:r>
          </a:p>
        </p:txBody>
      </p:sp>
      <p:sp>
        <p:nvSpPr>
          <p:cNvPr id="3" name="Content Placeholder 2">
            <a:extLst>
              <a:ext uri="{FF2B5EF4-FFF2-40B4-BE49-F238E27FC236}">
                <a16:creationId xmlns:a16="http://schemas.microsoft.com/office/drawing/2014/main" xmlns="" id="{4426D34E-0062-4251-BD51-E4EB013BD6AD}"/>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Medical Images generally  contain high noise and low contrast, which hinders the ability of accurately scrutinizing the image.</a:t>
            </a:r>
          </a:p>
          <a:p>
            <a:pPr>
              <a:buFont typeface="Arial" panose="020B0604020202020204" pitchFamily="34" charset="0"/>
              <a:buChar char="•"/>
            </a:pPr>
            <a:r>
              <a:rPr lang="en-US" dirty="0">
                <a:solidFill>
                  <a:schemeClr val="tx1"/>
                </a:solidFill>
              </a:rPr>
              <a:t>Here comes a need for an system that overcomes the complications specified in the above statement. </a:t>
            </a:r>
          </a:p>
          <a:p>
            <a:pPr>
              <a:buFont typeface="Arial" panose="020B0604020202020204" pitchFamily="34" charset="0"/>
              <a:buChar char="•"/>
            </a:pPr>
            <a:r>
              <a:rPr lang="en-US" dirty="0">
                <a:solidFill>
                  <a:schemeClr val="tx1"/>
                </a:solidFill>
              </a:rPr>
              <a:t>The proposed model is an image enhancement technique which uses Histogram equalization followed by noise removal and filtering. </a:t>
            </a:r>
          </a:p>
          <a:p>
            <a:pPr>
              <a:buFont typeface="Arial" panose="020B0604020202020204" pitchFamily="34" charset="0"/>
              <a:buChar char="•"/>
            </a:pPr>
            <a:r>
              <a:rPr lang="en-US" dirty="0">
                <a:solidFill>
                  <a:schemeClr val="tx1"/>
                </a:solidFill>
              </a:rPr>
              <a:t>The proposed enhancement algorithm achieves better quality image by either suppressing the noise or increasing the image contrast. </a:t>
            </a:r>
          </a:p>
        </p:txBody>
      </p:sp>
    </p:spTree>
    <p:extLst>
      <p:ext uri="{BB962C8B-B14F-4D97-AF65-F5344CB8AC3E}">
        <p14:creationId xmlns:p14="http://schemas.microsoft.com/office/powerpoint/2010/main" val="249737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C4124-845A-4216-A083-CB4D402EFB91}"/>
              </a:ext>
            </a:extLst>
          </p:cNvPr>
          <p:cNvSpPr>
            <a:spLocks noGrp="1"/>
          </p:cNvSpPr>
          <p:nvPr>
            <p:ph type="title"/>
          </p:nvPr>
        </p:nvSpPr>
        <p:spPr/>
        <p:txBody>
          <a:bodyPr/>
          <a:lstStyle/>
          <a:p>
            <a:pPr algn="ctr"/>
            <a:r>
              <a:rPr lang="en-US" dirty="0">
                <a:latin typeface="Copperplate Gothic Bold" panose="020E0705020206020404" pitchFamily="34" charset="0"/>
              </a:rPr>
              <a:t>Histograms</a:t>
            </a:r>
          </a:p>
        </p:txBody>
      </p:sp>
      <p:sp>
        <p:nvSpPr>
          <p:cNvPr id="3" name="Content Placeholder 2">
            <a:extLst>
              <a:ext uri="{FF2B5EF4-FFF2-40B4-BE49-F238E27FC236}">
                <a16:creationId xmlns:a16="http://schemas.microsoft.com/office/drawing/2014/main" xmlns="" id="{6A3685A6-5944-422E-8D12-B5B43943CBCD}"/>
              </a:ext>
            </a:extLst>
          </p:cNvPr>
          <p:cNvSpPr>
            <a:spLocks noGrp="1"/>
          </p:cNvSpPr>
          <p:nvPr>
            <p:ph idx="1"/>
          </p:nvPr>
        </p:nvSpPr>
        <p:spPr>
          <a:xfrm>
            <a:off x="1371600" y="1804086"/>
            <a:ext cx="9601200" cy="4063314"/>
          </a:xfrm>
        </p:spPr>
        <p:txBody>
          <a:bodyPr/>
          <a:lstStyle/>
          <a:p>
            <a:r>
              <a:rPr lang="en-US" dirty="0"/>
              <a:t>Histogram is a graphical representation of the intensity distribution of an image.</a:t>
            </a:r>
          </a:p>
          <a:p>
            <a:r>
              <a:rPr lang="en-US" dirty="0"/>
              <a:t>It represents the number of pixels for each intensity value considered.</a:t>
            </a:r>
          </a:p>
          <a:p>
            <a:r>
              <a:rPr lang="en-US" dirty="0"/>
              <a:t>In the below figure, X-axis represents the tonal scale (black at the left and white at the right), and Y-axis represents the number of pixels in an image.</a:t>
            </a:r>
          </a:p>
          <a:p>
            <a:pPr marL="0" indent="0" algn="ctr">
              <a:buNone/>
            </a:pPr>
            <a:endParaRPr lang="en-US" dirty="0"/>
          </a:p>
        </p:txBody>
      </p:sp>
      <p:pic>
        <p:nvPicPr>
          <p:cNvPr id="6" name="Picture 5">
            <a:extLst>
              <a:ext uri="{FF2B5EF4-FFF2-40B4-BE49-F238E27FC236}">
                <a16:creationId xmlns:a16="http://schemas.microsoft.com/office/drawing/2014/main" xmlns="" id="{BBA3ABE7-DDD6-4C13-9FDE-2839A41B0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809" y="3586416"/>
            <a:ext cx="5115697" cy="2426308"/>
          </a:xfrm>
          <a:prstGeom prst="rect">
            <a:avLst/>
          </a:prstGeom>
        </p:spPr>
      </p:pic>
    </p:spTree>
    <p:extLst>
      <p:ext uri="{BB962C8B-B14F-4D97-AF65-F5344CB8AC3E}">
        <p14:creationId xmlns:p14="http://schemas.microsoft.com/office/powerpoint/2010/main" val="2525033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217CBF-A0FB-4749-A47C-58DF94FF9E0D}"/>
              </a:ext>
            </a:extLst>
          </p:cNvPr>
          <p:cNvSpPr>
            <a:spLocks noGrp="1"/>
          </p:cNvSpPr>
          <p:nvPr>
            <p:ph type="title"/>
          </p:nvPr>
        </p:nvSpPr>
        <p:spPr/>
        <p:txBody>
          <a:bodyPr/>
          <a:lstStyle/>
          <a:p>
            <a:pPr algn="ctr"/>
            <a:r>
              <a:rPr lang="en-US" dirty="0">
                <a:latin typeface="Copperplate Gothic Bold" panose="020E0705020206020404" pitchFamily="34" charset="0"/>
              </a:rPr>
              <a:t>Histogram equalization</a:t>
            </a:r>
          </a:p>
        </p:txBody>
      </p:sp>
      <p:sp>
        <p:nvSpPr>
          <p:cNvPr id="3" name="Content Placeholder 2">
            <a:extLst>
              <a:ext uri="{FF2B5EF4-FFF2-40B4-BE49-F238E27FC236}">
                <a16:creationId xmlns:a16="http://schemas.microsoft.com/office/drawing/2014/main" xmlns="" id="{EECD68C2-65FB-4A57-AC8E-7586C6FB046F}"/>
              </a:ext>
            </a:extLst>
          </p:cNvPr>
          <p:cNvSpPr>
            <a:spLocks noGrp="1"/>
          </p:cNvSpPr>
          <p:nvPr>
            <p:ph idx="1"/>
          </p:nvPr>
        </p:nvSpPr>
        <p:spPr>
          <a:xfrm>
            <a:off x="1371600" y="2285999"/>
            <a:ext cx="9601200" cy="4090087"/>
          </a:xfrm>
        </p:spPr>
        <p:txBody>
          <a:bodyPr>
            <a:normAutofit/>
          </a:bodyPr>
          <a:lstStyle/>
          <a:p>
            <a:r>
              <a:rPr lang="en-US" dirty="0"/>
              <a:t>Histogram Equalization is a computer image processing technique used to improve contrast in images. </a:t>
            </a:r>
          </a:p>
          <a:p>
            <a:r>
              <a:rPr lang="en-US" dirty="0"/>
              <a:t>It accomplishes this by effectively spreading out the most frequent intensity values, i.e. stretching out the intensity range of the image. </a:t>
            </a:r>
          </a:p>
          <a:p>
            <a:r>
              <a:rPr lang="en-US" dirty="0"/>
              <a:t>This method usually increase the global contrast of images when its usable data is represented by close contrast values. This allows for areas of lower local contrast to gain a higher contrast.</a:t>
            </a:r>
          </a:p>
          <a:p>
            <a:r>
              <a:rPr lang="en-US" dirty="0" err="1"/>
              <a:t>S</a:t>
            </a:r>
            <a:r>
              <a:rPr lang="en-US" baseline="-25000" dirty="0" err="1"/>
              <a:t>k</a:t>
            </a:r>
            <a:r>
              <a:rPr lang="en-US" baseline="-25000" dirty="0"/>
              <a:t> </a:t>
            </a:r>
            <a:r>
              <a:rPr lang="en-US" dirty="0"/>
              <a:t>= G(</a:t>
            </a:r>
            <a:r>
              <a:rPr lang="en-US" dirty="0" err="1"/>
              <a:t>r</a:t>
            </a:r>
            <a:r>
              <a:rPr lang="en-US" baseline="-25000" dirty="0" err="1"/>
              <a:t>K</a:t>
            </a:r>
            <a:r>
              <a:rPr lang="en-US" dirty="0"/>
              <a:t>) = ∑ </a:t>
            </a:r>
            <a:r>
              <a:rPr lang="en-US" dirty="0" err="1"/>
              <a:t>p</a:t>
            </a:r>
            <a:r>
              <a:rPr lang="en-US" baseline="-25000" dirty="0" err="1"/>
              <a:t>r</a:t>
            </a:r>
            <a:r>
              <a:rPr lang="en-US" dirty="0"/>
              <a:t>(</a:t>
            </a:r>
            <a:r>
              <a:rPr lang="en-US" dirty="0" err="1"/>
              <a:t>r</a:t>
            </a:r>
            <a:r>
              <a:rPr lang="en-US" baseline="-25000" dirty="0" err="1"/>
              <a:t>j</a:t>
            </a:r>
            <a:r>
              <a:rPr lang="en-US" dirty="0"/>
              <a:t>) = ∑ </a:t>
            </a:r>
            <a:r>
              <a:rPr lang="en-US" dirty="0" err="1"/>
              <a:t>n</a:t>
            </a:r>
            <a:r>
              <a:rPr lang="en-US" baseline="-25000" dirty="0" err="1"/>
              <a:t>j</a:t>
            </a:r>
            <a:r>
              <a:rPr lang="en-US" dirty="0"/>
              <a:t>/n, where </a:t>
            </a:r>
            <a:r>
              <a:rPr lang="en-US" dirty="0" err="1"/>
              <a:t>S</a:t>
            </a:r>
            <a:r>
              <a:rPr lang="en-US" baseline="-25000" dirty="0" err="1"/>
              <a:t>k</a:t>
            </a:r>
            <a:r>
              <a:rPr lang="en-US" dirty="0"/>
              <a:t>: processed intensity</a:t>
            </a:r>
          </a:p>
          <a:p>
            <a:pPr marL="3730752" lvl="8" indent="0">
              <a:buNone/>
            </a:pPr>
            <a:r>
              <a:rPr lang="en-US" sz="2000" dirty="0"/>
              <a:t>        </a:t>
            </a:r>
            <a:r>
              <a:rPr lang="en-US" sz="2000" dirty="0" err="1"/>
              <a:t>r</a:t>
            </a:r>
            <a:r>
              <a:rPr lang="en-US" sz="2000" baseline="-25000" dirty="0" err="1"/>
              <a:t>k</a:t>
            </a:r>
            <a:r>
              <a:rPr lang="en-US" sz="2000" dirty="0"/>
              <a:t>: input intensity</a:t>
            </a:r>
          </a:p>
          <a:p>
            <a:pPr marL="3730752" lvl="8" indent="0">
              <a:buNone/>
            </a:pPr>
            <a:r>
              <a:rPr lang="en-US" sz="2000" dirty="0"/>
              <a:t>        G is equalization function</a:t>
            </a:r>
          </a:p>
        </p:txBody>
      </p:sp>
    </p:spTree>
    <p:extLst>
      <p:ext uri="{BB962C8B-B14F-4D97-AF65-F5344CB8AC3E}">
        <p14:creationId xmlns:p14="http://schemas.microsoft.com/office/powerpoint/2010/main" val="2448510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DD06903-40DE-4E5F-91E1-A48B9200C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305" y="852488"/>
            <a:ext cx="5645495" cy="4521337"/>
          </a:xfrm>
        </p:spPr>
      </p:pic>
      <p:sp>
        <p:nvSpPr>
          <p:cNvPr id="6" name="TextBox 5">
            <a:extLst>
              <a:ext uri="{FF2B5EF4-FFF2-40B4-BE49-F238E27FC236}">
                <a16:creationId xmlns:a16="http://schemas.microsoft.com/office/drawing/2014/main" xmlns="" id="{F80B7E49-2E57-443F-AF91-17F6354E6CCA}"/>
              </a:ext>
            </a:extLst>
          </p:cNvPr>
          <p:cNvSpPr txBox="1"/>
          <p:nvPr/>
        </p:nvSpPr>
        <p:spPr>
          <a:xfrm>
            <a:off x="1408669" y="5474043"/>
            <a:ext cx="9366423" cy="646331"/>
          </a:xfrm>
          <a:prstGeom prst="rect">
            <a:avLst/>
          </a:prstGeom>
          <a:noFill/>
        </p:spPr>
        <p:txBody>
          <a:bodyPr wrap="square" rtlCol="0">
            <a:spAutoFit/>
          </a:bodyPr>
          <a:lstStyle/>
          <a:p>
            <a:r>
              <a:rPr lang="en-US" dirty="0"/>
              <a:t>As you can clearly see from the images that the new image contrast has been enhanced and its</a:t>
            </a:r>
          </a:p>
          <a:p>
            <a:r>
              <a:rPr lang="en-US" dirty="0"/>
              <a:t>Histogram has also been equalized. </a:t>
            </a:r>
          </a:p>
        </p:txBody>
      </p:sp>
    </p:spTree>
    <p:extLst>
      <p:ext uri="{BB962C8B-B14F-4D97-AF65-F5344CB8AC3E}">
        <p14:creationId xmlns:p14="http://schemas.microsoft.com/office/powerpoint/2010/main" val="2678814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B332C-BC49-49C6-9A43-52ECFEB2589F}"/>
              </a:ext>
            </a:extLst>
          </p:cNvPr>
          <p:cNvSpPr>
            <a:spLocks noGrp="1"/>
          </p:cNvSpPr>
          <p:nvPr>
            <p:ph type="title"/>
          </p:nvPr>
        </p:nvSpPr>
        <p:spPr/>
        <p:txBody>
          <a:bodyPr>
            <a:normAutofit/>
          </a:bodyPr>
          <a:lstStyle/>
          <a:p>
            <a:pPr algn="ctr"/>
            <a:r>
              <a:rPr lang="en-US" sz="3200" dirty="0">
                <a:latin typeface="Copperplate Gothic Bold" panose="020E0705020206020404" pitchFamily="34" charset="0"/>
              </a:rPr>
              <a:t>Proposed methodology</a:t>
            </a:r>
          </a:p>
        </p:txBody>
      </p:sp>
      <p:pic>
        <p:nvPicPr>
          <p:cNvPr id="4" name="image3.png">
            <a:extLst>
              <a:ext uri="{FF2B5EF4-FFF2-40B4-BE49-F238E27FC236}">
                <a16:creationId xmlns:a16="http://schemas.microsoft.com/office/drawing/2014/main" xmlns="" id="{4DCF835E-A2FA-4B17-B911-DB05052A35E3}"/>
              </a:ext>
            </a:extLst>
          </p:cNvPr>
          <p:cNvPicPr>
            <a:picLocks noGrp="1"/>
          </p:cNvPicPr>
          <p:nvPr>
            <p:ph idx="1"/>
          </p:nvPr>
        </p:nvPicPr>
        <p:blipFill>
          <a:blip r:embed="rId2"/>
          <a:srcRect/>
          <a:stretch>
            <a:fillRect/>
          </a:stretch>
        </p:blipFill>
        <p:spPr>
          <a:xfrm>
            <a:off x="4300151" y="1791730"/>
            <a:ext cx="3781168" cy="3620529"/>
          </a:xfrm>
          <a:prstGeom prst="rect">
            <a:avLst/>
          </a:prstGeom>
          <a:ln/>
        </p:spPr>
      </p:pic>
      <p:sp>
        <p:nvSpPr>
          <p:cNvPr id="5" name="TextBox 4">
            <a:extLst>
              <a:ext uri="{FF2B5EF4-FFF2-40B4-BE49-F238E27FC236}">
                <a16:creationId xmlns:a16="http://schemas.microsoft.com/office/drawing/2014/main" xmlns="" id="{8F1F8ACE-96A8-492B-8F87-CC07EAEA48BF}"/>
              </a:ext>
            </a:extLst>
          </p:cNvPr>
          <p:cNvSpPr txBox="1"/>
          <p:nvPr/>
        </p:nvSpPr>
        <p:spPr>
          <a:xfrm>
            <a:off x="1371600" y="5436973"/>
            <a:ext cx="8983362" cy="646331"/>
          </a:xfrm>
          <a:prstGeom prst="rect">
            <a:avLst/>
          </a:prstGeom>
          <a:noFill/>
        </p:spPr>
        <p:txBody>
          <a:bodyPr wrap="square" rtlCol="0">
            <a:spAutoFit/>
          </a:bodyPr>
          <a:lstStyle/>
          <a:p>
            <a:pPr algn="ctr"/>
            <a:r>
              <a:rPr lang="en-US" dirty="0"/>
              <a:t>The above image depicts the different phases involved in the proposed</a:t>
            </a:r>
          </a:p>
          <a:p>
            <a:pPr algn="ctr"/>
            <a:r>
              <a:rPr lang="en-US" dirty="0"/>
              <a:t> medical image enhancement. </a:t>
            </a:r>
          </a:p>
        </p:txBody>
      </p:sp>
    </p:spTree>
    <p:extLst>
      <p:ext uri="{BB962C8B-B14F-4D97-AF65-F5344CB8AC3E}">
        <p14:creationId xmlns:p14="http://schemas.microsoft.com/office/powerpoint/2010/main" val="3032024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0D469-CFD7-4195-9744-6227B047A7A9}"/>
              </a:ext>
            </a:extLst>
          </p:cNvPr>
          <p:cNvSpPr>
            <a:spLocks noGrp="1"/>
          </p:cNvSpPr>
          <p:nvPr>
            <p:ph type="title"/>
          </p:nvPr>
        </p:nvSpPr>
        <p:spPr>
          <a:xfrm>
            <a:off x="1371600" y="685800"/>
            <a:ext cx="9601200" cy="1118286"/>
          </a:xfrm>
        </p:spPr>
        <p:txBody>
          <a:bodyPr/>
          <a:lstStyle/>
          <a:p>
            <a:pPr algn="ctr"/>
            <a:r>
              <a:rPr lang="en-US" dirty="0">
                <a:latin typeface="Copperplate Gothic Bold" panose="020E0705020206020404" pitchFamily="34" charset="0"/>
              </a:rPr>
              <a:t>Image Enhancement </a:t>
            </a:r>
          </a:p>
        </p:txBody>
      </p:sp>
      <p:sp>
        <p:nvSpPr>
          <p:cNvPr id="3" name="Content Placeholder 2">
            <a:extLst>
              <a:ext uri="{FF2B5EF4-FFF2-40B4-BE49-F238E27FC236}">
                <a16:creationId xmlns:a16="http://schemas.microsoft.com/office/drawing/2014/main" xmlns="" id="{8A54B222-BCE4-475E-B2F7-4D8EF7006855}"/>
              </a:ext>
            </a:extLst>
          </p:cNvPr>
          <p:cNvSpPr>
            <a:spLocks noGrp="1"/>
          </p:cNvSpPr>
          <p:nvPr>
            <p:ph idx="1"/>
          </p:nvPr>
        </p:nvSpPr>
        <p:spPr>
          <a:xfrm>
            <a:off x="1371600" y="1927654"/>
            <a:ext cx="9601200" cy="3939746"/>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Image enhancement is a process that focuses on processing an image in such a way that the processed image is more suitable than the original one for the specific application. The word 'specific' has significance. It gives a clue that the results of such an operation are highly application dependent.</a:t>
            </a:r>
          </a:p>
          <a:p>
            <a:pPr marL="0" indent="0">
              <a:lnSpc>
                <a:spcPct val="150000"/>
              </a:lnSpc>
              <a:buNone/>
            </a:pPr>
            <a:r>
              <a:rPr lang="en-US" dirty="0">
                <a:latin typeface="Times New Roman" panose="02020603050405020304" pitchFamily="18" charset="0"/>
                <a:cs typeface="Times New Roman" panose="02020603050405020304" pitchFamily="18" charset="0"/>
              </a:rPr>
              <a:t>				g(x, y) = T[f(x, y)] </a:t>
            </a:r>
          </a:p>
          <a:p>
            <a:pPr marL="0" indent="0">
              <a:lnSpc>
                <a:spcPct val="150000"/>
              </a:lnSpc>
              <a:buNone/>
            </a:pPr>
            <a:r>
              <a:rPr lang="en-US" dirty="0">
                <a:latin typeface="Times New Roman" panose="02020603050405020304" pitchFamily="18" charset="0"/>
                <a:cs typeface="Times New Roman" panose="02020603050405020304" pitchFamily="18" charset="0"/>
              </a:rPr>
              <a:t>Where f(x, y) is the input image, g(x, y) is the processed image and T is an operator on f defined over some neighborhood of (x, y). </a:t>
            </a:r>
          </a:p>
          <a:p>
            <a:endParaRPr lang="en-US" dirty="0"/>
          </a:p>
        </p:txBody>
      </p:sp>
    </p:spTree>
    <p:extLst>
      <p:ext uri="{BB962C8B-B14F-4D97-AF65-F5344CB8AC3E}">
        <p14:creationId xmlns:p14="http://schemas.microsoft.com/office/powerpoint/2010/main" val="3913804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a:extLst>
              <a:ext uri="{FF2B5EF4-FFF2-40B4-BE49-F238E27FC236}">
                <a16:creationId xmlns:a16="http://schemas.microsoft.com/office/drawing/2014/main" xmlns="" id="{DCC56B81-0C26-4976-AF66-6F636C3C77CF}"/>
              </a:ext>
            </a:extLst>
          </p:cNvPr>
          <p:cNvPicPr>
            <a:picLocks noGrp="1"/>
          </p:cNvPicPr>
          <p:nvPr>
            <p:ph idx="1"/>
          </p:nvPr>
        </p:nvPicPr>
        <p:blipFill>
          <a:blip r:embed="rId2"/>
          <a:srcRect/>
          <a:stretch>
            <a:fillRect/>
          </a:stretch>
        </p:blipFill>
        <p:spPr>
          <a:xfrm>
            <a:off x="4381627" y="1445741"/>
            <a:ext cx="4077730" cy="1532238"/>
          </a:xfrm>
          <a:prstGeom prst="rect">
            <a:avLst/>
          </a:prstGeom>
          <a:ln/>
        </p:spPr>
      </p:pic>
      <p:pic>
        <p:nvPicPr>
          <p:cNvPr id="5" name="image5.png">
            <a:extLst>
              <a:ext uri="{FF2B5EF4-FFF2-40B4-BE49-F238E27FC236}">
                <a16:creationId xmlns:a16="http://schemas.microsoft.com/office/drawing/2014/main" xmlns="" id="{7B0FDF77-6D1D-422E-B0BE-012412E83068}"/>
              </a:ext>
            </a:extLst>
          </p:cNvPr>
          <p:cNvPicPr/>
          <p:nvPr/>
        </p:nvPicPr>
        <p:blipFill>
          <a:blip r:embed="rId3"/>
          <a:srcRect/>
          <a:stretch>
            <a:fillRect/>
          </a:stretch>
        </p:blipFill>
        <p:spPr>
          <a:xfrm>
            <a:off x="4005904" y="3127631"/>
            <a:ext cx="4829175" cy="2535195"/>
          </a:xfrm>
          <a:prstGeom prst="rect">
            <a:avLst/>
          </a:prstGeom>
          <a:ln/>
        </p:spPr>
      </p:pic>
      <p:sp>
        <p:nvSpPr>
          <p:cNvPr id="6" name="TextBox 5">
            <a:extLst>
              <a:ext uri="{FF2B5EF4-FFF2-40B4-BE49-F238E27FC236}">
                <a16:creationId xmlns:a16="http://schemas.microsoft.com/office/drawing/2014/main" xmlns="" id="{2B0D84C3-A78C-4BA7-A1DF-15A596F980BB}"/>
              </a:ext>
            </a:extLst>
          </p:cNvPr>
          <p:cNvSpPr txBox="1"/>
          <p:nvPr/>
        </p:nvSpPr>
        <p:spPr>
          <a:xfrm>
            <a:off x="2026508" y="926757"/>
            <a:ext cx="9032789" cy="369332"/>
          </a:xfrm>
          <a:prstGeom prst="rect">
            <a:avLst/>
          </a:prstGeom>
          <a:noFill/>
        </p:spPr>
        <p:txBody>
          <a:bodyPr wrap="square" rtlCol="0">
            <a:spAutoFit/>
          </a:bodyPr>
          <a:lstStyle/>
          <a:p>
            <a:pPr algn="ctr"/>
            <a:r>
              <a:rPr lang="en-US" dirty="0">
                <a:latin typeface="Copperplate Gothic Bold" panose="020E0705020206020404" pitchFamily="34" charset="0"/>
              </a:rPr>
              <a:t>Results after Image Enhancement using Histogram Equalization</a:t>
            </a:r>
          </a:p>
        </p:txBody>
      </p:sp>
      <p:sp>
        <p:nvSpPr>
          <p:cNvPr id="7" name="TextBox 6">
            <a:extLst>
              <a:ext uri="{FF2B5EF4-FFF2-40B4-BE49-F238E27FC236}">
                <a16:creationId xmlns:a16="http://schemas.microsoft.com/office/drawing/2014/main" xmlns="" id="{33C76926-6C7C-4AEF-81BF-2FFE01359961}"/>
              </a:ext>
            </a:extLst>
          </p:cNvPr>
          <p:cNvSpPr txBox="1"/>
          <p:nvPr/>
        </p:nvSpPr>
        <p:spPr>
          <a:xfrm>
            <a:off x="3881178" y="5662826"/>
            <a:ext cx="507862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Histogram of Original and Enhanced Image</a:t>
            </a:r>
          </a:p>
        </p:txBody>
      </p:sp>
    </p:spTree>
    <p:extLst>
      <p:ext uri="{BB962C8B-B14F-4D97-AF65-F5344CB8AC3E}">
        <p14:creationId xmlns:p14="http://schemas.microsoft.com/office/powerpoint/2010/main" val="1618502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37DDA-E854-4877-88C6-6B50A69D8458}"/>
              </a:ext>
            </a:extLst>
          </p:cNvPr>
          <p:cNvSpPr>
            <a:spLocks noGrp="1"/>
          </p:cNvSpPr>
          <p:nvPr>
            <p:ph type="title"/>
          </p:nvPr>
        </p:nvSpPr>
        <p:spPr/>
        <p:txBody>
          <a:bodyPr/>
          <a:lstStyle/>
          <a:p>
            <a:pPr algn="ctr"/>
            <a:r>
              <a:rPr lang="en-US" dirty="0">
                <a:latin typeface="Copperplate Gothic Bold" panose="020E0705020206020404" pitchFamily="34" charset="0"/>
              </a:rPr>
              <a:t>Filtering</a:t>
            </a:r>
          </a:p>
        </p:txBody>
      </p:sp>
      <p:sp>
        <p:nvSpPr>
          <p:cNvPr id="3" name="Content Placeholder 2">
            <a:extLst>
              <a:ext uri="{FF2B5EF4-FFF2-40B4-BE49-F238E27FC236}">
                <a16:creationId xmlns:a16="http://schemas.microsoft.com/office/drawing/2014/main" xmlns="" id="{9701836A-3C22-475A-BBD5-F058EC0CD982}"/>
              </a:ext>
            </a:extLst>
          </p:cNvPr>
          <p:cNvSpPr>
            <a:spLocks noGrp="1"/>
          </p:cNvSpPr>
          <p:nvPr>
            <p:ph idx="1"/>
          </p:nvPr>
        </p:nvSpPr>
        <p:spPr>
          <a:xfrm>
            <a:off x="1371600" y="1705232"/>
            <a:ext cx="9601200" cy="416216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Filtering technique is used for modifying or enhancing an image. In image processing, filters are mainly used to suppress either the high frequencies in the image, i.e. smoothing the image, or the low frequencies, i.e. enhancing or detecting edges in the image.</a:t>
            </a:r>
          </a:p>
          <a:p>
            <a:pPr algn="just">
              <a:lnSpc>
                <a:spcPct val="150000"/>
              </a:lnSpc>
            </a:pPr>
            <a:r>
              <a:rPr lang="en-US" dirty="0">
                <a:latin typeface="Times New Roman" panose="02020603050405020304" pitchFamily="18" charset="0"/>
                <a:cs typeface="Times New Roman" panose="02020603050405020304" pitchFamily="18" charset="0"/>
              </a:rPr>
              <a:t>You can filter an image to emphasize certain features or remove other features. </a:t>
            </a:r>
          </a:p>
          <a:p>
            <a:pPr algn="just">
              <a:lnSpc>
                <a:spcPct val="150000"/>
              </a:lnSpc>
            </a:pPr>
            <a:r>
              <a:rPr lang="en-US" dirty="0">
                <a:latin typeface="Times New Roman" panose="02020603050405020304" pitchFamily="18" charset="0"/>
                <a:cs typeface="Times New Roman" panose="02020603050405020304" pitchFamily="18" charset="0"/>
              </a:rPr>
              <a:t>Image filtering is useful in many applications; this technique includes smoothing, removing noise, edge detection, and sharpening. A filter is a small array defined by a kernel, which is applied to each pixel and it’s neighboring within an image.</a:t>
            </a:r>
          </a:p>
        </p:txBody>
      </p:sp>
    </p:spTree>
    <p:extLst>
      <p:ext uri="{BB962C8B-B14F-4D97-AF65-F5344CB8AC3E}">
        <p14:creationId xmlns:p14="http://schemas.microsoft.com/office/powerpoint/2010/main" val="1283130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375</TotalTime>
  <Words>826</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Medical image enhancement using histogram equalization</vt:lpstr>
      <vt:lpstr>Problem statement</vt:lpstr>
      <vt:lpstr>Histograms</vt:lpstr>
      <vt:lpstr>Histogram equalization</vt:lpstr>
      <vt:lpstr>PowerPoint Presentation</vt:lpstr>
      <vt:lpstr>Proposed methodology</vt:lpstr>
      <vt:lpstr>Image Enhancement </vt:lpstr>
      <vt:lpstr>PowerPoint Presentation</vt:lpstr>
      <vt:lpstr>Filtering</vt:lpstr>
      <vt:lpstr>Different types of filters</vt:lpstr>
      <vt:lpstr>Different types of filters</vt:lpstr>
      <vt:lpstr>Different types of filters</vt:lpstr>
      <vt:lpstr>Result</vt:lpstr>
      <vt:lpstr>PowerPoint Presentation</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enhancement using histogram equalization</dc:title>
  <dc:creator>Vasishtha</dc:creator>
  <cp:lastModifiedBy>welcome</cp:lastModifiedBy>
  <cp:revision>32</cp:revision>
  <dcterms:created xsi:type="dcterms:W3CDTF">2019-11-12T13:22:12Z</dcterms:created>
  <dcterms:modified xsi:type="dcterms:W3CDTF">2019-11-13T06:33:57Z</dcterms:modified>
</cp:coreProperties>
</file>