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708" r:id="rId5"/>
    <p:sldMasterId id="2147483713" r:id="rId6"/>
    <p:sldMasterId id="2147483717" r:id="rId7"/>
    <p:sldMasterId id="2147483722" r:id="rId8"/>
    <p:sldMasterId id="2147483727" r:id="rId9"/>
    <p:sldMasterId id="2147483731" r:id="rId10"/>
  </p:sldMasterIdLst>
  <p:notesMasterIdLst>
    <p:notesMasterId r:id="rId41"/>
  </p:notesMasterIdLst>
  <p:handoutMasterIdLst>
    <p:handoutMasterId r:id="rId42"/>
  </p:handoutMasterIdLst>
  <p:sldIdLst>
    <p:sldId id="380" r:id="rId11"/>
    <p:sldId id="399" r:id="rId12"/>
    <p:sldId id="400" r:id="rId13"/>
    <p:sldId id="292" r:id="rId14"/>
    <p:sldId id="405" r:id="rId15"/>
    <p:sldId id="360" r:id="rId16"/>
    <p:sldId id="389" r:id="rId17"/>
    <p:sldId id="359" r:id="rId18"/>
    <p:sldId id="381" r:id="rId19"/>
    <p:sldId id="352" r:id="rId20"/>
    <p:sldId id="379" r:id="rId21"/>
    <p:sldId id="361" r:id="rId22"/>
    <p:sldId id="402" r:id="rId23"/>
    <p:sldId id="354" r:id="rId24"/>
    <p:sldId id="403" r:id="rId25"/>
    <p:sldId id="382" r:id="rId26"/>
    <p:sldId id="383" r:id="rId27"/>
    <p:sldId id="384" r:id="rId28"/>
    <p:sldId id="404" r:id="rId29"/>
    <p:sldId id="385" r:id="rId30"/>
    <p:sldId id="396" r:id="rId31"/>
    <p:sldId id="398" r:id="rId32"/>
    <p:sldId id="372" r:id="rId33"/>
    <p:sldId id="392" r:id="rId34"/>
    <p:sldId id="397" r:id="rId35"/>
    <p:sldId id="393" r:id="rId36"/>
    <p:sldId id="375" r:id="rId37"/>
    <p:sldId id="395" r:id="rId38"/>
    <p:sldId id="406" r:id="rId39"/>
    <p:sldId id="280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6">
          <p15:clr>
            <a:srgbClr val="A4A3A4"/>
          </p15:clr>
        </p15:guide>
        <p15:guide id="2" pos="2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A6"/>
    <a:srgbClr val="E05206"/>
    <a:srgbClr val="757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9" autoAdjust="0"/>
    <p:restoredTop sz="80462" autoAdjust="0"/>
  </p:normalViewPr>
  <p:slideViewPr>
    <p:cSldViewPr snapToObjects="1">
      <p:cViewPr varScale="1">
        <p:scale>
          <a:sx n="79" d="100"/>
          <a:sy n="79" d="100"/>
        </p:scale>
        <p:origin x="1032" y="78"/>
      </p:cViewPr>
      <p:guideLst>
        <p:guide orient="horz" pos="2346"/>
        <p:guide pos="27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89CA9-4B8C-F44D-99A4-F7846C6CD634}" type="datetime1">
              <a:rPr lang="pt-BR" smtClean="0"/>
              <a:t>05/07/2016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CONFIDENCIAL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2ECE9-622E-2045-A857-6F56FA9954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42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CBC11-D23A-9B42-BE2B-A820FD87732B}" type="datetime1">
              <a:rPr lang="pt-BR" smtClean="0"/>
              <a:t>05/07/2016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CONFIDENCIAL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3344D-FFC8-1E48-B5D6-DDE69E6481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243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5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29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29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29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29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29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929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1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15072" y="1635646"/>
            <a:ext cx="50013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800" b="1"/>
            </a:lvl1pPr>
          </a:lstStyle>
          <a:p>
            <a:r>
              <a:rPr lang="x-none" dirty="0" smtClean="0"/>
              <a:t>Título com letra Arial</a:t>
            </a:r>
            <a:br>
              <a:rPr lang="x-none" dirty="0" smtClean="0"/>
            </a:br>
            <a:r>
              <a:rPr lang="x-none" dirty="0" smtClean="0"/>
              <a:t>Bold tamanho 38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347467" y="2860154"/>
            <a:ext cx="4968875" cy="647700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pPr lvl="0"/>
            <a:r>
              <a:rPr lang="x-none" dirty="0" smtClean="0"/>
              <a:t>Referência (Dpto, cidade, etc.) | Ano</a:t>
            </a:r>
          </a:p>
          <a:p>
            <a:pPr lvl="0"/>
            <a:r>
              <a:rPr lang="x-none" dirty="0" smtClean="0"/>
              <a:t>Usar letra Arial tamanho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7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95288" y="1347788"/>
            <a:ext cx="8208962" cy="3528218"/>
          </a:xfrm>
        </p:spPr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36032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rgbClr val="009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288" y="2211710"/>
            <a:ext cx="8208962" cy="993775"/>
          </a:xfrm>
        </p:spPr>
        <p:txBody>
          <a:bodyPr/>
          <a:lstStyle>
            <a:lvl1pPr>
              <a:defRPr lang="pt-BR" sz="3200" b="1" cap="all" baseline="0" dirty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marL="0" lvl="0" defTabSz="457200">
              <a:lnSpc>
                <a:spcPct val="100000"/>
              </a:lnSpc>
            </a:pPr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55046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923925" y="1066800"/>
            <a:ext cx="6600825" cy="857250"/>
          </a:xfrm>
        </p:spPr>
        <p:txBody>
          <a:bodyPr/>
          <a:lstStyle>
            <a:lvl1pPr marL="0" indent="0">
              <a:buNone/>
              <a:defRPr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pt-BR" b="0" noProof="0" dirty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noProof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23925" y="2427734"/>
            <a:ext cx="6600825" cy="2016224"/>
          </a:xfrm>
        </p:spPr>
        <p:txBody>
          <a:bodyPr/>
          <a:lstStyle>
            <a:lvl1pPr marL="0" indent="0" defTabSz="361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r>
              <a:rPr lang="pt-BR" noProof="0" dirty="0" smtClean="0">
                <a:solidFill>
                  <a:schemeClr val="tx1"/>
                </a:solidFill>
              </a:rPr>
              <a:t>01	Página de texto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02	Exemplo de destaque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06	Exemplo de subtítulo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07	Modelo de Capa para Capítulo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09	Aplicações com imagens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20	Modelo de tabela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21	Modelo de Gráfico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b="0" noProof="0" dirty="0">
              <a:solidFill>
                <a:schemeClr val="tx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876256" y="4496626"/>
            <a:ext cx="648494" cy="369332"/>
          </a:xfrm>
        </p:spPr>
        <p:txBody>
          <a:bodyPr>
            <a:noAutofit/>
          </a:bodyPr>
          <a:lstStyle>
            <a:lvl1pPr marL="0" indent="0" algn="r" defTabSz="457200" rtl="0" eaLnBrk="0" latinLnBrk="0" hangingPunct="0">
              <a:spcBef>
                <a:spcPct val="50000"/>
              </a:spcBef>
              <a:buNone/>
              <a:defRPr lang="en-US" sz="1800" b="1" kern="1200" dirty="0" smtClean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  <a:lvl2pPr marL="361950" indent="0">
              <a:buNone/>
              <a:defRPr sz="1800" b="1">
                <a:solidFill>
                  <a:schemeClr val="accent1"/>
                </a:solidFill>
              </a:defRPr>
            </a:lvl2pPr>
            <a:lvl3pPr marL="712788" indent="0">
              <a:buNone/>
              <a:defRPr sz="1800" b="1">
                <a:solidFill>
                  <a:schemeClr val="accent1"/>
                </a:solidFill>
              </a:defRPr>
            </a:lvl3pPr>
            <a:lvl4pPr marL="1074738" indent="0">
              <a:buNone/>
              <a:defRPr sz="1800" b="1">
                <a:solidFill>
                  <a:schemeClr val="accent1"/>
                </a:solidFill>
              </a:defRPr>
            </a:lvl4pPr>
            <a:lvl5pPr marL="1436688" indent="0">
              <a:buNone/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noProof="0" dirty="0" smtClean="0"/>
              <a:t>###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925" y="200573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Índice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788023" y="4497992"/>
            <a:ext cx="2232249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pt-BR" dirty="0" smtClean="0">
                <a:solidFill>
                  <a:srgbClr val="00AFB2"/>
                </a:solidFill>
              </a:rPr>
              <a:t>Total de Slides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925" y="24830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Sumário Executivo</a:t>
            </a:r>
            <a:endParaRPr lang="pt-BR" dirty="0">
              <a:solidFill>
                <a:srgbClr val="00AF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200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95288" y="1347788"/>
            <a:ext cx="8208962" cy="3528218"/>
          </a:xfrm>
        </p:spPr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2909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rgbClr val="009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288" y="2211710"/>
            <a:ext cx="8208962" cy="993775"/>
          </a:xfrm>
        </p:spPr>
        <p:txBody>
          <a:bodyPr/>
          <a:lstStyle>
            <a:lvl1pPr>
              <a:defRPr lang="pt-BR" sz="3200" b="1" cap="all" baseline="0" dirty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marL="0" lvl="0" defTabSz="457200">
              <a:lnSpc>
                <a:spcPct val="100000"/>
              </a:lnSpc>
            </a:pPr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0708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15072" y="1635646"/>
            <a:ext cx="50013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800" b="1"/>
            </a:lvl1pPr>
          </a:lstStyle>
          <a:p>
            <a:r>
              <a:rPr lang="x-none" dirty="0" smtClean="0"/>
              <a:t>Título com letra Arial</a:t>
            </a:r>
            <a:br>
              <a:rPr lang="x-none" dirty="0" smtClean="0"/>
            </a:br>
            <a:r>
              <a:rPr lang="x-none" dirty="0" smtClean="0"/>
              <a:t>Bold tamanho 38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347467" y="2860154"/>
            <a:ext cx="4968875" cy="647700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pPr lvl="0"/>
            <a:r>
              <a:rPr lang="x-none" dirty="0" smtClean="0"/>
              <a:t>Referência (Dpto, cidade, etc.) | Ano</a:t>
            </a:r>
          </a:p>
          <a:p>
            <a:pPr lvl="0"/>
            <a:r>
              <a:rPr lang="x-none" dirty="0" smtClean="0"/>
              <a:t>Usar letra Arial tamanho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79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352" y="4876006"/>
            <a:ext cx="837456" cy="267494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11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60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22421" y="2212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943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15072" y="1635646"/>
            <a:ext cx="50013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800" b="1"/>
            </a:lvl1pPr>
          </a:lstStyle>
          <a:p>
            <a:r>
              <a:rPr lang="x-none" dirty="0" smtClean="0"/>
              <a:t>Título com letra Arial</a:t>
            </a:r>
            <a:br>
              <a:rPr lang="x-none" dirty="0" smtClean="0"/>
            </a:br>
            <a:r>
              <a:rPr lang="x-none" dirty="0" smtClean="0"/>
              <a:t>Bold tamanho 38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347467" y="2860154"/>
            <a:ext cx="4968875" cy="647700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pPr lvl="0"/>
            <a:r>
              <a:rPr lang="x-none" dirty="0" smtClean="0"/>
              <a:t>Referência (Dpto, cidade, etc.) | Ano</a:t>
            </a:r>
          </a:p>
          <a:p>
            <a:pPr lvl="0"/>
            <a:r>
              <a:rPr lang="x-none" dirty="0" smtClean="0"/>
              <a:t>Usar letra Arial tamanho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08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352" y="4876006"/>
            <a:ext cx="837456" cy="267494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11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51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352" y="4876006"/>
            <a:ext cx="837456" cy="267494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11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34F21757-CAEC-9B46-BA5E-8BB41E7422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576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22421" y="2212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43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22421" y="2212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8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923925" y="1066800"/>
            <a:ext cx="6600825" cy="857250"/>
          </a:xfrm>
        </p:spPr>
        <p:txBody>
          <a:bodyPr/>
          <a:lstStyle>
            <a:lvl1pPr marL="0" indent="0">
              <a:buNone/>
              <a:defRPr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pt-BR" b="0" noProof="0" dirty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noProof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23925" y="2427734"/>
            <a:ext cx="6600825" cy="2016224"/>
          </a:xfrm>
        </p:spPr>
        <p:txBody>
          <a:bodyPr/>
          <a:lstStyle>
            <a:lvl1pPr marL="0" indent="0" defTabSz="361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r>
              <a:rPr lang="pt-BR" noProof="0" dirty="0" smtClean="0">
                <a:solidFill>
                  <a:schemeClr val="tx1"/>
                </a:solidFill>
              </a:rPr>
              <a:t>01	Página de texto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02	Exemplo de destaque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06	Exemplo de subtítulo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07	Modelo de Capa para Capítulo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09	Aplicações com imagens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20	Modelo de tabela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21	Modelo de Gráfico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b="0" noProof="0" dirty="0">
              <a:solidFill>
                <a:schemeClr val="tx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876256" y="4496626"/>
            <a:ext cx="648494" cy="369332"/>
          </a:xfrm>
        </p:spPr>
        <p:txBody>
          <a:bodyPr>
            <a:noAutofit/>
          </a:bodyPr>
          <a:lstStyle>
            <a:lvl1pPr marL="0" indent="0" algn="r" defTabSz="457200" rtl="0" eaLnBrk="0" latinLnBrk="0" hangingPunct="0">
              <a:spcBef>
                <a:spcPct val="50000"/>
              </a:spcBef>
              <a:buNone/>
              <a:defRPr lang="en-US" sz="1800" b="1" kern="1200" dirty="0" smtClean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  <a:lvl2pPr marL="361950" indent="0">
              <a:buNone/>
              <a:defRPr sz="1800" b="1">
                <a:solidFill>
                  <a:schemeClr val="accent1"/>
                </a:solidFill>
              </a:defRPr>
            </a:lvl2pPr>
            <a:lvl3pPr marL="712788" indent="0">
              <a:buNone/>
              <a:defRPr sz="1800" b="1">
                <a:solidFill>
                  <a:schemeClr val="accent1"/>
                </a:solidFill>
              </a:defRPr>
            </a:lvl3pPr>
            <a:lvl4pPr marL="1074738" indent="0">
              <a:buNone/>
              <a:defRPr sz="1800" b="1">
                <a:solidFill>
                  <a:schemeClr val="accent1"/>
                </a:solidFill>
              </a:defRPr>
            </a:lvl4pPr>
            <a:lvl5pPr marL="1436688" indent="0">
              <a:buNone/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noProof="0" dirty="0" smtClean="0"/>
              <a:t>###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925" y="200573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Índice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788023" y="4497992"/>
            <a:ext cx="2232249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pt-BR" dirty="0" smtClean="0">
                <a:solidFill>
                  <a:srgbClr val="00AFB2"/>
                </a:solidFill>
              </a:rPr>
              <a:t>Total de Slides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925" y="24830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Sumário Executivo</a:t>
            </a:r>
            <a:endParaRPr lang="pt-BR" dirty="0">
              <a:solidFill>
                <a:srgbClr val="00AF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73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95288" y="1347788"/>
            <a:ext cx="8208962" cy="3528218"/>
          </a:xfrm>
        </p:spPr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4275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rgbClr val="009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288" y="2211710"/>
            <a:ext cx="8208962" cy="993775"/>
          </a:xfrm>
        </p:spPr>
        <p:txBody>
          <a:bodyPr/>
          <a:lstStyle>
            <a:lvl1pPr>
              <a:defRPr lang="pt-BR" sz="3200" b="1" cap="all" baseline="0" dirty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marL="0" lvl="0" defTabSz="457200">
              <a:lnSpc>
                <a:spcPct val="100000"/>
              </a:lnSpc>
            </a:pPr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47102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923925" y="1066800"/>
            <a:ext cx="6600825" cy="857250"/>
          </a:xfrm>
        </p:spPr>
        <p:txBody>
          <a:bodyPr/>
          <a:lstStyle>
            <a:lvl1pPr marL="0" indent="0">
              <a:buNone/>
              <a:defRPr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pt-BR" b="0" noProof="0" dirty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noProof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23925" y="2427734"/>
            <a:ext cx="6600825" cy="2016224"/>
          </a:xfrm>
        </p:spPr>
        <p:txBody>
          <a:bodyPr/>
          <a:lstStyle>
            <a:lvl1pPr marL="0" indent="0" defTabSz="361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r>
              <a:rPr lang="pt-BR" noProof="0" dirty="0" smtClean="0">
                <a:solidFill>
                  <a:schemeClr val="tx1"/>
                </a:solidFill>
              </a:rPr>
              <a:t>01	Página de texto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02	Exemplo de destaque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06	Exemplo de subtítulo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07	Modelo de Capa para Capítulo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09	Aplicações com imagens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20	Modelo de tabela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21	Modelo de Gráfico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b="0" noProof="0" dirty="0">
              <a:solidFill>
                <a:schemeClr val="tx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876256" y="4496626"/>
            <a:ext cx="648494" cy="369332"/>
          </a:xfrm>
        </p:spPr>
        <p:txBody>
          <a:bodyPr>
            <a:noAutofit/>
          </a:bodyPr>
          <a:lstStyle>
            <a:lvl1pPr marL="0" indent="0" algn="r" defTabSz="457200" rtl="0" eaLnBrk="0" latinLnBrk="0" hangingPunct="0">
              <a:spcBef>
                <a:spcPct val="50000"/>
              </a:spcBef>
              <a:buNone/>
              <a:defRPr lang="en-US" sz="1800" b="1" kern="1200" dirty="0" smtClean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  <a:lvl2pPr marL="361950" indent="0">
              <a:buNone/>
              <a:defRPr sz="1800" b="1">
                <a:solidFill>
                  <a:schemeClr val="accent1"/>
                </a:solidFill>
              </a:defRPr>
            </a:lvl2pPr>
            <a:lvl3pPr marL="712788" indent="0">
              <a:buNone/>
              <a:defRPr sz="1800" b="1">
                <a:solidFill>
                  <a:schemeClr val="accent1"/>
                </a:solidFill>
              </a:defRPr>
            </a:lvl3pPr>
            <a:lvl4pPr marL="1074738" indent="0">
              <a:buNone/>
              <a:defRPr sz="1800" b="1">
                <a:solidFill>
                  <a:schemeClr val="accent1"/>
                </a:solidFill>
              </a:defRPr>
            </a:lvl4pPr>
            <a:lvl5pPr marL="1436688" indent="0">
              <a:buNone/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noProof="0" dirty="0" smtClean="0"/>
              <a:t>###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925" y="200573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Índice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788023" y="4497992"/>
            <a:ext cx="2232249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pt-BR" dirty="0" smtClean="0">
                <a:solidFill>
                  <a:srgbClr val="00AFB2"/>
                </a:solidFill>
              </a:rPr>
              <a:t>Total de Slides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925" y="24830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Sumário Executivo</a:t>
            </a:r>
            <a:endParaRPr lang="pt-BR" dirty="0">
              <a:solidFill>
                <a:srgbClr val="00AF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95288" y="1347788"/>
            <a:ext cx="8208962" cy="3528218"/>
          </a:xfrm>
        </p:spPr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19365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923925" y="1066800"/>
            <a:ext cx="6600825" cy="857250"/>
          </a:xfrm>
        </p:spPr>
        <p:txBody>
          <a:bodyPr/>
          <a:lstStyle>
            <a:lvl1pPr marL="0" indent="0">
              <a:buNone/>
              <a:defRPr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pt-BR" b="0" noProof="0" dirty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noProof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23925" y="2427734"/>
            <a:ext cx="6600825" cy="2016224"/>
          </a:xfrm>
        </p:spPr>
        <p:txBody>
          <a:bodyPr/>
          <a:lstStyle>
            <a:lvl1pPr marL="0" indent="0" defTabSz="361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r>
              <a:rPr lang="pt-BR" noProof="0" dirty="0" smtClean="0">
                <a:solidFill>
                  <a:schemeClr val="tx1"/>
                </a:solidFill>
              </a:rPr>
              <a:t>01	Página de texto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02	Exemplo de destaque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06	Exemplo de subtítulo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07	Modelo de Capa para Capítulo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09	Aplicações com imagens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20	Modelo de tabela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21	Modelo de Gráfico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b="0" noProof="0" dirty="0">
              <a:solidFill>
                <a:schemeClr val="tx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876256" y="4496626"/>
            <a:ext cx="648494" cy="369332"/>
          </a:xfrm>
        </p:spPr>
        <p:txBody>
          <a:bodyPr>
            <a:noAutofit/>
          </a:bodyPr>
          <a:lstStyle>
            <a:lvl1pPr marL="0" indent="0" algn="r" defTabSz="457200" rtl="0" eaLnBrk="0" latinLnBrk="0" hangingPunct="0">
              <a:spcBef>
                <a:spcPct val="50000"/>
              </a:spcBef>
              <a:buNone/>
              <a:defRPr lang="en-US" sz="1800" b="1" kern="1200" dirty="0" smtClean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  <a:lvl2pPr marL="361950" indent="0">
              <a:buNone/>
              <a:defRPr sz="1800" b="1">
                <a:solidFill>
                  <a:schemeClr val="accent1"/>
                </a:solidFill>
              </a:defRPr>
            </a:lvl2pPr>
            <a:lvl3pPr marL="712788" indent="0">
              <a:buNone/>
              <a:defRPr sz="1800" b="1">
                <a:solidFill>
                  <a:schemeClr val="accent1"/>
                </a:solidFill>
              </a:defRPr>
            </a:lvl3pPr>
            <a:lvl4pPr marL="1074738" indent="0">
              <a:buNone/>
              <a:defRPr sz="1800" b="1">
                <a:solidFill>
                  <a:schemeClr val="accent1"/>
                </a:solidFill>
              </a:defRPr>
            </a:lvl4pPr>
            <a:lvl5pPr marL="1436688" indent="0">
              <a:buNone/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noProof="0" dirty="0" smtClean="0"/>
              <a:t>###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925" y="200573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Índice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788023" y="4497992"/>
            <a:ext cx="2232249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pt-BR" dirty="0" smtClean="0">
                <a:solidFill>
                  <a:srgbClr val="00AFB2"/>
                </a:solidFill>
              </a:rPr>
              <a:t>Total de Slides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925" y="24830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Sumário Executivo</a:t>
            </a:r>
            <a:endParaRPr lang="pt-BR" dirty="0">
              <a:solidFill>
                <a:srgbClr val="00AF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89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jp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jpg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352" y="4876006"/>
            <a:ext cx="837456" cy="267494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11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34F21757-CAEC-9B46-BA5E-8BB41E7422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1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707" r:id="rId3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500" kern="1200" baseline="0">
          <a:solidFill>
            <a:srgbClr val="FFFFFF"/>
          </a:solidFill>
          <a:latin typeface="Arial"/>
          <a:ea typeface="+mn-ea"/>
          <a:cs typeface="Arial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2" y="4865958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" y="4865958"/>
            <a:ext cx="7849120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cap="all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95288" y="1347788"/>
            <a:ext cx="8208962" cy="3518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480" y="259869"/>
            <a:ext cx="720000" cy="7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1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marL="0" algn="l" defTabSz="457200" rtl="0" eaLnBrk="1" latinLnBrk="0" hangingPunct="1">
        <a:lnSpc>
          <a:spcPct val="90000"/>
        </a:lnSpc>
        <a:spcBef>
          <a:spcPct val="5000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2925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37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571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176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49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3072" userDrawn="1">
          <p15:clr>
            <a:srgbClr val="F26B43"/>
          </p15:clr>
        </p15:guide>
        <p15:guide id="4" orient="horz" pos="667" userDrawn="1">
          <p15:clr>
            <a:srgbClr val="F26B43"/>
          </p15:clr>
        </p15:guide>
        <p15:guide id="5" orient="horz" pos="84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2" y="4865958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" y="4865958"/>
            <a:ext cx="7849120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cap="all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95288" y="1347788"/>
            <a:ext cx="8208962" cy="3518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480" y="259869"/>
            <a:ext cx="720000" cy="7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5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marL="0" algn="l" defTabSz="457200" rtl="0" eaLnBrk="1" latinLnBrk="0" hangingPunct="1">
        <a:lnSpc>
          <a:spcPct val="90000"/>
        </a:lnSpc>
        <a:spcBef>
          <a:spcPct val="5000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2925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37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571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176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49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3072" userDrawn="1">
          <p15:clr>
            <a:srgbClr val="F26B43"/>
          </p15:clr>
        </p15:guide>
        <p15:guide id="4" orient="horz" pos="667" userDrawn="1">
          <p15:clr>
            <a:srgbClr val="F26B43"/>
          </p15:clr>
        </p15:guide>
        <p15:guide id="5" orient="horz" pos="84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2" y="4865958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" y="4865958"/>
            <a:ext cx="7849120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cap="all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95288" y="1347788"/>
            <a:ext cx="8208962" cy="3518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480" y="259869"/>
            <a:ext cx="720000" cy="7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4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marL="0" algn="l" defTabSz="457200" rtl="0" eaLnBrk="1" latinLnBrk="0" hangingPunct="1">
        <a:lnSpc>
          <a:spcPct val="90000"/>
        </a:lnSpc>
        <a:spcBef>
          <a:spcPct val="5000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2925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37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571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176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49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3072" userDrawn="1">
          <p15:clr>
            <a:srgbClr val="F26B43"/>
          </p15:clr>
        </p15:guide>
        <p15:guide id="4" orient="horz" pos="667" userDrawn="1">
          <p15:clr>
            <a:srgbClr val="F26B43"/>
          </p15:clr>
        </p15:guide>
        <p15:guide id="5" orient="horz" pos="84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2" y="4865958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" y="4865958"/>
            <a:ext cx="7849120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cap="all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95288" y="1347788"/>
            <a:ext cx="8208962" cy="3518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480" y="259869"/>
            <a:ext cx="720000" cy="7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7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6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marL="0" algn="l" defTabSz="457200" rtl="0" eaLnBrk="1" latinLnBrk="0" hangingPunct="1">
        <a:lnSpc>
          <a:spcPct val="90000"/>
        </a:lnSpc>
        <a:spcBef>
          <a:spcPct val="5000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2925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37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571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176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49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3072" userDrawn="1">
          <p15:clr>
            <a:srgbClr val="F26B43"/>
          </p15:clr>
        </p15:guide>
        <p15:guide id="4" orient="horz" pos="667" userDrawn="1">
          <p15:clr>
            <a:srgbClr val="F26B43"/>
          </p15:clr>
        </p15:guide>
        <p15:guide id="5" orient="horz" pos="84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352" y="4876006"/>
            <a:ext cx="837456" cy="267494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11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74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500" kern="1200" baseline="0">
          <a:solidFill>
            <a:srgbClr val="FFFFFF"/>
          </a:solidFill>
          <a:latin typeface="Arial"/>
          <a:ea typeface="+mn-ea"/>
          <a:cs typeface="Arial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352" y="4876006"/>
            <a:ext cx="837456" cy="267494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11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73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500" kern="1200" baseline="0">
          <a:solidFill>
            <a:srgbClr val="FFFFFF"/>
          </a:solidFill>
          <a:latin typeface="Arial"/>
          <a:ea typeface="+mn-ea"/>
          <a:cs typeface="Arial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1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9144000" cy="46599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tIns="900000" rtlCol="0" anchor="ctr"/>
          <a:lstStyle/>
          <a:p>
            <a:r>
              <a:rPr lang="pt-BR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 GERAIS</a:t>
            </a:r>
          </a:p>
          <a:p>
            <a:r>
              <a:rPr lang="pt-BR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do Artefato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 artefato será usado para elaborar a visão gráfica da solução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mesmo pode ser evoluído até o fechamento da etapa de Desenho da Solução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Somente o responsável pela elaboração desse artefato é quem deve alterá-lo (LT ou Arquiteto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publicações ou comunicações para o exterior da diretoria, deverão ser feitas em formato PDF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campos identificados nesse </a:t>
            </a:r>
            <a:r>
              <a:rPr lang="pt-BR" sz="14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 *  são de preenchimento obrigatório para todos os tipos de demanda.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pt-B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 DE LER AS INSTRUÇÕES, DELETE ESTE SLIDE</a:t>
            </a:r>
            <a:endParaRPr lang="pt-BR" sz="14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33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6"/>
          <p:cNvSpPr txBox="1">
            <a:spLocks noChangeArrowheads="1"/>
          </p:cNvSpPr>
          <p:nvPr/>
        </p:nvSpPr>
        <p:spPr bwMode="auto">
          <a:xfrm>
            <a:off x="62810" y="53427"/>
            <a:ext cx="58773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it-IT" altLang="ja-JP" b="1" dirty="0" smtClean="0">
                <a:solidFill>
                  <a:srgbClr val="009AA6"/>
                </a:solidFill>
                <a:latin typeface="Arial"/>
                <a:cs typeface="Arial"/>
              </a:rPr>
              <a:t>Envolvidos*</a:t>
            </a:r>
            <a:endParaRPr lang="it-IT" altLang="ja-JP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graphicFrame>
        <p:nvGraphicFramePr>
          <p:cNvPr id="9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947419"/>
              </p:ext>
            </p:extLst>
          </p:nvPr>
        </p:nvGraphicFramePr>
        <p:xfrm>
          <a:off x="346474" y="1131590"/>
          <a:ext cx="8546006" cy="189467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65286"/>
                <a:gridCol w="1296144"/>
                <a:gridCol w="2232248"/>
                <a:gridCol w="1656184"/>
                <a:gridCol w="1296144"/>
              </a:tblGrid>
              <a:tr h="205656">
                <a:tc rowSpan="2">
                  <a:txBody>
                    <a:bodyPr/>
                    <a:lstStyle/>
                    <a:p>
                      <a:pPr algn="ctr"/>
                      <a:r>
                        <a:rPr lang="pt-BR" sz="1100" b="1" kern="12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Envolvido</a:t>
                      </a:r>
                      <a:r>
                        <a:rPr lang="pt-BR" sz="1100" b="1" kern="1200" baseline="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(Nome completo)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100" b="1" kern="12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Papel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100" b="1" kern="12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Frente/Empresa-Área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b="1" kern="12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Contato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1430" indent="-31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</a:tr>
              <a:tr h="2056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kern="12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E-mail(s)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marL="11430" marR="0" indent="-3175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Telefone(s)</a:t>
                      </a:r>
                      <a:endParaRPr lang="pt-BR" sz="1100" b="1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9144000" cy="4803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tIns="900000" rtlCol="0" anchor="ctr"/>
          <a:lstStyle/>
          <a:p>
            <a:r>
              <a:rPr lang="pt-BR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 GERAIS</a:t>
            </a:r>
          </a:p>
          <a:p>
            <a:r>
              <a:rPr lang="pt-B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Histórico </a:t>
            </a: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Elaboração do Documento*</a:t>
            </a:r>
          </a:p>
          <a:p>
            <a:pPr algn="just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Todas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as alterações no documento devem ser informadas conforme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instruções abaixo:</a:t>
            </a:r>
          </a:p>
          <a:p>
            <a:pPr algn="just"/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Data</a:t>
            </a:r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300" dirty="0" err="1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/mm/</a:t>
            </a:r>
            <a:r>
              <a:rPr lang="pt-BR" sz="1300" dirty="0" err="1">
                <a:latin typeface="Arial" panose="020B0604020202020204" pitchFamily="34" charset="0"/>
                <a:cs typeface="Arial" panose="020B0604020202020204" pitchFamily="34" charset="0"/>
              </a:rPr>
              <a:t>aaaa</a:t>
            </a:r>
            <a:endParaRPr 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Versão</a:t>
            </a:r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Usar o seguinte padrão de versionamento:</a:t>
            </a: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Sempre se inicia com X.Y;</a:t>
            </a:r>
          </a:p>
          <a:p>
            <a:pPr lvl="1" algn="just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X = Numero inteiro, iniciado em 1 e incrementado em +1 a cada aprovação formal.</a:t>
            </a:r>
          </a:p>
          <a:p>
            <a:pPr lvl="1" algn="just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Y = Número inteiro, iniciado em 0 (criação do documento) e  incrementado sempre que for realizada qualquer alteração no documento, mesmo que seja de formatação</a:t>
            </a:r>
            <a:r>
              <a:rPr lang="pt-BR" sz="1100" u="sng" dirty="0">
                <a:latin typeface="Arial" panose="020B0604020202020204" pitchFamily="34" charset="0"/>
                <a:cs typeface="Arial" panose="020B0604020202020204" pitchFamily="34" charset="0"/>
              </a:rPr>
              <a:t>. Quando ocorrer a aprovação formal do documento, este número é alterado para 0, devendo-se então incrementar 1 no X na próxima versão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Motivo</a:t>
            </a:r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Para novas versões, identificar o que motivou a alteração do documento (alteração de escopo, revisão do documento, atualização dos requisitos, etc.).</a:t>
            </a:r>
          </a:p>
          <a:p>
            <a:pPr algn="just"/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Autor</a:t>
            </a:r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Nome da pessoa que escreveu ou alterou o documento.</a:t>
            </a:r>
          </a:p>
          <a:p>
            <a:pPr algn="just"/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Revisor</a:t>
            </a:r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Nome da pessoa que irá revisar a criação ou alteração do documento.</a:t>
            </a:r>
          </a:p>
          <a:p>
            <a:pPr algn="just"/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Aprovador</a:t>
            </a:r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Nome da pessoa que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irá 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aprovar criação ou alteração do documento.</a:t>
            </a:r>
          </a:p>
          <a:p>
            <a:pPr algn="just"/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Descrição </a:t>
            </a:r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Modificações </a:t>
            </a: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Realizadas: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Listar todas as seções alteradas naquela versão do documento e uma breve descrição da alteração. </a:t>
            </a:r>
          </a:p>
          <a:p>
            <a:pPr lvl="1" algn="just"/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caso da versão inicial do documento escrever “Criação do documento”.</a:t>
            </a:r>
          </a:p>
          <a:p>
            <a:pPr lvl="1" algn="just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No caso da aprovação do documento escrever “Aprovação do documento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algn="just"/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FGA: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Indicação se a versão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do DAS foi 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apresentada no Fórum Geral de Arquitetura (FGA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). Utilizar um dos  símbolos disponíveis de acordo com o acontecido e apagar o símbolo não utilizado (</a:t>
            </a:r>
            <a:r>
              <a:rPr lang="pt-BR" sz="13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</a:t>
            </a:r>
            <a:r>
              <a:rPr lang="pt-BR" sz="13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</a:t>
            </a:r>
            <a:r>
              <a:rPr lang="pt-BR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)</a:t>
            </a:r>
            <a:endParaRPr 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400" dirty="0"/>
          </a:p>
          <a:p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 DE LÊR AS INSTRUÇÕES, DELETE ESTE SLIDE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6"/>
          <p:cNvSpPr txBox="1">
            <a:spLocks noChangeArrowheads="1"/>
          </p:cNvSpPr>
          <p:nvPr/>
        </p:nvSpPr>
        <p:spPr bwMode="auto">
          <a:xfrm>
            <a:off x="62810" y="53427"/>
            <a:ext cx="58773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it-IT" altLang="ja-JP" b="1" dirty="0" smtClean="0">
                <a:solidFill>
                  <a:srgbClr val="009AA6"/>
                </a:solidFill>
                <a:latin typeface="Arial"/>
                <a:cs typeface="Arial"/>
              </a:rPr>
              <a:t>Histórico da Elaboração do Documento*</a:t>
            </a:r>
            <a:endParaRPr lang="it-IT" altLang="ja-JP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graphicFrame>
        <p:nvGraphicFramePr>
          <p:cNvPr id="9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113392"/>
              </p:ext>
            </p:extLst>
          </p:nvPr>
        </p:nvGraphicFramePr>
        <p:xfrm>
          <a:off x="179512" y="1131590"/>
          <a:ext cx="8856983" cy="235187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64096"/>
                <a:gridCol w="716306"/>
                <a:gridCol w="1042349"/>
                <a:gridCol w="1231415"/>
                <a:gridCol w="973533"/>
                <a:gridCol w="973533"/>
                <a:gridCol w="1910452"/>
                <a:gridCol w="1145299"/>
              </a:tblGrid>
              <a:tr h="411311">
                <a:tc>
                  <a:txBody>
                    <a:bodyPr/>
                    <a:lstStyle/>
                    <a:p>
                      <a:pPr algn="ctr"/>
                      <a:r>
                        <a:rPr lang="pt-BR" sz="1100" b="1" kern="12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Data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kern="12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Versão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kern="12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Motivo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kern="12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Autor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marL="11430" indent="-31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Revisor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kern="12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Aprovador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Descrição Modificações Realizadas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FGA</a:t>
                      </a:r>
                      <a:r>
                        <a:rPr lang="pt-BR" sz="1100" baseline="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- </a:t>
                      </a:r>
                      <a:r>
                        <a:rPr lang="pt-BR" sz="11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Fórum de Arquitetura 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</a:t>
                      </a:r>
                      <a:r>
                        <a:rPr lang="pt-BR" sz="2400" b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pt-BR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0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9144000" cy="46599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tIns="900000" rtlCol="0" anchor="ctr"/>
          <a:lstStyle/>
          <a:p>
            <a:r>
              <a:rPr lang="pt-BR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 GERAIS</a:t>
            </a:r>
          </a:p>
          <a:p>
            <a:r>
              <a:rPr lang="pt-BR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</a:t>
            </a:r>
            <a:r>
              <a:rPr lang="pt-BR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Geral – Visão Gráfica da Solução e </a:t>
            </a:r>
            <a:r>
              <a:rPr lang="pt-BR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Descrição*</a:t>
            </a:r>
          </a:p>
          <a:p>
            <a:endParaRPr lang="pt-BR" sz="900" b="1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 </a:t>
            </a:r>
            <a:r>
              <a:rPr lang="pt-BR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Parecer</a:t>
            </a:r>
            <a:r>
              <a:rPr lang="pt-BR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 do parecer da solução 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adotada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Premissas/Restrições: 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premissas e/ou restrições relacionadas a solução adotada </a:t>
            </a:r>
            <a:endParaRPr lang="pt-BR" sz="1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Riscos: 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Riscos relacionados a 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 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adotada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 </a:t>
            </a:r>
            <a:r>
              <a:rPr lang="pt-BR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Contempladas (fora do escopo</a:t>
            </a:r>
            <a:r>
              <a:rPr lang="pt-BR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 não contempladas relacionadas a solução adotada </a:t>
            </a:r>
            <a:endParaRPr lang="pt-BR" sz="1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 </a:t>
            </a:r>
            <a:r>
              <a:rPr lang="pt-BR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Projetos Estruturantes/Especiais e/ou outros: 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registrar número do projeto do tipo especial, estruturante e outros com impacto nessa demanda.</a:t>
            </a:r>
          </a:p>
          <a:p>
            <a:endParaRPr lang="pt-BR" sz="1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necessário, podem ser incluídos slides individuais para listar premissas, riscos e outras necessidades.</a:t>
            </a:r>
          </a:p>
          <a:p>
            <a:endParaRPr lang="pt-BR" sz="5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pt-B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 DE LÊR AS INSTRUÇÕES, DELETE ESTE SLIDE</a:t>
            </a:r>
            <a:endParaRPr lang="pt-BR" sz="14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35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6"/>
          <p:cNvSpPr txBox="1">
            <a:spLocks noChangeArrowheads="1"/>
          </p:cNvSpPr>
          <p:nvPr/>
        </p:nvSpPr>
        <p:spPr bwMode="auto">
          <a:xfrm>
            <a:off x="53286" y="43902"/>
            <a:ext cx="8047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Visão Geral – Visão Gráfica da Solução e </a:t>
            </a:r>
            <a:r>
              <a:rPr lang="pt-BR" b="1" dirty="0" smtClean="0">
                <a:solidFill>
                  <a:srgbClr val="009AA6"/>
                </a:solidFill>
                <a:latin typeface="Arial"/>
                <a:cs typeface="Arial"/>
              </a:rPr>
              <a:t>Descrição – Contexto*</a:t>
            </a:r>
            <a:endParaRPr lang="pt-BR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91154" y="966488"/>
            <a:ext cx="43434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7132" y="627534"/>
            <a:ext cx="7871252" cy="1296144"/>
          </a:xfrm>
          <a:prstGeom prst="rect">
            <a:avLst/>
          </a:prstGeom>
          <a:noFill/>
          <a:ln w="3175">
            <a:solidFill>
              <a:srgbClr val="009AA6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1" kern="0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新細明體" pitchFamily="18" charset="-120"/>
              </a:rPr>
              <a:t>Descrição do Parecer*</a:t>
            </a:r>
          </a:p>
          <a:p>
            <a:pPr marL="171450" indent="-171450" defTabSz="9144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pt-BR" sz="1000" kern="0" dirty="0" smtClean="0">
                <a:latin typeface="Arial"/>
                <a:ea typeface="新細明體" pitchFamily="18" charset="-120"/>
              </a:rPr>
              <a:t>XXX</a:t>
            </a:r>
            <a:endParaRPr lang="pt-BR" sz="1000" kern="0" dirty="0">
              <a:latin typeface="Arial"/>
              <a:ea typeface="新細明體" pitchFamily="18" charset="-120"/>
            </a:endParaRPr>
          </a:p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sz="1000" kern="0" dirty="0" smtClean="0">
              <a:latin typeface="Arial"/>
              <a:ea typeface="新細明體" pitchFamily="18" charset="-12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1" i="1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ea typeface="新細明體" pitchFamily="18" charset="-12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57132" y="3363838"/>
            <a:ext cx="4054828" cy="972000"/>
          </a:xfrm>
          <a:prstGeom prst="rect">
            <a:avLst/>
          </a:prstGeom>
          <a:noFill/>
          <a:ln w="3175">
            <a:solidFill>
              <a:srgbClr val="009AA6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新細明體" pitchFamily="18" charset="-120"/>
              </a:rPr>
              <a:t>Características</a:t>
            </a:r>
            <a:r>
              <a:rPr kumimoji="0" lang="pt-BR" sz="1000" b="1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新細明體" pitchFamily="18" charset="-120"/>
              </a:rPr>
              <a:t> </a:t>
            </a:r>
            <a:r>
              <a:rPr lang="pt-BR" sz="1000" b="1" kern="0" noProof="0" dirty="0">
                <a:solidFill>
                  <a:schemeClr val="accent1">
                    <a:lumMod val="75000"/>
                  </a:schemeClr>
                </a:solidFill>
                <a:latin typeface="Arial"/>
                <a:ea typeface="新細明體" pitchFamily="18" charset="-120"/>
              </a:rPr>
              <a:t>N</a:t>
            </a:r>
            <a:r>
              <a:rPr kumimoji="0" lang="pt-BR" sz="1000" b="1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新細明體" pitchFamily="18" charset="-120"/>
              </a:rPr>
              <a:t>ão Contempladas (fora do escopo)</a:t>
            </a:r>
            <a:endParaRPr kumimoji="0" lang="pt-BR" sz="1000" b="1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ea typeface="新細明體" pitchFamily="18" charset="-120"/>
            </a:endParaRPr>
          </a:p>
          <a:p>
            <a:pPr marL="171450" lvl="0" indent="-171450" defTabSz="9144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pt-BR" sz="1000" kern="0" dirty="0" smtClean="0">
                <a:latin typeface="Arial"/>
                <a:ea typeface="新細明體" pitchFamily="18" charset="-120"/>
              </a:rPr>
              <a:t>XXX</a:t>
            </a:r>
            <a:endParaRPr lang="pt-BR" sz="1000" kern="0" dirty="0">
              <a:latin typeface="Arial"/>
              <a:ea typeface="新細明體" pitchFamily="18" charset="-120"/>
            </a:endParaRPr>
          </a:p>
          <a:p>
            <a:pPr marL="171450" marR="0" lvl="0" indent="-171450" defTabSz="9144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endParaRPr lang="pt-BR" sz="1000" kern="0" dirty="0">
              <a:latin typeface="Arial"/>
              <a:ea typeface="新細明體" pitchFamily="18" charset="-12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57132" y="1995686"/>
            <a:ext cx="4054828" cy="1262236"/>
          </a:xfrm>
          <a:prstGeom prst="rect">
            <a:avLst/>
          </a:prstGeom>
          <a:noFill/>
          <a:ln w="3175">
            <a:solidFill>
              <a:srgbClr val="009AA6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1" kern="0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新細明體" pitchFamily="18" charset="-120"/>
              </a:rPr>
              <a:t>Premissas/Restrições</a:t>
            </a:r>
          </a:p>
          <a:p>
            <a:pPr marL="171450" lvl="0" indent="-171450" defTabSz="9144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pt-BR" sz="1000" kern="0" dirty="0">
                <a:latin typeface="Arial"/>
                <a:ea typeface="新細明體" pitchFamily="18" charset="-120"/>
              </a:rPr>
              <a:t>XXX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283968" y="1995686"/>
            <a:ext cx="3744416" cy="1262236"/>
          </a:xfrm>
          <a:prstGeom prst="rect">
            <a:avLst/>
          </a:prstGeom>
          <a:noFill/>
          <a:ln w="3175">
            <a:solidFill>
              <a:srgbClr val="009AA6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1" kern="0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新細明體" pitchFamily="18" charset="-120"/>
              </a:rPr>
              <a:t>Riscos</a:t>
            </a:r>
          </a:p>
          <a:p>
            <a:pPr marL="171450" indent="-171450" defTabSz="9144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pt-BR" sz="1000" kern="0" dirty="0">
                <a:latin typeface="Arial"/>
                <a:ea typeface="新細明體" pitchFamily="18" charset="-120"/>
              </a:rPr>
              <a:t>XXX</a:t>
            </a:r>
          </a:p>
          <a:p>
            <a:pPr marL="171450" lvl="0" indent="-171450" defTabSz="9144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pt-BR" sz="1000" kern="0" dirty="0">
              <a:latin typeface="Arial"/>
              <a:ea typeface="新細明體" pitchFamily="18" charset="-12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283968" y="3363838"/>
            <a:ext cx="3744416" cy="972000"/>
          </a:xfrm>
          <a:prstGeom prst="rect">
            <a:avLst/>
          </a:prstGeom>
          <a:noFill/>
          <a:ln w="3175">
            <a:solidFill>
              <a:srgbClr val="009AA6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新細明體" pitchFamily="18" charset="-120"/>
              </a:rPr>
              <a:t>Impacto Projetos Estruturantes/Especiais e/ou outros*</a:t>
            </a:r>
          </a:p>
          <a:p>
            <a:pPr marL="171450" indent="-171450" defTabSz="9144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pt-BR" sz="1000" kern="0" dirty="0" smtClean="0">
                <a:latin typeface="Arial"/>
                <a:ea typeface="新細明體" pitchFamily="18" charset="-120"/>
              </a:rPr>
              <a:t>XXX</a:t>
            </a:r>
            <a:endParaRPr lang="pt-BR" sz="1000" kern="0" dirty="0">
              <a:latin typeface="Arial"/>
              <a:ea typeface="新細明體" pitchFamily="18" charset="-120"/>
            </a:endParaRPr>
          </a:p>
          <a:p>
            <a:pPr marL="171450" marR="0" indent="-171450" defTabSz="9144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endParaRPr lang="pt-BR" sz="1000" kern="0" dirty="0">
              <a:latin typeface="Arial"/>
              <a:ea typeface="新細明體" pitchFamily="18" charset="-12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8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9144000" cy="46599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tIns="900000" rtlCol="0" anchor="ctr"/>
          <a:lstStyle/>
          <a:p>
            <a:r>
              <a:rPr lang="pt-BR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 GERAIS</a:t>
            </a:r>
          </a:p>
          <a:p>
            <a:r>
              <a:rPr lang="pt-BR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</a:t>
            </a:r>
            <a:r>
              <a:rPr lang="pt-BR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Geral – Visão Gráfica da Solução e </a:t>
            </a:r>
            <a:r>
              <a:rPr lang="pt-BR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Descrição*</a:t>
            </a:r>
          </a:p>
          <a:p>
            <a:endParaRPr lang="pt-BR" sz="900" b="1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5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</a:t>
            </a:r>
            <a:r>
              <a:rPr lang="pt-BR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Utilizar um dos modelos disponíveis (Exemplo 1 ou Exemplo 2).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seja necessário, podem ser incluídos novos slides a fim de facilitar a compreensão da solução.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pt-B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 DE LÊR AS INSTRUÇÕES, DELETE ESTE SLIDE</a:t>
            </a:r>
            <a:endParaRPr lang="pt-BR" sz="14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2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38" name="Grupo 37"/>
          <p:cNvGrpSpPr/>
          <p:nvPr/>
        </p:nvGrpSpPr>
        <p:grpSpPr>
          <a:xfrm>
            <a:off x="117519" y="4371950"/>
            <a:ext cx="8866847" cy="546571"/>
            <a:chOff x="117519" y="4391504"/>
            <a:chExt cx="8866847" cy="546571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6877084" y="4474002"/>
              <a:ext cx="2107282" cy="442800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108000" tIns="0" rIns="0" bIns="0" anchor="ctr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Impacto</a:t>
              </a:r>
            </a:p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/ Teste</a:t>
              </a:r>
              <a:r>
                <a:rPr lang="pt-BR" sz="800" kern="0" dirty="0">
                  <a:solidFill>
                    <a:srgbClr val="000000"/>
                  </a:solidFill>
                  <a:latin typeface="Arial"/>
                </a:rPr>
                <a:t>	</a:t>
              </a: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Desenvolvimento</a:t>
              </a:r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17519" y="4482932"/>
              <a:ext cx="2655109" cy="443899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108000" tIns="0" rIns="0" bIns="0" anchor="ctr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Sistema</a:t>
              </a:r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763688" y="4580774"/>
              <a:ext cx="575548" cy="275493"/>
            </a:xfrm>
            <a:prstGeom prst="round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TI</a:t>
              </a:r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1421284" y="4579023"/>
              <a:ext cx="576000" cy="275404"/>
            </a:xfrm>
            <a:prstGeom prst="round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solidFill>
                <a:srgbClr val="BFAF8F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Externo</a:t>
              </a:r>
              <a:endParaRPr lang="pt-BR" sz="800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2817586" y="4480352"/>
              <a:ext cx="4026384" cy="442800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36000" tIns="0" rIns="0" bIns="0" anchor="t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Integração</a:t>
              </a:r>
            </a:p>
          </p:txBody>
        </p:sp>
        <p:cxnSp>
          <p:nvCxnSpPr>
            <p:cNvPr id="44" name="Conector de seta reta 43"/>
            <p:cNvCxnSpPr/>
            <p:nvPr/>
          </p:nvCxnSpPr>
          <p:spPr>
            <a:xfrm>
              <a:off x="6204391" y="4579023"/>
              <a:ext cx="544217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Conector de seta reta 44"/>
            <p:cNvCxnSpPr/>
            <p:nvPr/>
          </p:nvCxnSpPr>
          <p:spPr>
            <a:xfrm>
              <a:off x="4716591" y="4827501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46" name="Conector de seta reta 45"/>
            <p:cNvCxnSpPr/>
            <p:nvPr/>
          </p:nvCxnSpPr>
          <p:spPr>
            <a:xfrm>
              <a:off x="4713416" y="4561823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DB6826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47" name="CaixaDeTexto 46"/>
            <p:cNvSpPr txBox="1"/>
            <p:nvPr/>
          </p:nvSpPr>
          <p:spPr>
            <a:xfrm>
              <a:off x="5148892" y="4490941"/>
              <a:ext cx="986592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Síncrona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Assíncrona</a:t>
              </a:r>
            </a:p>
          </p:txBody>
        </p:sp>
        <p:cxnSp>
          <p:nvCxnSpPr>
            <p:cNvPr id="48" name="Conector reto 47"/>
            <p:cNvCxnSpPr/>
            <p:nvPr/>
          </p:nvCxnSpPr>
          <p:spPr bwMode="auto">
            <a:xfrm flipV="1">
              <a:off x="5436924" y="4519396"/>
              <a:ext cx="0" cy="36374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CaixaDeTexto 48"/>
            <p:cNvSpPr txBox="1"/>
            <p:nvPr/>
          </p:nvSpPr>
          <p:spPr>
            <a:xfrm>
              <a:off x="3962856" y="4487887"/>
              <a:ext cx="747631" cy="450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Nova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Alteração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Existente</a:t>
              </a:r>
              <a:endParaRPr lang="pt-BR" sz="9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cxnSp>
          <p:nvCxnSpPr>
            <p:cNvPr id="50" name="Conector de seta reta 49"/>
            <p:cNvCxnSpPr/>
            <p:nvPr/>
          </p:nvCxnSpPr>
          <p:spPr>
            <a:xfrm>
              <a:off x="4713416" y="4691741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51" name="Retângulo de cantos arredondados 50"/>
            <p:cNvSpPr/>
            <p:nvPr/>
          </p:nvSpPr>
          <p:spPr>
            <a:xfrm>
              <a:off x="2084835" y="4579023"/>
              <a:ext cx="576000" cy="275404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rgbClr val="BFAF8F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</a:rPr>
                <a:t>Novo</a:t>
              </a:r>
            </a:p>
          </p:txBody>
        </p:sp>
        <p:cxnSp>
          <p:nvCxnSpPr>
            <p:cNvPr id="52" name="Conector de seta reta 51"/>
            <p:cNvCxnSpPr/>
            <p:nvPr/>
          </p:nvCxnSpPr>
          <p:spPr>
            <a:xfrm>
              <a:off x="6208608" y="4701420"/>
              <a:ext cx="540000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lgDash"/>
              <a:headEnd type="none" w="med" len="med"/>
              <a:tailEnd type="none" w="med" len="med"/>
            </a:ln>
            <a:effectLst/>
          </p:spPr>
        </p:cxnSp>
        <p:sp>
          <p:nvSpPr>
            <p:cNvPr id="53" name="CaixaDeTexto 52"/>
            <p:cNvSpPr txBox="1"/>
            <p:nvPr/>
          </p:nvSpPr>
          <p:spPr>
            <a:xfrm>
              <a:off x="159303" y="4391504"/>
              <a:ext cx="633507" cy="2211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9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Legenda</a:t>
              </a:r>
              <a:endParaRPr lang="pt-BR" sz="10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cxnSp>
          <p:nvCxnSpPr>
            <p:cNvPr id="54" name="Conector de seta reta 235"/>
            <p:cNvCxnSpPr/>
            <p:nvPr/>
          </p:nvCxnSpPr>
          <p:spPr>
            <a:xfrm flipV="1">
              <a:off x="3420700" y="4830901"/>
              <a:ext cx="648072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AFB2">
                  <a:lumMod val="7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55" name="Conector reto 54"/>
            <p:cNvCxnSpPr/>
            <p:nvPr/>
          </p:nvCxnSpPr>
          <p:spPr bwMode="auto">
            <a:xfrm flipV="1">
              <a:off x="4140780" y="4519396"/>
              <a:ext cx="0" cy="3637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CaixaDeTexto 55"/>
            <p:cNvSpPr txBox="1"/>
            <p:nvPr/>
          </p:nvSpPr>
          <p:spPr>
            <a:xfrm>
              <a:off x="2906834" y="4764192"/>
              <a:ext cx="459599" cy="1145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Migração</a:t>
              </a:r>
              <a:endParaRPr lang="pt-BR" sz="9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sp>
          <p:nvSpPr>
            <p:cNvPr id="57" name="Oval 40"/>
            <p:cNvSpPr>
              <a:spLocks noChangeArrowheads="1"/>
            </p:cNvSpPr>
            <p:nvPr/>
          </p:nvSpPr>
          <p:spPr bwMode="auto">
            <a:xfrm>
              <a:off x="7446293" y="4609900"/>
              <a:ext cx="171004" cy="171004"/>
            </a:xfrm>
            <a:prstGeom prst="ellipse">
              <a:avLst/>
            </a:prstGeom>
            <a:solidFill>
              <a:srgbClr val="FFC00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b="1" dirty="0" smtClean="0">
                  <a:solidFill>
                    <a:srgbClr val="000000"/>
                  </a:solidFill>
                  <a:latin typeface="Arial" charset="0"/>
                  <a:ea typeface="MS Gothic" charset="-128"/>
                  <a:cs typeface="Arial" charset="0"/>
                </a:rPr>
                <a:t>I</a:t>
              </a:r>
              <a:endParaRPr lang="pt-BR" sz="800" b="1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endParaRPr>
            </a:p>
          </p:txBody>
        </p:sp>
        <p:sp>
          <p:nvSpPr>
            <p:cNvPr id="58" name="Oval 40"/>
            <p:cNvSpPr>
              <a:spLocks noChangeArrowheads="1"/>
            </p:cNvSpPr>
            <p:nvPr/>
          </p:nvSpPr>
          <p:spPr bwMode="auto">
            <a:xfrm>
              <a:off x="8756499" y="4609900"/>
              <a:ext cx="171004" cy="171004"/>
            </a:xfrm>
            <a:prstGeom prst="ellipse">
              <a:avLst/>
            </a:prstGeom>
            <a:solidFill>
              <a:srgbClr val="00B05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b="1" dirty="0">
                  <a:solidFill>
                    <a:srgbClr val="000000"/>
                  </a:solidFill>
                  <a:latin typeface="Arial" charset="0"/>
                  <a:ea typeface="MS Gothic" charset="-128"/>
                  <a:cs typeface="Arial" charset="0"/>
                </a:rPr>
                <a:t>D</a:t>
              </a:r>
            </a:p>
          </p:txBody>
        </p:sp>
        <p:cxnSp>
          <p:nvCxnSpPr>
            <p:cNvPr id="59" name="Conector reto 58"/>
            <p:cNvCxnSpPr/>
            <p:nvPr/>
          </p:nvCxnSpPr>
          <p:spPr bwMode="auto">
            <a:xfrm flipV="1">
              <a:off x="7741180" y="4519396"/>
              <a:ext cx="0" cy="36374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792376"/>
              </p:ext>
            </p:extLst>
          </p:nvPr>
        </p:nvGraphicFramePr>
        <p:xfrm>
          <a:off x="5940152" y="1328142"/>
          <a:ext cx="3058531" cy="2971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60040"/>
                <a:gridCol w="2016224"/>
                <a:gridCol w="682267"/>
              </a:tblGrid>
              <a:tr h="14172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pt-BR" sz="7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Atividade</a:t>
                      </a:r>
                      <a:endParaRPr lang="pt-BR" sz="7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Interface</a:t>
                      </a:r>
                      <a:endParaRPr lang="pt-BR" sz="7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29" name="Retângulo 28"/>
          <p:cNvSpPr/>
          <p:nvPr/>
        </p:nvSpPr>
        <p:spPr>
          <a:xfrm>
            <a:off x="117520" y="741530"/>
            <a:ext cx="5678616" cy="3558412"/>
          </a:xfrm>
          <a:prstGeom prst="rect">
            <a:avLst/>
          </a:prstGeom>
          <a:noFill/>
          <a:ln w="12700">
            <a:solidFill>
              <a:srgbClr val="009AA6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smtClean="0">
              <a:solidFill>
                <a:srgbClr val="FFFFFF"/>
              </a:solidFill>
              <a:latin typeface="Arial" charset="0"/>
              <a:ea typeface="MS Gothic" charset="-128"/>
            </a:endParaRP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53286" y="43902"/>
            <a:ext cx="8047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Visão Geral – Visão Gráfica da Solução e </a:t>
            </a:r>
            <a:r>
              <a:rPr lang="pt-BR" b="1" dirty="0" smtClean="0">
                <a:solidFill>
                  <a:srgbClr val="009AA6"/>
                </a:solidFill>
                <a:latin typeface="Arial"/>
                <a:cs typeface="Arial"/>
              </a:rPr>
              <a:t>Descrição* &lt;exemplo 1&gt;</a:t>
            </a:r>
            <a:endParaRPr lang="pt-BR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964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117520" y="741530"/>
            <a:ext cx="7982872" cy="3558412"/>
          </a:xfrm>
          <a:prstGeom prst="rect">
            <a:avLst/>
          </a:prstGeom>
          <a:noFill/>
          <a:ln w="12700">
            <a:solidFill>
              <a:srgbClr val="009AA6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smtClean="0">
              <a:solidFill>
                <a:srgbClr val="FFFFFF"/>
              </a:solidFill>
              <a:latin typeface="Arial" charset="0"/>
              <a:ea typeface="MS Gothic" charset="-128"/>
            </a:endParaRPr>
          </a:p>
        </p:txBody>
      </p:sp>
      <p:grpSp>
        <p:nvGrpSpPr>
          <p:cNvPr id="38" name="Grupo 37"/>
          <p:cNvGrpSpPr/>
          <p:nvPr/>
        </p:nvGrpSpPr>
        <p:grpSpPr>
          <a:xfrm>
            <a:off x="117519" y="4371950"/>
            <a:ext cx="8866847" cy="546571"/>
            <a:chOff x="117519" y="4391504"/>
            <a:chExt cx="8866847" cy="546571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6877084" y="4474002"/>
              <a:ext cx="2107282" cy="442800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108000" tIns="0" rIns="0" bIns="0" anchor="ctr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Impacto</a:t>
              </a:r>
            </a:p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/ Teste</a:t>
              </a:r>
              <a:r>
                <a:rPr lang="pt-BR" sz="800" kern="0" dirty="0">
                  <a:solidFill>
                    <a:srgbClr val="000000"/>
                  </a:solidFill>
                  <a:latin typeface="Arial"/>
                </a:rPr>
                <a:t>	</a:t>
              </a: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Desenvolvimento</a:t>
              </a:r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17519" y="4482932"/>
              <a:ext cx="2655109" cy="443899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108000" tIns="0" rIns="0" bIns="0" anchor="ctr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Sistema</a:t>
              </a:r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763688" y="4580774"/>
              <a:ext cx="575548" cy="275493"/>
            </a:xfrm>
            <a:prstGeom prst="round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TI</a:t>
              </a:r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1421284" y="4579023"/>
              <a:ext cx="576000" cy="275404"/>
            </a:xfrm>
            <a:prstGeom prst="round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solidFill>
                <a:srgbClr val="BFAF8F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Externo</a:t>
              </a:r>
              <a:endParaRPr lang="pt-BR" sz="800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2817586" y="4480352"/>
              <a:ext cx="4026384" cy="442800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36000" tIns="0" rIns="0" bIns="0" anchor="t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Integração</a:t>
              </a:r>
            </a:p>
          </p:txBody>
        </p:sp>
        <p:cxnSp>
          <p:nvCxnSpPr>
            <p:cNvPr id="44" name="Conector de seta reta 43"/>
            <p:cNvCxnSpPr/>
            <p:nvPr/>
          </p:nvCxnSpPr>
          <p:spPr>
            <a:xfrm>
              <a:off x="6204391" y="4579023"/>
              <a:ext cx="544217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Conector de seta reta 44"/>
            <p:cNvCxnSpPr/>
            <p:nvPr/>
          </p:nvCxnSpPr>
          <p:spPr>
            <a:xfrm>
              <a:off x="4716591" y="4827501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46" name="Conector de seta reta 45"/>
            <p:cNvCxnSpPr/>
            <p:nvPr/>
          </p:nvCxnSpPr>
          <p:spPr>
            <a:xfrm>
              <a:off x="4713416" y="4561823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DB6826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47" name="CaixaDeTexto 46"/>
            <p:cNvSpPr txBox="1"/>
            <p:nvPr/>
          </p:nvSpPr>
          <p:spPr>
            <a:xfrm>
              <a:off x="5148892" y="4490941"/>
              <a:ext cx="986592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Síncrona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Assíncrona</a:t>
              </a:r>
            </a:p>
          </p:txBody>
        </p:sp>
        <p:cxnSp>
          <p:nvCxnSpPr>
            <p:cNvPr id="48" name="Conector reto 47"/>
            <p:cNvCxnSpPr/>
            <p:nvPr/>
          </p:nvCxnSpPr>
          <p:spPr bwMode="auto">
            <a:xfrm flipV="1">
              <a:off x="5436924" y="4519396"/>
              <a:ext cx="0" cy="36374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CaixaDeTexto 48"/>
            <p:cNvSpPr txBox="1"/>
            <p:nvPr/>
          </p:nvSpPr>
          <p:spPr>
            <a:xfrm>
              <a:off x="3962856" y="4487887"/>
              <a:ext cx="747631" cy="450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Nova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Alteração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Existente</a:t>
              </a:r>
              <a:endParaRPr lang="pt-BR" sz="9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cxnSp>
          <p:nvCxnSpPr>
            <p:cNvPr id="50" name="Conector de seta reta 49"/>
            <p:cNvCxnSpPr/>
            <p:nvPr/>
          </p:nvCxnSpPr>
          <p:spPr>
            <a:xfrm>
              <a:off x="4713416" y="4691741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51" name="Retângulo de cantos arredondados 50"/>
            <p:cNvSpPr/>
            <p:nvPr/>
          </p:nvSpPr>
          <p:spPr>
            <a:xfrm>
              <a:off x="2084835" y="4579023"/>
              <a:ext cx="576000" cy="275404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rgbClr val="BFAF8F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</a:rPr>
                <a:t>Novo</a:t>
              </a:r>
            </a:p>
          </p:txBody>
        </p:sp>
        <p:cxnSp>
          <p:nvCxnSpPr>
            <p:cNvPr id="52" name="Conector de seta reta 51"/>
            <p:cNvCxnSpPr/>
            <p:nvPr/>
          </p:nvCxnSpPr>
          <p:spPr>
            <a:xfrm>
              <a:off x="6208608" y="4701420"/>
              <a:ext cx="540000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lgDash"/>
              <a:headEnd type="none" w="med" len="med"/>
              <a:tailEnd type="none" w="med" len="med"/>
            </a:ln>
            <a:effectLst/>
          </p:spPr>
        </p:cxnSp>
        <p:sp>
          <p:nvSpPr>
            <p:cNvPr id="53" name="CaixaDeTexto 52"/>
            <p:cNvSpPr txBox="1"/>
            <p:nvPr/>
          </p:nvSpPr>
          <p:spPr>
            <a:xfrm>
              <a:off x="159303" y="4391504"/>
              <a:ext cx="633507" cy="2211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9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Legenda</a:t>
              </a:r>
              <a:endParaRPr lang="pt-BR" sz="10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cxnSp>
          <p:nvCxnSpPr>
            <p:cNvPr id="54" name="Conector de seta reta 235"/>
            <p:cNvCxnSpPr/>
            <p:nvPr/>
          </p:nvCxnSpPr>
          <p:spPr>
            <a:xfrm flipV="1">
              <a:off x="3420700" y="4830901"/>
              <a:ext cx="648072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AFB2">
                  <a:lumMod val="7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55" name="Conector reto 54"/>
            <p:cNvCxnSpPr/>
            <p:nvPr/>
          </p:nvCxnSpPr>
          <p:spPr bwMode="auto">
            <a:xfrm flipV="1">
              <a:off x="4140780" y="4519396"/>
              <a:ext cx="0" cy="3637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CaixaDeTexto 55"/>
            <p:cNvSpPr txBox="1"/>
            <p:nvPr/>
          </p:nvSpPr>
          <p:spPr>
            <a:xfrm>
              <a:off x="2906834" y="4764192"/>
              <a:ext cx="459599" cy="1145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Migração</a:t>
              </a:r>
              <a:endParaRPr lang="pt-BR" sz="9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sp>
          <p:nvSpPr>
            <p:cNvPr id="57" name="Oval 40"/>
            <p:cNvSpPr>
              <a:spLocks noChangeArrowheads="1"/>
            </p:cNvSpPr>
            <p:nvPr/>
          </p:nvSpPr>
          <p:spPr bwMode="auto">
            <a:xfrm>
              <a:off x="7446293" y="4609900"/>
              <a:ext cx="171004" cy="171004"/>
            </a:xfrm>
            <a:prstGeom prst="ellipse">
              <a:avLst/>
            </a:prstGeom>
            <a:solidFill>
              <a:srgbClr val="FFC00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b="1" dirty="0" smtClean="0">
                  <a:solidFill>
                    <a:srgbClr val="000000"/>
                  </a:solidFill>
                  <a:latin typeface="Arial" charset="0"/>
                  <a:ea typeface="MS Gothic" charset="-128"/>
                  <a:cs typeface="Arial" charset="0"/>
                </a:rPr>
                <a:t>I</a:t>
              </a:r>
              <a:endParaRPr lang="pt-BR" sz="800" b="1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endParaRPr>
            </a:p>
          </p:txBody>
        </p:sp>
        <p:sp>
          <p:nvSpPr>
            <p:cNvPr id="58" name="Oval 40"/>
            <p:cNvSpPr>
              <a:spLocks noChangeArrowheads="1"/>
            </p:cNvSpPr>
            <p:nvPr/>
          </p:nvSpPr>
          <p:spPr bwMode="auto">
            <a:xfrm>
              <a:off x="8756499" y="4609900"/>
              <a:ext cx="171004" cy="171004"/>
            </a:xfrm>
            <a:prstGeom prst="ellipse">
              <a:avLst/>
            </a:prstGeom>
            <a:solidFill>
              <a:srgbClr val="00B05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b="1" dirty="0">
                  <a:solidFill>
                    <a:srgbClr val="000000"/>
                  </a:solidFill>
                  <a:latin typeface="Arial" charset="0"/>
                  <a:ea typeface="MS Gothic" charset="-128"/>
                  <a:cs typeface="Arial" charset="0"/>
                </a:rPr>
                <a:t>D</a:t>
              </a:r>
            </a:p>
          </p:txBody>
        </p:sp>
        <p:cxnSp>
          <p:nvCxnSpPr>
            <p:cNvPr id="59" name="Conector reto 58"/>
            <p:cNvCxnSpPr/>
            <p:nvPr/>
          </p:nvCxnSpPr>
          <p:spPr bwMode="auto">
            <a:xfrm flipV="1">
              <a:off x="7741180" y="4519396"/>
              <a:ext cx="0" cy="36374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53286" y="43902"/>
            <a:ext cx="8047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Visão Geral – Visão Gráfica da Solução e </a:t>
            </a:r>
            <a:r>
              <a:rPr lang="pt-BR" b="1" dirty="0" smtClean="0">
                <a:solidFill>
                  <a:srgbClr val="009AA6"/>
                </a:solidFill>
                <a:latin typeface="Arial"/>
                <a:cs typeface="Arial"/>
              </a:rPr>
              <a:t>Descrição* </a:t>
            </a:r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&lt;exemplo </a:t>
            </a:r>
            <a:r>
              <a:rPr lang="pt-BR" b="1" dirty="0" smtClean="0">
                <a:solidFill>
                  <a:srgbClr val="009AA6"/>
                </a:solidFill>
                <a:latin typeface="Arial"/>
                <a:cs typeface="Arial"/>
              </a:rPr>
              <a:t>2&gt; (1/2)</a:t>
            </a:r>
            <a:endParaRPr lang="pt-BR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688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868205"/>
              </p:ext>
            </p:extLst>
          </p:nvPr>
        </p:nvGraphicFramePr>
        <p:xfrm>
          <a:off x="432547" y="741530"/>
          <a:ext cx="7595838" cy="3901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94157"/>
                <a:gridCol w="5189512"/>
                <a:gridCol w="1512169"/>
              </a:tblGrid>
              <a:tr h="14172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Atividade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Interface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53286" y="43902"/>
            <a:ext cx="8047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Visão Geral – Visão Gráfica da Solução e </a:t>
            </a:r>
            <a:r>
              <a:rPr lang="pt-BR" b="1" dirty="0" smtClean="0">
                <a:solidFill>
                  <a:srgbClr val="009AA6"/>
                </a:solidFill>
                <a:latin typeface="Arial"/>
                <a:cs typeface="Arial"/>
              </a:rPr>
              <a:t>Descrição* </a:t>
            </a:r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&lt;exemplo 2&gt; </a:t>
            </a:r>
            <a:r>
              <a:rPr lang="pt-BR" b="1" dirty="0" smtClean="0">
                <a:solidFill>
                  <a:srgbClr val="009AA6"/>
                </a:solidFill>
                <a:latin typeface="Arial"/>
                <a:cs typeface="Arial"/>
              </a:rPr>
              <a:t>(2/2)</a:t>
            </a:r>
            <a:endParaRPr lang="pt-BR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852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9144000" cy="46599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tIns="900000" rtlCol="0" anchor="ctr"/>
          <a:lstStyle/>
          <a:p>
            <a:r>
              <a:rPr lang="pt-BR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 GERAIS</a:t>
            </a:r>
          </a:p>
          <a:p>
            <a:r>
              <a:rPr lang="pt-BR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Atividade</a:t>
            </a:r>
          </a:p>
          <a:p>
            <a:endParaRPr lang="pt-BR" sz="900" b="1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5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Diagrama de Atividade deve ser elaborado sempre que a solução envolver orquestração entre sistemas e/ou outro motivo que justifique sua elaboração.</a:t>
            </a:r>
          </a:p>
          <a:p>
            <a:endParaRPr lang="pt-BR" sz="1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Entendem-se por orquestração 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sistemas, o processo 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sequenciar serviços e prover uma lógica adicional para processar dados. Não inclui uma representação de dados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diagrama de atividade ou simular poderá ser construído até o fechamento da etapa de Desenho da Solução.</a:t>
            </a:r>
          </a:p>
          <a:p>
            <a:endParaRPr lang="pt-BR" sz="1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Elaborar o diagrama de atividade respeitando o modelo sugerido a fim de facilitar o entendimento da solução. Se necessário, o diagrama de atividades pode ser elaborado em mais de um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Também é possível elaborar outro tipo de diagrama que atenda a necessidade de apresentar a solução ponta a ponta as áreas clientes.</a:t>
            </a: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pt-B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 DE LÊR AS INSTRUÇÕES, DELETE ESTE SLIDE</a:t>
            </a:r>
            <a:endParaRPr lang="pt-BR" sz="14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5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9144000" cy="46599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tIns="900000" rtlCol="0" anchor="ctr"/>
          <a:lstStyle/>
          <a:p>
            <a:r>
              <a:rPr lang="pt-BR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 GERAIS</a:t>
            </a:r>
          </a:p>
          <a:p>
            <a:r>
              <a:rPr lang="pt-BR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</a:t>
            </a:r>
          </a:p>
          <a:p>
            <a:endParaRPr lang="pt-BR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Nos campos </a:t>
            </a:r>
            <a:r>
              <a:rPr lang="pt-BR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&lt;PRJ+ID Projeto* - Nome do Projeto*&gt; 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preencher com </a:t>
            </a:r>
            <a:r>
              <a:rPr lang="pt-BR" sz="14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PRJ+Nº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Projeto + Título do Projeto informado na ferramenta PPM.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 </a:t>
            </a:r>
            <a:r>
              <a:rPr lang="pt-BR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PRJ919 – Atualização Minha </a:t>
            </a:r>
            <a:r>
              <a:rPr lang="pt-BR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2 - Nos campos </a:t>
            </a:r>
            <a:r>
              <a:rPr lang="pt-BR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&lt;SUB+ID </a:t>
            </a:r>
            <a:r>
              <a:rPr lang="pt-BR" sz="14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SubProjeto</a:t>
            </a:r>
            <a:r>
              <a:rPr lang="pt-BR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- Nome do </a:t>
            </a:r>
            <a:r>
              <a:rPr lang="pt-BR" sz="14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SubProjeto</a:t>
            </a:r>
            <a:r>
              <a:rPr lang="pt-BR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*&gt; 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preencher com </a:t>
            </a:r>
            <a:r>
              <a:rPr lang="pt-BR" sz="14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SUB+Nº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SubProjeto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Título do </a:t>
            </a:r>
            <a:r>
              <a:rPr lang="pt-BR" sz="14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SubProjeto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informado na ferramenta PPM.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 </a:t>
            </a:r>
            <a:r>
              <a:rPr lang="pt-BR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SUB1525 – Relatórios Minha </a:t>
            </a:r>
            <a:r>
              <a:rPr lang="pt-BR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3 -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campo </a:t>
            </a:r>
            <a:r>
              <a:rPr lang="pt-BR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&lt;Ger. Responsável pela elaboração do </a:t>
            </a:r>
            <a:r>
              <a:rPr lang="pt-BR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DAS*&gt; 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preencher com a informação da gerência responsável pela elaboração do DAS.</a:t>
            </a: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pt-B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 DE LER AS INSTRUÇÕES, DELETE ESTE SLIDE</a:t>
            </a:r>
            <a:endParaRPr lang="pt-BR" sz="14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31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03395" y="1074201"/>
            <a:ext cx="8712968" cy="964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200" b="1" dirty="0" smtClean="0">
                <a:solidFill>
                  <a:srgbClr val="4BACC6">
                    <a:lumMod val="75000"/>
                  </a:srgbClr>
                </a:solidFill>
              </a:rPr>
              <a:t>&lt;Domínio 1&gt;</a:t>
            </a:r>
            <a:endParaRPr lang="pt-BR" sz="1200" b="1" dirty="0">
              <a:solidFill>
                <a:srgbClr val="4BACC6">
                  <a:lumMod val="75000"/>
                </a:srgb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03395" y="2063063"/>
            <a:ext cx="8712968" cy="964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solidFill>
                  <a:srgbClr val="4BACC6">
                    <a:lumMod val="75000"/>
                  </a:srgbClr>
                </a:solidFill>
              </a:rPr>
              <a:t>&lt;Domínio </a:t>
            </a:r>
            <a:r>
              <a:rPr lang="pt-BR" sz="1200" b="1" dirty="0" smtClean="0">
                <a:solidFill>
                  <a:srgbClr val="4BACC6">
                    <a:lumMod val="75000"/>
                  </a:srgbClr>
                </a:solidFill>
              </a:rPr>
              <a:t>2&gt;</a:t>
            </a:r>
            <a:endParaRPr lang="pt-BR" sz="1200" b="1" dirty="0">
              <a:solidFill>
                <a:srgbClr val="4BACC6">
                  <a:lumMod val="75000"/>
                </a:srgbClr>
              </a:solidFill>
            </a:endParaRPr>
          </a:p>
          <a:p>
            <a:pPr algn="ctr"/>
            <a:endParaRPr lang="pt-BR" sz="1200" b="1" dirty="0">
              <a:solidFill>
                <a:srgbClr val="4BACC6">
                  <a:lumMod val="75000"/>
                </a:srgb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03395" y="3051924"/>
            <a:ext cx="8712968" cy="964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solidFill>
                  <a:srgbClr val="4BACC6">
                    <a:lumMod val="75000"/>
                  </a:srgbClr>
                </a:solidFill>
              </a:rPr>
              <a:t>&lt;Domínio 3</a:t>
            </a:r>
            <a:r>
              <a:rPr lang="pt-BR" sz="1200" b="1" dirty="0" smtClean="0">
                <a:solidFill>
                  <a:srgbClr val="4BACC6">
                    <a:lumMod val="75000"/>
                  </a:srgbClr>
                </a:solidFill>
              </a:rPr>
              <a:t>&gt;</a:t>
            </a:r>
            <a:endParaRPr lang="pt-BR" sz="1200" b="1" dirty="0">
              <a:solidFill>
                <a:srgbClr val="4BACC6">
                  <a:lumMod val="75000"/>
                </a:srgbClr>
              </a:solidFill>
            </a:endParaRPr>
          </a:p>
          <a:p>
            <a:pPr algn="ctr"/>
            <a:endParaRPr lang="pt-BR" sz="1200" b="1" dirty="0">
              <a:solidFill>
                <a:srgbClr val="4BACC6">
                  <a:lumMod val="75000"/>
                </a:srgbClr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1259632" y="1245230"/>
            <a:ext cx="770384" cy="6229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000" dirty="0" smtClean="0">
                <a:solidFill>
                  <a:prstClr val="white"/>
                </a:solidFill>
              </a:rPr>
              <a:t>&lt;Atividade&gt;</a:t>
            </a:r>
            <a:endParaRPr lang="pt-BR" sz="1000" dirty="0">
              <a:solidFill>
                <a:prstClr val="white"/>
              </a:solidFill>
            </a:endParaRPr>
          </a:p>
        </p:txBody>
      </p:sp>
      <p:cxnSp>
        <p:nvCxnSpPr>
          <p:cNvPr id="9" name="Conector de seta reta 8"/>
          <p:cNvCxnSpPr>
            <a:endCxn id="8" idx="1"/>
          </p:cNvCxnSpPr>
          <p:nvPr/>
        </p:nvCxnSpPr>
        <p:spPr>
          <a:xfrm>
            <a:off x="1002813" y="1556690"/>
            <a:ext cx="256819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tângulo de cantos arredondados 9"/>
          <p:cNvSpPr/>
          <p:nvPr/>
        </p:nvSpPr>
        <p:spPr>
          <a:xfrm>
            <a:off x="2427121" y="1245230"/>
            <a:ext cx="770384" cy="6229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000" dirty="0">
                <a:solidFill>
                  <a:prstClr val="white"/>
                </a:solidFill>
              </a:rPr>
              <a:t>&lt;</a:t>
            </a:r>
            <a:r>
              <a:rPr lang="pt-BR" sz="1000" dirty="0" smtClean="0">
                <a:solidFill>
                  <a:prstClr val="white"/>
                </a:solidFill>
              </a:rPr>
              <a:t>Atividade&gt;</a:t>
            </a:r>
            <a:endParaRPr lang="pt-BR" sz="1000" dirty="0">
              <a:solidFill>
                <a:prstClr val="white"/>
              </a:solidFill>
            </a:endParaRPr>
          </a:p>
        </p:txBody>
      </p:sp>
      <p:cxnSp>
        <p:nvCxnSpPr>
          <p:cNvPr id="11" name="Conector de seta reta 10"/>
          <p:cNvCxnSpPr>
            <a:stCxn id="8" idx="3"/>
            <a:endCxn id="10" idx="1"/>
          </p:cNvCxnSpPr>
          <p:nvPr/>
        </p:nvCxnSpPr>
        <p:spPr>
          <a:xfrm>
            <a:off x="2030016" y="1556690"/>
            <a:ext cx="397105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Losango 11"/>
          <p:cNvSpPr/>
          <p:nvPr/>
        </p:nvSpPr>
        <p:spPr>
          <a:xfrm>
            <a:off x="2583713" y="2266844"/>
            <a:ext cx="457200" cy="45720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prstClr val="white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806821" y="2351095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prstClr val="black"/>
                </a:solidFill>
              </a:rPr>
              <a:t>&lt;Decisão&gt;</a:t>
            </a:r>
            <a:endParaRPr lang="pt-BR" sz="1000" dirty="0">
              <a:solidFill>
                <a:prstClr val="black"/>
              </a:solidFill>
            </a:endParaRPr>
          </a:p>
        </p:txBody>
      </p:sp>
      <p:cxnSp>
        <p:nvCxnSpPr>
          <p:cNvPr id="14" name="Conector de seta reta 13"/>
          <p:cNvCxnSpPr>
            <a:stCxn id="10" idx="2"/>
            <a:endCxn id="12" idx="0"/>
          </p:cNvCxnSpPr>
          <p:nvPr/>
        </p:nvCxnSpPr>
        <p:spPr>
          <a:xfrm>
            <a:off x="2812313" y="1868150"/>
            <a:ext cx="0" cy="39869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tângulo de cantos arredondados 14"/>
          <p:cNvSpPr/>
          <p:nvPr/>
        </p:nvSpPr>
        <p:spPr>
          <a:xfrm>
            <a:off x="3776745" y="2183984"/>
            <a:ext cx="770384" cy="6229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000" dirty="0">
                <a:solidFill>
                  <a:prstClr val="white"/>
                </a:solidFill>
              </a:rPr>
              <a:t>&lt;</a:t>
            </a:r>
            <a:r>
              <a:rPr lang="pt-BR" sz="1000" dirty="0" smtClean="0">
                <a:solidFill>
                  <a:prstClr val="white"/>
                </a:solidFill>
              </a:rPr>
              <a:t>Atividade&gt;</a:t>
            </a:r>
            <a:endParaRPr lang="pt-BR" sz="1000" dirty="0">
              <a:solidFill>
                <a:prstClr val="white"/>
              </a:solidFill>
            </a:endParaRPr>
          </a:p>
        </p:txBody>
      </p:sp>
      <p:cxnSp>
        <p:nvCxnSpPr>
          <p:cNvPr id="16" name="Conector de seta reta 15"/>
          <p:cNvCxnSpPr>
            <a:stCxn id="12" idx="3"/>
            <a:endCxn id="15" idx="1"/>
          </p:cNvCxnSpPr>
          <p:nvPr/>
        </p:nvCxnSpPr>
        <p:spPr>
          <a:xfrm>
            <a:off x="3040913" y="2495444"/>
            <a:ext cx="735832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tângulo de cantos arredondados 16"/>
          <p:cNvSpPr/>
          <p:nvPr/>
        </p:nvSpPr>
        <p:spPr>
          <a:xfrm>
            <a:off x="3776745" y="3222953"/>
            <a:ext cx="770384" cy="6229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000" dirty="0">
                <a:solidFill>
                  <a:prstClr val="white"/>
                </a:solidFill>
              </a:rPr>
              <a:t>&lt;</a:t>
            </a:r>
            <a:r>
              <a:rPr lang="pt-BR" sz="1000" dirty="0" smtClean="0">
                <a:solidFill>
                  <a:prstClr val="white"/>
                </a:solidFill>
              </a:rPr>
              <a:t>Atividade&gt;</a:t>
            </a:r>
            <a:endParaRPr lang="pt-BR" sz="1000" dirty="0">
              <a:solidFill>
                <a:prstClr val="white"/>
              </a:solidFill>
            </a:endParaRPr>
          </a:p>
        </p:txBody>
      </p:sp>
      <p:cxnSp>
        <p:nvCxnSpPr>
          <p:cNvPr id="18" name="Conector angulado 17"/>
          <p:cNvCxnSpPr>
            <a:stCxn id="12" idx="2"/>
            <a:endCxn id="17" idx="1"/>
          </p:cNvCxnSpPr>
          <p:nvPr/>
        </p:nvCxnSpPr>
        <p:spPr>
          <a:xfrm rot="16200000" flipH="1">
            <a:off x="2889345" y="2647012"/>
            <a:ext cx="810369" cy="964432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5144897" y="2183984"/>
            <a:ext cx="770384" cy="6229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000" dirty="0">
                <a:solidFill>
                  <a:prstClr val="white"/>
                </a:solidFill>
              </a:rPr>
              <a:t>&lt;</a:t>
            </a:r>
            <a:r>
              <a:rPr lang="pt-BR" sz="1000" dirty="0" smtClean="0">
                <a:solidFill>
                  <a:prstClr val="white"/>
                </a:solidFill>
              </a:rPr>
              <a:t>Atividade&gt;</a:t>
            </a:r>
            <a:endParaRPr lang="pt-BR" sz="1000" dirty="0">
              <a:solidFill>
                <a:prstClr val="white"/>
              </a:solidFill>
            </a:endParaRPr>
          </a:p>
        </p:txBody>
      </p:sp>
      <p:cxnSp>
        <p:nvCxnSpPr>
          <p:cNvPr id="20" name="Conector de seta reta 19"/>
          <p:cNvCxnSpPr>
            <a:stCxn id="15" idx="3"/>
            <a:endCxn id="19" idx="1"/>
          </p:cNvCxnSpPr>
          <p:nvPr/>
        </p:nvCxnSpPr>
        <p:spPr>
          <a:xfrm>
            <a:off x="4547129" y="2495444"/>
            <a:ext cx="597768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stCxn id="17" idx="3"/>
            <a:endCxn id="19" idx="2"/>
          </p:cNvCxnSpPr>
          <p:nvPr/>
        </p:nvCxnSpPr>
        <p:spPr>
          <a:xfrm flipV="1">
            <a:off x="4547129" y="2806904"/>
            <a:ext cx="982960" cy="727509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2863058" y="2226496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prstClr val="black"/>
                </a:solidFill>
              </a:rPr>
              <a:t>&lt;Variável 1&gt;</a:t>
            </a:r>
            <a:endParaRPr lang="pt-BR" sz="1000" dirty="0">
              <a:solidFill>
                <a:prstClr val="black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843366" y="3222953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prstClr val="black"/>
                </a:solidFill>
              </a:rPr>
              <a:t>&lt;Variável 2&gt;</a:t>
            </a:r>
            <a:endParaRPr lang="pt-BR" sz="1000" dirty="0">
              <a:solidFill>
                <a:prstClr val="black"/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6444208" y="3216399"/>
            <a:ext cx="770384" cy="6229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000" dirty="0">
                <a:solidFill>
                  <a:prstClr val="white"/>
                </a:solidFill>
              </a:rPr>
              <a:t>&lt;</a:t>
            </a:r>
            <a:r>
              <a:rPr lang="pt-BR" sz="1000" dirty="0" smtClean="0">
                <a:solidFill>
                  <a:prstClr val="white"/>
                </a:solidFill>
              </a:rPr>
              <a:t>Atividade&gt;</a:t>
            </a:r>
            <a:endParaRPr lang="pt-BR" sz="1000" dirty="0">
              <a:solidFill>
                <a:prstClr val="white"/>
              </a:solidFill>
            </a:endParaRPr>
          </a:p>
        </p:txBody>
      </p:sp>
      <p:cxnSp>
        <p:nvCxnSpPr>
          <p:cNvPr id="25" name="Conector angulado 24"/>
          <p:cNvCxnSpPr>
            <a:stCxn id="19" idx="3"/>
            <a:endCxn id="24" idx="0"/>
          </p:cNvCxnSpPr>
          <p:nvPr/>
        </p:nvCxnSpPr>
        <p:spPr>
          <a:xfrm>
            <a:off x="5915281" y="2495444"/>
            <a:ext cx="914119" cy="720955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7214592" y="3527859"/>
            <a:ext cx="741784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7956376" y="3369318"/>
            <a:ext cx="324000" cy="324000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txBody>
          <a:bodyPr lIns="36000" tIns="36000" rIns="36000" bIns="36000" rtlCol="0" anchor="ctr">
            <a:normAutofit fontScale="92500" lnSpcReduction="10000"/>
          </a:bodyPr>
          <a:lstStyle/>
          <a:p>
            <a:pPr algn="ctr" defTabSz="914400"/>
            <a:endParaRPr lang="pt-BR" sz="1200" b="1" kern="0" dirty="0">
              <a:solidFill>
                <a:sysClr val="window" lastClr="FFFFFF"/>
              </a:solidFill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8009334" y="3424896"/>
            <a:ext cx="205200" cy="205925"/>
          </a:xfrm>
          <a:prstGeom prst="ellipse">
            <a:avLst/>
          </a:prstGeom>
          <a:solidFill>
            <a:schemeClr val="tx1"/>
          </a:solidFill>
          <a:ln w="57150">
            <a:solidFill>
              <a:sysClr val="window" lastClr="FFFFFF"/>
            </a:solidFill>
          </a:ln>
        </p:spPr>
        <p:txBody>
          <a:bodyPr lIns="36000" tIns="36000" rIns="36000" bIns="36000" rtlCol="0" anchor="ctr">
            <a:normAutofit fontScale="47500" lnSpcReduction="20000"/>
          </a:bodyPr>
          <a:lstStyle/>
          <a:p>
            <a:pPr algn="ctr" defTabSz="914400"/>
            <a:endParaRPr lang="pt-BR" sz="1200" b="1" kern="0" dirty="0">
              <a:solidFill>
                <a:sysClr val="window" lastClr="FFFFFF"/>
              </a:solidFill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778422" y="1434073"/>
            <a:ext cx="224391" cy="2232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txBody>
          <a:bodyPr lIns="36000" tIns="36000" rIns="36000" bIns="36000" rtlCol="0" anchor="ctr">
            <a:normAutofit fontScale="55000" lnSpcReduction="20000"/>
          </a:bodyPr>
          <a:lstStyle/>
          <a:p>
            <a:pPr algn="ctr" defTabSz="914400"/>
            <a:endParaRPr lang="pt-BR" sz="1200" b="1" kern="0" dirty="0">
              <a:solidFill>
                <a:sysClr val="window" lastClr="FFFFFF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08542" y="1657273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prstClr val="black"/>
                </a:solidFill>
              </a:rPr>
              <a:t>INÍCIO</a:t>
            </a:r>
            <a:endParaRPr lang="pt-BR" sz="1000" dirty="0">
              <a:solidFill>
                <a:prstClr val="black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7931374" y="3723878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prstClr val="black"/>
                </a:solidFill>
              </a:rPr>
              <a:t>FIM</a:t>
            </a:r>
            <a:endParaRPr lang="pt-BR" sz="1000" dirty="0">
              <a:solidFill>
                <a:prstClr val="black"/>
              </a:solidFill>
            </a:endParaRP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53286" y="43902"/>
            <a:ext cx="8047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rgbClr val="009AA6"/>
                </a:solidFill>
                <a:latin typeface="Arial"/>
                <a:cs typeface="Arial"/>
              </a:rPr>
              <a:t>Diagrama de Atividades</a:t>
            </a:r>
            <a:endParaRPr lang="pt-BR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20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-12950" y="0"/>
            <a:ext cx="9144000" cy="47319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tIns="900000" rtlCol="0" anchor="ctr"/>
          <a:lstStyle/>
          <a:p>
            <a:r>
              <a:rPr lang="pt-BR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 GERAIS</a:t>
            </a:r>
          </a:p>
          <a:p>
            <a:r>
              <a:rPr lang="pt-BR" sz="28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Trade-off </a:t>
            </a:r>
            <a:r>
              <a:rPr lang="pt-BR" sz="16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(uso principal por Ger. Arquitetura) e </a:t>
            </a:r>
            <a:r>
              <a:rPr lang="pt-BR" sz="28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Pendências</a:t>
            </a:r>
          </a:p>
          <a:p>
            <a:r>
              <a:rPr lang="pt-BR" sz="16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Trade-off </a:t>
            </a:r>
            <a:r>
              <a:rPr lang="pt-BR" sz="16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sz="16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Status: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Designar o ponto de atenção identificado na elaboração da solução que deve ser registrado com respectivo ID, Nome, Estado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sz="1200" dirty="0">
                <a:solidFill>
                  <a:srgbClr val="FF0000"/>
                </a:solidFill>
                <a:latin typeface="Arial" charset="0"/>
              </a:rPr>
              <a:t>●</a:t>
            </a:r>
            <a:r>
              <a:rPr lang="pt-PT" sz="1200" dirty="0">
                <a:solidFill>
                  <a:srgbClr val="FFFF00"/>
                </a:solidFill>
                <a:latin typeface="Arial"/>
              </a:rPr>
              <a:t>●</a:t>
            </a:r>
            <a:r>
              <a:rPr lang="pt-PT" sz="1200" dirty="0">
                <a:solidFill>
                  <a:srgbClr val="00B050"/>
                </a:solidFill>
                <a:latin typeface="Arial"/>
              </a:rPr>
              <a:t>●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em que o item foi identificado e Data em que o mesmo foi fechado. Para o item Estado, utilizar um dos símbolos disponíveis de acordo com o acontecido e apagar os símbolos não utilizados.</a:t>
            </a:r>
          </a:p>
          <a:p>
            <a:r>
              <a:rPr lang="pt-BR" sz="16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Trade-off </a:t>
            </a:r>
            <a:r>
              <a:rPr lang="pt-BR" sz="16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Dimensões de análise: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Informar o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dos diferentes itens que devem ser considerados na elaboração da solução com suas respectivas características. </a:t>
            </a:r>
          </a:p>
          <a:p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Exemplos: </a:t>
            </a:r>
            <a:r>
              <a:rPr lang="pt-PT" sz="1200" u="sng" dirty="0" smtClean="0">
                <a:solidFill>
                  <a:prstClr val="white"/>
                </a:solidFill>
              </a:rPr>
              <a:t>Infraestrutura: </a:t>
            </a:r>
            <a:r>
              <a:rPr lang="pt-PT" sz="1200" dirty="0" smtClean="0">
                <a:solidFill>
                  <a:prstClr val="white"/>
                </a:solidFill>
              </a:rPr>
              <a:t>Nº </a:t>
            </a:r>
            <a:r>
              <a:rPr lang="pt-PT" sz="1200" dirty="0">
                <a:solidFill>
                  <a:prstClr val="white"/>
                </a:solidFill>
              </a:rPr>
              <a:t>de servidores, processadores, memória, storage, disaster recovery, etc</a:t>
            </a:r>
            <a:r>
              <a:rPr lang="pt-PT" sz="1200" dirty="0" smtClean="0">
                <a:solidFill>
                  <a:prstClr val="white"/>
                </a:solidFill>
              </a:rPr>
              <a:t>.</a:t>
            </a:r>
          </a:p>
          <a:p>
            <a:pPr lvl="1" algn="just"/>
            <a:r>
              <a:rPr lang="pt-PT" sz="1200" u="sng" dirty="0">
                <a:solidFill>
                  <a:prstClr val="white"/>
                </a:solidFill>
              </a:rPr>
              <a:t>Plataforma Tecnológica: </a:t>
            </a:r>
            <a:r>
              <a:rPr lang="pt-PT" sz="1200" dirty="0">
                <a:solidFill>
                  <a:prstClr val="white"/>
                </a:solidFill>
              </a:rPr>
              <a:t>OS, AS, DB, 3rd party software, linguagem de programação, frameworks utilizadas, etc.</a:t>
            </a:r>
            <a:endParaRPr lang="pt-BR" sz="1200" dirty="0">
              <a:solidFill>
                <a:prstClr val="white"/>
              </a:solidFill>
            </a:endParaRPr>
          </a:p>
          <a:p>
            <a:pPr lvl="1" algn="just"/>
            <a:r>
              <a:rPr lang="pt-PT" sz="1200" u="sng" dirty="0">
                <a:solidFill>
                  <a:prstClr val="white"/>
                </a:solidFill>
              </a:rPr>
              <a:t>Política de Licenciamento: </a:t>
            </a:r>
            <a:r>
              <a:rPr lang="pt-PT" sz="1200" dirty="0">
                <a:solidFill>
                  <a:prstClr val="white"/>
                </a:solidFill>
              </a:rPr>
              <a:t>Por MIPS, CDR, conta, produto, combinação das anteriores, etc.</a:t>
            </a:r>
            <a:endParaRPr lang="pt-BR" sz="1200" dirty="0">
              <a:solidFill>
                <a:prstClr val="white"/>
              </a:solidFill>
            </a:endParaRPr>
          </a:p>
          <a:p>
            <a:pPr lvl="1" algn="just"/>
            <a:r>
              <a:rPr lang="pt-PT" sz="1200" u="sng" dirty="0">
                <a:solidFill>
                  <a:prstClr val="white"/>
                </a:solidFill>
              </a:rPr>
              <a:t>Software e Versão: </a:t>
            </a:r>
            <a:r>
              <a:rPr lang="pt-PT" sz="1200" dirty="0">
                <a:solidFill>
                  <a:prstClr val="white"/>
                </a:solidFill>
              </a:rPr>
              <a:t>Produto de mercado e versão instalada, módulos licenciados, modulos utilizados, etc.</a:t>
            </a:r>
            <a:endParaRPr lang="pt-BR" sz="1200" dirty="0">
              <a:solidFill>
                <a:prstClr val="white"/>
              </a:solidFill>
            </a:endParaRPr>
          </a:p>
          <a:p>
            <a:pPr lvl="1" algn="just"/>
            <a:r>
              <a:rPr lang="pt-PT" sz="1200" u="sng" dirty="0">
                <a:solidFill>
                  <a:prstClr val="white"/>
                </a:solidFill>
              </a:rPr>
              <a:t>Cobertura Funcional: </a:t>
            </a:r>
            <a:r>
              <a:rPr lang="pt-PT" sz="1200" dirty="0">
                <a:solidFill>
                  <a:prstClr val="white"/>
                </a:solidFill>
              </a:rPr>
              <a:t>Mediação, tarifação offline, tarifação online, faturação, co-billing, arrecadação, cobrança.</a:t>
            </a:r>
          </a:p>
          <a:p>
            <a:pPr lvl="1" algn="just"/>
            <a:r>
              <a:rPr lang="pt-PT" sz="1200" u="sng" dirty="0">
                <a:solidFill>
                  <a:prstClr val="white"/>
                </a:solidFill>
              </a:rPr>
              <a:t>Volumetria de Dados: </a:t>
            </a:r>
            <a:r>
              <a:rPr lang="pt-PT" sz="1200" dirty="0">
                <a:solidFill>
                  <a:prstClr val="white"/>
                </a:solidFill>
              </a:rPr>
              <a:t>#clientes, #contas, #produtos, #faturas emitidas, #CDRs, etc.</a:t>
            </a:r>
          </a:p>
          <a:p>
            <a:pPr lvl="1" algn="just" fontAlgn="ctr"/>
            <a:r>
              <a:rPr lang="pt-PT" sz="1200" u="sng" dirty="0">
                <a:solidFill>
                  <a:prstClr val="white"/>
                </a:solidFill>
              </a:rPr>
              <a:t>Performance: </a:t>
            </a:r>
            <a:r>
              <a:rPr lang="pt-PT" sz="1200" dirty="0">
                <a:solidFill>
                  <a:prstClr val="white"/>
                </a:solidFill>
              </a:rPr>
              <a:t>CPU, memory, swap ao longo de mês (picos e média) de processos core e customizados.</a:t>
            </a:r>
            <a:endParaRPr lang="pt-BR" sz="1200" dirty="0">
              <a:solidFill>
                <a:prstClr val="white"/>
              </a:solidFill>
            </a:endParaRPr>
          </a:p>
          <a:p>
            <a:pPr lvl="1" algn="just"/>
            <a:r>
              <a:rPr lang="pt-PT" sz="1200" u="sng" dirty="0">
                <a:solidFill>
                  <a:prstClr val="white"/>
                </a:solidFill>
              </a:rPr>
              <a:t>Escalabilidade: </a:t>
            </a:r>
            <a:r>
              <a:rPr lang="pt-PT" sz="1200" dirty="0">
                <a:solidFill>
                  <a:prstClr val="white"/>
                </a:solidFill>
              </a:rPr>
              <a:t>Escalabilidade vertical e horizontal. Limitações de escalabilidade.</a:t>
            </a:r>
            <a:endParaRPr lang="pt-BR" sz="1200" dirty="0">
              <a:solidFill>
                <a:prstClr val="white"/>
              </a:solidFill>
            </a:endParaRPr>
          </a:p>
          <a:p>
            <a:pPr lvl="1" algn="just" fontAlgn="ctr"/>
            <a:r>
              <a:rPr lang="pt-PT" sz="1200" u="sng" dirty="0">
                <a:solidFill>
                  <a:prstClr val="white"/>
                </a:solidFill>
              </a:rPr>
              <a:t>Customização: </a:t>
            </a:r>
            <a:r>
              <a:rPr lang="pt-PT" sz="1200" dirty="0">
                <a:solidFill>
                  <a:prstClr val="white"/>
                </a:solidFill>
              </a:rPr>
              <a:t>Módulos core alterados, módulos desenvolvidos em anexos, nível de customização.</a:t>
            </a:r>
            <a:endParaRPr lang="pt-BR" sz="1200" dirty="0">
              <a:solidFill>
                <a:prstClr val="white"/>
              </a:solidFill>
            </a:endParaRPr>
          </a:p>
          <a:p>
            <a:pPr lvl="1" algn="just" fontAlgn="ctr"/>
            <a:r>
              <a:rPr lang="pt-PT" sz="1200" u="sng" dirty="0">
                <a:solidFill>
                  <a:prstClr val="white"/>
                </a:solidFill>
              </a:rPr>
              <a:t>Integração: </a:t>
            </a:r>
            <a:r>
              <a:rPr lang="pt-PT" sz="1200" dirty="0">
                <a:solidFill>
                  <a:prstClr val="white"/>
                </a:solidFill>
              </a:rPr>
              <a:t>Middleware, APIs, batch processes, file-based integration, etc.</a:t>
            </a:r>
            <a:endParaRPr lang="pt-BR" sz="1200" dirty="0">
              <a:solidFill>
                <a:prstClr val="white"/>
              </a:solidFill>
            </a:endParaRPr>
          </a:p>
          <a:p>
            <a:r>
              <a:rPr lang="pt-BR" sz="16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Trade-off </a:t>
            </a:r>
            <a:r>
              <a:rPr lang="pt-BR" sz="16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Comparativo de </a:t>
            </a:r>
            <a:r>
              <a:rPr lang="pt-BR" sz="16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soluções: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partir das dimensões, listar as possíveis soluções em forma de cenários classificando através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Estado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sz="1200" dirty="0" smtClean="0">
                <a:solidFill>
                  <a:srgbClr val="FF0000"/>
                </a:solidFill>
                <a:latin typeface="Arial" charset="0"/>
              </a:rPr>
              <a:t>●</a:t>
            </a:r>
            <a:r>
              <a:rPr lang="pt-PT" sz="1200" dirty="0" smtClean="0">
                <a:solidFill>
                  <a:srgbClr val="FFFF00"/>
                </a:solidFill>
                <a:latin typeface="Arial"/>
              </a:rPr>
              <a:t>●</a:t>
            </a:r>
            <a:r>
              <a:rPr lang="pt-PT" sz="1200" dirty="0" smtClean="0">
                <a:solidFill>
                  <a:srgbClr val="00B050"/>
                </a:solidFill>
                <a:latin typeface="Arial"/>
              </a:rPr>
              <a:t>●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pt-BR" sz="16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Pendências: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Informar demais pontos que possam ser controlados como pendências da solução e registrá-las nesse item com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respectivo ID, Nome, Estado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sz="1200" dirty="0" smtClean="0">
                <a:solidFill>
                  <a:srgbClr val="FF0000"/>
                </a:solidFill>
                <a:latin typeface="Arial" charset="0"/>
              </a:rPr>
              <a:t>●</a:t>
            </a:r>
            <a:r>
              <a:rPr lang="pt-PT" sz="1200" dirty="0" smtClean="0">
                <a:solidFill>
                  <a:srgbClr val="FFFF00"/>
                </a:solidFill>
                <a:latin typeface="Arial"/>
              </a:rPr>
              <a:t>●</a:t>
            </a:r>
            <a:r>
              <a:rPr lang="pt-PT" sz="1200" dirty="0" smtClean="0">
                <a:solidFill>
                  <a:srgbClr val="00B050"/>
                </a:solidFill>
                <a:latin typeface="Arial"/>
              </a:rPr>
              <a:t>●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em que o item foi identificado e Data em que o mesmo foi fechado. Para o item Estado, utilizar um dos símbolos disponíveis de acordo com o acontecido e apagar os símbolos não utilizados.</a:t>
            </a:r>
          </a:p>
          <a:p>
            <a:endParaRPr lang="pt-BR" sz="12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pt-B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 DE LÊR AS INSTRUÇÕES, DELETE ESTE SLIDE</a:t>
            </a:r>
            <a:endParaRPr lang="pt-BR" sz="14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49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5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773108"/>
              </p:ext>
            </p:extLst>
          </p:nvPr>
        </p:nvGraphicFramePr>
        <p:xfrm>
          <a:off x="432547" y="741530"/>
          <a:ext cx="7523829" cy="417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39609"/>
                <a:gridCol w="3975908"/>
                <a:gridCol w="792088"/>
                <a:gridCol w="1008112"/>
                <a:gridCol w="1008112"/>
              </a:tblGrid>
              <a:tr h="14172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Nome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Estado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Data Item</a:t>
                      </a:r>
                      <a:r>
                        <a:rPr lang="pt-BR" sz="10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Identificado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Data Item</a:t>
                      </a:r>
                      <a:r>
                        <a:rPr lang="pt-BR" sz="10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Fechado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0" baseline="0" dirty="0" smtClean="0">
                          <a:solidFill>
                            <a:srgbClr val="FF0000"/>
                          </a:solidFill>
                          <a:latin typeface="Arial" charset="0"/>
                        </a:rPr>
                        <a:t>●</a:t>
                      </a:r>
                      <a:r>
                        <a:rPr lang="pt-PT" sz="1800" b="0" i="0" u="none" strike="noStrike" kern="1200" baseline="0" dirty="0" smtClean="0">
                          <a:solidFill>
                            <a:srgbClr val="FFFF00"/>
                          </a:solidFill>
                          <a:latin typeface="Arial"/>
                        </a:rPr>
                        <a:t>●</a:t>
                      </a:r>
                      <a:r>
                        <a:rPr lang="pt-PT" sz="1800" b="0" i="0" u="none" strike="noStrike" kern="1200" baseline="0" dirty="0" smtClean="0">
                          <a:solidFill>
                            <a:srgbClr val="00B050"/>
                          </a:solidFill>
                          <a:latin typeface="Arial"/>
                        </a:rPr>
                        <a:t>● 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178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53286" y="43902"/>
            <a:ext cx="8047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b="1" i="1" dirty="0">
                <a:solidFill>
                  <a:srgbClr val="009AA6"/>
                </a:solidFill>
                <a:latin typeface="Arial"/>
                <a:cs typeface="Arial"/>
              </a:rPr>
              <a:t>Trade-off </a:t>
            </a:r>
            <a:r>
              <a:rPr lang="pt-BR" b="1" dirty="0" smtClean="0">
                <a:solidFill>
                  <a:srgbClr val="009AA6"/>
                </a:solidFill>
                <a:latin typeface="Arial"/>
                <a:cs typeface="Arial"/>
              </a:rPr>
              <a:t>– </a:t>
            </a:r>
            <a:r>
              <a:rPr lang="pt-BR" b="1" i="1" dirty="0">
                <a:solidFill>
                  <a:srgbClr val="009AA6"/>
                </a:solidFill>
                <a:latin typeface="Arial"/>
                <a:cs typeface="Arial"/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9623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23393"/>
              </p:ext>
            </p:extLst>
          </p:nvPr>
        </p:nvGraphicFramePr>
        <p:xfrm>
          <a:off x="432547" y="741530"/>
          <a:ext cx="7596000" cy="3901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16434"/>
                <a:gridCol w="6479566"/>
              </a:tblGrid>
              <a:tr h="14172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Dimensão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53286" y="43902"/>
            <a:ext cx="8047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b="1" i="1" dirty="0">
                <a:solidFill>
                  <a:srgbClr val="009AA6"/>
                </a:solidFill>
                <a:latin typeface="Arial"/>
                <a:cs typeface="Arial"/>
              </a:rPr>
              <a:t>Trade-off </a:t>
            </a:r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– Dimensões de análise</a:t>
            </a:r>
          </a:p>
        </p:txBody>
      </p:sp>
    </p:spTree>
    <p:extLst>
      <p:ext uri="{BB962C8B-B14F-4D97-AF65-F5344CB8AC3E}">
        <p14:creationId xmlns:p14="http://schemas.microsoft.com/office/powerpoint/2010/main" val="31708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5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599092"/>
              </p:ext>
            </p:extLst>
          </p:nvPr>
        </p:nvGraphicFramePr>
        <p:xfrm>
          <a:off x="432547" y="741530"/>
          <a:ext cx="7595838" cy="1429680"/>
        </p:xfrm>
        <a:graphic>
          <a:graphicData uri="http://schemas.openxmlformats.org/drawingml/2006/table">
            <a:tbl>
              <a:tblPr firstRow="1" bandRow="1"/>
              <a:tblGrid>
                <a:gridCol w="958032"/>
                <a:gridCol w="2999907"/>
                <a:gridCol w="319139"/>
                <a:gridCol w="2986197"/>
                <a:gridCol w="332563"/>
              </a:tblGrid>
              <a:tr h="24604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pt-PT" sz="10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Dimensões</a:t>
                      </a:r>
                      <a:endParaRPr lang="pt-PT" sz="10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A6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dirty="0" smtClean="0">
                          <a:solidFill>
                            <a:schemeClr val="bg1"/>
                          </a:solidFill>
                          <a:latin typeface="Arial" charset="0"/>
                        </a:rPr>
                        <a:t>&lt;&lt;Cenário 1&gt;&gt;</a:t>
                      </a:r>
                    </a:p>
                  </a:txBody>
                  <a:tcPr marT="90000" marB="9000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dirty="0" smtClean="0">
                          <a:solidFill>
                            <a:schemeClr val="bg1"/>
                          </a:solidFill>
                          <a:latin typeface="Arial" charset="0"/>
                        </a:rPr>
                        <a:t>&lt;&lt;Cenário </a:t>
                      </a:r>
                      <a:r>
                        <a:rPr lang="pt-PT" sz="1000" b="1" baseline="0" dirty="0" smtClean="0">
                          <a:solidFill>
                            <a:schemeClr val="bg1"/>
                          </a:solidFill>
                          <a:latin typeface="Arial" charset="0"/>
                        </a:rPr>
                        <a:t>2&gt;&gt;</a:t>
                      </a:r>
                      <a:endParaRPr lang="pt-PT" sz="1000" b="1" dirty="0" smtClean="0">
                        <a:solidFill>
                          <a:schemeClr val="bg1"/>
                        </a:solidFill>
                        <a:latin typeface="Arial" charset="0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pt-PT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b="0" baseline="0" dirty="0" smtClean="0">
                        <a:latin typeface="Arial" charset="0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baseline="0" dirty="0" smtClean="0">
                          <a:solidFill>
                            <a:srgbClr val="00B050"/>
                          </a:solidFill>
                          <a:latin typeface="Arial"/>
                        </a:rPr>
                        <a:t>●</a:t>
                      </a:r>
                      <a:endParaRPr lang="pt-PT" sz="2200" b="0" baseline="0" dirty="0" smtClean="0">
                        <a:solidFill>
                          <a:srgbClr val="FF0000"/>
                        </a:solidFill>
                        <a:latin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b="0" baseline="0" dirty="0" smtClean="0">
                        <a:latin typeface="Arial" charset="0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baseline="0" dirty="0" smtClean="0">
                          <a:solidFill>
                            <a:srgbClr val="00B050"/>
                          </a:solidFill>
                          <a:latin typeface="Arial"/>
                        </a:rPr>
                        <a:t>●</a:t>
                      </a:r>
                      <a:endParaRPr lang="pt-PT" sz="2200" b="0" baseline="0" dirty="0" smtClean="0">
                        <a:solidFill>
                          <a:srgbClr val="FF0000"/>
                        </a:solidFill>
                        <a:latin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pt-PT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b="0" dirty="0" smtClean="0">
                        <a:latin typeface="Arial" charset="0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pt-PT" sz="2400" b="0" i="0" u="none" strike="noStrike" kern="1200" baseline="0" dirty="0" smtClean="0">
                          <a:solidFill>
                            <a:srgbClr val="FFFF00"/>
                          </a:solidFill>
                          <a:latin typeface="Arial"/>
                        </a:rPr>
                        <a:t>●</a:t>
                      </a:r>
                      <a:endParaRPr lang="pt-PT" sz="2200" b="0" i="0" u="none" strike="noStrike" kern="1200" baseline="0" dirty="0" smtClean="0">
                        <a:solidFill>
                          <a:srgbClr val="FFFF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b="0" baseline="0" dirty="0" smtClean="0">
                        <a:latin typeface="Arial" charset="0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pt-PT" sz="2400" b="0" i="0" u="none" strike="noStrike" kern="1200" baseline="0" smtClean="0">
                          <a:solidFill>
                            <a:srgbClr val="FFFF00"/>
                          </a:solidFill>
                          <a:latin typeface="Arial"/>
                        </a:rPr>
                        <a:t>●</a:t>
                      </a:r>
                      <a:endParaRPr lang="pt-PT" sz="2200" b="0" i="0" u="none" strike="noStrike" kern="1200" baseline="0" dirty="0" smtClean="0">
                        <a:solidFill>
                          <a:srgbClr val="FFFF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pt-PT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b="0" dirty="0" smtClean="0">
                        <a:latin typeface="Arial" charset="0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baseline="0" dirty="0" smtClean="0">
                          <a:solidFill>
                            <a:srgbClr val="FF0000"/>
                          </a:solidFill>
                          <a:latin typeface="Arial" charset="0"/>
                        </a:rPr>
                        <a:t>●</a:t>
                      </a:r>
                      <a:endParaRPr lang="pt-PT" sz="2400" b="0" i="0" u="none" strike="noStrike" kern="1200" baseline="0" dirty="0" smtClean="0">
                        <a:solidFill>
                          <a:srgbClr val="00B05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b="0" dirty="0" smtClean="0">
                        <a:latin typeface="Arial" charset="0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baseline="0" dirty="0" smtClean="0">
                          <a:solidFill>
                            <a:srgbClr val="FF0000"/>
                          </a:solidFill>
                          <a:latin typeface="Arial" charset="0"/>
                        </a:rPr>
                        <a:t>●</a:t>
                      </a:r>
                      <a:endParaRPr lang="pt-PT" sz="2400" b="0" i="0" u="none" strike="noStrike" kern="1200" baseline="0" dirty="0" smtClean="0">
                        <a:solidFill>
                          <a:srgbClr val="00B05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53286" y="43902"/>
            <a:ext cx="8047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b="1" i="1" dirty="0">
                <a:solidFill>
                  <a:srgbClr val="009AA6"/>
                </a:solidFill>
                <a:latin typeface="Arial"/>
                <a:cs typeface="Arial"/>
              </a:rPr>
              <a:t>Trade-off </a:t>
            </a:r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– Comparativo de </a:t>
            </a:r>
            <a:r>
              <a:rPr lang="pt-BR" b="1" dirty="0" smtClean="0">
                <a:solidFill>
                  <a:srgbClr val="009AA6"/>
                </a:solidFill>
                <a:latin typeface="Arial"/>
                <a:cs typeface="Arial"/>
              </a:rPr>
              <a:t>soluções</a:t>
            </a:r>
            <a:endParaRPr lang="pt-BR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12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5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039377"/>
              </p:ext>
            </p:extLst>
          </p:nvPr>
        </p:nvGraphicFramePr>
        <p:xfrm>
          <a:off x="432547" y="741530"/>
          <a:ext cx="7523829" cy="417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39609"/>
                <a:gridCol w="3975908"/>
                <a:gridCol w="792088"/>
                <a:gridCol w="1008112"/>
                <a:gridCol w="1008112"/>
              </a:tblGrid>
              <a:tr h="14172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Nome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Estado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Data Item</a:t>
                      </a:r>
                      <a:r>
                        <a:rPr lang="pt-BR" sz="10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Identificado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Data Item</a:t>
                      </a:r>
                      <a:r>
                        <a:rPr lang="pt-BR" sz="10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Fechado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0" baseline="0" dirty="0" smtClean="0">
                          <a:solidFill>
                            <a:srgbClr val="FF0000"/>
                          </a:solidFill>
                          <a:latin typeface="Arial" charset="0"/>
                        </a:rPr>
                        <a:t>●</a:t>
                      </a:r>
                      <a:r>
                        <a:rPr lang="pt-PT" sz="1800" b="0" i="0" u="none" strike="noStrike" kern="1200" baseline="0" dirty="0" smtClean="0">
                          <a:solidFill>
                            <a:srgbClr val="FFFF00"/>
                          </a:solidFill>
                          <a:latin typeface="Arial"/>
                        </a:rPr>
                        <a:t>●</a:t>
                      </a:r>
                      <a:r>
                        <a:rPr lang="pt-PT" sz="1800" b="0" i="0" u="none" strike="noStrike" kern="1200" baseline="0" dirty="0" smtClean="0">
                          <a:solidFill>
                            <a:srgbClr val="00B050"/>
                          </a:solidFill>
                          <a:latin typeface="Arial"/>
                        </a:rPr>
                        <a:t>●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53286" y="43902"/>
            <a:ext cx="8047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Pendências</a:t>
            </a:r>
          </a:p>
        </p:txBody>
      </p:sp>
    </p:spTree>
    <p:extLst>
      <p:ext uri="{BB962C8B-B14F-4D97-AF65-F5344CB8AC3E}">
        <p14:creationId xmlns:p14="http://schemas.microsoft.com/office/powerpoint/2010/main" val="35593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9144000" cy="46599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tIns="900000" rtlCol="0" anchor="ctr"/>
          <a:lstStyle/>
          <a:p>
            <a:r>
              <a:rPr lang="pt-BR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 GERAIS</a:t>
            </a:r>
          </a:p>
          <a:p>
            <a:r>
              <a:rPr lang="pt-BR" sz="28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Glossário e Referências/Anexos</a:t>
            </a:r>
          </a:p>
          <a:p>
            <a:r>
              <a:rPr lang="pt-BR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Glossário: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Consolidar nesta seção todos os termos de negócio relacionados à demanda, utilizados neste documento. É sugerida uma padronização unificada por área ou sistema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1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Referências/Anexos: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Descreva as referências necessárias para consultar e localizar qualquer item (documento) externo relacionado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 do documento. Forneça o máximo de informações possíveis para identificá-los de maneira apropriada.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Utilizar os itens da tabela de referências conforme orientações abaixo:</a:t>
            </a:r>
            <a:endParaRPr lang="pt-BR" sz="105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#: </a:t>
            </a:r>
            <a:r>
              <a:rPr lang="pt-BR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Utilizar para informar a ordem cronológica dos documentos.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Sistema/Área/Entidade: </a:t>
            </a:r>
            <a:r>
              <a:rPr lang="pt-BR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Informar o nome do sistema, área ou entidade (interna/externa) responsável por prover as informações do anexo.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do Arquivo: </a:t>
            </a:r>
            <a:r>
              <a:rPr lang="pt-BR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Informar o nome do documento com respectiva extensão, onde o nome desse deve ser igual ao objeto em anexo.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de Documento: </a:t>
            </a:r>
            <a:r>
              <a:rPr lang="pt-BR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Informar o tipo de documento em anexo (</a:t>
            </a:r>
            <a:r>
              <a:rPr lang="pt-BR" sz="11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regulatório Anatel, extração planos, lista de valores, processo de negócio, layout relatório, </a:t>
            </a:r>
            <a:r>
              <a:rPr lang="pt-BR" sz="11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Responsável Oi: </a:t>
            </a:r>
            <a:r>
              <a:rPr lang="pt-BR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Informar o nome do representante Oi para o documento anexo.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Responsável Fábrica: </a:t>
            </a:r>
            <a:r>
              <a:rPr lang="pt-BR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for o caso, informar o nome do representante Fábrica pelas informações contidas no documento.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1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pt-B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 DE LÊR AS INSTRUÇÕES, DELETE ESTE SLIDE</a:t>
            </a:r>
            <a:endParaRPr lang="pt-BR" sz="14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94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146737"/>
              </p:ext>
            </p:extLst>
          </p:nvPr>
        </p:nvGraphicFramePr>
        <p:xfrm>
          <a:off x="432547" y="741530"/>
          <a:ext cx="7667845" cy="3901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104871"/>
                <a:gridCol w="5562974"/>
              </a:tblGrid>
              <a:tr h="14172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Termo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53286" y="43902"/>
            <a:ext cx="8047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altLang="ja-JP" b="1" dirty="0">
                <a:solidFill>
                  <a:srgbClr val="009AA6"/>
                </a:solidFill>
                <a:latin typeface="Arial"/>
              </a:rPr>
              <a:t>Glossário</a:t>
            </a:r>
            <a:endParaRPr lang="pt-BR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45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6"/>
          <p:cNvSpPr txBox="1">
            <a:spLocks noChangeArrowheads="1"/>
          </p:cNvSpPr>
          <p:nvPr/>
        </p:nvSpPr>
        <p:spPr bwMode="auto">
          <a:xfrm>
            <a:off x="53286" y="43902"/>
            <a:ext cx="8047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it-IT" altLang="ja-JP" b="1" dirty="0" smtClean="0">
                <a:solidFill>
                  <a:srgbClr val="009AA6"/>
                </a:solidFill>
                <a:latin typeface="Arial"/>
                <a:cs typeface="Arial"/>
              </a:rPr>
              <a:t>Referências/Anexos</a:t>
            </a:r>
            <a:endParaRPr lang="it-IT" altLang="ja-JP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graphicFrame>
        <p:nvGraphicFramePr>
          <p:cNvPr id="3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273077"/>
              </p:ext>
            </p:extLst>
          </p:nvPr>
        </p:nvGraphicFramePr>
        <p:xfrm>
          <a:off x="288531" y="741530"/>
          <a:ext cx="7811861" cy="2103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95037"/>
                <a:gridCol w="1080120"/>
                <a:gridCol w="2232248"/>
                <a:gridCol w="1224136"/>
                <a:gridCol w="1368152"/>
                <a:gridCol w="1512168"/>
              </a:tblGrid>
              <a:tr h="141721">
                <a:tc gridSpan="6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Lista de Documentos Referências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</a:tr>
              <a:tr h="14172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Sistema/Área/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Entidade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Nome do Arquivo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Tipo Documento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Nome Responsável Oi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Nome Responsável Fábrica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55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9144000" cy="46599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tIns="900000" rtlCol="0" anchor="ctr"/>
          <a:lstStyle/>
          <a:p>
            <a:r>
              <a:rPr lang="pt-BR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 GERAIS</a:t>
            </a:r>
          </a:p>
          <a:p>
            <a:r>
              <a:rPr lang="pt-BR" sz="2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VERIFICAÇÕES </a:t>
            </a:r>
            <a:r>
              <a:rPr lang="pt-BR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CONCLUSÃO DO DOCUMENTO </a:t>
            </a:r>
            <a:endParaRPr lang="pt-BR" sz="2400" b="1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Confira se você trocou todas as citações com &lt;&gt; pelo respectivo conteúdo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endParaRPr lang="pt-BR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Verifique se o “Nome do Arquivo” e a “Capa” estão referenciando o número correto da demanda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endParaRPr lang="pt-BR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Confira se todos os campos obrigatórios foram preenchidos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28600" lvl="0" indent="-228600">
              <a:buFont typeface="+mj-lt"/>
              <a:buAutoNum type="arabicPeriod"/>
            </a:pPr>
            <a:endParaRPr lang="pt-BR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Verifique se a seção Controle Versão está preenchida corretamente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28600" lvl="0" indent="-228600">
              <a:buFont typeface="+mj-lt"/>
              <a:buAutoNum type="arabicPeriod"/>
            </a:pPr>
            <a:endParaRPr lang="pt-BR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Confira se todos os termos colocados no glossário são utilizados no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documento;</a:t>
            </a:r>
          </a:p>
          <a:p>
            <a:pPr marL="228600" lvl="0" indent="-228600">
              <a:buFont typeface="+mj-lt"/>
              <a:buAutoNum type="arabicPeriod"/>
            </a:pPr>
            <a:endParaRPr lang="pt-BR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Confira se todos os campos do item </a:t>
            </a:r>
            <a:r>
              <a:rPr lang="pt-BR" sz="12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Referências_Anexos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foram preenchidos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corretamente;</a:t>
            </a:r>
          </a:p>
          <a:p>
            <a:pPr marL="228600" lvl="0" indent="-228600">
              <a:buFont typeface="+mj-lt"/>
              <a:buAutoNum type="arabicPeriod"/>
            </a:pPr>
            <a:endParaRPr lang="pt-BR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Confira se os slides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não foram utilizados estão deletados (</a:t>
            </a:r>
            <a:r>
              <a:rPr lang="pt-BR" sz="12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Trade Off, Pendências);</a:t>
            </a:r>
          </a:p>
          <a:p>
            <a:pPr marL="228600" lvl="0" indent="-228600">
              <a:buFont typeface="+mj-lt"/>
              <a:buAutoNum type="arabicPeriod"/>
            </a:pPr>
            <a:endParaRPr lang="pt-BR" sz="12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Confira se os slides ocultos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Instruções Gerais  foram deletados antes de submeter esse documento.</a:t>
            </a:r>
          </a:p>
          <a:p>
            <a:endParaRPr lang="pt-BR" sz="1200" b="1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pt-B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 DE LÊR AS INSTRUÇÕES, DELETE ESTE SLIDE</a:t>
            </a:r>
            <a:endParaRPr lang="pt-BR" sz="14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6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9144000" cy="46599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tIns="900000" rtlCol="0" anchor="ctr"/>
          <a:lstStyle/>
          <a:p>
            <a:r>
              <a:rPr lang="pt-BR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 GERAIS</a:t>
            </a:r>
          </a:p>
          <a:p>
            <a:r>
              <a:rPr lang="pt-BR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Nomenclatura</a:t>
            </a:r>
          </a:p>
          <a:p>
            <a:endParaRPr lang="pt-BR" sz="2800" b="1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PRJ+ID_Projeto_SUB+ID_SubProjeto_DAS_VXY.pptx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onde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Documento de Arquitetura da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nome do arquivo deve ser alterado quando o mesmo for salvo pela primeira vez com o seguinte padrão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pt-BR" sz="12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PRJ+ID_Projeto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manter PRJ e substituir </a:t>
            </a:r>
            <a:r>
              <a:rPr lang="pt-BR" sz="12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ID_Projeto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pelo número do projeto gerado pela ferramenta PPM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SUB+ID_SubProjeto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manter SUB e substituir </a:t>
            </a:r>
            <a:r>
              <a:rPr lang="pt-BR" sz="12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ID_SubProjeto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pelo número do subprojeto gerado pela ferramenta PPM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VX.Y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 constar a versão do documento, ver a seção “Controle Versão” para maiores detalhes. A primeira versão do documento deverá ser 1.0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Atenção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usar sempre a última versão disponibilizada no Portal de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Governança. Ao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final, o documento de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DAS,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terá o seguinte nome: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PRJ919_SUB1515_DAS_V1.0.pptx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próximas alterações, somente a versão será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modificada.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pt-B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 DE LER AS INSTRUÇÕES, DELETE ESTE SLIDE</a:t>
            </a:r>
            <a:endParaRPr lang="pt-BR" sz="14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59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studo de template Oi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5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938" y="1635646"/>
            <a:ext cx="5256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Arial"/>
                <a:cs typeface="Arial"/>
              </a:rPr>
              <a:t>DAS - Documento de Arquitetura da Solução </a:t>
            </a:r>
            <a:endParaRPr lang="pt-BR" sz="2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0886" y="2787774"/>
            <a:ext cx="5603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&lt;PRJ+ID Projeto&gt; </a:t>
            </a:r>
            <a:r>
              <a:rPr lang="pt-BR" sz="2400" b="1" dirty="0">
                <a:solidFill>
                  <a:schemeClr val="bg1"/>
                </a:solidFill>
              </a:rPr>
              <a:t>- </a:t>
            </a:r>
            <a:r>
              <a:rPr lang="pt-BR" sz="2400" b="1" dirty="0" smtClean="0">
                <a:solidFill>
                  <a:schemeClr val="bg1"/>
                </a:solidFill>
              </a:rPr>
              <a:t>&lt;Nome Projeto*&gt;</a:t>
            </a:r>
          </a:p>
          <a:p>
            <a:r>
              <a:rPr lang="pt-BR" sz="2000" b="1" dirty="0" smtClean="0">
                <a:solidFill>
                  <a:schemeClr val="bg1"/>
                </a:solidFill>
              </a:rPr>
              <a:t>&lt;SUB+ID Subprojeto&gt; - &lt;Nome Subprojeto*&gt;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&lt;Ger. Responsável pela elaboração do DAS*&gt;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8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9144000" cy="46599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tIns="900000" rtlCol="0" anchor="ctr"/>
          <a:lstStyle/>
          <a:p>
            <a:r>
              <a:rPr lang="pt-BR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 GERAIS</a:t>
            </a:r>
          </a:p>
          <a:p>
            <a:r>
              <a:rPr lang="pt-BR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Guia de Preenchimento</a:t>
            </a:r>
          </a:p>
          <a:p>
            <a:endParaRPr lang="pt-BR" sz="2800" b="1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Contém a etapa onde o artefato é empregado no processo e o responsável pela sua elaboração. Além disso, contém 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indicações desses slides ocultos de orientações de preenchimento.</a:t>
            </a:r>
          </a:p>
          <a:p>
            <a:endParaRPr lang="pt-BR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pt-B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 DE LER AS INSTRUÇÕES, DELETE ESTE SLIDE</a:t>
            </a:r>
            <a:endParaRPr lang="pt-BR" sz="14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09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6"/>
          <p:cNvSpPr txBox="1">
            <a:spLocks noChangeArrowheads="1"/>
          </p:cNvSpPr>
          <p:nvPr/>
        </p:nvSpPr>
        <p:spPr bwMode="auto">
          <a:xfrm>
            <a:off x="62811" y="53427"/>
            <a:ext cx="362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it-IT" altLang="ja-JP" b="1" dirty="0" smtClean="0">
                <a:solidFill>
                  <a:srgbClr val="009AA6"/>
                </a:solidFill>
                <a:latin typeface="Arial"/>
                <a:cs typeface="Arial"/>
              </a:rPr>
              <a:t>Guia de Preenchimento</a:t>
            </a:r>
            <a:endParaRPr lang="it-IT" altLang="ja-JP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cxnSp>
        <p:nvCxnSpPr>
          <p:cNvPr id="1028" name="Conector de seta reta 19"/>
          <p:cNvCxnSpPr>
            <a:cxnSpLocks noChangeShapeType="1"/>
          </p:cNvCxnSpPr>
          <p:nvPr/>
        </p:nvCxnSpPr>
        <p:spPr bwMode="auto">
          <a:xfrm>
            <a:off x="2921990" y="1491630"/>
            <a:ext cx="0" cy="58635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tângulo 2"/>
          <p:cNvSpPr/>
          <p:nvPr/>
        </p:nvSpPr>
        <p:spPr>
          <a:xfrm>
            <a:off x="251520" y="2355726"/>
            <a:ext cx="85689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/>
              <a:t>			DAS - Documento </a:t>
            </a:r>
            <a:r>
              <a:rPr lang="pt-BR" sz="1200" b="1" dirty="0"/>
              <a:t>de Arquitetura da </a:t>
            </a:r>
            <a:r>
              <a:rPr lang="pt-BR" sz="1200" b="1" dirty="0" smtClean="0"/>
              <a:t>Solução</a:t>
            </a:r>
          </a:p>
          <a:p>
            <a:endParaRPr lang="pt-BR" sz="1200" dirty="0"/>
          </a:p>
          <a:p>
            <a:r>
              <a:rPr lang="pt-BR" sz="1200" b="1" dirty="0"/>
              <a:t>Objetivo: </a:t>
            </a:r>
            <a:r>
              <a:rPr lang="pt-BR" sz="1200" dirty="0"/>
              <a:t>Este documento tem a finalidade de coletar, analisar e definir as necessidades e capacidades do(s) sistema(s) envolvido(s) na solução e seu respectivo escopo</a:t>
            </a:r>
            <a:r>
              <a:rPr lang="pt-BR" sz="1200" dirty="0" smtClean="0"/>
              <a:t>.</a:t>
            </a:r>
          </a:p>
          <a:p>
            <a:endParaRPr lang="pt-BR" sz="1200" dirty="0"/>
          </a:p>
          <a:p>
            <a:r>
              <a:rPr lang="pt-BR" sz="1200" b="1" dirty="0"/>
              <a:t>Responsável: </a:t>
            </a:r>
            <a:r>
              <a:rPr lang="pt-BR" sz="1200" dirty="0" smtClean="0"/>
              <a:t>Arquiteto (elabora na etapa  “Em avaliação de Arquitetura”) </a:t>
            </a:r>
            <a:r>
              <a:rPr lang="pt-BR" sz="1200" dirty="0"/>
              <a:t>ou Líder </a:t>
            </a:r>
            <a:r>
              <a:rPr lang="pt-BR" sz="1200" dirty="0" smtClean="0"/>
              <a:t>Técnico (elabora na etapa “Em Macro estimativa – Elaboração de  DAS</a:t>
            </a:r>
            <a:r>
              <a:rPr lang="pt-BR" sz="1200" dirty="0" smtClean="0"/>
              <a:t>”).</a:t>
            </a:r>
            <a:endParaRPr lang="pt-BR" sz="1200" dirty="0"/>
          </a:p>
        </p:txBody>
      </p:sp>
      <p:sp>
        <p:nvSpPr>
          <p:cNvPr id="4" name="Pentágono 10"/>
          <p:cNvSpPr>
            <a:spLocks noChangeArrowheads="1"/>
          </p:cNvSpPr>
          <p:nvPr/>
        </p:nvSpPr>
        <p:spPr bwMode="auto">
          <a:xfrm>
            <a:off x="5076056" y="4162283"/>
            <a:ext cx="2286000" cy="390525"/>
          </a:xfrm>
          <a:prstGeom prst="homePlate">
            <a:avLst>
              <a:gd name="adj" fmla="val 50000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16200000"/>
          </a:gradFill>
          <a:ln w="9525" algn="ctr">
            <a:solidFill>
              <a:srgbClr val="F6924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Caixa de Texto 2"/>
          <p:cNvSpPr txBox="1">
            <a:spLocks noChangeArrowheads="1"/>
          </p:cNvSpPr>
          <p:nvPr/>
        </p:nvSpPr>
        <p:spPr bwMode="auto">
          <a:xfrm>
            <a:off x="5105747" y="4220400"/>
            <a:ext cx="2256309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Guia de Preenchimento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51520" y="4443958"/>
            <a:ext cx="453650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>
                <a:solidFill>
                  <a:schemeClr val="bg1">
                    <a:lumMod val="50000"/>
                  </a:schemeClr>
                </a:solidFill>
              </a:rPr>
              <a:t>*Atenção: Todos os campos marcados com asterisco são obrigatórios</a:t>
            </a:r>
            <a:endParaRPr lang="pt-BR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sz="1100" dirty="0">
                <a:solidFill>
                  <a:schemeClr val="bg1">
                    <a:lumMod val="50000"/>
                  </a:schemeClr>
                </a:solidFill>
              </a:rPr>
              <a:t>Versão do template: </a:t>
            </a:r>
            <a:r>
              <a:rPr lang="pt-BR" sz="1100" dirty="0" smtClean="0">
                <a:solidFill>
                  <a:schemeClr val="bg1">
                    <a:lumMod val="50000"/>
                  </a:schemeClr>
                </a:solidFill>
              </a:rPr>
              <a:t>1.3</a:t>
            </a:r>
          </a:p>
          <a:p>
            <a:r>
              <a:rPr lang="pt-BR" sz="1100" dirty="0" smtClean="0">
                <a:solidFill>
                  <a:schemeClr val="bg1">
                    <a:lumMod val="50000"/>
                  </a:schemeClr>
                </a:solidFill>
              </a:rPr>
              <a:t>Última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</a:rPr>
              <a:t>Atualização do template: </a:t>
            </a:r>
            <a:r>
              <a:rPr lang="pt-BR" sz="1100" dirty="0" smtClean="0">
                <a:solidFill>
                  <a:schemeClr val="bg1">
                    <a:lumMod val="50000"/>
                  </a:schemeClr>
                </a:solidFill>
              </a:rPr>
              <a:t>02/02/2015</a:t>
            </a:r>
            <a:endParaRPr lang="pt-BR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2843808" y="149163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7380312" y="4155417"/>
            <a:ext cx="14401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Consultar slides ocultos com Instruções Gerais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2" name="Conector de seta reta 19"/>
          <p:cNvCxnSpPr>
            <a:cxnSpLocks noChangeShapeType="1"/>
          </p:cNvCxnSpPr>
          <p:nvPr/>
        </p:nvCxnSpPr>
        <p:spPr bwMode="auto">
          <a:xfrm>
            <a:off x="3625108" y="1491630"/>
            <a:ext cx="0" cy="58635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Elipse 13"/>
          <p:cNvSpPr/>
          <p:nvPr/>
        </p:nvSpPr>
        <p:spPr>
          <a:xfrm>
            <a:off x="3546926" y="149163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rupo 14"/>
          <p:cNvGrpSpPr/>
          <p:nvPr/>
        </p:nvGrpSpPr>
        <p:grpSpPr>
          <a:xfrm>
            <a:off x="35496" y="1377751"/>
            <a:ext cx="9145015" cy="407058"/>
            <a:chOff x="152701" y="1377752"/>
            <a:chExt cx="12172014" cy="386746"/>
          </a:xfrm>
        </p:grpSpPr>
        <p:sp>
          <p:nvSpPr>
            <p:cNvPr id="16" name="Pentágono 15"/>
            <p:cNvSpPr/>
            <p:nvPr/>
          </p:nvSpPr>
          <p:spPr>
            <a:xfrm>
              <a:off x="10852406" y="1377752"/>
              <a:ext cx="1472309" cy="342106"/>
            </a:xfrm>
            <a:prstGeom prst="homePlate">
              <a:avLst/>
            </a:prstGeom>
            <a:solidFill>
              <a:srgbClr val="00AFB2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300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sz="800" b="1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Pós Implant.</a:t>
              </a:r>
              <a:endParaRPr lang="pt-BR" sz="1050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152701" y="1383085"/>
              <a:ext cx="11021903" cy="381413"/>
              <a:chOff x="152701" y="1383085"/>
              <a:chExt cx="11021903" cy="381413"/>
            </a:xfrm>
          </p:grpSpPr>
          <p:sp>
            <p:nvSpPr>
              <p:cNvPr id="18" name="Pentágono 17"/>
              <p:cNvSpPr/>
              <p:nvPr/>
            </p:nvSpPr>
            <p:spPr>
              <a:xfrm>
                <a:off x="10182775" y="1383085"/>
                <a:ext cx="991829" cy="342106"/>
              </a:xfrm>
              <a:prstGeom prst="homePlate">
                <a:avLst/>
              </a:prstGeom>
              <a:solidFill>
                <a:srgbClr val="00AFB2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t-BR" sz="800" b="1" kern="0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Implant</a:t>
                </a:r>
                <a:r>
                  <a:rPr lang="pt-BR" sz="800" b="1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pt-BR" sz="1050" b="1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Pentágono 18"/>
              <p:cNvSpPr/>
              <p:nvPr/>
            </p:nvSpPr>
            <p:spPr>
              <a:xfrm>
                <a:off x="9257752" y="1393726"/>
                <a:ext cx="1201568" cy="342106"/>
              </a:xfrm>
              <a:prstGeom prst="homePlate">
                <a:avLst/>
              </a:prstGeom>
              <a:solidFill>
                <a:srgbClr val="00AFB2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t-BR" sz="800" b="1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Testes</a:t>
                </a:r>
                <a:endParaRPr lang="pt-BR" sz="1050" b="1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Pentágono 19"/>
              <p:cNvSpPr/>
              <p:nvPr/>
            </p:nvSpPr>
            <p:spPr>
              <a:xfrm>
                <a:off x="8402300" y="1387709"/>
                <a:ext cx="1330610" cy="342106"/>
              </a:xfrm>
              <a:prstGeom prst="homePlate">
                <a:avLst/>
              </a:prstGeom>
              <a:solidFill>
                <a:srgbClr val="00AFB2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t-BR" sz="800" b="1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Construção</a:t>
                </a:r>
                <a:endParaRPr lang="pt-BR" sz="1050" b="1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Pentágono 20"/>
              <p:cNvSpPr/>
              <p:nvPr/>
            </p:nvSpPr>
            <p:spPr>
              <a:xfrm>
                <a:off x="7393370" y="1387747"/>
                <a:ext cx="1285271" cy="342106"/>
              </a:xfrm>
              <a:prstGeom prst="homePlate">
                <a:avLst/>
              </a:prstGeom>
              <a:solidFill>
                <a:srgbClr val="00AFB2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t-BR" sz="300" b="1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t-BR" sz="800" b="1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Planejamento</a:t>
                </a:r>
                <a:endParaRPr lang="pt-BR" sz="1050" b="1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Pentágono 21"/>
              <p:cNvSpPr/>
              <p:nvPr/>
            </p:nvSpPr>
            <p:spPr>
              <a:xfrm>
                <a:off x="5996207" y="1388355"/>
                <a:ext cx="1628164" cy="342106"/>
              </a:xfrm>
              <a:prstGeom prst="homePlate">
                <a:avLst/>
              </a:prstGeom>
              <a:solidFill>
                <a:srgbClr val="00AFB2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t-BR" sz="300" b="1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t-BR" sz="800" b="1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Desenho da Solução</a:t>
                </a:r>
                <a:endParaRPr lang="pt-BR" sz="1050" b="1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Pentágono 22"/>
              <p:cNvSpPr/>
              <p:nvPr/>
            </p:nvSpPr>
            <p:spPr>
              <a:xfrm>
                <a:off x="5205274" y="1401426"/>
                <a:ext cx="1077299" cy="342106"/>
              </a:xfrm>
              <a:prstGeom prst="homePlate">
                <a:avLst/>
              </a:prstGeom>
              <a:solidFill>
                <a:srgbClr val="00AFB2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t-BR" sz="300" b="1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t-BR" sz="800" b="1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 Planej. Preliminar</a:t>
                </a:r>
                <a:endParaRPr lang="pt-BR" sz="1050" b="1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Pentágono 23"/>
              <p:cNvSpPr/>
              <p:nvPr/>
            </p:nvSpPr>
            <p:spPr>
              <a:xfrm>
                <a:off x="4269879" y="1399909"/>
                <a:ext cx="1150112" cy="342106"/>
              </a:xfrm>
              <a:prstGeom prst="homePlate">
                <a:avLst/>
              </a:prstGeom>
              <a:solidFill>
                <a:srgbClr val="00AFB2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t-BR" sz="300" b="1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t-BR" sz="800" b="1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 Macro estimativa</a:t>
                </a:r>
                <a:endParaRPr lang="pt-BR" sz="1050" b="1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Pentágono 24"/>
              <p:cNvSpPr/>
              <p:nvPr/>
            </p:nvSpPr>
            <p:spPr>
              <a:xfrm>
                <a:off x="3407295" y="1412942"/>
                <a:ext cx="1091009" cy="342106"/>
              </a:xfrm>
              <a:prstGeom prst="homePlate">
                <a:avLst/>
              </a:prstGeom>
              <a:solidFill>
                <a:srgbClr val="00AFB2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t-BR" sz="800" b="1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 Aval. de Arquitetura</a:t>
                </a:r>
                <a:endParaRPr lang="pt-BR" sz="1050" b="1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Pentágono 25"/>
              <p:cNvSpPr/>
              <p:nvPr/>
            </p:nvSpPr>
            <p:spPr>
              <a:xfrm>
                <a:off x="2640554" y="1412980"/>
                <a:ext cx="961214" cy="342106"/>
              </a:xfrm>
              <a:prstGeom prst="homePlate">
                <a:avLst/>
              </a:prstGeom>
              <a:solidFill>
                <a:srgbClr val="00AFB2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t-BR" sz="400" b="1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t-BR" sz="800" b="1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 Criação</a:t>
                </a:r>
                <a:endParaRPr lang="pt-BR" sz="1050" b="1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Pentágono 26"/>
              <p:cNvSpPr/>
              <p:nvPr/>
            </p:nvSpPr>
            <p:spPr>
              <a:xfrm>
                <a:off x="1856608" y="1409321"/>
                <a:ext cx="1039976" cy="342106"/>
              </a:xfrm>
              <a:prstGeom prst="homePlate">
                <a:avLst/>
              </a:prstGeom>
              <a:solidFill>
                <a:srgbClr val="E05206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t-BR" sz="500" b="1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t-BR" sz="800" b="1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Priorização</a:t>
                </a:r>
                <a:endParaRPr lang="pt-BR" sz="1050" b="1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Pentágono 27"/>
              <p:cNvSpPr/>
              <p:nvPr/>
            </p:nvSpPr>
            <p:spPr>
              <a:xfrm>
                <a:off x="964243" y="1422354"/>
                <a:ext cx="1039976" cy="342106"/>
              </a:xfrm>
              <a:prstGeom prst="homePlate">
                <a:avLst/>
              </a:prstGeom>
              <a:solidFill>
                <a:srgbClr val="E05206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t-BR" sz="800" b="1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Aprov. Áreas Impactadas</a:t>
                </a:r>
                <a:endParaRPr lang="pt-BR" sz="1050" b="1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Pentágono 28"/>
              <p:cNvSpPr/>
              <p:nvPr/>
            </p:nvSpPr>
            <p:spPr>
              <a:xfrm>
                <a:off x="152701" y="1422392"/>
                <a:ext cx="961213" cy="342106"/>
              </a:xfrm>
              <a:prstGeom prst="homePlate">
                <a:avLst/>
              </a:prstGeom>
              <a:solidFill>
                <a:srgbClr val="E05206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t-BR" sz="800" b="1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Espec. Requisitos</a:t>
                </a:r>
                <a:endParaRPr lang="pt-BR" sz="1050" b="1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548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9144000" cy="46599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tIns="900000" rtlCol="0" anchor="ctr"/>
          <a:lstStyle/>
          <a:p>
            <a:r>
              <a:rPr lang="pt-BR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 GERAIS</a:t>
            </a:r>
          </a:p>
          <a:p>
            <a:r>
              <a:rPr lang="pt-BR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Sumário Executivo e Índice</a:t>
            </a:r>
          </a:p>
          <a:p>
            <a:endParaRPr lang="pt-BR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Sumário Executivo: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Utilize esse item para fazer um resumo de tudo o que será apresentado. Seja simples, objetivo e direto.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Índice: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Atualize o índice conforme utilização dos slides. Se for o caso, faça um breve comentário do que será apresentado em cada item.</a:t>
            </a:r>
            <a:endParaRPr lang="pt-BR" sz="1400" b="1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pt-B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 DE LER AS INSTRUÇÕES, DELETE ESTE SLIDE</a:t>
            </a:r>
            <a:endParaRPr lang="pt-BR" sz="14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74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5"/>
          <p:cNvSpPr txBox="1">
            <a:spLocks/>
          </p:cNvSpPr>
          <p:nvPr/>
        </p:nvSpPr>
        <p:spPr>
          <a:xfrm>
            <a:off x="990798" y="2362572"/>
            <a:ext cx="6533530" cy="1643527"/>
          </a:xfrm>
          <a:prstGeom prst="rect">
            <a:avLst/>
          </a:prstGeom>
        </p:spPr>
        <p:txBody>
          <a:bodyPr vert="horz">
            <a:spAutoFit/>
          </a:bodyPr>
          <a:lstStyle>
            <a:lvl1pPr algn="l" defTabSz="4572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1400" b="1" kern="1200" baseline="0">
                <a:solidFill>
                  <a:srgbClr val="009AA6"/>
                </a:solidFill>
                <a:latin typeface="Arial"/>
                <a:ea typeface="+mj-ea"/>
                <a:cs typeface="Arial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pt-PT" dirty="0" smtClean="0">
                <a:solidFill>
                  <a:schemeClr val="tx1"/>
                </a:solidFill>
              </a:rPr>
              <a:t>Visão Geral – Visão Gráfica da Solução e Descrição*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smtClean="0">
                <a:solidFill>
                  <a:schemeClr val="tx1"/>
                </a:solidFill>
              </a:rPr>
              <a:t>Diagrama de Atividade</a:t>
            </a:r>
          </a:p>
          <a:p>
            <a:pPr marL="342900" indent="-342900">
              <a:buFont typeface="+mj-lt"/>
              <a:buAutoNum type="arabicPeriod"/>
            </a:pPr>
            <a:r>
              <a:rPr lang="pt-PT" i="1" dirty="0" smtClean="0">
                <a:solidFill>
                  <a:schemeClr val="tx1"/>
                </a:solidFill>
              </a:rPr>
              <a:t>Trade-off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smtClean="0">
                <a:solidFill>
                  <a:schemeClr val="tx1"/>
                </a:solidFill>
              </a:rPr>
              <a:t>Pendências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smtClean="0">
                <a:solidFill>
                  <a:schemeClr val="tx1"/>
                </a:solidFill>
              </a:rPr>
              <a:t>Glossário</a:t>
            </a:r>
            <a:endParaRPr lang="pt-B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 smtClean="0">
                <a:solidFill>
                  <a:schemeClr val="tx1"/>
                </a:solidFill>
              </a:rPr>
              <a:t>Referências/Anexos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6" name="Title 25"/>
          <p:cNvSpPr txBox="1">
            <a:spLocks/>
          </p:cNvSpPr>
          <p:nvPr/>
        </p:nvSpPr>
        <p:spPr>
          <a:xfrm>
            <a:off x="923438" y="778396"/>
            <a:ext cx="6168841" cy="857250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1400" b="1" kern="1200" baseline="0">
                <a:solidFill>
                  <a:srgbClr val="009AA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dirty="0" smtClean="0">
                <a:solidFill>
                  <a:schemeClr val="tx1"/>
                </a:solidFill>
              </a:rPr>
              <a:t>&lt;Sumário Executivo da Demanda&gt;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993040" y="1848842"/>
            <a:ext cx="2357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altLang="ja-JP" b="1" smtClean="0">
                <a:solidFill>
                  <a:srgbClr val="009AA6"/>
                </a:solidFill>
                <a:latin typeface="Arial"/>
                <a:cs typeface="Arial"/>
              </a:rPr>
              <a:t>Índice</a:t>
            </a:r>
            <a:endParaRPr lang="pt-BR" b="1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899592" y="277366"/>
            <a:ext cx="362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altLang="ja-JP" b="1" dirty="0" smtClean="0">
                <a:solidFill>
                  <a:srgbClr val="009AA6"/>
                </a:solidFill>
                <a:latin typeface="Arial"/>
                <a:cs typeface="Arial"/>
              </a:rPr>
              <a:t>Sumário Executivo*</a:t>
            </a:r>
            <a:endParaRPr lang="pt-BR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6084168" y="4451784"/>
            <a:ext cx="2357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altLang="ja-JP" b="1" dirty="0" smtClean="0">
                <a:solidFill>
                  <a:srgbClr val="009AA6"/>
                </a:solidFill>
                <a:latin typeface="Arial"/>
                <a:cs typeface="Arial"/>
              </a:rPr>
              <a:t>Total de slides: ##</a:t>
            </a:r>
            <a:endParaRPr lang="pt-BR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Retângulo 1"/>
          <p:cNvSpPr/>
          <p:nvPr/>
        </p:nvSpPr>
        <p:spPr>
          <a:xfrm>
            <a:off x="5868144" y="4371950"/>
            <a:ext cx="2448272" cy="44916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71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9144000" cy="46599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tIns="900000" rtlCol="0" anchor="ctr"/>
          <a:lstStyle/>
          <a:p>
            <a:r>
              <a:rPr lang="pt-BR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 GERAIS</a:t>
            </a:r>
          </a:p>
          <a:p>
            <a:r>
              <a:rPr lang="pt-BR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Envolvidos*</a:t>
            </a:r>
            <a:endParaRPr lang="pt-BR" sz="2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b="1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Envolvido </a:t>
            </a:r>
            <a:r>
              <a:rPr lang="pt-BR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(Nome Completo): 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Informe o nome do envolvido de forma que seja de fácil reconhecimento. </a:t>
            </a:r>
            <a:endParaRPr lang="pt-BR" sz="1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Papel: 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Informar Tipos de Papeis do Modelo de Gestão: Cliente Solicitante, Analista de Negócio, Líder Técnico, Responsável Técnico, Arquiteto, Líder de Operação, Líder de Testes, Líder de Mudança, Fornecedor etc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Frente/Empresa-Área: 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 CRM Fixa / IBM-CRM 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Contato: 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Exemplo – 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envolvido@oi.net.br e Telefone(s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(XX) XXXXX-XXXX</a:t>
            </a:r>
          </a:p>
          <a:p>
            <a:endParaRPr lang="pt-BR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pt-B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 DE LÊR AS INSTRUÇÕES, DELETE ESTE SLIDE</a:t>
            </a:r>
            <a:endParaRPr lang="pt-BR" sz="14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90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plate_Oi_pra_todo_mundo - v1">
  <a:themeElements>
    <a:clrScheme name="OI Acqua">
      <a:dk1>
        <a:sysClr val="windowText" lastClr="000000"/>
      </a:dk1>
      <a:lt1>
        <a:srgbClr val="FFFFFF"/>
      </a:lt1>
      <a:dk2>
        <a:srgbClr val="FEBE10"/>
      </a:dk2>
      <a:lt2>
        <a:srgbClr val="000000"/>
      </a:lt2>
      <a:accent1>
        <a:srgbClr val="00AFB2"/>
      </a:accent1>
      <a:accent2>
        <a:srgbClr val="FEBE10"/>
      </a:accent2>
      <a:accent3>
        <a:srgbClr val="E4D3B5"/>
      </a:accent3>
      <a:accent4>
        <a:srgbClr val="7570B3"/>
      </a:accent4>
      <a:accent5>
        <a:srgbClr val="DB6826"/>
      </a:accent5>
      <a:accent6>
        <a:srgbClr val="7F7F7F"/>
      </a:accent6>
      <a:hlink>
        <a:srgbClr val="00AFB2"/>
      </a:hlink>
      <a:folHlink>
        <a:srgbClr val="DB68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009AA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0" bIns="0" numCol="1" rtlCol="0" anchor="t" anchorCtr="0" compatLnSpc="1">
        <a:prstTxWarp prst="textNoShape">
          <a:avLst/>
        </a:prstTxWarp>
      </a:bodyPr>
      <a:lstStyle>
        <a:defPPr defTabSz="914400" eaLnBrk="0" fontAlgn="base" hangingPunct="0">
          <a:spcBef>
            <a:spcPct val="0"/>
          </a:spcBef>
          <a:spcAft>
            <a:spcPct val="0"/>
          </a:spcAft>
          <a:defRPr sz="1400" kern="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sz="14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Oi_pra_todo_mundo - v1.potx" id="{D5D7D015-BE63-4345-B875-09554FC53C03}" vid="{BF5E7B6A-ACDC-42E9-BC17-93B643F5D340}"/>
    </a:ext>
  </a:extLst>
</a:theme>
</file>

<file path=ppt/theme/theme3.xml><?xml version="1.0" encoding="utf-8"?>
<a:theme xmlns:a="http://schemas.openxmlformats.org/drawingml/2006/main" name="3_Template_Oi_pra_todo_mundo - v1">
  <a:themeElements>
    <a:clrScheme name="OI Acqua">
      <a:dk1>
        <a:sysClr val="windowText" lastClr="000000"/>
      </a:dk1>
      <a:lt1>
        <a:srgbClr val="FFFFFF"/>
      </a:lt1>
      <a:dk2>
        <a:srgbClr val="FEBE10"/>
      </a:dk2>
      <a:lt2>
        <a:srgbClr val="000000"/>
      </a:lt2>
      <a:accent1>
        <a:srgbClr val="00AFB2"/>
      </a:accent1>
      <a:accent2>
        <a:srgbClr val="FEBE10"/>
      </a:accent2>
      <a:accent3>
        <a:srgbClr val="E4D3B5"/>
      </a:accent3>
      <a:accent4>
        <a:srgbClr val="7570B3"/>
      </a:accent4>
      <a:accent5>
        <a:srgbClr val="DB6826"/>
      </a:accent5>
      <a:accent6>
        <a:srgbClr val="7F7F7F"/>
      </a:accent6>
      <a:hlink>
        <a:srgbClr val="00AFB2"/>
      </a:hlink>
      <a:folHlink>
        <a:srgbClr val="DB68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009AA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0" bIns="0" numCol="1" rtlCol="0" anchor="t" anchorCtr="0" compatLnSpc="1">
        <a:prstTxWarp prst="textNoShape">
          <a:avLst/>
        </a:prstTxWarp>
      </a:bodyPr>
      <a:lstStyle>
        <a:defPPr defTabSz="914400" eaLnBrk="0" fontAlgn="base" hangingPunct="0">
          <a:spcBef>
            <a:spcPct val="0"/>
          </a:spcBef>
          <a:spcAft>
            <a:spcPct val="0"/>
          </a:spcAft>
          <a:defRPr sz="1400" kern="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sz="14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Oi_pra_todo_mundo - v1.potx" id="{D5D7D015-BE63-4345-B875-09554FC53C03}" vid="{BF5E7B6A-ACDC-42E9-BC17-93B643F5D340}"/>
    </a:ext>
  </a:extLst>
</a:theme>
</file>

<file path=ppt/theme/theme4.xml><?xml version="1.0" encoding="utf-8"?>
<a:theme xmlns:a="http://schemas.openxmlformats.org/drawingml/2006/main" name="1_Template_Oi_pra_todo_mundo - v1">
  <a:themeElements>
    <a:clrScheme name="OI Acqua">
      <a:dk1>
        <a:sysClr val="windowText" lastClr="000000"/>
      </a:dk1>
      <a:lt1>
        <a:srgbClr val="FFFFFF"/>
      </a:lt1>
      <a:dk2>
        <a:srgbClr val="FEBE10"/>
      </a:dk2>
      <a:lt2>
        <a:srgbClr val="000000"/>
      </a:lt2>
      <a:accent1>
        <a:srgbClr val="00AFB2"/>
      </a:accent1>
      <a:accent2>
        <a:srgbClr val="FEBE10"/>
      </a:accent2>
      <a:accent3>
        <a:srgbClr val="E4D3B5"/>
      </a:accent3>
      <a:accent4>
        <a:srgbClr val="7570B3"/>
      </a:accent4>
      <a:accent5>
        <a:srgbClr val="DB6826"/>
      </a:accent5>
      <a:accent6>
        <a:srgbClr val="7F7F7F"/>
      </a:accent6>
      <a:hlink>
        <a:srgbClr val="00AFB2"/>
      </a:hlink>
      <a:folHlink>
        <a:srgbClr val="DB68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009AA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0" bIns="0" numCol="1" rtlCol="0" anchor="t" anchorCtr="0" compatLnSpc="1">
        <a:prstTxWarp prst="textNoShape">
          <a:avLst/>
        </a:prstTxWarp>
      </a:bodyPr>
      <a:lstStyle>
        <a:defPPr defTabSz="914400" eaLnBrk="0" fontAlgn="base" hangingPunct="0">
          <a:spcBef>
            <a:spcPct val="0"/>
          </a:spcBef>
          <a:spcAft>
            <a:spcPct val="0"/>
          </a:spcAft>
          <a:defRPr sz="1400" kern="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sz="14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Oi_pra_todo_mundo - v1.potx" id="{D5D7D015-BE63-4345-B875-09554FC53C03}" vid="{BF5E7B6A-ACDC-42E9-BC17-93B643F5D340}"/>
    </a:ext>
  </a:extLst>
</a:theme>
</file>

<file path=ppt/theme/theme5.xml><?xml version="1.0" encoding="utf-8"?>
<a:theme xmlns:a="http://schemas.openxmlformats.org/drawingml/2006/main" name="2_Template_Oi_pra_todo_mundo - v1">
  <a:themeElements>
    <a:clrScheme name="OI Acqua">
      <a:dk1>
        <a:sysClr val="windowText" lastClr="000000"/>
      </a:dk1>
      <a:lt1>
        <a:srgbClr val="FFFFFF"/>
      </a:lt1>
      <a:dk2>
        <a:srgbClr val="FEBE10"/>
      </a:dk2>
      <a:lt2>
        <a:srgbClr val="000000"/>
      </a:lt2>
      <a:accent1>
        <a:srgbClr val="00AFB2"/>
      </a:accent1>
      <a:accent2>
        <a:srgbClr val="FEBE10"/>
      </a:accent2>
      <a:accent3>
        <a:srgbClr val="E4D3B5"/>
      </a:accent3>
      <a:accent4>
        <a:srgbClr val="7570B3"/>
      </a:accent4>
      <a:accent5>
        <a:srgbClr val="DB6826"/>
      </a:accent5>
      <a:accent6>
        <a:srgbClr val="7F7F7F"/>
      </a:accent6>
      <a:hlink>
        <a:srgbClr val="00AFB2"/>
      </a:hlink>
      <a:folHlink>
        <a:srgbClr val="DB68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009AA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0" bIns="0" numCol="1" rtlCol="0" anchor="t" anchorCtr="0" compatLnSpc="1">
        <a:prstTxWarp prst="textNoShape">
          <a:avLst/>
        </a:prstTxWarp>
      </a:bodyPr>
      <a:lstStyle>
        <a:defPPr defTabSz="914400" eaLnBrk="0" fontAlgn="base" hangingPunct="0">
          <a:spcBef>
            <a:spcPct val="0"/>
          </a:spcBef>
          <a:spcAft>
            <a:spcPct val="0"/>
          </a:spcAft>
          <a:defRPr sz="1400" kern="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sz="14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Oi_pra_todo_mundo - v1.potx" id="{D5D7D015-BE63-4345-B875-09554FC53C03}" vid="{BF5E7B6A-ACDC-42E9-BC17-93B643F5D340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de_x0020_Expira_x00e7__x00e3_o xmlns="4147c134-c124-470b-82c5-8e3262786405">2017-07-22T03:00:00+00:00</Data_x0020_de_x0020_Expira_x00e7__x00e3_o>
    <Aprovado_x0020_Por xmlns="4147c134-c124-470b-82c5-8e3262786405">
      <UserInfo>
        <DisplayName>Leandro Monteiro De Barros Moura</DisplayName>
        <AccountId>761</AccountId>
        <AccountType/>
      </UserInfo>
    </Aprovado_x0020_Po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49F4BB575B9704D9BEC920E4BF590B1" ma:contentTypeVersion="2" ma:contentTypeDescription="Crie um novo documento." ma:contentTypeScope="" ma:versionID="e058fe7411d3f81d4dee1dcddb1d8d9d">
  <xsd:schema xmlns:xsd="http://www.w3.org/2001/XMLSchema" xmlns:xs="http://www.w3.org/2001/XMLSchema" xmlns:p="http://schemas.microsoft.com/office/2006/metadata/properties" xmlns:ns2="4147c134-c124-470b-82c5-8e3262786405" targetNamespace="http://schemas.microsoft.com/office/2006/metadata/properties" ma:root="true" ma:fieldsID="649b46373682a50546f260fdfb1b6154" ns2:_="">
    <xsd:import namespace="4147c134-c124-470b-82c5-8e3262786405"/>
    <xsd:element name="properties">
      <xsd:complexType>
        <xsd:sequence>
          <xsd:element name="documentManagement">
            <xsd:complexType>
              <xsd:all>
                <xsd:element ref="ns2:Data_x0020_de_x0020_Expira_x00e7__x00e3_o" minOccurs="0"/>
                <xsd:element ref="ns2:Aprovado_x0020_Po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47c134-c124-470b-82c5-8e3262786405" elementFormDefault="qualified">
    <xsd:import namespace="http://schemas.microsoft.com/office/2006/documentManagement/types"/>
    <xsd:import namespace="http://schemas.microsoft.com/office/infopath/2007/PartnerControls"/>
    <xsd:element name="Data_x0020_de_x0020_Expira_x00e7__x00e3_o" ma:index="8" nillable="true" ma:displayName="Data de Expiração" ma:format="DateOnly" ma:internalName="Data_x0020_de_x0020_Expira_x00e7__x00e3_o">
      <xsd:simpleType>
        <xsd:restriction base="dms:DateTime"/>
      </xsd:simpleType>
    </xsd:element>
    <xsd:element name="Aprovado_x0020_Por" ma:index="9" nillable="true" ma:displayName="Aprovado Por" ma:list="UserInfo" ma:SharePointGroup="0" ma:internalName="Aprovado_x0020_P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095AA5-E52F-4B86-BEA9-54AE2A3D885C}"/>
</file>

<file path=customXml/itemProps2.xml><?xml version="1.0" encoding="utf-8"?>
<ds:datastoreItem xmlns:ds="http://schemas.openxmlformats.org/officeDocument/2006/customXml" ds:itemID="{7568CF47-DCE0-4AA3-88CC-65039A5E209C}"/>
</file>

<file path=customXml/itemProps3.xml><?xml version="1.0" encoding="utf-8"?>
<ds:datastoreItem xmlns:ds="http://schemas.openxmlformats.org/officeDocument/2006/customXml" ds:itemID="{7AB3A675-90B5-4E41-B9C7-326C298B34F3}"/>
</file>

<file path=docProps/app.xml><?xml version="1.0" encoding="utf-8"?>
<Properties xmlns="http://schemas.openxmlformats.org/officeDocument/2006/extended-properties" xmlns:vt="http://schemas.openxmlformats.org/officeDocument/2006/docPropsVTypes">
  <TotalTime>7309</TotalTime>
  <Words>2298</Words>
  <Application>Microsoft Office PowerPoint</Application>
  <PresentationFormat>Apresentação na tela (16:9)</PresentationFormat>
  <Paragraphs>378</Paragraphs>
  <Slides>30</Slides>
  <Notes>8</Notes>
  <HiddenSlides>13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7</vt:i4>
      </vt:variant>
      <vt:variant>
        <vt:lpstr>Títulos de slides</vt:lpstr>
      </vt:variant>
      <vt:variant>
        <vt:i4>30</vt:i4>
      </vt:variant>
    </vt:vector>
  </HeadingPairs>
  <TitlesOfParts>
    <vt:vector size="44" baseType="lpstr">
      <vt:lpstr>MS Gothic</vt:lpstr>
      <vt:lpstr>ＭＳ Ｐゴシック</vt:lpstr>
      <vt:lpstr>新細明體</vt:lpstr>
      <vt:lpstr>Arial</vt:lpstr>
      <vt:lpstr>Calibri</vt:lpstr>
      <vt:lpstr>Times New Roman</vt:lpstr>
      <vt:lpstr>Wingdings</vt:lpstr>
      <vt:lpstr>Custom Design</vt:lpstr>
      <vt:lpstr>Template_Oi_pra_todo_mundo - v1</vt:lpstr>
      <vt:lpstr>3_Template_Oi_pra_todo_mundo - v1</vt:lpstr>
      <vt:lpstr>1_Template_Oi_pra_todo_mundo - v1</vt:lpstr>
      <vt:lpstr>2_Template_Oi_pra_todo_mundo - v1</vt:lpstr>
      <vt:lpstr>1_Custom Design</vt:lpstr>
      <vt:lpstr>2_Custom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RJ_ID Projeto_SUB_ID Subprojeto_DAS_VXY</dc:title>
  <dc:creator>Felipe Carvalheira</dc:creator>
  <cp:lastModifiedBy>Jonas Nunes</cp:lastModifiedBy>
  <cp:revision>242</cp:revision>
  <dcterms:created xsi:type="dcterms:W3CDTF">2013-08-20T16:42:35Z</dcterms:created>
  <dcterms:modified xsi:type="dcterms:W3CDTF">2016-07-05T15:27:21Z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0x010100749F4BB575B9704D9BEC920E4BF590B1</vt:lpwstr>
  </property>
</Properties>
</file>