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8" r:id="rId1"/>
  </p:sldMasterIdLst>
  <p:notesMasterIdLst>
    <p:notesMasterId r:id="rId10"/>
  </p:notesMasterIdLst>
  <p:handoutMasterIdLst>
    <p:handoutMasterId r:id="rId11"/>
  </p:handoutMasterIdLst>
  <p:sldIdLst>
    <p:sldId id="532" r:id="rId2"/>
    <p:sldId id="539" r:id="rId3"/>
    <p:sldId id="538" r:id="rId4"/>
    <p:sldId id="566" r:id="rId5"/>
    <p:sldId id="567" r:id="rId6"/>
    <p:sldId id="540" r:id="rId7"/>
    <p:sldId id="569" r:id="rId8"/>
    <p:sldId id="516" r:id="rId9"/>
  </p:sldIdLst>
  <p:sldSz cx="9144000" cy="6858000" type="screen4x3"/>
  <p:notesSz cx="6858000" cy="91011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sanche" initials="NM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C5"/>
    <a:srgbClr val="005390"/>
    <a:srgbClr val="C10042"/>
    <a:srgbClr val="FFDD00"/>
    <a:srgbClr val="B0CB52"/>
    <a:srgbClr val="00A145"/>
    <a:srgbClr val="5693C9"/>
    <a:srgbClr val="B84213"/>
    <a:srgbClr val="F3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94982" autoAdjust="0"/>
  </p:normalViewPr>
  <p:slideViewPr>
    <p:cSldViewPr snapToGrid="0">
      <p:cViewPr varScale="1">
        <p:scale>
          <a:sx n="70" d="100"/>
          <a:sy n="70" d="100"/>
        </p:scale>
        <p:origin x="-1230" y="-96"/>
      </p:cViewPr>
      <p:guideLst>
        <p:guide orient="horz" pos="2158"/>
        <p:guide orient="horz" pos="4179"/>
        <p:guide orient="horz" pos="3731"/>
        <p:guide orient="horz" pos="736"/>
        <p:guide orient="horz" pos="1158"/>
        <p:guide pos="274"/>
        <p:guide pos="5482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5558"/>
        <p:guide pos="24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5357192" y="8823048"/>
            <a:ext cx="1212573" cy="2666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10 October 2012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288234" y="8823048"/>
            <a:ext cx="1222514" cy="2666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124342" y="8823048"/>
            <a:ext cx="596210" cy="2666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88234" y="29677"/>
            <a:ext cx="2971800" cy="455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Bk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323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88234" y="29677"/>
            <a:ext cx="2971800" cy="455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B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57192" y="8823048"/>
            <a:ext cx="1212573" cy="2666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10 October 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4113" y="682625"/>
            <a:ext cx="4549775" cy="341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8235" y="4323041"/>
            <a:ext cx="6281531" cy="409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8234" y="8823048"/>
            <a:ext cx="1222514" cy="2666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24342" y="8823048"/>
            <a:ext cx="596210" cy="2666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17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16827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347663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457200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51752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Stock_000008023739Medium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0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5693C9">
                  <a:alpha val="85000"/>
                </a:srgbClr>
              </a:gs>
              <a:gs pos="0">
                <a:srgbClr val="005390">
                  <a:alpha val="85000"/>
                </a:srgbClr>
              </a:gs>
            </a:gsLst>
            <a:lin ang="78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9" name="Picture 18" descr="hp-logo-reversed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81987" y="6239894"/>
            <a:ext cx="417738" cy="41773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419737"/>
            <a:ext cx="4883947" cy="13176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200"/>
              </a:lnSpc>
              <a:defRPr sz="2800" b="0" i="0" strike="noStrike" cap="none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strike="noStrike" dirty="0" smtClean="0"/>
              <a:t>Presentation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357089" y="6411818"/>
            <a:ext cx="285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Futura Bk" pitchFamily="34" charset="0"/>
              </a:rPr>
              <a:t>©2011 Hewlett-Packard</a:t>
            </a:r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 Development Company, L.P.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The information contained herein is subject to change without notice</a:t>
            </a:r>
            <a:endParaRPr lang="en-US" sz="7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19710" y="1794564"/>
            <a:ext cx="4703133" cy="3932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lang="en-US" sz="1600" b="0" i="0" kern="1200" baseline="0" dirty="0" smtClean="0">
                <a:solidFill>
                  <a:schemeClr val="bg1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57089" y="5065395"/>
            <a:ext cx="3917456" cy="93568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4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</a:t>
            </a:r>
          </a:p>
          <a:p>
            <a:r>
              <a:rPr lang="en-US" dirty="0" smtClean="0"/>
              <a:t>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15" y="8878"/>
            <a:ext cx="710043" cy="297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9"/>
          <a:stretch/>
        </p:blipFill>
        <p:spPr>
          <a:xfrm>
            <a:off x="3867247" y="5397049"/>
            <a:ext cx="574467" cy="146095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730-25C4-4A25-932D-78237D7636C0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8"/>
          <p:cNvSpPr>
            <a:spLocks noGrp="1"/>
          </p:cNvSpPr>
          <p:nvPr>
            <p:ph type="title" hasCustomPrompt="1"/>
          </p:nvPr>
        </p:nvSpPr>
        <p:spPr>
          <a:xfrm>
            <a:off x="371855" y="1523493"/>
            <a:ext cx="2747118" cy="4589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dirty="0" smtClean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66933" y="2059872"/>
            <a:ext cx="2752040" cy="40132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buClrTx/>
              <a:buFont typeface="Futura Bk" pitchFamily="34" charset="0"/>
              <a:buNone/>
              <a:defRPr sz="2000">
                <a:solidFill>
                  <a:schemeClr val="tx1"/>
                </a:solidFill>
                <a:latin typeface="Futura Bk" pitchFamily="34" charset="0"/>
              </a:defRPr>
            </a:lvl1pPr>
            <a:lvl2pPr marL="227013" indent="158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Futura Bk" pitchFamily="34" charset="0"/>
              </a:defRPr>
            </a:lvl2pPr>
            <a:lvl3pPr marL="284163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3pPr>
            <a:lvl4pPr marL="396875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4pPr>
            <a:lvl5pPr marL="517525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/>
                </a:solidFill>
                <a:latin typeface="Futura Bk" pitchFamily="34" charset="0"/>
              </a:defRPr>
            </a:lvl5pPr>
          </a:lstStyle>
          <a:p>
            <a:pPr lvl="0"/>
            <a:r>
              <a:rPr lang="en-US" dirty="0" smtClean="0"/>
              <a:t>Click to edit Master 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227235" y="1515873"/>
            <a:ext cx="2595569" cy="4589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none" baseline="0" dirty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2pPr>
            <a:lvl3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4pPr>
            <a:lvl5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38328" y="420624"/>
            <a:ext cx="824230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ClrTx/>
              <a:buFontTx/>
              <a:buNone/>
              <a:defRPr sz="3300" cap="none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227236" y="2057400"/>
            <a:ext cx="5478094" cy="40157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defRPr>
                <a:solidFill>
                  <a:schemeClr val="tx1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–"/>
              <a:defRPr>
                <a:solidFill>
                  <a:schemeClr val="tx1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7261F3F-4B7A-4FBD-B641-F3FE171DB4AF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71476" y="1520736"/>
            <a:ext cx="2747497" cy="4583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cap="none" baseline="0" dirty="0" smtClean="0"/>
              <a:t>Column header</a:t>
            </a:r>
            <a:endParaRPr lang="en-US" dirty="0"/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227236" y="1520736"/>
            <a:ext cx="2668740" cy="4583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13451" y="1520736"/>
            <a:ext cx="2705100" cy="4583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71475" y="2057400"/>
            <a:ext cx="2747497" cy="40157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defRPr sz="1600">
                <a:solidFill>
                  <a:schemeClr val="tx1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–"/>
              <a:defRPr sz="1000">
                <a:solidFill>
                  <a:schemeClr val="tx1"/>
                </a:solidFill>
              </a:defRPr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3227236" y="2057400"/>
            <a:ext cx="2670644" cy="40157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defRPr sz="1600">
                <a:solidFill>
                  <a:schemeClr val="tx1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–"/>
              <a:defRPr sz="1000">
                <a:solidFill>
                  <a:schemeClr val="tx1"/>
                </a:solidFill>
              </a:defRPr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010276" y="2057400"/>
            <a:ext cx="2707004" cy="40157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defRPr sz="1600">
                <a:solidFill>
                  <a:schemeClr val="tx1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Futura Bk" pitchFamily="34" charset="0"/>
              <a:buChar char="–"/>
              <a:defRPr sz="1000">
                <a:solidFill>
                  <a:schemeClr val="tx1"/>
                </a:solidFill>
              </a:defRPr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Clr>
                <a:schemeClr val="tx2"/>
              </a:buClr>
              <a:buSzPct val="80000"/>
              <a:buFont typeface="Arial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D7CAD889-42ED-460A-951A-1B41EA12FB2A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58CE48-7153-4E13-86E0-521B85BA7370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65760" y="1536192"/>
            <a:ext cx="8348472" cy="4617720"/>
          </a:xfrm>
        </p:spPr>
        <p:txBody>
          <a:bodyPr/>
          <a:lstStyle>
            <a:lvl1pPr>
              <a:buSzPct val="80000"/>
              <a:defRPr/>
            </a:lvl1pPr>
            <a:lvl2pPr>
              <a:buSzPct val="80000"/>
              <a:defRPr/>
            </a:lvl2pPr>
            <a:lvl3pPr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6D8D9C-32AF-465A-BC34-CCA25B35A7CC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65760" y="1536192"/>
            <a:ext cx="4023360" cy="4617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4704080" y="1536192"/>
            <a:ext cx="4023360" cy="4617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3E4EC85-1825-4804-AAF5-CC069C3ACF32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4704080" y="1536192"/>
            <a:ext cx="4023360" cy="4617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1536192"/>
            <a:ext cx="4023360" cy="4617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A419C2E-2217-43D7-B406-9584A7E7E8A5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65760" y="1536192"/>
            <a:ext cx="8348472" cy="222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65760" y="3941064"/>
            <a:ext cx="8348472" cy="222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1295400"/>
            <a:ext cx="8370380" cy="3932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4103CB1-F085-4D7C-9801-9DD25E451EA1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8"/>
          </p:nvPr>
        </p:nvSpPr>
        <p:spPr>
          <a:xfrm>
            <a:off x="365760" y="1950720"/>
            <a:ext cx="8348472" cy="42031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1295400"/>
            <a:ext cx="8370380" cy="3932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8195D7-9019-40A5-9D07-9BEE2FACA05B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AAD1-61B1-4257-8769-EC9E5AF14E33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+ Verb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iStock_000008023739Medium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0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5693C9">
                  <a:alpha val="85000"/>
                </a:srgbClr>
              </a:gs>
              <a:gs pos="0">
                <a:srgbClr val="005390">
                  <a:alpha val="85000"/>
                </a:srgbClr>
              </a:gs>
            </a:gsLst>
            <a:lin ang="78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9" name="Picture 18" descr="hp-logo-reversed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81987" y="6239894"/>
            <a:ext cx="417738" cy="41773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gray">
          <a:xfrm>
            <a:off x="357089" y="6402985"/>
            <a:ext cx="3234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 smtClean="0">
                <a:solidFill>
                  <a:schemeClr val="bg1"/>
                </a:solidFill>
                <a:latin typeface="Futura Bk" pitchFamily="34" charset="0"/>
              </a:rPr>
              <a:t>©2011 Hewlett-Packard</a:t>
            </a:r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 Development Company, L.P.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The information contained herein is subject to change without notice</a:t>
            </a:r>
            <a:endParaRPr lang="en-US" sz="7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357089" y="5065395"/>
            <a:ext cx="3917456" cy="93568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4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</a:t>
            </a:r>
          </a:p>
          <a:p>
            <a:r>
              <a:rPr lang="en-US" dirty="0" smtClean="0"/>
              <a:t>Title</a:t>
            </a:r>
          </a:p>
        </p:txBody>
      </p:sp>
      <p:sp>
        <p:nvSpPr>
          <p:cNvPr id="8" name="Text Placeholder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13775" y="1684395"/>
            <a:ext cx="4009068" cy="5609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lang="en-US" sz="1600" b="0" i="0" kern="1200" baseline="0" dirty="0" smtClean="0">
                <a:solidFill>
                  <a:schemeClr val="bg1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  <p:sp>
        <p:nvSpPr>
          <p:cNvPr id="11" name="Title 10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316013" y="485838"/>
            <a:ext cx="4861915" cy="13176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7200" i="1" strike="noStrike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VERB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15" y="8878"/>
            <a:ext cx="710043" cy="2971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9"/>
          <a:stretch/>
        </p:blipFill>
        <p:spPr>
          <a:xfrm>
            <a:off x="3867247" y="5397049"/>
            <a:ext cx="574467" cy="146095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821-8AC0-4C99-A1C8-1313CC2AA241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365125" y="1536192"/>
            <a:ext cx="8348472" cy="461772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41313" y="420689"/>
            <a:ext cx="8375650" cy="874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534148-7285-47C6-91A9-D9245F0AD972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4"/>
          </p:nvPr>
        </p:nvSpPr>
        <p:spPr>
          <a:xfrm>
            <a:off x="365125" y="1536192"/>
            <a:ext cx="8348472" cy="461772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bg>
      <p:bgPr>
        <a:gradFill flip="none" rotWithShape="1">
          <a:gsLst>
            <a:gs pos="100000">
              <a:srgbClr val="5693C9"/>
            </a:gs>
            <a:gs pos="0">
              <a:srgbClr val="005390"/>
            </a:gs>
          </a:gsLst>
          <a:lin ang="7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5693C9"/>
              </a:gs>
              <a:gs pos="0">
                <a:srgbClr val="005390"/>
              </a:gs>
            </a:gsLst>
            <a:lin ang="78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1009650" y="2744788"/>
            <a:ext cx="7124700" cy="13684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5000"/>
              </a:lnSpc>
              <a:defRPr sz="260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i="1" dirty="0" smtClean="0"/>
              <a:t>Thank you</a:t>
            </a:r>
            <a:endParaRPr lang="en-US" dirty="0"/>
          </a:p>
        </p:txBody>
      </p:sp>
      <p:pic>
        <p:nvPicPr>
          <p:cNvPr id="11" name="Picture 10" descr="hp-logo-reversed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8486749" y="6244656"/>
            <a:ext cx="417738" cy="41773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0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5693C9">
                  <a:alpha val="85000"/>
                </a:srgbClr>
              </a:gs>
              <a:gs pos="0">
                <a:srgbClr val="005390">
                  <a:alpha val="85000"/>
                </a:srgbClr>
              </a:gs>
            </a:gsLst>
            <a:lin ang="78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419737"/>
            <a:ext cx="4883947" cy="13176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3200"/>
              </a:lnSpc>
              <a:defRPr sz="2800" b="0" i="0" strike="noStrike" cap="none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strike="noStrike" dirty="0" smtClean="0"/>
              <a:t>Presentation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357089" y="6411818"/>
            <a:ext cx="285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Futura Bk" pitchFamily="34" charset="0"/>
              </a:rPr>
              <a:t>©2011 Hewlett-Packard</a:t>
            </a:r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 Development Company, L.P.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The information contained herein is subject to change without notice</a:t>
            </a:r>
            <a:endParaRPr lang="en-US" sz="7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19710" y="1794564"/>
            <a:ext cx="4703133" cy="3932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lang="en-US" sz="1600" b="0" i="0" kern="1200" baseline="0" dirty="0" smtClean="0">
                <a:solidFill>
                  <a:schemeClr val="bg1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57089" y="5065395"/>
            <a:ext cx="3917456" cy="93568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4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</a:t>
            </a:r>
          </a:p>
          <a:p>
            <a:r>
              <a:rPr lang="en-US" dirty="0" smtClean="0"/>
              <a:t>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15" y="8878"/>
            <a:ext cx="710043" cy="297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9"/>
          <a:stretch/>
        </p:blipFill>
        <p:spPr>
          <a:xfrm>
            <a:off x="3867247" y="5397049"/>
            <a:ext cx="574467" cy="146095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+ Gradi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tock_000011358492Medium.jpg"/>
          <p:cNvPicPr>
            <a:picLocks noChangeAspect="1"/>
          </p:cNvPicPr>
          <p:nvPr userDrawn="1"/>
        </p:nvPicPr>
        <p:blipFill rotWithShape="1">
          <a:blip r:embed="rId2" cstate="screen"/>
          <a:srcRect b="16801"/>
          <a:stretch/>
        </p:blipFill>
        <p:spPr>
          <a:xfrm>
            <a:off x="4126832" y="1"/>
            <a:ext cx="5017168" cy="68580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0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5693C9"/>
              </a:gs>
              <a:gs pos="0">
                <a:srgbClr val="005390"/>
              </a:gs>
            </a:gsLst>
            <a:lin ang="78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5" name="Picture 14" descr="hp-logo-reversed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81987" y="6239894"/>
            <a:ext cx="417738" cy="417738"/>
          </a:xfrm>
          <a:prstGeom prst="rect">
            <a:avLst/>
          </a:prstGeom>
        </p:spPr>
      </p:pic>
      <p:sp>
        <p:nvSpPr>
          <p:cNvPr id="12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340302" y="575733"/>
            <a:ext cx="4818720" cy="12967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3300"/>
              </a:lnSpc>
              <a:spcBef>
                <a:spcPct val="0"/>
              </a:spcBef>
              <a:buNone/>
              <a:defRPr lang="en-US" sz="2800" b="0" i="0" kern="1200" cap="none" normalizeH="0" baseline="0" dirty="0">
                <a:solidFill>
                  <a:schemeClr val="bg1"/>
                </a:solidFill>
                <a:latin typeface="Futura B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Transition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8"/>
          <a:stretch/>
        </p:blipFill>
        <p:spPr>
          <a:xfrm>
            <a:off x="5072773" y="0"/>
            <a:ext cx="806464" cy="2490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31"/>
          <a:stretch/>
        </p:blipFill>
        <p:spPr>
          <a:xfrm>
            <a:off x="3720791" y="4326301"/>
            <a:ext cx="982035" cy="25317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No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0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5693C9"/>
              </a:gs>
              <a:gs pos="0">
                <a:srgbClr val="005390"/>
              </a:gs>
            </a:gsLst>
            <a:lin ang="78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340302" y="575733"/>
            <a:ext cx="4818720" cy="12967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3300"/>
              </a:lnSpc>
              <a:spcBef>
                <a:spcPct val="0"/>
              </a:spcBef>
              <a:buNone/>
              <a:defRPr lang="en-US" sz="2800" b="0" i="0" kern="1200" cap="none" baseline="0" dirty="0">
                <a:solidFill>
                  <a:schemeClr val="bg1"/>
                </a:solidFill>
                <a:latin typeface="Futura B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Transition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8"/>
          <a:stretch/>
        </p:blipFill>
        <p:spPr>
          <a:xfrm>
            <a:off x="5072773" y="0"/>
            <a:ext cx="806464" cy="2490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31"/>
          <a:stretch/>
        </p:blipFill>
        <p:spPr>
          <a:xfrm>
            <a:off x="3720791" y="4326301"/>
            <a:ext cx="982035" cy="25316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gradFill flip="none" rotWithShape="1">
          <a:gsLst>
            <a:gs pos="100000">
              <a:srgbClr val="5693C9"/>
            </a:gs>
            <a:gs pos="0">
              <a:srgbClr val="005390"/>
            </a:gs>
          </a:gsLst>
          <a:lin ang="7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5693C9"/>
              </a:gs>
              <a:gs pos="0">
                <a:srgbClr val="005390"/>
              </a:gs>
            </a:gsLst>
            <a:lin ang="78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0" name="Picture 9" descr="hp-logo-reversed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8485626" y="6247037"/>
            <a:ext cx="417738" cy="417738"/>
          </a:xfrm>
          <a:prstGeom prst="rect">
            <a:avLst/>
          </a:prstGeom>
        </p:spPr>
      </p:pic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474562" y="706056"/>
            <a:ext cx="8090704" cy="416688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lnSpc>
                <a:spcPct val="100000"/>
              </a:lnSpc>
              <a:defRPr sz="2800" strike="noStrike" cap="none" baseline="0">
                <a:solidFill>
                  <a:schemeClr val="bg1"/>
                </a:solidFill>
                <a:latin typeface="Futura Lt" pitchFamily="34" charset="0"/>
              </a:defRPr>
            </a:lvl1pPr>
          </a:lstStyle>
          <a:p>
            <a:r>
              <a:rPr lang="en-US" strike="noStrike" dirty="0" smtClean="0"/>
              <a:t>“This is a sample quote slide. Select and type your quote inside the quote marks.”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97853" y="5266962"/>
            <a:ext cx="7018845" cy="7691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Speakers Name</a:t>
            </a:r>
          </a:p>
          <a:p>
            <a:pPr lvl="0"/>
            <a:r>
              <a:rPr lang="en-US" dirty="0" smtClean="0"/>
              <a:t>ABC Company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0E41277-7AA8-4FBC-A39F-96E28C915CDD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4"/>
          </p:nvPr>
        </p:nvSpPr>
        <p:spPr>
          <a:xfrm>
            <a:off x="365760" y="1137920"/>
            <a:ext cx="8348472" cy="5015992"/>
          </a:xfrm>
        </p:spPr>
        <p:txBody>
          <a:bodyPr/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38066FD-7A53-4A7D-8A3A-BC9DCEF349F9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8"/>
          </p:nvPr>
        </p:nvSpPr>
        <p:spPr>
          <a:xfrm>
            <a:off x="365760" y="1534160"/>
            <a:ext cx="8348472" cy="46197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7DAB945-2211-4EB4-9CFC-728D766DAE76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023360" y="6473952"/>
            <a:ext cx="1097280" cy="201168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A62A0959-95BD-444B-81BE-0EB5819A2105}" type="datetime1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694944" y="6473952"/>
            <a:ext cx="3291840" cy="20116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65760" y="6473952"/>
            <a:ext cx="32004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338328" y="420624"/>
            <a:ext cx="8375904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65760" y="1536192"/>
            <a:ext cx="8348472" cy="461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5" cstate="screen"/>
          <a:srcRect/>
          <a:stretch>
            <a:fillRect/>
          </a:stretch>
        </p:blipFill>
        <p:spPr bwMode="auto">
          <a:xfrm>
            <a:off x="8494776" y="6254496"/>
            <a:ext cx="40163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74" r:id="rId2"/>
    <p:sldLayoutId id="2147484076" r:id="rId3"/>
    <p:sldLayoutId id="2147484055" r:id="rId4"/>
    <p:sldLayoutId id="2147484077" r:id="rId5"/>
    <p:sldLayoutId id="2147484057" r:id="rId6"/>
    <p:sldLayoutId id="2147483907" r:id="rId7"/>
    <p:sldLayoutId id="2147483908" r:id="rId8"/>
    <p:sldLayoutId id="2147483909" r:id="rId9"/>
    <p:sldLayoutId id="2147483910" r:id="rId10"/>
    <p:sldLayoutId id="2147483915" r:id="rId11"/>
    <p:sldLayoutId id="2147483916" r:id="rId12"/>
    <p:sldLayoutId id="2147483946" r:id="rId13"/>
    <p:sldLayoutId id="2147483951" r:id="rId14"/>
    <p:sldLayoutId id="2147483953" r:id="rId15"/>
    <p:sldLayoutId id="2147483952" r:id="rId16"/>
    <p:sldLayoutId id="2147483947" r:id="rId17"/>
    <p:sldLayoutId id="2147483948" r:id="rId18"/>
    <p:sldLayoutId id="2147483949" r:id="rId19"/>
    <p:sldLayoutId id="2147483955" r:id="rId20"/>
    <p:sldLayoutId id="2147483954" r:id="rId21"/>
    <p:sldLayoutId id="2147484068" r:id="rId22"/>
    <p:sldLayoutId id="2147483937" r:id="rId23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300"/>
        </a:lnSpc>
        <a:spcBef>
          <a:spcPct val="0"/>
        </a:spcBef>
        <a:buNone/>
        <a:defRPr kumimoji="0" lang="en-US" sz="33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Futura Bk" pitchFamily="34" charset="0"/>
          <a:ea typeface="+mj-ea"/>
          <a:cs typeface="+mj-cs"/>
        </a:defRPr>
      </a:lvl1pPr>
    </p:titleStyle>
    <p:bodyStyle>
      <a:lvl1pPr marL="225425" marR="0" indent="-225425" algn="l" defTabSz="914400" rtl="0" eaLnBrk="1" fontAlgn="auto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96875" marR="0" indent="-168275" algn="l" defTabSz="914400" rtl="0" eaLnBrk="1" fontAlgn="auto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tx2"/>
        </a:buClr>
        <a:buSzPct val="80000"/>
        <a:buFont typeface="Futura Bk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marR="0" indent="-168275" algn="l" defTabSz="914400" rtl="0" eaLnBrk="1" fontAlgn="auto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marR="0" indent="-114300" algn="l" defTabSz="914400" rtl="0" eaLnBrk="1" fontAlgn="auto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tx2"/>
        </a:buClr>
        <a:buSzPct val="80000"/>
        <a:buFont typeface="Futura Bk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marR="0" indent="-174625" algn="l" defTabSz="914400" rtl="0" eaLnBrk="1" fontAlgn="auto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blog.jrlages.com.br/wp-content/uploads/2010/06/como_Participar_de_Processos_Seletivos.jpg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Stock_000008023739Medium.jpg"/>
          <p:cNvPicPr>
            <a:picLocks noChangeAspect="1"/>
          </p:cNvPicPr>
          <p:nvPr/>
        </p:nvPicPr>
        <p:blipFill rotWithShape="1">
          <a:blip r:embed="rId2" cstate="screen"/>
          <a:srcRect r="1952"/>
          <a:stretch/>
        </p:blipFill>
        <p:spPr>
          <a:xfrm>
            <a:off x="-3255" y="8878"/>
            <a:ext cx="9147256" cy="6849122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-3255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5693C9">
                  <a:alpha val="85000"/>
                </a:srgbClr>
              </a:gs>
              <a:gs pos="0">
                <a:srgbClr val="005390">
                  <a:alpha val="85000"/>
                </a:srgbClr>
              </a:gs>
            </a:gsLst>
            <a:lin ang="78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357089" y="6392078"/>
            <a:ext cx="285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Futura Bk" pitchFamily="34" charset="0"/>
              </a:rPr>
              <a:t>©2011 Hewlett-Packard</a:t>
            </a:r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 Development Company, L.P.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The information contained herein is subject to change without notice</a:t>
            </a:r>
            <a:endParaRPr lang="en-US" sz="7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Unificação</a:t>
            </a:r>
            <a:r>
              <a:rPr lang="en-US" dirty="0" smtClean="0"/>
              <a:t> HP FMS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Oi</a:t>
            </a:r>
            <a:r>
              <a:rPr lang="en-US" dirty="0" smtClean="0"/>
              <a:t> </a:t>
            </a:r>
            <a:r>
              <a:rPr lang="en-US" dirty="0" smtClean="0"/>
              <a:t>- HP FMS</a:t>
            </a:r>
            <a:endParaRPr lang="en-US" dirty="0"/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Renata Rosário</a:t>
            </a:r>
          </a:p>
          <a:p>
            <a:r>
              <a:rPr lang="en-US" dirty="0" err="1" smtClean="0"/>
              <a:t>Gerente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, PMP</a:t>
            </a:r>
          </a:p>
        </p:txBody>
      </p:sp>
      <p:pic>
        <p:nvPicPr>
          <p:cNvPr id="11" name="Picture 10" descr="hp-logo-reversed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481987" y="6239894"/>
            <a:ext cx="417738" cy="417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15" y="8878"/>
            <a:ext cx="710043" cy="2971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9"/>
          <a:stretch/>
        </p:blipFill>
        <p:spPr>
          <a:xfrm>
            <a:off x="3867247" y="5397049"/>
            <a:ext cx="574467" cy="14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42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Projeto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365760" y="1371601"/>
            <a:ext cx="8536193" cy="1519518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/>
              <a:t>Adequação de entidades em partições, grupos de limite, categorias e dimensões no HP-FRM v11 e migração do banco de dados para a arquitetura ASM do Oracle permitindo um monitoramento proativo pela equipe de capacidade e banco de dados. </a:t>
            </a:r>
            <a:r>
              <a:rPr lang="pt-BR" sz="1800" dirty="0" smtClean="0"/>
              <a:t>Centralização </a:t>
            </a:r>
            <a:r>
              <a:rPr lang="pt-BR" sz="1800" dirty="0"/>
              <a:t>da detecção de fraude para os serviços de voz e dados providos nas redes Móvel e </a:t>
            </a:r>
            <a:r>
              <a:rPr lang="pt-BR" sz="1800" dirty="0" smtClean="0"/>
              <a:t>Fixa.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9508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9624" y="1237129"/>
            <a:ext cx="844475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itchFamily="34" charset="0"/>
                <a:cs typeface="Arial" pitchFamily="34" charset="0"/>
              </a:rPr>
              <a:t>De maneira geral a construção da Solução Unificada de Fraude RI, RII e RIII será constituída de duas fases distintas.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1600" dirty="0">
                <a:latin typeface="Arial" pitchFamily="34" charset="0"/>
                <a:cs typeface="Arial" pitchFamily="34" charset="0"/>
              </a:rPr>
              <a:t>Fase 1: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Criação de um ambiente HP-FRM v11 com operação RII.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1600" dirty="0">
                <a:latin typeface="Arial" pitchFamily="34" charset="0"/>
                <a:cs typeface="Arial" pitchFamily="34" charset="0"/>
              </a:rPr>
              <a:t>Fase 2: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Migração das plataformas Móvel e Fixa RI e RIII para o HP-FRM V11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as-is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Isso se deve ao fato de a arquitetura de hardware atual de produção ser diferente da arquitetura dos novos servidores disponibilizados para este projeto. A saber: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HP-FMS V8 Fixa: 		HP-UX V1	PA-RISC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HP-FMS V10 Móvel: 	HP-UX V2	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Itanium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A nova solução será baseada na versão do HP FRM V11.1 sobre a arquitetura Intel x86_64 com sistema operacional RedHat Enterprise Linux 5.5 AS.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Novos servidores de Aplicação e Banco de Dados serão disponibilizados bem como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Storage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necessário para migração do sistema.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50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158657"/>
            <a:ext cx="848509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itchFamily="34" charset="0"/>
                <a:cs typeface="Arial" pitchFamily="34" charset="0"/>
              </a:rPr>
              <a:t>Para minimizar o risco de migração os ambientes serão mantidos para consulta durante o período de estabilização a ser definido em tempo de projeto. </a:t>
            </a:r>
          </a:p>
          <a:p>
            <a:pPr indent="-285750">
              <a:buFont typeface="Wingdings" pitchFamily="2" charset="2"/>
              <a:buChar char="ü"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Haverá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um duplo convívio dos sistemas antigos (apenas para consulta, sem receber eventos e atualizações) com a nova solução.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A arquitetura física de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Storage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e Banco de Dados e as especificações de hardware deverão suportar os volumes estimados de crescimento até 2015 que é de 430 Milhões de eventos.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Deste modo a arquitetura de partições do banco de dados permitirá um crescimento de até 50% no volume estimado.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	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Para a implementação desta demanda os seguintes sistemas deverão ser modificados.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 – Interfaces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67400"/>
              </p:ext>
            </p:extLst>
          </p:nvPr>
        </p:nvGraphicFramePr>
        <p:xfrm>
          <a:off x="1992573" y="1323833"/>
          <a:ext cx="444817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5185653" imgH="5767298" progId="Visio.Drawing.11">
                  <p:embed/>
                </p:oleObj>
              </mc:Choice>
              <mc:Fallback>
                <p:oleObj r:id="rId3" imgW="5185653" imgH="57672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573" y="1323833"/>
                        <a:ext cx="4448175" cy="495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momento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1705" y="1169894"/>
            <a:ext cx="786653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Wingdings" pitchFamily="2" charset="2"/>
              <a:buChar char="ü"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 Usuária ainda não envio das informações do que gostaria que fosse configurado/desenvolvido, como por exemplo partições, tipo de entidade,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Wingdings" pitchFamily="2" charset="2"/>
              <a:buChar char="ü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Disponibilização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do hardware de acordo com o cronograma;</a:t>
            </a:r>
          </a:p>
          <a:p>
            <a:pPr>
              <a:buFont typeface="Wingdings" pitchFamily="2" charset="2"/>
              <a:buChar char="ü"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  Informações sobre o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Minotauro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para migração da RII;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12290" name="Picture 2" descr="Quando a gestão de processos vale a pena?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5035" y="4208931"/>
            <a:ext cx="3330052" cy="2201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4225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Ações para minimizar os riscos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pic>
        <p:nvPicPr>
          <p:cNvPr id="8194" name="Picture 2" descr="como participar de processos seletivo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7104" y="3743978"/>
            <a:ext cx="3119320" cy="24954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68942" y="1087958"/>
            <a:ext cx="8027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Dealine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área usuário para envio das informações ;</a:t>
            </a:r>
            <a:endParaRPr lang="pt-BR" sz="1600" dirty="0"/>
          </a:p>
        </p:txBody>
      </p:sp>
      <p:sp>
        <p:nvSpPr>
          <p:cNvPr id="12" name="Rectangle 11"/>
          <p:cNvSpPr/>
          <p:nvPr/>
        </p:nvSpPr>
        <p:spPr>
          <a:xfrm>
            <a:off x="228601" y="1535104"/>
            <a:ext cx="7826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Wingdings" pitchFamily="2" charset="2"/>
              <a:buChar char="ü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Adiantar as regiões RI e R III, rating,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feeder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e EDC pois não teremos alterações nesses elementos para esse projeto somente a adição da RII;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942" y="2335322"/>
            <a:ext cx="7718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Enviar as informaç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ões de hardware para que possamos adiantar os requisitos de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infra-estrutura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Obrigada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Angle_Light_4x3_Blue Short">
  <a:themeElements>
    <a:clrScheme name="Template 2011">
      <a:dk1>
        <a:srgbClr val="000000"/>
      </a:dk1>
      <a:lt1>
        <a:sysClr val="window" lastClr="FFFFFF"/>
      </a:lt1>
      <a:dk2>
        <a:srgbClr val="858689"/>
      </a:dk2>
      <a:lt2>
        <a:srgbClr val="007FC5"/>
      </a:lt2>
      <a:accent1>
        <a:srgbClr val="5693C9"/>
      </a:accent1>
      <a:accent2>
        <a:srgbClr val="008094"/>
      </a:accent2>
      <a:accent3>
        <a:srgbClr val="00A145"/>
      </a:accent3>
      <a:accent4>
        <a:srgbClr val="F39900"/>
      </a:accent4>
      <a:accent5>
        <a:srgbClr val="E31C19"/>
      </a:accent5>
      <a:accent6>
        <a:srgbClr val="DDDEDD"/>
      </a:accent6>
      <a:hlink>
        <a:srgbClr val="0098F6"/>
      </a:hlink>
      <a:folHlink>
        <a:srgbClr val="EB5F01"/>
      </a:folHlink>
    </a:clrScheme>
    <a:fontScheme name="Custom 1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rgbClr val="5693C9"/>
            </a:gs>
            <a:gs pos="0">
              <a:srgbClr val="005390"/>
            </a:gs>
          </a:gsLst>
          <a:lin ang="780000" scaled="0"/>
          <a:tileRect/>
        </a:gradFill>
        <a:ln>
          <a:noFill/>
        </a:ln>
        <a:effectLst/>
      </a:spPr>
      <a:bodyPr lIns="91440" tIns="45720" rtlCol="0" anchor="ctr"/>
      <a:lstStyle>
        <a:defPPr algn="ctr">
          <a:lnSpc>
            <a:spcPct val="85000"/>
          </a:lnSpc>
          <a:defRPr sz="2000" dirty="0" smtClean="0">
            <a:solidFill>
              <a:prstClr val="white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Clr>
            <a:schemeClr val="tx2"/>
          </a:buClr>
          <a:buSzPct val="80000"/>
          <a:defRPr sz="2000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8727</TotalTime>
  <Words>356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HP_Angle_Light_4x3_Blue Short</vt:lpstr>
      <vt:lpstr>Visio.Drawing.11</vt:lpstr>
      <vt:lpstr>Projeto Unificação HP FMS</vt:lpstr>
      <vt:lpstr>Objetivo do Projeto</vt:lpstr>
      <vt:lpstr>Escopo do Projeto</vt:lpstr>
      <vt:lpstr>Escopo do Projeto </vt:lpstr>
      <vt:lpstr>Escopo do Projeto – Interfaces </vt:lpstr>
      <vt:lpstr>Riscos encontrados até o momento</vt:lpstr>
      <vt:lpstr>Ações para minimizar os riscos   </vt:lpstr>
      <vt:lpstr>Obrigada</vt:lpstr>
    </vt:vector>
  </TitlesOfParts>
  <Manager>Holly Garcia</Manager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HP_Angle_Light_4x3_EB Blue</dc:title>
  <dc:creator>Enterprise Presentations</dc:creator>
  <dc:description>nicole.sanchez@hp.com_x000d_
(408) 655-2359</dc:description>
  <cp:lastModifiedBy>Renata Rosario</cp:lastModifiedBy>
  <cp:revision>345</cp:revision>
  <cp:lastPrinted>2011-03-17T20:25:45Z</cp:lastPrinted>
  <dcterms:created xsi:type="dcterms:W3CDTF">2010-06-28T19:37:48Z</dcterms:created>
  <dcterms:modified xsi:type="dcterms:W3CDTF">2012-10-10T21:57:08Z</dcterms:modified>
</cp:coreProperties>
</file>