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0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1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  <p:sldMasterId id="2147483711" r:id="rId2"/>
    <p:sldMasterId id="2147483722" r:id="rId3"/>
    <p:sldMasterId id="2147483727" r:id="rId4"/>
    <p:sldMasterId id="2147483732" r:id="rId5"/>
    <p:sldMasterId id="2147483737" r:id="rId6"/>
    <p:sldMasterId id="2147483742" r:id="rId7"/>
    <p:sldMasterId id="2147483747" r:id="rId8"/>
    <p:sldMasterId id="2147483752" r:id="rId9"/>
    <p:sldMasterId id="2147483757" r:id="rId10"/>
    <p:sldMasterId id="2147483762" r:id="rId11"/>
    <p:sldMasterId id="2147483767" r:id="rId12"/>
  </p:sldMasterIdLst>
  <p:notesMasterIdLst>
    <p:notesMasterId r:id="rId58"/>
  </p:notesMasterIdLst>
  <p:handoutMasterIdLst>
    <p:handoutMasterId r:id="rId59"/>
  </p:handoutMasterIdLst>
  <p:sldIdLst>
    <p:sldId id="326" r:id="rId13"/>
    <p:sldId id="454" r:id="rId14"/>
    <p:sldId id="402" r:id="rId15"/>
    <p:sldId id="432" r:id="rId16"/>
    <p:sldId id="392" r:id="rId17"/>
    <p:sldId id="491" r:id="rId18"/>
    <p:sldId id="504" r:id="rId19"/>
    <p:sldId id="465" r:id="rId20"/>
    <p:sldId id="459" r:id="rId21"/>
    <p:sldId id="433" r:id="rId22"/>
    <p:sldId id="428" r:id="rId23"/>
    <p:sldId id="429" r:id="rId24"/>
    <p:sldId id="460" r:id="rId25"/>
    <p:sldId id="462" r:id="rId26"/>
    <p:sldId id="466" r:id="rId27"/>
    <p:sldId id="435" r:id="rId28"/>
    <p:sldId id="404" r:id="rId29"/>
    <p:sldId id="436" r:id="rId30"/>
    <p:sldId id="437" r:id="rId31"/>
    <p:sldId id="405" r:id="rId32"/>
    <p:sldId id="438" r:id="rId33"/>
    <p:sldId id="439" r:id="rId34"/>
    <p:sldId id="440" r:id="rId35"/>
    <p:sldId id="441" r:id="rId36"/>
    <p:sldId id="442" r:id="rId37"/>
    <p:sldId id="501" r:id="rId38"/>
    <p:sldId id="510" r:id="rId39"/>
    <p:sldId id="489" r:id="rId40"/>
    <p:sldId id="334" r:id="rId41"/>
    <p:sldId id="376" r:id="rId42"/>
    <p:sldId id="382" r:id="rId43"/>
    <p:sldId id="383" r:id="rId44"/>
    <p:sldId id="384" r:id="rId45"/>
    <p:sldId id="385" r:id="rId46"/>
    <p:sldId id="463" r:id="rId47"/>
    <p:sldId id="464" r:id="rId48"/>
    <p:sldId id="505" r:id="rId49"/>
    <p:sldId id="506" r:id="rId50"/>
    <p:sldId id="507" r:id="rId51"/>
    <p:sldId id="508" r:id="rId52"/>
    <p:sldId id="509" r:id="rId53"/>
    <p:sldId id="467" r:id="rId54"/>
    <p:sldId id="468" r:id="rId55"/>
    <p:sldId id="469" r:id="rId56"/>
    <p:sldId id="470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756"/>
    <a:srgbClr val="009AA6"/>
    <a:srgbClr val="E05206"/>
    <a:srgbClr val="E4D3B5"/>
    <a:srgbClr val="DBC0A8"/>
    <a:srgbClr val="75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9645" autoAdjust="0"/>
  </p:normalViewPr>
  <p:slideViewPr>
    <p:cSldViewPr snapToObjects="1">
      <p:cViewPr>
        <p:scale>
          <a:sx n="100" d="100"/>
          <a:sy n="100" d="100"/>
        </p:scale>
        <p:origin x="-570" y="-54"/>
      </p:cViewPr>
      <p:guideLst>
        <p:guide orient="horz" pos="667"/>
        <p:guide orient="horz" pos="8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61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9CA9-4B8C-F44D-99A4-F7846C6CD634}" type="datetime1">
              <a:rPr lang="pt-BR" smtClean="0"/>
              <a:t>22/05/2014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ECE9-622E-2045-A857-6F56FA9954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2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BC11-D23A-9B42-BE2B-A820FD87732B}" type="datetime1">
              <a:rPr lang="pt-BR" smtClean="0"/>
              <a:t>22/05/2014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3344D-FFC8-1E48-B5D6-DDE69E6481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pt-BR" dirty="0" smtClean="0"/>
              <a:t>Total de Slides</a:t>
            </a:r>
            <a:endParaRPr lang="pt-BR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pt-BR" sz="1800" dirty="0" smtClean="0"/>
              <a:t>Sumário Executivo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2258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663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4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9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9680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442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3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120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14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0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621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632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3710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8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75892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581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58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4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91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4045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4627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2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83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916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99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48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242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137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464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2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7793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5328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0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001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2283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850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872" y="1635646"/>
            <a:ext cx="5112494" cy="122450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pt-BR" noProof="0" dirty="0" smtClean="0"/>
              <a:t>Título com letra Arial</a:t>
            </a:r>
            <a:br>
              <a:rPr lang="pt-BR" noProof="0" dirty="0" smtClean="0"/>
            </a:br>
            <a:r>
              <a:rPr lang="pt-BR" noProof="0" dirty="0" err="1" smtClean="0"/>
              <a:t>Bold</a:t>
            </a:r>
            <a:r>
              <a:rPr lang="pt-BR" noProof="0" dirty="0" smtClean="0"/>
              <a:t> tamanho 38</a:t>
            </a:r>
            <a:endParaRPr lang="pt-BR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2860154"/>
            <a:ext cx="5112494" cy="6477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dirty="0" smtClean="0"/>
              <a:t>Referência (</a:t>
            </a:r>
            <a:r>
              <a:rPr lang="pt-BR" noProof="0" dirty="0" err="1" smtClean="0"/>
              <a:t>Dpto</a:t>
            </a:r>
            <a:r>
              <a:rPr lang="pt-BR" noProof="0" dirty="0" smtClean="0"/>
              <a:t>, cidade, etc.) | Ano</a:t>
            </a:r>
          </a:p>
          <a:p>
            <a:pPr lvl="0"/>
            <a:r>
              <a:rPr lang="pt-BR" noProof="0" dirty="0" smtClean="0"/>
              <a:t>Usar letra Arial tamanho 15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5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933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13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373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.pn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3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.png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0" r:id="rId2"/>
    <p:sldLayoutId id="2147483714" r:id="rId3"/>
    <p:sldLayoutId id="2147483720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3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8208962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styles</a:t>
            </a:r>
            <a:endParaRPr lang="pt-BR" noProof="0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16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7577C0"/>
        </a:buClr>
        <a:buFont typeface="Wingdings" panose="05000000000000000000" pitchFamily="2" charset="2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2175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9250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pos="249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  <p15:guide id="6" orient="horz" pos="30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6" r:id="rId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5.xml"/><Relationship Id="rId5" Type="http://schemas.openxmlformats.org/officeDocument/2006/relationships/slide" Target="slide44.xml"/><Relationship Id="rId4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M2M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Gerência de Arquitetura de Negócios e  Aplicações</a:t>
            </a:r>
          </a:p>
          <a:p>
            <a:r>
              <a:rPr lang="pt-BR" dirty="0" smtClean="0"/>
              <a:t>DANT - Diretoria de Arquitetura e Novas Tecnologias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876256" y="480399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Janeiro 2014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M2M – Premissas gerais</a:t>
            </a:r>
            <a:endParaRPr lang="pt-BR" dirty="0"/>
          </a:p>
        </p:txBody>
      </p:sp>
      <p:pic>
        <p:nvPicPr>
          <p:cNvPr id="3" name="Picture 11" descr="logo_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75" y="123478"/>
            <a:ext cx="116812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7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11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288" y="51470"/>
            <a:ext cx="7705104" cy="784225"/>
          </a:xfrm>
        </p:spPr>
        <p:txBody>
          <a:bodyPr/>
          <a:lstStyle/>
          <a:p>
            <a:r>
              <a:rPr lang="pt-BR" dirty="0" smtClean="0"/>
              <a:t>Premissas Gerais adotadas para elaboração das </a:t>
            </a:r>
            <a:r>
              <a:rPr lang="pt-BR" dirty="0" err="1" smtClean="0"/>
              <a:t>OG’s</a:t>
            </a:r>
            <a:endParaRPr lang="pt-BR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97235" y="339502"/>
            <a:ext cx="7803157" cy="40224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Não teremos Franquias com Consumo Excedentes, eliminando a necessidade de geração, coleta e envio de </a:t>
            </a:r>
            <a:r>
              <a:rPr lang="pt-BR" sz="1000" dirty="0" err="1" smtClean="0">
                <a:solidFill>
                  <a:prstClr val="black"/>
                </a:solidFill>
              </a:rPr>
              <a:t>CDR´s</a:t>
            </a:r>
            <a:r>
              <a:rPr lang="pt-BR" sz="1000" dirty="0" smtClean="0">
                <a:solidFill>
                  <a:prstClr val="black"/>
                </a:solidFill>
              </a:rPr>
              <a:t> </a:t>
            </a:r>
            <a:r>
              <a:rPr lang="pt-BR" sz="1000" dirty="0" err="1">
                <a:solidFill>
                  <a:prstClr val="black"/>
                </a:solidFill>
              </a:rPr>
              <a:t>intra</a:t>
            </a:r>
            <a:r>
              <a:rPr lang="pt-BR" sz="1000" dirty="0">
                <a:solidFill>
                  <a:prstClr val="black"/>
                </a:solidFill>
              </a:rPr>
              <a:t> ou extra </a:t>
            </a:r>
            <a:r>
              <a:rPr lang="pt-BR" sz="1000" dirty="0" smtClean="0">
                <a:solidFill>
                  <a:prstClr val="black"/>
                </a:solidFill>
              </a:rPr>
              <a:t>franquias para serem </a:t>
            </a:r>
            <a:r>
              <a:rPr lang="pt-BR" sz="1000" dirty="0">
                <a:solidFill>
                  <a:prstClr val="black"/>
                </a:solidFill>
              </a:rPr>
              <a:t>entregues </a:t>
            </a:r>
            <a:r>
              <a:rPr lang="pt-BR" sz="1000" dirty="0" err="1">
                <a:solidFill>
                  <a:prstClr val="black"/>
                </a:solidFill>
              </a:rPr>
              <a:t>pré</a:t>
            </a:r>
            <a:r>
              <a:rPr lang="pt-BR" sz="1000" dirty="0">
                <a:solidFill>
                  <a:prstClr val="black"/>
                </a:solidFill>
              </a:rPr>
              <a:t>-tarifados ao </a:t>
            </a:r>
            <a:r>
              <a:rPr lang="pt-BR" sz="1000" dirty="0" smtClean="0">
                <a:solidFill>
                  <a:prstClr val="black"/>
                </a:solidFill>
              </a:rPr>
              <a:t>Sistema de Faturamento Arbor</a:t>
            </a:r>
            <a:r>
              <a:rPr lang="pt-BR" sz="1000" dirty="0">
                <a:solidFill>
                  <a:prstClr val="black"/>
                </a:solidFill>
              </a:rPr>
              <a:t> </a:t>
            </a:r>
            <a:r>
              <a:rPr lang="pt-BR" sz="1000" dirty="0" smtClean="0">
                <a:solidFill>
                  <a:prstClr val="black"/>
                </a:solidFill>
              </a:rPr>
              <a:t>através do sistema de mediação;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Não será criado nenhum layout específico de CDR para o M2M;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O objeto IXS(único</a:t>
            </a:r>
            <a:r>
              <a:rPr lang="pt-BR" sz="1000" dirty="0">
                <a:solidFill>
                  <a:prstClr val="black"/>
                </a:solidFill>
              </a:rPr>
              <a:t>) que representará o conjunto de tarifários/ofertas </a:t>
            </a:r>
            <a:r>
              <a:rPr lang="pt-BR" sz="1000" dirty="0" smtClean="0">
                <a:solidFill>
                  <a:prstClr val="black"/>
                </a:solidFill>
              </a:rPr>
              <a:t>de conectividade gerida disponíveis </a:t>
            </a:r>
            <a:r>
              <a:rPr lang="pt-BR" sz="1000" dirty="0">
                <a:solidFill>
                  <a:prstClr val="black"/>
                </a:solidFill>
              </a:rPr>
              <a:t>aos </a:t>
            </a:r>
            <a:r>
              <a:rPr lang="pt-BR" sz="1000" dirty="0" smtClean="0">
                <a:solidFill>
                  <a:prstClr val="black"/>
                </a:solidFill>
              </a:rPr>
              <a:t>clientes, deverá </a:t>
            </a:r>
            <a:r>
              <a:rPr lang="pt-BR" sz="1000" dirty="0">
                <a:solidFill>
                  <a:prstClr val="black"/>
                </a:solidFill>
              </a:rPr>
              <a:t>ser construído de forma genérica no CRM para que possa ser utilizado no processo de venda e </a:t>
            </a:r>
            <a:r>
              <a:rPr lang="pt-BR" sz="1000" dirty="0" smtClean="0">
                <a:solidFill>
                  <a:prstClr val="black"/>
                </a:solidFill>
              </a:rPr>
              <a:t>possibilite sua associação somente a </a:t>
            </a:r>
            <a:r>
              <a:rPr lang="pt-BR" sz="1000" dirty="0">
                <a:solidFill>
                  <a:prstClr val="black"/>
                </a:solidFill>
              </a:rPr>
              <a:t>cada cliente </a:t>
            </a:r>
            <a:r>
              <a:rPr lang="pt-BR" sz="1000" dirty="0" smtClean="0">
                <a:solidFill>
                  <a:prstClr val="black"/>
                </a:solidFill>
              </a:rPr>
              <a:t>M2M para </a:t>
            </a:r>
            <a:r>
              <a:rPr lang="pt-BR" sz="1000" dirty="0">
                <a:solidFill>
                  <a:prstClr val="black"/>
                </a:solidFill>
              </a:rPr>
              <a:t>execução do processo de </a:t>
            </a:r>
            <a:r>
              <a:rPr lang="pt-BR" sz="1000" dirty="0" err="1" smtClean="0">
                <a:solidFill>
                  <a:prstClr val="black"/>
                </a:solidFill>
              </a:rPr>
              <a:t>account</a:t>
            </a:r>
            <a:r>
              <a:rPr lang="pt-BR" sz="1000" dirty="0" smtClean="0">
                <a:solidFill>
                  <a:prstClr val="black"/>
                </a:solidFill>
              </a:rPr>
              <a:t> na plataforma;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Os id de cliente(NCC), o id de fatura(</a:t>
            </a:r>
            <a:r>
              <a:rPr lang="pt-BR" sz="1000" dirty="0" err="1">
                <a:solidFill>
                  <a:prstClr val="black"/>
                </a:solidFill>
              </a:rPr>
              <a:t>NICs</a:t>
            </a:r>
            <a:r>
              <a:rPr lang="pt-BR" sz="1000" dirty="0">
                <a:solidFill>
                  <a:prstClr val="black"/>
                </a:solidFill>
              </a:rPr>
              <a:t>), a data de corte, e o código do serviço de conectividade gerida(IXS com id em repetição ao id da fatura), deverão ser os domínios de dados a serem utilizados no processo de </a:t>
            </a:r>
            <a:r>
              <a:rPr lang="pt-BR" sz="1000" dirty="0" err="1">
                <a:solidFill>
                  <a:prstClr val="black"/>
                </a:solidFill>
              </a:rPr>
              <a:t>account</a:t>
            </a:r>
            <a:r>
              <a:rPr lang="pt-BR" sz="1000" dirty="0">
                <a:solidFill>
                  <a:prstClr val="black"/>
                </a:solidFill>
              </a:rPr>
              <a:t> a ser executado na </a:t>
            </a:r>
            <a:r>
              <a:rPr lang="pt-BR" sz="1000" dirty="0" smtClean="0">
                <a:solidFill>
                  <a:prstClr val="black"/>
                </a:solidFill>
              </a:rPr>
              <a:t>plataforma;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Somente o </a:t>
            </a:r>
            <a:r>
              <a:rPr lang="pt-BR" sz="1000" dirty="0" err="1" smtClean="0">
                <a:solidFill>
                  <a:prstClr val="black"/>
                </a:solidFill>
              </a:rPr>
              <a:t>account</a:t>
            </a:r>
            <a:r>
              <a:rPr lang="pt-BR" sz="1000" dirty="0" smtClean="0">
                <a:solidFill>
                  <a:prstClr val="black"/>
                </a:solidFill>
              </a:rPr>
              <a:t> </a:t>
            </a:r>
            <a:r>
              <a:rPr lang="pt-BR" sz="1000" dirty="0">
                <a:solidFill>
                  <a:prstClr val="black"/>
                </a:solidFill>
              </a:rPr>
              <a:t>de novas contas cliente e contas faturas, assim como seus respectivos novos </a:t>
            </a:r>
            <a:r>
              <a:rPr lang="pt-BR" sz="1000" dirty="0" err="1">
                <a:solidFill>
                  <a:prstClr val="black"/>
                </a:solidFill>
              </a:rPr>
              <a:t>MSISDN´s</a:t>
            </a:r>
            <a:r>
              <a:rPr lang="pt-BR" sz="1000" dirty="0">
                <a:solidFill>
                  <a:prstClr val="black"/>
                </a:solidFill>
              </a:rPr>
              <a:t> deverão ser provenientes do CRM Siebel para a plataforma em processo automatizado, ficando </a:t>
            </a:r>
            <a:r>
              <a:rPr lang="pt-BR" sz="1000" dirty="0" smtClean="0">
                <a:solidFill>
                  <a:prstClr val="black"/>
                </a:solidFill>
              </a:rPr>
              <a:t>a finalização do processo de configuração e a associação </a:t>
            </a:r>
            <a:r>
              <a:rPr lang="pt-BR" sz="1000" dirty="0">
                <a:solidFill>
                  <a:prstClr val="black"/>
                </a:solidFill>
              </a:rPr>
              <a:t>de planos(</a:t>
            </a:r>
            <a:r>
              <a:rPr lang="pt-BR" sz="1000" dirty="0" err="1">
                <a:solidFill>
                  <a:prstClr val="black"/>
                </a:solidFill>
              </a:rPr>
              <a:t>IXSs</a:t>
            </a:r>
            <a:r>
              <a:rPr lang="pt-BR" sz="1000" dirty="0">
                <a:solidFill>
                  <a:prstClr val="black"/>
                </a:solidFill>
              </a:rPr>
              <a:t>) </a:t>
            </a:r>
            <a:r>
              <a:rPr lang="pt-BR" sz="1000" dirty="0" smtClean="0">
                <a:solidFill>
                  <a:prstClr val="black"/>
                </a:solidFill>
              </a:rPr>
              <a:t>a ser associada aos cartões, executadas </a:t>
            </a:r>
            <a:r>
              <a:rPr lang="pt-BR" sz="1000" dirty="0">
                <a:solidFill>
                  <a:prstClr val="black"/>
                </a:solidFill>
              </a:rPr>
              <a:t>manualmente </a:t>
            </a:r>
            <a:r>
              <a:rPr lang="pt-BR" sz="1000" dirty="0" smtClean="0">
                <a:solidFill>
                  <a:prstClr val="black"/>
                </a:solidFill>
              </a:rPr>
              <a:t>e personalizada na plataforma, através do uso de seu portal O&amp;M a fim de finalizar a operação de venda/</a:t>
            </a:r>
            <a:r>
              <a:rPr lang="pt-BR" sz="1000" dirty="0" err="1" smtClean="0">
                <a:solidFill>
                  <a:prstClr val="black"/>
                </a:solidFill>
              </a:rPr>
              <a:t>account</a:t>
            </a:r>
            <a:r>
              <a:rPr lang="pt-BR" sz="1000" dirty="0">
                <a:solidFill>
                  <a:prstClr val="black"/>
                </a:solidFill>
              </a:rPr>
              <a:t> </a:t>
            </a:r>
            <a:r>
              <a:rPr lang="pt-BR" sz="1000" dirty="0" smtClean="0">
                <a:solidFill>
                  <a:prstClr val="black"/>
                </a:solidFill>
              </a:rPr>
              <a:t>pelo BO M2M;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Não existe dependência entre os processos de configuração de </a:t>
            </a:r>
            <a:r>
              <a:rPr lang="pt-BR" sz="1000" dirty="0" err="1">
                <a:solidFill>
                  <a:prstClr val="black"/>
                </a:solidFill>
              </a:rPr>
              <a:t>IXSs</a:t>
            </a:r>
            <a:r>
              <a:rPr lang="pt-BR" sz="1000" dirty="0">
                <a:solidFill>
                  <a:prstClr val="black"/>
                </a:solidFill>
              </a:rPr>
              <a:t> e o de </a:t>
            </a:r>
            <a:r>
              <a:rPr lang="pt-BR" sz="1000" dirty="0" err="1">
                <a:solidFill>
                  <a:prstClr val="black"/>
                </a:solidFill>
              </a:rPr>
              <a:t>pré</a:t>
            </a:r>
            <a:r>
              <a:rPr lang="pt-BR" sz="1000" dirty="0">
                <a:solidFill>
                  <a:prstClr val="black"/>
                </a:solidFill>
              </a:rPr>
              <a:t>-provisão de cartões. Somente entre os processos de </a:t>
            </a:r>
            <a:r>
              <a:rPr lang="pt-BR" sz="1000" dirty="0" err="1">
                <a:solidFill>
                  <a:prstClr val="black"/>
                </a:solidFill>
              </a:rPr>
              <a:t>account</a:t>
            </a:r>
            <a:r>
              <a:rPr lang="pt-BR" sz="1000" dirty="0">
                <a:solidFill>
                  <a:prstClr val="black"/>
                </a:solidFill>
              </a:rPr>
              <a:t> e os de configuração de </a:t>
            </a:r>
            <a:r>
              <a:rPr lang="pt-BR" sz="1000" dirty="0" err="1">
                <a:solidFill>
                  <a:prstClr val="black"/>
                </a:solidFill>
              </a:rPr>
              <a:t>IXSs</a:t>
            </a:r>
            <a:r>
              <a:rPr lang="pt-BR" sz="1000" dirty="0">
                <a:solidFill>
                  <a:prstClr val="black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Somente os eventos de assinaturas/mensalidades deverão </a:t>
            </a:r>
            <a:r>
              <a:rPr lang="pt-BR" sz="1000" dirty="0">
                <a:solidFill>
                  <a:prstClr val="black"/>
                </a:solidFill>
              </a:rPr>
              <a:t>ser entregues para o </a:t>
            </a:r>
            <a:r>
              <a:rPr lang="pt-BR" sz="1000" dirty="0" smtClean="0">
                <a:solidFill>
                  <a:prstClr val="black"/>
                </a:solidFill>
              </a:rPr>
              <a:t>Arbor, valorados, já </a:t>
            </a:r>
            <a:r>
              <a:rPr lang="pt-BR" sz="1000" dirty="0">
                <a:solidFill>
                  <a:prstClr val="black"/>
                </a:solidFill>
              </a:rPr>
              <a:t>com os impostos </a:t>
            </a:r>
            <a:r>
              <a:rPr lang="pt-BR" sz="1000" dirty="0" smtClean="0">
                <a:solidFill>
                  <a:prstClr val="black"/>
                </a:solidFill>
              </a:rPr>
              <a:t>embutidos em seu preço(preço bruto único nacional) e com data de início e fim de vigência de cada evento gerado pelo processo de gestão dos cartões para permitir ao </a:t>
            </a:r>
            <a:r>
              <a:rPr lang="pt-BR" sz="1000" dirty="0" err="1" smtClean="0">
                <a:solidFill>
                  <a:prstClr val="black"/>
                </a:solidFill>
              </a:rPr>
              <a:t>billing</a:t>
            </a:r>
            <a:r>
              <a:rPr lang="pt-BR" sz="1000" dirty="0" smtClean="0">
                <a:solidFill>
                  <a:prstClr val="black"/>
                </a:solidFill>
              </a:rPr>
              <a:t> aplicar o cálculo de pro-rata e o tratamento de impostos federais/estaduais em conta fatura;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A </a:t>
            </a:r>
            <a:r>
              <a:rPr lang="pt-BR" sz="1000" dirty="0">
                <a:solidFill>
                  <a:prstClr val="black"/>
                </a:solidFill>
              </a:rPr>
              <a:t>gestão de </a:t>
            </a:r>
            <a:r>
              <a:rPr lang="pt-BR" sz="1000" dirty="0" smtClean="0">
                <a:solidFill>
                  <a:prstClr val="black"/>
                </a:solidFill>
              </a:rPr>
              <a:t>tarifários/ofertas(tarifas, assinaturas, franquias e demais informações) </a:t>
            </a:r>
            <a:r>
              <a:rPr lang="pt-BR" sz="1000" dirty="0">
                <a:solidFill>
                  <a:prstClr val="black"/>
                </a:solidFill>
              </a:rPr>
              <a:t>do M2M ficará totalmente fora do Arbor. O Cotar não poderá ser utilizado para a configuração </a:t>
            </a:r>
            <a:r>
              <a:rPr lang="pt-BR" sz="1000" dirty="0" smtClean="0">
                <a:solidFill>
                  <a:prstClr val="black"/>
                </a:solidFill>
              </a:rPr>
              <a:t>e criação de tarifários/ofertas. Analogamente as suas funções de mudanças de preços nas tarifas, deverá ser utilizado o módulo CM(</a:t>
            </a:r>
            <a:r>
              <a:rPr lang="pt-BR" sz="1000" dirty="0" err="1" smtClean="0">
                <a:solidFill>
                  <a:prstClr val="black"/>
                </a:solidFill>
              </a:rPr>
              <a:t>Configuration</a:t>
            </a:r>
            <a:r>
              <a:rPr lang="pt-BR" sz="1000" dirty="0" smtClean="0">
                <a:solidFill>
                  <a:prstClr val="black"/>
                </a:solidFill>
              </a:rPr>
              <a:t> Manager) da Plataforma;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Todas os planos/ofertas(</a:t>
            </a:r>
            <a:r>
              <a:rPr lang="pt-BR" sz="1000" dirty="0" err="1">
                <a:solidFill>
                  <a:prstClr val="black"/>
                </a:solidFill>
              </a:rPr>
              <a:t>IXSs</a:t>
            </a:r>
            <a:r>
              <a:rPr lang="pt-BR" sz="1000" dirty="0">
                <a:solidFill>
                  <a:prstClr val="black"/>
                </a:solidFill>
              </a:rPr>
              <a:t>) só poderão ser habilitados para associação a cartões </a:t>
            </a:r>
            <a:r>
              <a:rPr lang="pt-BR" sz="1000" dirty="0" smtClean="0">
                <a:solidFill>
                  <a:prstClr val="black"/>
                </a:solidFill>
              </a:rPr>
              <a:t>pelo cliente via Portal Self </a:t>
            </a:r>
            <a:r>
              <a:rPr lang="pt-BR" sz="1000" dirty="0" err="1" smtClean="0">
                <a:solidFill>
                  <a:prstClr val="black"/>
                </a:solidFill>
              </a:rPr>
              <a:t>Care</a:t>
            </a:r>
            <a:r>
              <a:rPr lang="pt-BR" sz="1000" dirty="0" smtClean="0">
                <a:solidFill>
                  <a:prstClr val="black"/>
                </a:solidFill>
              </a:rPr>
              <a:t>, após </a:t>
            </a:r>
            <a:r>
              <a:rPr lang="pt-BR" sz="1000" dirty="0">
                <a:solidFill>
                  <a:prstClr val="black"/>
                </a:solidFill>
              </a:rPr>
              <a:t>sua mudança de estado para ativo com a finalização de todos os itens obrigatórios de </a:t>
            </a:r>
            <a:r>
              <a:rPr lang="pt-BR" sz="1000" dirty="0" smtClean="0">
                <a:solidFill>
                  <a:prstClr val="black"/>
                </a:solidFill>
              </a:rPr>
              <a:t>configuração, cuja </a:t>
            </a:r>
            <a:r>
              <a:rPr lang="pt-BR" sz="1000" dirty="0">
                <a:solidFill>
                  <a:prstClr val="black"/>
                </a:solidFill>
              </a:rPr>
              <a:t>mudança de estado </a:t>
            </a:r>
            <a:r>
              <a:rPr lang="pt-BR" sz="1000" dirty="0" smtClean="0">
                <a:solidFill>
                  <a:prstClr val="black"/>
                </a:solidFill>
              </a:rPr>
              <a:t>deverá ser comandado manualmente(</a:t>
            </a:r>
            <a:r>
              <a:rPr lang="pt-BR" sz="1000" dirty="0" err="1" smtClean="0">
                <a:solidFill>
                  <a:prstClr val="black"/>
                </a:solidFill>
              </a:rPr>
              <a:t>publishing</a:t>
            </a:r>
            <a:r>
              <a:rPr lang="pt-BR" sz="1000" dirty="0" smtClean="0">
                <a:solidFill>
                  <a:prstClr val="black"/>
                </a:solidFill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Pra que os </a:t>
            </a:r>
            <a:r>
              <a:rPr lang="pt-BR" sz="1000" dirty="0" err="1">
                <a:solidFill>
                  <a:prstClr val="black"/>
                </a:solidFill>
              </a:rPr>
              <a:t>IXSs</a:t>
            </a:r>
            <a:r>
              <a:rPr lang="pt-BR" sz="1000" dirty="0">
                <a:solidFill>
                  <a:prstClr val="black"/>
                </a:solidFill>
              </a:rPr>
              <a:t> possam ser associados aos cartões dos clientes, é necessário </a:t>
            </a:r>
            <a:r>
              <a:rPr lang="pt-BR" sz="1000" dirty="0" smtClean="0">
                <a:solidFill>
                  <a:prstClr val="black"/>
                </a:solidFill>
              </a:rPr>
              <a:t>também que </a:t>
            </a:r>
            <a:r>
              <a:rPr lang="pt-BR" sz="1000" dirty="0">
                <a:solidFill>
                  <a:prstClr val="black"/>
                </a:solidFill>
              </a:rPr>
              <a:t>os tarifários/ofertas já estejam configuradas na plataforma;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0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0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pt-B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0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12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 Gerais adotadas para elaboração das </a:t>
            </a:r>
            <a:r>
              <a:rPr lang="pt-BR" dirty="0" err="1" smtClean="0"/>
              <a:t>OG’s</a:t>
            </a:r>
            <a:endParaRPr lang="pt-BR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75853" y="627534"/>
            <a:ext cx="7968555" cy="40224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Uma </a:t>
            </a:r>
            <a:r>
              <a:rPr lang="pt-BR" sz="1000" dirty="0">
                <a:solidFill>
                  <a:prstClr val="black"/>
                </a:solidFill>
              </a:rPr>
              <a:t>vez que os </a:t>
            </a:r>
            <a:r>
              <a:rPr lang="pt-BR" sz="1000" dirty="0" smtClean="0">
                <a:solidFill>
                  <a:prstClr val="black"/>
                </a:solidFill>
              </a:rPr>
              <a:t>Elementos tarifários genéricos deverão ser alterados </a:t>
            </a:r>
            <a:r>
              <a:rPr lang="pt-BR" sz="1000" dirty="0">
                <a:solidFill>
                  <a:prstClr val="black"/>
                </a:solidFill>
              </a:rPr>
              <a:t>na plataforma sem atualização no Siebel, não </a:t>
            </a:r>
            <a:r>
              <a:rPr lang="pt-BR" sz="1000" dirty="0" smtClean="0">
                <a:solidFill>
                  <a:prstClr val="black"/>
                </a:solidFill>
              </a:rPr>
              <a:t>deverá ser permitida tal capacidade no CRM em operações de venda;</a:t>
            </a:r>
            <a:endParaRPr lang="pt-BR" sz="10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Deverá ser criado no CRM um </a:t>
            </a:r>
            <a:r>
              <a:rPr lang="pt-BR" sz="1000" dirty="0">
                <a:solidFill>
                  <a:prstClr val="black"/>
                </a:solidFill>
              </a:rPr>
              <a:t>elemento especifico para </a:t>
            </a:r>
            <a:r>
              <a:rPr lang="pt-BR" sz="1000" dirty="0" smtClean="0">
                <a:solidFill>
                  <a:prstClr val="black"/>
                </a:solidFill>
              </a:rPr>
              <a:t>M2M para suportar as características gerais anteriores descritas;</a:t>
            </a:r>
            <a:endParaRPr lang="pt-BR" sz="10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Serão utilizados </a:t>
            </a:r>
            <a:r>
              <a:rPr lang="pt-BR" sz="1000" dirty="0" err="1" smtClean="0">
                <a:solidFill>
                  <a:prstClr val="black"/>
                </a:solidFill>
              </a:rPr>
              <a:t>SIMCARDs</a:t>
            </a:r>
            <a:r>
              <a:rPr lang="pt-BR" sz="1000" dirty="0" smtClean="0">
                <a:solidFill>
                  <a:prstClr val="black"/>
                </a:solidFill>
              </a:rPr>
              <a:t> do tipo transparência de HLR e os mesmos serão considerados como ativos pelo CRM após a devida confirmação de entrega e de processamento a plataforma. O vínculo deste tipo de cartão SIM ao pedido de venda se dará por procedimento na operação “pedido de venda” já existente entre CRM e ERP SAP;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kern="0" dirty="0">
                <a:solidFill>
                  <a:prstClr val="black"/>
                </a:solidFill>
              </a:rPr>
              <a:t>Não teremos criação de materiais novos no SAP, alteração nos pedidos de venda entre Siebel x SAP e diferenciação de preços nos </a:t>
            </a:r>
            <a:r>
              <a:rPr lang="pt-BR" sz="1000" kern="0" dirty="0" err="1">
                <a:solidFill>
                  <a:prstClr val="black"/>
                </a:solidFill>
              </a:rPr>
              <a:t>SIMCards</a:t>
            </a:r>
            <a:r>
              <a:rPr lang="pt-BR" sz="1000" kern="0" dirty="0">
                <a:solidFill>
                  <a:prstClr val="black"/>
                </a:solidFill>
              </a:rPr>
              <a:t>; </a:t>
            </a:r>
            <a:endParaRPr lang="pt-BR" sz="1000" dirty="0" smtClean="0">
              <a:solidFill>
                <a:prstClr val="black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pt-BR" sz="1000" kern="0" dirty="0" smtClean="0">
                <a:solidFill>
                  <a:prstClr val="black"/>
                </a:solidFill>
              </a:rPr>
              <a:t>O </a:t>
            </a:r>
            <a:r>
              <a:rPr lang="pt-BR" sz="1000" kern="0" dirty="0">
                <a:solidFill>
                  <a:prstClr val="black"/>
                </a:solidFill>
              </a:rPr>
              <a:t>processo de Fraude será aplicado </a:t>
            </a:r>
            <a:r>
              <a:rPr lang="pt-BR" sz="1000" kern="0" dirty="0" smtClean="0">
                <a:solidFill>
                  <a:prstClr val="black"/>
                </a:solidFill>
              </a:rPr>
              <a:t>manualmente na </a:t>
            </a:r>
            <a:r>
              <a:rPr lang="pt-BR" sz="1000" kern="0" dirty="0">
                <a:solidFill>
                  <a:prstClr val="black"/>
                </a:solidFill>
              </a:rPr>
              <a:t>plataforma, assim como já é executado no CRM e no Sistema </a:t>
            </a:r>
            <a:r>
              <a:rPr lang="pt-BR" sz="1000" kern="0" dirty="0" err="1">
                <a:solidFill>
                  <a:prstClr val="black"/>
                </a:solidFill>
              </a:rPr>
              <a:t>Loader</a:t>
            </a:r>
            <a:r>
              <a:rPr lang="pt-BR" sz="1000" kern="0" dirty="0">
                <a:solidFill>
                  <a:prstClr val="black"/>
                </a:solidFill>
              </a:rPr>
              <a:t> Black </a:t>
            </a:r>
            <a:r>
              <a:rPr lang="pt-BR" sz="1000" kern="0" dirty="0" err="1">
                <a:solidFill>
                  <a:prstClr val="black"/>
                </a:solidFill>
              </a:rPr>
              <a:t>List</a:t>
            </a:r>
            <a:r>
              <a:rPr lang="pt-BR" sz="1000" kern="0" dirty="0">
                <a:solidFill>
                  <a:prstClr val="black"/>
                </a:solidFill>
              </a:rPr>
              <a:t> ,cujo sincronismo entre este último e a plataforma, se dará por procedimento como já é hoje executado entre O </a:t>
            </a:r>
            <a:r>
              <a:rPr lang="pt-BR" sz="1000" kern="0" dirty="0" err="1">
                <a:solidFill>
                  <a:prstClr val="black"/>
                </a:solidFill>
              </a:rPr>
              <a:t>Loader</a:t>
            </a:r>
            <a:r>
              <a:rPr lang="pt-BR" sz="1000" kern="0" dirty="0">
                <a:solidFill>
                  <a:prstClr val="black"/>
                </a:solidFill>
              </a:rPr>
              <a:t> e o CRM</a:t>
            </a:r>
            <a:r>
              <a:rPr lang="pt-BR" sz="1000" kern="0" dirty="0" smtClean="0">
                <a:solidFill>
                  <a:prstClr val="black"/>
                </a:solidFill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kern="0" dirty="0">
                <a:solidFill>
                  <a:prstClr val="black"/>
                </a:solidFill>
              </a:rPr>
              <a:t>Cobrança manterá regra atual (régua sem ações automáticas de bloqueio/desbloqueio) para tratamento de Corporativo e uma vez sendo necessária sua </a:t>
            </a:r>
            <a:r>
              <a:rPr lang="pt-BR" sz="1000" kern="0" dirty="0" smtClean="0">
                <a:solidFill>
                  <a:prstClr val="black"/>
                </a:solidFill>
              </a:rPr>
              <a:t>utilização</a:t>
            </a:r>
            <a:r>
              <a:rPr lang="pt-BR" sz="1000" kern="0" dirty="0">
                <a:solidFill>
                  <a:prstClr val="black"/>
                </a:solidFill>
              </a:rPr>
              <a:t>, deverá ser executada através da interface CCA existente no Sistema ICS</a:t>
            </a:r>
            <a:r>
              <a:rPr lang="pt-BR" sz="1000" kern="0" dirty="0" smtClean="0">
                <a:solidFill>
                  <a:prstClr val="black"/>
                </a:solidFill>
              </a:rPr>
              <a:t>;</a:t>
            </a:r>
            <a:endParaRPr lang="pt-BR" sz="1000" kern="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kern="0" dirty="0" err="1" smtClean="0">
                <a:solidFill>
                  <a:prstClr val="black"/>
                </a:solidFill>
              </a:rPr>
              <a:t>Trouble</a:t>
            </a:r>
            <a:r>
              <a:rPr lang="pt-BR" sz="1000" kern="0" dirty="0" smtClean="0">
                <a:solidFill>
                  <a:prstClr val="black"/>
                </a:solidFill>
              </a:rPr>
              <a:t> Tickets mantém </a:t>
            </a:r>
            <a:r>
              <a:rPr lang="pt-BR" sz="1000" kern="0" dirty="0">
                <a:solidFill>
                  <a:prstClr val="black"/>
                </a:solidFill>
              </a:rPr>
              <a:t>a esteira atual </a:t>
            </a:r>
            <a:r>
              <a:rPr lang="pt-BR" sz="1000" kern="0" dirty="0" smtClean="0">
                <a:solidFill>
                  <a:prstClr val="black"/>
                </a:solidFill>
              </a:rPr>
              <a:t>para </a:t>
            </a:r>
            <a:r>
              <a:rPr lang="pt-BR" sz="1000" kern="0" dirty="0">
                <a:solidFill>
                  <a:prstClr val="black"/>
                </a:solidFill>
              </a:rPr>
              <a:t>TI, com a abertura via CRM de um OI chamado a ser encaminhado para a operação TI(OGS), onde será investigado e corrigido dentro do atual escopo de </a:t>
            </a:r>
            <a:r>
              <a:rPr lang="pt-BR" sz="1000" kern="0" dirty="0" smtClean="0">
                <a:solidFill>
                  <a:prstClr val="black"/>
                </a:solidFill>
              </a:rPr>
              <a:t>TI;</a:t>
            </a:r>
            <a:endParaRPr lang="pt-BR" sz="1000" dirty="0">
              <a:solidFill>
                <a:prstClr val="black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pt-BR" sz="1000" kern="0" dirty="0">
                <a:solidFill>
                  <a:prstClr val="black"/>
                </a:solidFill>
              </a:rPr>
              <a:t>Algumas integrações massivas utilizarão interface batch  e algumas via </a:t>
            </a:r>
            <a:r>
              <a:rPr lang="pt-BR" sz="1000" kern="0" dirty="0" err="1">
                <a:solidFill>
                  <a:prstClr val="black"/>
                </a:solidFill>
              </a:rPr>
              <a:t>email</a:t>
            </a:r>
            <a:r>
              <a:rPr lang="pt-BR" sz="1000" kern="0" dirty="0">
                <a:solidFill>
                  <a:prstClr val="black"/>
                </a:solidFill>
              </a:rPr>
              <a:t> , como utilizadas em Portugal;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kern="0" dirty="0">
                <a:solidFill>
                  <a:prstClr val="black"/>
                </a:solidFill>
              </a:rPr>
              <a:t>A emissão de NF-e não será </a:t>
            </a:r>
            <a:r>
              <a:rPr lang="pt-BR" sz="1000" kern="0" dirty="0" smtClean="0">
                <a:solidFill>
                  <a:prstClr val="black"/>
                </a:solidFill>
              </a:rPr>
              <a:t>alterada;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kern="0" dirty="0" smtClean="0">
                <a:solidFill>
                  <a:prstClr val="black"/>
                </a:solidFill>
              </a:rPr>
              <a:t>Não teremos cobrança de multa vinculadas a fidelização para cancelamento de cartões;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PT" sz="1000" dirty="0" smtClean="0"/>
              <a:t>Data de vencimento não </a:t>
            </a:r>
            <a:r>
              <a:rPr lang="pt-PT" sz="1000" dirty="0"/>
              <a:t>será possível aprovisionar </a:t>
            </a:r>
            <a:r>
              <a:rPr lang="pt-PT" sz="1000" dirty="0" smtClean="0"/>
              <a:t>nos </a:t>
            </a:r>
            <a:r>
              <a:rPr lang="pt-PT" sz="1000" dirty="0"/>
              <a:t>dias 29, 30 </a:t>
            </a:r>
            <a:r>
              <a:rPr lang="pt-PT" sz="1000" dirty="0" smtClean="0"/>
              <a:t>31.</a:t>
            </a:r>
            <a:endParaRPr lang="pt-BR" sz="1000" dirty="0"/>
          </a:p>
          <a:p>
            <a:pPr lvl="0">
              <a:buFont typeface="Wingdings" pitchFamily="2" charset="2"/>
              <a:buChar char="q"/>
            </a:pPr>
            <a:r>
              <a:rPr lang="pt-PT" sz="1000" dirty="0" smtClean="0"/>
              <a:t>   Nesta </a:t>
            </a:r>
            <a:r>
              <a:rPr lang="pt-PT" sz="1000" dirty="0"/>
              <a:t>1ª fase não estará disponível a operação para alterar a data de billing (de ciclo de faturação) inicialmente </a:t>
            </a:r>
            <a:r>
              <a:rPr lang="pt-PT" sz="1000" dirty="0" smtClean="0"/>
              <a:t>aprovisionada.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sz="1000" dirty="0" smtClean="0"/>
              <a:t>   </a:t>
            </a:r>
            <a:r>
              <a:rPr lang="pt-BR" sz="1000" dirty="0">
                <a:solidFill>
                  <a:prstClr val="black"/>
                </a:solidFill>
              </a:rPr>
              <a:t>O Portal O&amp;M deverá executar as mesmas </a:t>
            </a:r>
            <a:r>
              <a:rPr lang="pt-BR" sz="1000" dirty="0" err="1">
                <a:solidFill>
                  <a:prstClr val="black"/>
                </a:solidFill>
              </a:rPr>
              <a:t>APIs</a:t>
            </a:r>
            <a:r>
              <a:rPr lang="pt-BR" sz="1000" dirty="0">
                <a:solidFill>
                  <a:prstClr val="black"/>
                </a:solidFill>
              </a:rPr>
              <a:t> que automatizam o processo online existente para execução das operações complementares de </a:t>
            </a:r>
            <a:r>
              <a:rPr lang="pt-BR" sz="1000" dirty="0" err="1">
                <a:solidFill>
                  <a:prstClr val="black"/>
                </a:solidFill>
              </a:rPr>
              <a:t>account</a:t>
            </a:r>
            <a:r>
              <a:rPr lang="pt-BR" sz="1000" dirty="0">
                <a:solidFill>
                  <a:prstClr val="black"/>
                </a:solidFill>
              </a:rPr>
              <a:t> na plataforma;</a:t>
            </a:r>
          </a:p>
          <a:p>
            <a:pPr lvl="0">
              <a:buFont typeface="Wingdings" pitchFamily="2" charset="2"/>
              <a:buChar char="q"/>
            </a:pPr>
            <a:endParaRPr lang="pt-BR" sz="1000" kern="0" dirty="0" smtClean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pt-B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13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 Gerais adotadas para elaboração das </a:t>
            </a:r>
            <a:r>
              <a:rPr lang="pt-BR" dirty="0" err="1" smtClean="0"/>
              <a:t>OG’s</a:t>
            </a:r>
            <a:endParaRPr lang="pt-BR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75853" y="555526"/>
            <a:ext cx="7536507" cy="40224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itchFamily="2" charset="2"/>
              <a:buChar char="q"/>
            </a:pPr>
            <a:r>
              <a:rPr lang="pt-PT" sz="1000" dirty="0"/>
              <a:t>Pró-rata na alteração de </a:t>
            </a:r>
            <a:r>
              <a:rPr lang="pt-PT" sz="1000" dirty="0" smtClean="0"/>
              <a:t>franquias, </a:t>
            </a:r>
            <a:r>
              <a:rPr lang="pt-PT" sz="1000" dirty="0"/>
              <a:t>duas situações podem acontecer:</a:t>
            </a:r>
            <a:endParaRPr lang="pt-BR" sz="1000" dirty="0"/>
          </a:p>
          <a:p>
            <a:pPr lvl="1"/>
            <a:r>
              <a:rPr lang="pt-PT" sz="1000" dirty="0"/>
              <a:t>Alteração de </a:t>
            </a:r>
            <a:r>
              <a:rPr lang="pt-PT" sz="1000" dirty="0" smtClean="0"/>
              <a:t>uma franquia </a:t>
            </a:r>
            <a:r>
              <a:rPr lang="pt-PT" sz="1000" dirty="0"/>
              <a:t>para outro mais benéfico (Ex, de 1M para 10M) a alteração é imediata e tem efeito no atual ciclo de </a:t>
            </a:r>
            <a:r>
              <a:rPr lang="pt-PT" sz="1000" dirty="0" smtClean="0"/>
              <a:t>faturamento. </a:t>
            </a:r>
            <a:r>
              <a:rPr lang="pt-PT" sz="1000" dirty="0"/>
              <a:t>Deverá ter em </a:t>
            </a:r>
            <a:r>
              <a:rPr lang="pt-PT" sz="1000" dirty="0" smtClean="0"/>
              <a:t>atenção </a:t>
            </a:r>
            <a:r>
              <a:rPr lang="pt-PT" sz="1000" dirty="0"/>
              <a:t>o respetivo </a:t>
            </a:r>
            <a:r>
              <a:rPr lang="pt-PT" sz="1000" dirty="0" smtClean="0"/>
              <a:t>pro-rata;</a:t>
            </a:r>
            <a:endParaRPr lang="pt-BR" sz="1000" dirty="0"/>
          </a:p>
          <a:p>
            <a:pPr lvl="1"/>
            <a:r>
              <a:rPr lang="pt-PT" sz="1000" dirty="0"/>
              <a:t>Alteração de </a:t>
            </a:r>
            <a:r>
              <a:rPr lang="pt-PT" sz="1000" dirty="0" smtClean="0"/>
              <a:t>uma franquia </a:t>
            </a:r>
            <a:r>
              <a:rPr lang="pt-PT" sz="1000" dirty="0"/>
              <a:t>para outro menos benéfico, (ex de 10M para 1M), </a:t>
            </a:r>
            <a:r>
              <a:rPr lang="pt-PT" sz="1000" dirty="0" smtClean="0"/>
              <a:t>se dará da seguinte forma:</a:t>
            </a:r>
            <a:endParaRPr lang="pt-BR" sz="1000" dirty="0"/>
          </a:p>
          <a:p>
            <a:pPr lvl="2"/>
            <a:r>
              <a:rPr lang="pt-PT" sz="1000" dirty="0"/>
              <a:t>Independentemente do valor já consumido </a:t>
            </a:r>
            <a:r>
              <a:rPr lang="pt-PT" sz="1000" dirty="0" smtClean="0"/>
              <a:t>anterior </a:t>
            </a:r>
            <a:r>
              <a:rPr lang="pt-PT" sz="1000" dirty="0"/>
              <a:t>a alteração, </a:t>
            </a:r>
            <a:r>
              <a:rPr lang="pt-PT" sz="1000" dirty="0" smtClean="0"/>
              <a:t>esta </a:t>
            </a:r>
            <a:r>
              <a:rPr lang="pt-PT" sz="1000" dirty="0"/>
              <a:t>só </a:t>
            </a:r>
            <a:r>
              <a:rPr lang="pt-PT" sz="1000" dirty="0" smtClean="0"/>
              <a:t>terá </a:t>
            </a:r>
            <a:r>
              <a:rPr lang="pt-PT" sz="1000" dirty="0"/>
              <a:t>efeito no próximo ciclo de </a:t>
            </a:r>
            <a:r>
              <a:rPr lang="pt-PT" sz="1000" dirty="0" smtClean="0"/>
              <a:t>faturamento </a:t>
            </a:r>
            <a:r>
              <a:rPr lang="pt-PT" sz="1000" dirty="0"/>
              <a:t>(para não prejudicar o cliente</a:t>
            </a:r>
            <a:r>
              <a:rPr lang="pt-PT" sz="1000" dirty="0" smtClean="0"/>
              <a:t>);</a:t>
            </a:r>
          </a:p>
          <a:p>
            <a:pPr>
              <a:buFont typeface="Wingdings" pitchFamily="2" charset="2"/>
              <a:buChar char="q"/>
            </a:pPr>
            <a:r>
              <a:rPr lang="pt-PT" sz="1000" dirty="0" smtClean="0"/>
              <a:t>Deverá ser gerado um arquivo </a:t>
            </a:r>
            <a:r>
              <a:rPr lang="pt-PT" sz="1000" dirty="0"/>
              <a:t>no fim do </a:t>
            </a:r>
            <a:r>
              <a:rPr lang="pt-PT" sz="1000" dirty="0" smtClean="0"/>
              <a:t>ciclo de faturamento </a:t>
            </a:r>
            <a:r>
              <a:rPr lang="pt-PT" sz="1000" dirty="0"/>
              <a:t>com  informação com base </a:t>
            </a:r>
            <a:r>
              <a:rPr lang="pt-PT" sz="1000" dirty="0" smtClean="0"/>
              <a:t>nas </a:t>
            </a:r>
            <a:r>
              <a:rPr lang="pt-PT" sz="1000" dirty="0"/>
              <a:t>transações aplicadas aos recursos (alterações de estado, subscrição / remoção de serviços de comunicação, alteração de tarifários) </a:t>
            </a:r>
            <a:endParaRPr lang="pt-BR" sz="1000" dirty="0"/>
          </a:p>
          <a:p>
            <a:pPr lvl="1"/>
            <a:r>
              <a:rPr lang="pt-PT" sz="1000" dirty="0"/>
              <a:t>Cartões com estado diferente de Ativo a informação não é gerada no </a:t>
            </a:r>
            <a:r>
              <a:rPr lang="pt-PT" sz="1000" dirty="0" smtClean="0"/>
              <a:t>arquivo </a:t>
            </a:r>
            <a:r>
              <a:rPr lang="pt-PT" sz="1000" dirty="0"/>
              <a:t>de billing.</a:t>
            </a:r>
            <a:endParaRPr lang="pt-BR" sz="1000" dirty="0"/>
          </a:p>
          <a:p>
            <a:pPr lvl="1"/>
            <a:r>
              <a:rPr lang="pt-PT" sz="1000" dirty="0"/>
              <a:t>Registos sem informação em DataFim significa que quando o </a:t>
            </a:r>
            <a:r>
              <a:rPr lang="pt-PT" sz="1000" dirty="0" smtClean="0"/>
              <a:t>arquivo foi </a:t>
            </a:r>
            <a:r>
              <a:rPr lang="pt-PT" sz="1000" dirty="0"/>
              <a:t>gerado </a:t>
            </a:r>
            <a:r>
              <a:rPr lang="pt-PT" sz="1000" dirty="0" smtClean="0"/>
              <a:t>e o </a:t>
            </a:r>
            <a:r>
              <a:rPr lang="pt-PT" sz="1000" dirty="0"/>
              <a:t>cartão tinha configurado a informação em </a:t>
            </a:r>
            <a:r>
              <a:rPr lang="pt-PT" sz="1000" dirty="0" smtClean="0"/>
              <a:t>causa;</a:t>
            </a:r>
            <a:endParaRPr lang="pt-BR" sz="1000" dirty="0"/>
          </a:p>
          <a:p>
            <a:pPr lvl="1"/>
            <a:r>
              <a:rPr lang="pt-PT" sz="1000" dirty="0"/>
              <a:t>Registos cuja informação transita do mês de </a:t>
            </a:r>
            <a:r>
              <a:rPr lang="pt-PT" sz="1000" dirty="0" smtClean="0"/>
              <a:t>faturamento anterior, terá </a:t>
            </a:r>
            <a:r>
              <a:rPr lang="pt-PT" sz="1000" dirty="0"/>
              <a:t>como data de início o dia de </a:t>
            </a:r>
            <a:r>
              <a:rPr lang="pt-PT" sz="1000" dirty="0" smtClean="0"/>
              <a:t>faturamento </a:t>
            </a:r>
            <a:r>
              <a:rPr lang="pt-PT" sz="1000" dirty="0"/>
              <a:t>às </a:t>
            </a:r>
            <a:r>
              <a:rPr lang="pt-PT" sz="1000" dirty="0" smtClean="0"/>
              <a:t>0h;</a:t>
            </a:r>
            <a:endParaRPr lang="pt-BR" sz="1000" dirty="0"/>
          </a:p>
          <a:p>
            <a:pPr lvl="1">
              <a:buFont typeface="Wingdings" pitchFamily="2" charset="2"/>
              <a:buChar char="q"/>
            </a:pPr>
            <a:r>
              <a:rPr lang="pt-PT" sz="1000" dirty="0"/>
              <a:t>Duas </a:t>
            </a:r>
            <a:r>
              <a:rPr lang="pt-PT" sz="1000" dirty="0" smtClean="0"/>
              <a:t>ou mais alterações </a:t>
            </a:r>
            <a:r>
              <a:rPr lang="pt-PT" sz="1000" dirty="0"/>
              <a:t>efetuadas no mesmo </a:t>
            </a:r>
            <a:r>
              <a:rPr lang="pt-PT" sz="1000" dirty="0" smtClean="0"/>
              <a:t>dia, serão </a:t>
            </a:r>
            <a:r>
              <a:rPr lang="pt-PT" sz="1000" dirty="0"/>
              <a:t>enviadas no </a:t>
            </a:r>
            <a:r>
              <a:rPr lang="pt-PT" sz="1000" dirty="0" smtClean="0"/>
              <a:t>arquivo de billing, </a:t>
            </a:r>
            <a:r>
              <a:rPr lang="pt-PT" sz="1000" dirty="0"/>
              <a:t>cada uma com informação de </a:t>
            </a:r>
            <a:r>
              <a:rPr lang="pt-PT" sz="1000" dirty="0" smtClean="0"/>
              <a:t>data/hora despectivas;</a:t>
            </a:r>
            <a:endParaRPr lang="pt-BR" sz="1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Todas as interfaces de TI sejam Batch ou online, deverão ser implementadas respeitando os pontos de controle descritos nos 3Ps de arquitetura de TI;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A visão de ativações deverá ser consultada na plataforma M2M;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Não </a:t>
            </a:r>
            <a:r>
              <a:rPr lang="pt-BR" sz="1000" dirty="0">
                <a:solidFill>
                  <a:prstClr val="black"/>
                </a:solidFill>
              </a:rPr>
              <a:t>deverá haver impactos no processo de contestação existente. Só poderão ser contestados itens que forem apresentados em fatura e que tenham sido disponibilizados no Siebel para a contestação</a:t>
            </a:r>
            <a:r>
              <a:rPr lang="pt-BR" sz="1000" dirty="0" smtClean="0">
                <a:solidFill>
                  <a:prstClr val="black"/>
                </a:solidFill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Performance </a:t>
            </a:r>
            <a:r>
              <a:rPr lang="pt-BR" sz="1000" dirty="0">
                <a:solidFill>
                  <a:prstClr val="black"/>
                </a:solidFill>
              </a:rPr>
              <a:t>– Deverá ser analisado em tempo de desenho e construção a melhor técnica de implementação </a:t>
            </a:r>
            <a:r>
              <a:rPr lang="pt-BR" sz="1000" dirty="0" smtClean="0">
                <a:solidFill>
                  <a:prstClr val="black"/>
                </a:solidFill>
              </a:rPr>
              <a:t>do</a:t>
            </a:r>
            <a:endParaRPr lang="pt-BR" sz="10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0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0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pt-BR" sz="1000" kern="0" dirty="0" smtClean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pt-B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14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 Gerais adotadas para elaboração das </a:t>
            </a:r>
            <a:r>
              <a:rPr lang="pt-BR" dirty="0" err="1" smtClean="0"/>
              <a:t>OG’s</a:t>
            </a:r>
            <a:endParaRPr lang="pt-BR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75853" y="555526"/>
            <a:ext cx="7536507" cy="40224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aprovisionamento de assinaturas para evitar o impacto em performance. Não há dados no momento para esta análise.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Não está contemplado no custo a criação ou modificação de relatórios </a:t>
            </a:r>
            <a:r>
              <a:rPr lang="pt-BR" sz="1000" dirty="0" smtClean="0">
                <a:solidFill>
                  <a:prstClr val="black"/>
                </a:solidFill>
              </a:rPr>
              <a:t>existentes em TI, uma vez que o detalhamento da estrutura de serviços de conectividade gerida será implementada na plataforma;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Relatórios para BI serão extraídos também da base de dados da plataforma;</a:t>
            </a:r>
            <a:endParaRPr lang="pt-BR" sz="10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Não foi realizada análise de impacto em infraestrutura pois assume-se que não haverá no primeiro momento o crescimento da base de clientes cujo crescimento vegetativo já estimado não o suporte;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Clientes OI já ativos em Rede em qualquer outro produto fora da plataforma M2M deverão ser tratados em processo manual e coordenado de migração aos moldes do que foi efetuado no lançamento da PT;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Não estão contemplados custos de migração ou de troca massiva de planos;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Não será construído qualquer processo de batimento entre plataforma e Arbor na fronteira do Faturamento;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Não teremos integração com o sistema NDS nesta fase, somente a implementação de controles mais robustos a gestão de usuários a plataforma e suas ferramentas </a:t>
            </a:r>
            <a:r>
              <a:rPr lang="pt-BR" sz="1000" dirty="0" smtClean="0">
                <a:solidFill>
                  <a:prstClr val="black"/>
                </a:solidFill>
              </a:rPr>
              <a:t>complementares (</a:t>
            </a:r>
            <a:r>
              <a:rPr lang="pt-BR" sz="1000" dirty="0">
                <a:solidFill>
                  <a:prstClr val="black"/>
                </a:solidFill>
              </a:rPr>
              <a:t>Portais, CM e </a:t>
            </a:r>
            <a:r>
              <a:rPr lang="pt-BR" sz="1000" dirty="0" err="1">
                <a:solidFill>
                  <a:prstClr val="black"/>
                </a:solidFill>
              </a:rPr>
              <a:t>Builder</a:t>
            </a:r>
            <a:r>
              <a:rPr lang="pt-BR" sz="1000" dirty="0" smtClean="0">
                <a:solidFill>
                  <a:prstClr val="black"/>
                </a:solidFill>
              </a:rPr>
              <a:t>);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Utilização de serviços pela engenharia de proxy reverso em DMZ de TI, não poderá ser fornecido para datacenter de engenharia no Rio de Janeiro;</a:t>
            </a:r>
            <a:endParaRPr lang="pt-BR" sz="10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0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pt-BR" sz="1000" kern="0" dirty="0" smtClean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pt-B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M2M – cenário 4</a:t>
            </a:r>
            <a:br>
              <a:rPr lang="pt-BR" dirty="0" smtClean="0"/>
            </a:br>
            <a:r>
              <a:rPr lang="pt-BR" dirty="0" smtClean="0"/>
              <a:t> Principais Macro Processos</a:t>
            </a:r>
            <a:endParaRPr lang="pt-BR" dirty="0"/>
          </a:p>
        </p:txBody>
      </p:sp>
      <p:pic>
        <p:nvPicPr>
          <p:cNvPr id="3" name="Picture 11" descr="logo_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75" y="123478"/>
            <a:ext cx="116812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tângulo de cantos arredondados 174"/>
          <p:cNvSpPr/>
          <p:nvPr/>
        </p:nvSpPr>
        <p:spPr>
          <a:xfrm>
            <a:off x="2087114" y="1368972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1 - Desenho de Solução – Macro Processo</a:t>
            </a:r>
            <a:br>
              <a:rPr lang="pt-BR" dirty="0" smtClean="0"/>
            </a:br>
            <a:r>
              <a:rPr lang="pt-BR" dirty="0" smtClean="0"/>
              <a:t>Venda (</a:t>
            </a:r>
            <a:r>
              <a:rPr lang="pt-BR" dirty="0" err="1" smtClean="0"/>
              <a:t>Accounting</a:t>
            </a:r>
            <a:r>
              <a:rPr lang="pt-BR" dirty="0" smtClean="0"/>
              <a:t>) /</a:t>
            </a:r>
            <a:r>
              <a:rPr lang="pt-BR" dirty="0"/>
              <a:t> </a:t>
            </a:r>
            <a:r>
              <a:rPr lang="pt-BR" dirty="0" smtClean="0"/>
              <a:t>Provisão M2M e Logística</a:t>
            </a:r>
            <a:endParaRPr lang="pt-BR" dirty="0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175728" y="6045977"/>
            <a:ext cx="890564" cy="331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074809-B561-44D0-A5BE-DD32324FDA3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96451"/>
              </p:ext>
            </p:extLst>
          </p:nvPr>
        </p:nvGraphicFramePr>
        <p:xfrm>
          <a:off x="5292080" y="1155246"/>
          <a:ext cx="3672408" cy="3449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788"/>
                <a:gridCol w="2796556"/>
                <a:gridCol w="576064"/>
              </a:tblGrid>
              <a:tr h="1568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Configuração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 novo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produto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esteira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gestão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(D zero) 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Geração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contratos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Criação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Conta Cliente e Pedido de Venda de </a:t>
                      </a:r>
                      <a:r>
                        <a:rPr lang="pt-BR" sz="8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M2M 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Solicitação de </a:t>
                      </a:r>
                      <a:r>
                        <a:rPr lang="pt-BR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pedido de venda (requisição de </a:t>
                      </a:r>
                      <a:r>
                        <a:rPr lang="pt-BR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pt-BR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Transparência HLR controle por procedimento)</a:t>
                      </a:r>
                      <a:endParaRPr lang="en-US" sz="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Liberar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estoque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 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Executar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Logística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Solicitar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Criação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Conta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Fatura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M2M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Criar Conta Fatura M2M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Solicitar Criação de Conta de Cobrança e CDI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Criar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Cobrança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CDI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Solicitar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Criação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Contas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de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conectividade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gerida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(Id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ID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Fatura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Criar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atualizar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contas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perfiz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tarifação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ofertas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(login) do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M2M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Solicitar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Criação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M2M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Ativar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rede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atualizar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dados de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rota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(PTS x HLR)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P2P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9" y="1155246"/>
            <a:ext cx="5111796" cy="34463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174" name="Retângulo de cantos arredondados 173"/>
          <p:cNvSpPr/>
          <p:nvPr/>
        </p:nvSpPr>
        <p:spPr>
          <a:xfrm>
            <a:off x="3986670" y="2809132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sp>
        <p:nvSpPr>
          <p:cNvPr id="221" name="Oval 40"/>
          <p:cNvSpPr>
            <a:spLocks noChangeArrowheads="1"/>
          </p:cNvSpPr>
          <p:nvPr/>
        </p:nvSpPr>
        <p:spPr bwMode="auto">
          <a:xfrm>
            <a:off x="1943098" y="129698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511050" y="3313188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2771191" y="237710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3851311" y="273714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1403050" y="191398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38" name="Retângulo de cantos arredondados 137"/>
          <p:cNvSpPr/>
          <p:nvPr/>
        </p:nvSpPr>
        <p:spPr>
          <a:xfrm>
            <a:off x="3887314" y="1368972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SAP</a:t>
            </a:r>
          </a:p>
        </p:txBody>
      </p:sp>
      <p:sp>
        <p:nvSpPr>
          <p:cNvPr id="142" name="Oval 40"/>
          <p:cNvSpPr>
            <a:spLocks noChangeArrowheads="1"/>
          </p:cNvSpPr>
          <p:nvPr/>
        </p:nvSpPr>
        <p:spPr bwMode="auto">
          <a:xfrm>
            <a:off x="3743298" y="129696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231130" y="1801020"/>
            <a:ext cx="6402" cy="15121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75" idx="3"/>
            <a:endCxn id="138" idx="1"/>
          </p:cNvCxnSpPr>
          <p:nvPr/>
        </p:nvCxnSpPr>
        <p:spPr>
          <a:xfrm>
            <a:off x="2879202" y="1584996"/>
            <a:ext cx="100811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de cantos arredondados 82"/>
          <p:cNvSpPr/>
          <p:nvPr/>
        </p:nvSpPr>
        <p:spPr>
          <a:xfrm>
            <a:off x="430930" y="264375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ICS</a:t>
            </a:r>
          </a:p>
        </p:txBody>
      </p: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2807218" y="1729036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6" name="Oval 40"/>
          <p:cNvSpPr>
            <a:spLocks noChangeArrowheads="1"/>
          </p:cNvSpPr>
          <p:nvPr/>
        </p:nvSpPr>
        <p:spPr bwMode="auto">
          <a:xfrm>
            <a:off x="2807194" y="129696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30" name="Conector angulado 29"/>
          <p:cNvCxnSpPr>
            <a:endCxn id="174" idx="1"/>
          </p:cNvCxnSpPr>
          <p:nvPr/>
        </p:nvCxnSpPr>
        <p:spPr>
          <a:xfrm rot="16200000" flipH="1">
            <a:off x="2748860" y="1787346"/>
            <a:ext cx="1224136" cy="125148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3311250" y="144936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238" name="Conector angulado 237"/>
          <p:cNvCxnSpPr>
            <a:stCxn id="175" idx="1"/>
            <a:endCxn id="83" idx="3"/>
          </p:cNvCxnSpPr>
          <p:nvPr/>
        </p:nvCxnSpPr>
        <p:spPr>
          <a:xfrm rot="10800000" flipV="1">
            <a:off x="1223018" y="1584996"/>
            <a:ext cx="864096" cy="12747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40"/>
          <p:cNvSpPr>
            <a:spLocks noChangeArrowheads="1"/>
          </p:cNvSpPr>
          <p:nvPr/>
        </p:nvSpPr>
        <p:spPr bwMode="auto">
          <a:xfrm>
            <a:off x="1943098" y="172903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323528" y="264378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10" name="Oval 40"/>
          <p:cNvSpPr>
            <a:spLocks noChangeArrowheads="1"/>
          </p:cNvSpPr>
          <p:nvPr/>
        </p:nvSpPr>
        <p:spPr bwMode="auto">
          <a:xfrm>
            <a:off x="2121194" y="248835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</a:p>
        </p:txBody>
      </p:sp>
      <p:grpSp>
        <p:nvGrpSpPr>
          <p:cNvPr id="54" name="Grupo 53"/>
          <p:cNvGrpSpPr/>
          <p:nvPr/>
        </p:nvGrpSpPr>
        <p:grpSpPr>
          <a:xfrm>
            <a:off x="4579507" y="2158489"/>
            <a:ext cx="630768" cy="509196"/>
            <a:chOff x="290947" y="5949280"/>
            <a:chExt cx="880465" cy="873742"/>
          </a:xfrm>
        </p:grpSpPr>
        <p:pic>
          <p:nvPicPr>
            <p:cNvPr id="55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CaixaDeTexto 55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Cliente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25" name="Conector de seta reta 224"/>
          <p:cNvCxnSpPr>
            <a:stCxn id="138" idx="2"/>
          </p:cNvCxnSpPr>
          <p:nvPr/>
        </p:nvCxnSpPr>
        <p:spPr>
          <a:xfrm>
            <a:off x="4283358" y="1801020"/>
            <a:ext cx="0" cy="4213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xograma: Documento 63"/>
          <p:cNvSpPr/>
          <p:nvPr/>
        </p:nvSpPr>
        <p:spPr>
          <a:xfrm>
            <a:off x="4067311" y="2239781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60" name="Oval 40"/>
          <p:cNvSpPr>
            <a:spLocks noChangeArrowheads="1"/>
          </p:cNvSpPr>
          <p:nvPr/>
        </p:nvSpPr>
        <p:spPr bwMode="auto">
          <a:xfrm>
            <a:off x="4376002" y="191398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61" name="Oval 40"/>
          <p:cNvSpPr>
            <a:spLocks noChangeArrowheads="1"/>
          </p:cNvSpPr>
          <p:nvPr/>
        </p:nvSpPr>
        <p:spPr bwMode="auto">
          <a:xfrm>
            <a:off x="2418603" y="127279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63" name="Oval 40"/>
          <p:cNvSpPr>
            <a:spLocks noChangeArrowheads="1"/>
          </p:cNvSpPr>
          <p:nvPr/>
        </p:nvSpPr>
        <p:spPr bwMode="auto">
          <a:xfrm>
            <a:off x="4643423" y="3169196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65" name="Conector de seta reta 64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7" name="Conector de seta reta 66"/>
          <p:cNvCxnSpPr/>
          <p:nvPr/>
        </p:nvCxnSpPr>
        <p:spPr>
          <a:xfrm flipH="1">
            <a:off x="2512760" y="1801020"/>
            <a:ext cx="6402" cy="1512168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40"/>
          <p:cNvSpPr>
            <a:spLocks noChangeArrowheads="1"/>
          </p:cNvSpPr>
          <p:nvPr/>
        </p:nvSpPr>
        <p:spPr bwMode="auto">
          <a:xfrm>
            <a:off x="1391881" y="320156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69" name="Oval 40"/>
          <p:cNvSpPr>
            <a:spLocks noChangeArrowheads="1"/>
          </p:cNvSpPr>
          <p:nvPr/>
        </p:nvSpPr>
        <p:spPr bwMode="auto">
          <a:xfrm>
            <a:off x="2404760" y="250743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10</a:t>
            </a:r>
          </a:p>
        </p:txBody>
      </p:sp>
      <p:sp>
        <p:nvSpPr>
          <p:cNvPr id="70" name="Oval 40"/>
          <p:cNvSpPr>
            <a:spLocks noChangeArrowheads="1"/>
          </p:cNvSpPr>
          <p:nvPr/>
        </p:nvSpPr>
        <p:spPr bwMode="auto">
          <a:xfrm>
            <a:off x="3347888" y="365187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11</a:t>
            </a: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837481" y="4083918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Rede</a:t>
            </a:r>
          </a:p>
        </p:txBody>
      </p:sp>
      <p:cxnSp>
        <p:nvCxnSpPr>
          <p:cNvPr id="31" name="Conector angulado 30"/>
          <p:cNvCxnSpPr>
            <a:endCxn id="66" idx="1"/>
          </p:cNvCxnSpPr>
          <p:nvPr/>
        </p:nvCxnSpPr>
        <p:spPr>
          <a:xfrm rot="16200000" flipH="1">
            <a:off x="1485720" y="3948180"/>
            <a:ext cx="485713" cy="21780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16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162331" y="3391765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Sisgen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4" name="Conector de seta reta 223"/>
          <p:cNvCxnSpPr/>
          <p:nvPr/>
        </p:nvCxnSpPr>
        <p:spPr>
          <a:xfrm>
            <a:off x="973032" y="3579862"/>
            <a:ext cx="50262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0"/>
          <p:cNvSpPr>
            <a:spLocks noChangeArrowheads="1"/>
          </p:cNvSpPr>
          <p:nvPr/>
        </p:nvSpPr>
        <p:spPr bwMode="auto">
          <a:xfrm>
            <a:off x="1101372" y="362387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11</a:t>
            </a:r>
          </a:p>
        </p:txBody>
      </p:sp>
      <p:sp>
        <p:nvSpPr>
          <p:cNvPr id="74" name="Botão de ação: Informações 73">
            <a:hlinkClick r:id="" action="ppaction://hlinkshowjump?jump=lastslide" highlightClick="1"/>
          </p:cNvPr>
          <p:cNvSpPr/>
          <p:nvPr/>
        </p:nvSpPr>
        <p:spPr>
          <a:xfrm>
            <a:off x="2555191" y="1621568"/>
            <a:ext cx="216000" cy="180008"/>
          </a:xfrm>
          <a:prstGeom prst="actionButtonInformation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430552" y="1221046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SFA</a:t>
            </a:r>
          </a:p>
        </p:txBody>
      </p:sp>
      <p:sp>
        <p:nvSpPr>
          <p:cNvPr id="76" name="Oval 40"/>
          <p:cNvSpPr>
            <a:spLocks noChangeArrowheads="1"/>
          </p:cNvSpPr>
          <p:nvPr/>
        </p:nvSpPr>
        <p:spPr bwMode="auto">
          <a:xfrm>
            <a:off x="1093211" y="1557364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7" name="Fluxograma: Documento 76"/>
          <p:cNvSpPr/>
          <p:nvPr/>
        </p:nvSpPr>
        <p:spPr>
          <a:xfrm>
            <a:off x="736964" y="1777785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78" name="Fluxograma: Documento 77"/>
          <p:cNvSpPr/>
          <p:nvPr/>
        </p:nvSpPr>
        <p:spPr>
          <a:xfrm>
            <a:off x="4192091" y="2289245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79" name="Fluxograma: Documento 78"/>
          <p:cNvSpPr/>
          <p:nvPr/>
        </p:nvSpPr>
        <p:spPr>
          <a:xfrm>
            <a:off x="4285992" y="2344989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80" name="Fluxograma: Documento 79"/>
          <p:cNvSpPr/>
          <p:nvPr/>
        </p:nvSpPr>
        <p:spPr>
          <a:xfrm>
            <a:off x="4393992" y="2388329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81" name="Oval 40"/>
          <p:cNvSpPr>
            <a:spLocks noChangeArrowheads="1"/>
          </p:cNvSpPr>
          <p:nvPr/>
        </p:nvSpPr>
        <p:spPr bwMode="auto">
          <a:xfrm>
            <a:off x="1396337" y="3623877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2" name="Fluxograma: Documento 81"/>
          <p:cNvSpPr/>
          <p:nvPr/>
        </p:nvSpPr>
        <p:spPr>
          <a:xfrm>
            <a:off x="826596" y="1845883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85" name="Fluxograma: Documento 84"/>
          <p:cNvSpPr/>
          <p:nvPr/>
        </p:nvSpPr>
        <p:spPr>
          <a:xfrm>
            <a:off x="916984" y="1941417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228" name="CaixaDeTexto 227"/>
          <p:cNvSpPr txBox="1"/>
          <p:nvPr/>
        </p:nvSpPr>
        <p:spPr>
          <a:xfrm>
            <a:off x="466922" y="1941417"/>
            <a:ext cx="850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Contratos</a:t>
            </a:r>
            <a:endParaRPr lang="pt-B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3886294" y="2459092"/>
            <a:ext cx="850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SimCards</a:t>
            </a:r>
            <a:endParaRPr lang="pt-BR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16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9" name="Retângulo de cantos arredondados 88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7786454" y="4801621"/>
            <a:ext cx="1006824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Desenvolvimento/ configuração</a:t>
            </a:r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92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93" name="Botão de ação: Informações 92">
            <a:hlinkClick r:id="" action="ppaction://hlinkshowjump?jump=lastslide" highlightClick="1"/>
          </p:cNvPr>
          <p:cNvSpPr/>
          <p:nvPr/>
        </p:nvSpPr>
        <p:spPr>
          <a:xfrm>
            <a:off x="3132259" y="3383700"/>
            <a:ext cx="216000" cy="180008"/>
          </a:xfrm>
          <a:prstGeom prst="actionButtonInformation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93"/>
          <p:cNvSpPr/>
          <p:nvPr/>
        </p:nvSpPr>
        <p:spPr>
          <a:xfrm>
            <a:off x="3853962" y="3347684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Portal O&amp;M</a:t>
            </a:r>
          </a:p>
        </p:txBody>
      </p:sp>
      <p:cxnSp>
        <p:nvCxnSpPr>
          <p:cNvPr id="21" name="Conector de seta reta 20"/>
          <p:cNvCxnSpPr>
            <a:stCxn id="105" idx="3"/>
            <a:endCxn id="94" idx="1"/>
          </p:cNvCxnSpPr>
          <p:nvPr/>
        </p:nvCxnSpPr>
        <p:spPr>
          <a:xfrm flipV="1">
            <a:off x="3442462" y="3563708"/>
            <a:ext cx="411500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/>
          <p:cNvGrpSpPr/>
          <p:nvPr/>
        </p:nvGrpSpPr>
        <p:grpSpPr>
          <a:xfrm>
            <a:off x="4067311" y="3922231"/>
            <a:ext cx="732075" cy="632306"/>
            <a:chOff x="149536" y="5949280"/>
            <a:chExt cx="1021876" cy="1084989"/>
          </a:xfrm>
        </p:grpSpPr>
        <p:pic>
          <p:nvPicPr>
            <p:cNvPr id="9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CaixaDeTexto 96"/>
            <p:cNvSpPr txBox="1"/>
            <p:nvPr/>
          </p:nvSpPr>
          <p:spPr>
            <a:xfrm>
              <a:off x="149536" y="6453336"/>
              <a:ext cx="1021876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 </a:t>
              </a:r>
            </a:p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M2M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98" name="Oval 40"/>
          <p:cNvSpPr>
            <a:spLocks noChangeArrowheads="1"/>
          </p:cNvSpPr>
          <p:nvPr/>
        </p:nvSpPr>
        <p:spPr bwMode="auto">
          <a:xfrm>
            <a:off x="3916227" y="373187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cxnSp>
        <p:nvCxnSpPr>
          <p:cNvPr id="29" name="Conector angulado 28"/>
          <p:cNvCxnSpPr>
            <a:stCxn id="94" idx="3"/>
            <a:endCxn id="96" idx="3"/>
          </p:cNvCxnSpPr>
          <p:nvPr/>
        </p:nvCxnSpPr>
        <p:spPr>
          <a:xfrm flipH="1">
            <a:off x="4604653" y="3563708"/>
            <a:ext cx="41397" cy="535875"/>
          </a:xfrm>
          <a:prstGeom prst="bentConnector3">
            <a:avLst>
              <a:gd name="adj1" fmla="val -552214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de cantos arredondados 98"/>
          <p:cNvSpPr/>
          <p:nvPr/>
        </p:nvSpPr>
        <p:spPr>
          <a:xfrm>
            <a:off x="3275856" y="4083917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Conector angulado 100"/>
          <p:cNvCxnSpPr>
            <a:stCxn id="105" idx="2"/>
            <a:endCxn id="99" idx="0"/>
          </p:cNvCxnSpPr>
          <p:nvPr/>
        </p:nvCxnSpPr>
        <p:spPr>
          <a:xfrm rot="16200000" flipH="1">
            <a:off x="2939484" y="3351501"/>
            <a:ext cx="269688" cy="119514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40"/>
          <p:cNvSpPr>
            <a:spLocks noChangeArrowheads="1"/>
          </p:cNvSpPr>
          <p:nvPr/>
        </p:nvSpPr>
        <p:spPr bwMode="auto">
          <a:xfrm>
            <a:off x="3178156" y="433853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grpSp>
        <p:nvGrpSpPr>
          <p:cNvPr id="107" name="Grupo 106"/>
          <p:cNvGrpSpPr/>
          <p:nvPr/>
        </p:nvGrpSpPr>
        <p:grpSpPr>
          <a:xfrm>
            <a:off x="2555776" y="3937743"/>
            <a:ext cx="648096" cy="632306"/>
            <a:chOff x="16362" y="5949280"/>
            <a:chExt cx="904653" cy="1084989"/>
          </a:xfrm>
        </p:grpSpPr>
        <p:pic>
          <p:nvPicPr>
            <p:cNvPr id="108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16362" y="6453336"/>
              <a:ext cx="904653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</a:t>
              </a:r>
            </a:p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Operações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1" name="Oval 40"/>
          <p:cNvSpPr>
            <a:spLocks noChangeArrowheads="1"/>
          </p:cNvSpPr>
          <p:nvPr/>
        </p:nvSpPr>
        <p:spPr bwMode="auto">
          <a:xfrm>
            <a:off x="791521" y="3283765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430930" y="2148195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CDI</a:t>
            </a:r>
          </a:p>
        </p:txBody>
      </p:sp>
      <p:cxnSp>
        <p:nvCxnSpPr>
          <p:cNvPr id="113" name="Conector angulado 112"/>
          <p:cNvCxnSpPr>
            <a:endCxn id="102" idx="3"/>
          </p:cNvCxnSpPr>
          <p:nvPr/>
        </p:nvCxnSpPr>
        <p:spPr>
          <a:xfrm rot="10800000" flipV="1">
            <a:off x="1223019" y="2222387"/>
            <a:ext cx="456865" cy="1418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40"/>
          <p:cNvSpPr>
            <a:spLocks noChangeArrowheads="1"/>
          </p:cNvSpPr>
          <p:nvPr/>
        </p:nvSpPr>
        <p:spPr bwMode="auto">
          <a:xfrm>
            <a:off x="285625" y="211438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16" name="Oval 40"/>
          <p:cNvSpPr>
            <a:spLocks noChangeArrowheads="1"/>
          </p:cNvSpPr>
          <p:nvPr/>
        </p:nvSpPr>
        <p:spPr bwMode="auto">
          <a:xfrm>
            <a:off x="1093211" y="2967806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17" name="Oval 40"/>
          <p:cNvSpPr>
            <a:spLocks noChangeArrowheads="1"/>
          </p:cNvSpPr>
          <p:nvPr/>
        </p:nvSpPr>
        <p:spPr bwMode="auto">
          <a:xfrm>
            <a:off x="1159921" y="2456427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18" name="Oval 40"/>
          <p:cNvSpPr>
            <a:spLocks noChangeArrowheads="1"/>
          </p:cNvSpPr>
          <p:nvPr/>
        </p:nvSpPr>
        <p:spPr bwMode="auto">
          <a:xfrm>
            <a:off x="4604653" y="1669785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/>
          <p:cNvSpPr/>
          <p:nvPr/>
        </p:nvSpPr>
        <p:spPr>
          <a:xfrm>
            <a:off x="179512" y="2067694"/>
            <a:ext cx="5076551" cy="2304256"/>
          </a:xfrm>
          <a:prstGeom prst="rect">
            <a:avLst/>
          </a:prstGeom>
          <a:solidFill>
            <a:schemeClr val="accent2">
              <a:alpha val="16000"/>
            </a:schemeClr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 - Desenho de Solução – Macro Processo</a:t>
            </a:r>
            <a:br>
              <a:rPr lang="pt-BR" dirty="0" smtClean="0"/>
            </a:br>
            <a:r>
              <a:rPr lang="pt-BR" dirty="0" smtClean="0"/>
              <a:t>Ciclo da Receita/Mediação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8290"/>
              </p:ext>
            </p:extLst>
          </p:nvPr>
        </p:nvGraphicFramePr>
        <p:xfrm>
          <a:off x="5893544" y="1067716"/>
          <a:ext cx="3070944" cy="22801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640"/>
                <a:gridCol w="2016224"/>
                <a:gridCol w="720080"/>
              </a:tblGrid>
              <a:tr h="19783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6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Coleta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envio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eventos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assinaturas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Informática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Apropriar Assinaturas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Coleta/Envio de  streamings</a:t>
                      </a: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BR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CDRs</a:t>
                      </a: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os clientes  mediação </a:t>
                      </a:r>
                      <a:r>
                        <a:rPr lang="pt-BR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mediação</a:t>
                      </a: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Apropriar</a:t>
                      </a: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CDRs</a:t>
                      </a: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 tráfego na fatura M2M</a:t>
                      </a:r>
                      <a:endParaRPr lang="pt-BR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Geração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Contabilização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Executar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Contabilização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Coleta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Dados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financeiros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tarifados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8" y="1058862"/>
            <a:ext cx="5685899" cy="35426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174" name="Retângulo de cantos arredondados 173"/>
          <p:cNvSpPr/>
          <p:nvPr/>
        </p:nvSpPr>
        <p:spPr>
          <a:xfrm>
            <a:off x="2243181" y="2293753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Mediação</a:t>
            </a:r>
          </a:p>
        </p:txBody>
      </p:sp>
      <p:sp>
        <p:nvSpPr>
          <p:cNvPr id="175" name="Retângulo de cantos arredondados 174"/>
          <p:cNvSpPr/>
          <p:nvPr/>
        </p:nvSpPr>
        <p:spPr>
          <a:xfrm>
            <a:off x="3041938" y="1347590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sp>
        <p:nvSpPr>
          <p:cNvPr id="176" name="Retângulo de cantos arredondados 175"/>
          <p:cNvSpPr/>
          <p:nvPr/>
        </p:nvSpPr>
        <p:spPr>
          <a:xfrm>
            <a:off x="3491880" y="3783593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RAID FR</a:t>
            </a:r>
          </a:p>
        </p:txBody>
      </p:sp>
      <p:cxnSp>
        <p:nvCxnSpPr>
          <p:cNvPr id="191" name="Conector angulado 190"/>
          <p:cNvCxnSpPr>
            <a:stCxn id="176" idx="0"/>
            <a:endCxn id="174" idx="2"/>
          </p:cNvCxnSpPr>
          <p:nvPr/>
        </p:nvCxnSpPr>
        <p:spPr bwMode="auto">
          <a:xfrm rot="16200000" flipV="1">
            <a:off x="2734679" y="2630347"/>
            <a:ext cx="1057792" cy="124869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"/>
            <a:headEnd type="triangle" w="med" len="med"/>
            <a:tailEnd type="triangle" w="med" len="med"/>
          </a:ln>
          <a:effectLst/>
        </p:spPr>
      </p:cxnSp>
      <p:sp>
        <p:nvSpPr>
          <p:cNvPr id="194" name="Fluxograma: Documento 193"/>
          <p:cNvSpPr/>
          <p:nvPr/>
        </p:nvSpPr>
        <p:spPr>
          <a:xfrm>
            <a:off x="2563458" y="3005273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97" name="Fluxograma: Documento 196"/>
          <p:cNvSpPr/>
          <p:nvPr/>
        </p:nvSpPr>
        <p:spPr>
          <a:xfrm>
            <a:off x="3815916" y="3363838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231" name="Oval 40"/>
          <p:cNvSpPr>
            <a:spLocks noChangeArrowheads="1"/>
          </p:cNvSpPr>
          <p:nvPr/>
        </p:nvSpPr>
        <p:spPr bwMode="auto">
          <a:xfrm>
            <a:off x="2976089" y="125701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232" name="Oval 40"/>
          <p:cNvSpPr>
            <a:spLocks noChangeArrowheads="1"/>
          </p:cNvSpPr>
          <p:nvPr/>
        </p:nvSpPr>
        <p:spPr bwMode="auto">
          <a:xfrm>
            <a:off x="3397551" y="317819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270254" y="1390537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Retângulo de cantos arredondados 111"/>
          <p:cNvSpPr/>
          <p:nvPr/>
        </p:nvSpPr>
        <p:spPr>
          <a:xfrm>
            <a:off x="395536" y="2931790"/>
            <a:ext cx="864064" cy="4292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Outras 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Plataformas</a:t>
            </a:r>
          </a:p>
        </p:txBody>
      </p: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2243181" y="262163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38" name="Retângulo de cantos arredondados 137"/>
          <p:cNvSpPr/>
          <p:nvPr/>
        </p:nvSpPr>
        <p:spPr>
          <a:xfrm>
            <a:off x="4644008" y="120359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SAP</a:t>
            </a:r>
          </a:p>
        </p:txBody>
      </p:sp>
      <p:cxnSp>
        <p:nvCxnSpPr>
          <p:cNvPr id="249" name="Conector angulado 248"/>
          <p:cNvCxnSpPr>
            <a:endCxn id="138" idx="1"/>
          </p:cNvCxnSpPr>
          <p:nvPr/>
        </p:nvCxnSpPr>
        <p:spPr>
          <a:xfrm>
            <a:off x="3853969" y="1419598"/>
            <a:ext cx="790039" cy="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xograma: Documento 140"/>
          <p:cNvSpPr/>
          <p:nvPr/>
        </p:nvSpPr>
        <p:spPr>
          <a:xfrm>
            <a:off x="4103948" y="1318613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42" name="Oval 40"/>
          <p:cNvSpPr>
            <a:spLocks noChangeArrowheads="1"/>
          </p:cNvSpPr>
          <p:nvPr/>
        </p:nvSpPr>
        <p:spPr bwMode="auto">
          <a:xfrm>
            <a:off x="4428008" y="113161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44" name="Oval 40"/>
          <p:cNvSpPr>
            <a:spLocks noChangeArrowheads="1"/>
          </p:cNvSpPr>
          <p:nvPr/>
        </p:nvSpPr>
        <p:spPr bwMode="auto">
          <a:xfrm>
            <a:off x="3635896" y="12035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253" name="Conector angulado 252"/>
          <p:cNvCxnSpPr>
            <a:stCxn id="174" idx="1"/>
            <a:endCxn id="112" idx="3"/>
          </p:cNvCxnSpPr>
          <p:nvPr/>
        </p:nvCxnSpPr>
        <p:spPr>
          <a:xfrm rot="10800000" flipV="1">
            <a:off x="1259601" y="2509776"/>
            <a:ext cx="983581" cy="63661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uxograma: Documento 132"/>
          <p:cNvSpPr/>
          <p:nvPr/>
        </p:nvSpPr>
        <p:spPr>
          <a:xfrm>
            <a:off x="1647832" y="2722935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874216" y="4172476"/>
            <a:ext cx="3090272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(*)Ajuste na </a:t>
            </a:r>
            <a:r>
              <a:rPr lang="pt-BR" sz="7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criada no projeto IPTV para a coleta de eventos de assinaturas para </a:t>
            </a:r>
            <a:r>
              <a:rPr lang="pt-BR" sz="7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billing</a:t>
            </a:r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(informática) gerados pelo </a:t>
            </a:r>
            <a:r>
              <a:rPr lang="pt-BR" sz="7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iESF</a:t>
            </a:r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agora também pela plataforma M2M.(passo 1)</a:t>
            </a:r>
            <a:endParaRPr lang="pt-BR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40"/>
          <p:cNvSpPr>
            <a:spLocks noChangeArrowheads="1"/>
          </p:cNvSpPr>
          <p:nvPr/>
        </p:nvSpPr>
        <p:spPr bwMode="auto">
          <a:xfrm>
            <a:off x="3007331" y="1707654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1737842" y="12035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30" name="Conector angulado 29"/>
          <p:cNvCxnSpPr>
            <a:stCxn id="105" idx="3"/>
            <a:endCxn id="175" idx="1"/>
          </p:cNvCxnSpPr>
          <p:nvPr/>
        </p:nvCxnSpPr>
        <p:spPr>
          <a:xfrm flipV="1">
            <a:off x="2201666" y="1563614"/>
            <a:ext cx="840272" cy="77444"/>
          </a:xfrm>
          <a:prstGeom prst="bentConnector3">
            <a:avLst/>
          </a:prstGeom>
          <a:ln>
            <a:solidFill>
              <a:srgbClr val="009AA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xograma: Documento 121"/>
          <p:cNvSpPr/>
          <p:nvPr/>
        </p:nvSpPr>
        <p:spPr>
          <a:xfrm>
            <a:off x="2309792" y="1179636"/>
            <a:ext cx="526508" cy="246251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600" b="1" kern="0" dirty="0" smtClean="0">
                <a:latin typeface="Arial"/>
                <a:ea typeface="MS Gothic" charset="-128"/>
              </a:rPr>
              <a:t>Informática</a:t>
            </a:r>
          </a:p>
        </p:txBody>
      </p:sp>
      <p:sp>
        <p:nvSpPr>
          <p:cNvPr id="82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17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7" name="Oval 40"/>
          <p:cNvSpPr>
            <a:spLocks noChangeArrowheads="1"/>
          </p:cNvSpPr>
          <p:nvPr/>
        </p:nvSpPr>
        <p:spPr bwMode="auto">
          <a:xfrm>
            <a:off x="2069424" y="1770389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1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17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94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95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78" name="Oval 40"/>
          <p:cNvSpPr>
            <a:spLocks noChangeArrowheads="1"/>
          </p:cNvSpPr>
          <p:nvPr/>
        </p:nvSpPr>
        <p:spPr bwMode="auto">
          <a:xfrm>
            <a:off x="2691058" y="141821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637969" y="167163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9" name="Conector angulado 8"/>
          <p:cNvCxnSpPr>
            <a:stCxn id="174" idx="0"/>
            <a:endCxn id="175" idx="2"/>
          </p:cNvCxnSpPr>
          <p:nvPr/>
        </p:nvCxnSpPr>
        <p:spPr>
          <a:xfrm rot="5400000" flipH="1" flipV="1">
            <a:off x="2781546" y="1637318"/>
            <a:ext cx="514115" cy="7987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4413422" y="301645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1187624" y="3920157"/>
            <a:ext cx="155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Atual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do 67"/>
          <p:cNvCxnSpPr>
            <a:stCxn id="176" idx="3"/>
            <a:endCxn id="175" idx="3"/>
          </p:cNvCxnSpPr>
          <p:nvPr/>
        </p:nvCxnSpPr>
        <p:spPr>
          <a:xfrm flipH="1" flipV="1">
            <a:off x="3834026" y="1563614"/>
            <a:ext cx="449942" cy="2436003"/>
          </a:xfrm>
          <a:prstGeom prst="bentConnector3">
            <a:avLst>
              <a:gd name="adj1" fmla="val -50807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uxograma: Documento 107"/>
          <p:cNvSpPr/>
          <p:nvPr/>
        </p:nvSpPr>
        <p:spPr>
          <a:xfrm>
            <a:off x="4418387" y="2508386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1751881" y="237637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a - Desenho de Solução – Macro Processo</a:t>
            </a:r>
            <a:br>
              <a:rPr lang="pt-BR" dirty="0" smtClean="0"/>
            </a:br>
            <a:r>
              <a:rPr lang="pt-BR" dirty="0" err="1" smtClean="0"/>
              <a:t>Revenue</a:t>
            </a:r>
            <a:r>
              <a:rPr lang="pt-BR" dirty="0" smtClean="0"/>
              <a:t> </a:t>
            </a:r>
            <a:r>
              <a:rPr lang="pt-BR" dirty="0" err="1" smtClean="0"/>
              <a:t>Assurance</a:t>
            </a:r>
            <a:r>
              <a:rPr lang="pt-BR" dirty="0" smtClean="0"/>
              <a:t>(IP) – Cadastro(Ajuste em Relatório)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6912"/>
              </p:ext>
            </p:extLst>
          </p:nvPr>
        </p:nvGraphicFramePr>
        <p:xfrm>
          <a:off x="5893544" y="1067716"/>
          <a:ext cx="3070944" cy="1787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640"/>
                <a:gridCol w="2088232"/>
                <a:gridCol w="648072"/>
              </a:tblGrid>
              <a:tr h="2203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Coleta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Dados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CRM(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planos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Coleta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de Dados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financeiros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planos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Coleta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dados </a:t>
                      </a:r>
                      <a:r>
                        <a:rPr lang="en-US" sz="9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rede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móvel</a:t>
                      </a:r>
                      <a:endParaRPr lang="en-US" sz="9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Aplicação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novas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egras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Geraçao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relatórios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8" y="1058862"/>
            <a:ext cx="5685899" cy="35426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12" name="Retângulo de cantos arredondados 111"/>
          <p:cNvSpPr/>
          <p:nvPr/>
        </p:nvSpPr>
        <p:spPr>
          <a:xfrm>
            <a:off x="395536" y="3510699"/>
            <a:ext cx="864064" cy="4292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Outras 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Plataformas Móveis</a:t>
            </a:r>
          </a:p>
        </p:txBody>
      </p:sp>
      <p:cxnSp>
        <p:nvCxnSpPr>
          <p:cNvPr id="241" name="Conector angulado 240"/>
          <p:cNvCxnSpPr>
            <a:stCxn id="112" idx="3"/>
          </p:cNvCxnSpPr>
          <p:nvPr/>
        </p:nvCxnSpPr>
        <p:spPr>
          <a:xfrm flipV="1">
            <a:off x="1259600" y="2769423"/>
            <a:ext cx="1279202" cy="955878"/>
          </a:xfrm>
          <a:prstGeom prst="bentConnector3">
            <a:avLst>
              <a:gd name="adj1" fmla="val 31385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de cantos arredondados 79"/>
          <p:cNvSpPr/>
          <p:nvPr/>
        </p:nvSpPr>
        <p:spPr>
          <a:xfrm>
            <a:off x="2538803" y="2427734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Raid</a:t>
            </a: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 IP</a:t>
            </a:r>
          </a:p>
        </p:txBody>
      </p:sp>
      <p:sp>
        <p:nvSpPr>
          <p:cNvPr id="135" name="Oval 40"/>
          <p:cNvSpPr>
            <a:spLocks noChangeArrowheads="1"/>
          </p:cNvSpPr>
          <p:nvPr/>
        </p:nvSpPr>
        <p:spPr bwMode="auto">
          <a:xfrm>
            <a:off x="3202805" y="2752766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6" name="Retângulo de cantos arredondados 85"/>
          <p:cNvSpPr/>
          <p:nvPr/>
        </p:nvSpPr>
        <p:spPr>
          <a:xfrm>
            <a:off x="2538802" y="1635646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6.3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4139952" y="242871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94" name="Conector de seta reta 93"/>
          <p:cNvCxnSpPr>
            <a:stCxn id="80" idx="0"/>
            <a:endCxn id="86" idx="2"/>
          </p:cNvCxnSpPr>
          <p:nvPr/>
        </p:nvCxnSpPr>
        <p:spPr>
          <a:xfrm flipH="1" flipV="1">
            <a:off x="2934846" y="2067694"/>
            <a:ext cx="1" cy="3600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de seta reta 227"/>
          <p:cNvCxnSpPr>
            <a:stCxn id="80" idx="3"/>
            <a:endCxn id="87" idx="1"/>
          </p:cNvCxnSpPr>
          <p:nvPr/>
        </p:nvCxnSpPr>
        <p:spPr>
          <a:xfrm>
            <a:off x="3330891" y="2643758"/>
            <a:ext cx="809061" cy="9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40"/>
          <p:cNvSpPr>
            <a:spLocks noChangeArrowheads="1"/>
          </p:cNvSpPr>
          <p:nvPr/>
        </p:nvSpPr>
        <p:spPr bwMode="auto">
          <a:xfrm>
            <a:off x="2447776" y="193815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34" name="Oval 40"/>
          <p:cNvSpPr>
            <a:spLocks noChangeArrowheads="1"/>
          </p:cNvSpPr>
          <p:nvPr/>
        </p:nvSpPr>
        <p:spPr bwMode="auto">
          <a:xfrm>
            <a:off x="3779936" y="229628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11" name="Oval 40"/>
          <p:cNvSpPr>
            <a:spLocks noChangeArrowheads="1"/>
          </p:cNvSpPr>
          <p:nvPr/>
        </p:nvSpPr>
        <p:spPr bwMode="auto">
          <a:xfrm>
            <a:off x="1708436" y="286745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95" name="Fluxograma: Documento 194"/>
          <p:cNvSpPr/>
          <p:nvPr/>
        </p:nvSpPr>
        <p:spPr>
          <a:xfrm>
            <a:off x="3491880" y="2536483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48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18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9" name="Fluxograma: Documento 48"/>
          <p:cNvSpPr/>
          <p:nvPr/>
        </p:nvSpPr>
        <p:spPr>
          <a:xfrm>
            <a:off x="3005814" y="2154151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50" name="Fluxograma: Documento 49"/>
          <p:cNvSpPr/>
          <p:nvPr/>
        </p:nvSpPr>
        <p:spPr>
          <a:xfrm>
            <a:off x="1655676" y="2368700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994449" y="1689865"/>
            <a:ext cx="630768" cy="509196"/>
            <a:chOff x="290947" y="5949280"/>
            <a:chExt cx="880465" cy="873742"/>
          </a:xfrm>
        </p:grpSpPr>
        <p:pic>
          <p:nvPicPr>
            <p:cNvPr id="52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CaixaDeTexto 52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RA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8" name="Conector angulado 7"/>
          <p:cNvCxnSpPr>
            <a:stCxn id="80" idx="1"/>
            <a:endCxn id="52" idx="2"/>
          </p:cNvCxnSpPr>
          <p:nvPr/>
        </p:nvCxnSpPr>
        <p:spPr>
          <a:xfrm rot="10800000">
            <a:off x="1212467" y="2044570"/>
            <a:ext cx="1326336" cy="59918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2430803" y="231973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57" name="Oval 40"/>
          <p:cNvSpPr>
            <a:spLocks noChangeArrowheads="1"/>
          </p:cNvSpPr>
          <p:nvPr/>
        </p:nvSpPr>
        <p:spPr bwMode="auto">
          <a:xfrm>
            <a:off x="1259600" y="232071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2699816" y="276942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03848" y="3140087"/>
            <a:ext cx="18666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(*)Alteração no Layout de  Relatório</a:t>
            </a: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18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5" name="Retângulo de cantos arredondados 54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60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61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62" name="Fluxograma: Documento 61"/>
          <p:cNvSpPr/>
          <p:nvPr/>
        </p:nvSpPr>
        <p:spPr>
          <a:xfrm>
            <a:off x="3022785" y="3032813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635896" y="1268859"/>
            <a:ext cx="171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(*)Não serão gerados </a:t>
            </a:r>
            <a:r>
              <a:rPr lang="pt-BR" sz="7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xDRs</a:t>
            </a:r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tarifados</a:t>
            </a:r>
          </a:p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 rede nem pela plataforma</a:t>
            </a:r>
            <a:endParaRPr lang="pt-BR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874216" y="3723878"/>
            <a:ext cx="30902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comandos executados nos </a:t>
            </a:r>
            <a:r>
              <a:rPr lang="pt-BR" sz="7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HLRs</a:t>
            </a:r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dependentes da implementação das funções workstation pela operação móvel(passo 3). </a:t>
            </a:r>
            <a:endParaRPr lang="pt-BR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179512" y="1131590"/>
            <a:ext cx="5076551" cy="2304256"/>
          </a:xfrm>
          <a:prstGeom prst="rect">
            <a:avLst/>
          </a:prstGeom>
          <a:solidFill>
            <a:schemeClr val="accent2">
              <a:alpha val="16000"/>
            </a:schemeClr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3</a:t>
            </a:r>
            <a:r>
              <a:rPr lang="pt-BR" dirty="0" smtClean="0"/>
              <a:t>b - Desenho de Solução – Macro Processo</a:t>
            </a:r>
            <a:br>
              <a:rPr lang="pt-BR" dirty="0" smtClean="0"/>
            </a:br>
            <a:r>
              <a:rPr lang="pt-BR" dirty="0" err="1" smtClean="0"/>
              <a:t>Revenue</a:t>
            </a:r>
            <a:r>
              <a:rPr lang="pt-BR" dirty="0" smtClean="0"/>
              <a:t> </a:t>
            </a:r>
            <a:r>
              <a:rPr lang="pt-BR" dirty="0" err="1" smtClean="0"/>
              <a:t>Assurance</a:t>
            </a:r>
            <a:r>
              <a:rPr lang="pt-BR" dirty="0" smtClean="0"/>
              <a:t>(FR) –Tráfego com Base em Processos Atuais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1556"/>
              </p:ext>
            </p:extLst>
          </p:nvPr>
        </p:nvGraphicFramePr>
        <p:xfrm>
          <a:off x="5893544" y="1067716"/>
          <a:ext cx="3070944" cy="1987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640"/>
                <a:gridCol w="2016224"/>
                <a:gridCol w="720080"/>
              </a:tblGrid>
              <a:tr h="2203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Coleta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Dados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Tráfego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Coleta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de Dados </a:t>
                      </a: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financeiros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tarifados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Informática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Streamings</a:t>
                      </a:r>
                      <a:r>
                        <a:rPr lang="pt-B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Raid</a:t>
                      </a:r>
                      <a:r>
                        <a:rPr lang="pt-B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</a:t>
                      </a:r>
                      <a:endParaRPr lang="pt-BR" sz="9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Batimento Cursado</a:t>
                      </a:r>
                      <a:r>
                        <a:rPr lang="pt-B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 Tarifado</a:t>
                      </a:r>
                      <a:endParaRPr lang="pt-BR" sz="9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Processo de análise</a:t>
                      </a:r>
                      <a:r>
                        <a:rPr lang="pt-B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9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Geração de relatórios 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8" y="1058862"/>
            <a:ext cx="5685899" cy="35426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717212" y="2469316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Raid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620025" y="2139701"/>
            <a:ext cx="79208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Core de Rede Móvel</a:t>
            </a:r>
          </a:p>
        </p:txBody>
      </p:sp>
      <p:sp>
        <p:nvSpPr>
          <p:cNvPr id="107" name="Oval 40"/>
          <p:cNvSpPr>
            <a:spLocks noChangeArrowheads="1"/>
          </p:cNvSpPr>
          <p:nvPr/>
        </p:nvSpPr>
        <p:spPr bwMode="auto">
          <a:xfrm>
            <a:off x="1039362" y="168508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48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19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auto">
          <a:xfrm>
            <a:off x="3427294" y="234547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17211" y="1347614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Mediação</a:t>
            </a:r>
          </a:p>
        </p:txBody>
      </p:sp>
      <p:cxnSp>
        <p:nvCxnSpPr>
          <p:cNvPr id="8" name="Conector angulado 7"/>
          <p:cNvCxnSpPr>
            <a:stCxn id="85" idx="0"/>
            <a:endCxn id="51" idx="1"/>
          </p:cNvCxnSpPr>
          <p:nvPr/>
        </p:nvCxnSpPr>
        <p:spPr>
          <a:xfrm rot="5400000" flipH="1" flipV="1">
            <a:off x="1578609" y="1001099"/>
            <a:ext cx="576063" cy="170114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51" idx="2"/>
            <a:endCxn id="80" idx="0"/>
          </p:cNvCxnSpPr>
          <p:nvPr/>
        </p:nvCxnSpPr>
        <p:spPr>
          <a:xfrm>
            <a:off x="3113255" y="1779662"/>
            <a:ext cx="1" cy="689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xograma: Documento 60"/>
          <p:cNvSpPr/>
          <p:nvPr/>
        </p:nvSpPr>
        <p:spPr>
          <a:xfrm>
            <a:off x="3023245" y="2017214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65" name="Oval 40"/>
          <p:cNvSpPr>
            <a:spLocks noChangeArrowheads="1"/>
          </p:cNvSpPr>
          <p:nvPr/>
        </p:nvSpPr>
        <p:spPr bwMode="auto">
          <a:xfrm>
            <a:off x="2605014" y="23513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50" name="Fluxograma: Documento 49"/>
          <p:cNvSpPr/>
          <p:nvPr/>
        </p:nvSpPr>
        <p:spPr>
          <a:xfrm>
            <a:off x="1643255" y="1456363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43" name="Fluxograma: Documento 42"/>
          <p:cNvSpPr/>
          <p:nvPr/>
        </p:nvSpPr>
        <p:spPr>
          <a:xfrm>
            <a:off x="2276209" y="2861257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1650986" y="1905889"/>
            <a:ext cx="630768" cy="509196"/>
            <a:chOff x="290947" y="5949280"/>
            <a:chExt cx="880465" cy="873742"/>
          </a:xfrm>
        </p:grpSpPr>
        <p:pic>
          <p:nvPicPr>
            <p:cNvPr id="45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RA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6" name="Conector angulado 5"/>
          <p:cNvCxnSpPr>
            <a:stCxn id="80" idx="2"/>
            <a:endCxn id="46" idx="2"/>
          </p:cNvCxnSpPr>
          <p:nvPr/>
        </p:nvCxnSpPr>
        <p:spPr>
          <a:xfrm rot="5400000" flipH="1">
            <a:off x="2311701" y="2099810"/>
            <a:ext cx="486279" cy="1116831"/>
          </a:xfrm>
          <a:prstGeom prst="bentConnector3">
            <a:avLst>
              <a:gd name="adj1" fmla="val -4701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40"/>
          <p:cNvSpPr>
            <a:spLocks noChangeArrowheads="1"/>
          </p:cNvSpPr>
          <p:nvPr/>
        </p:nvSpPr>
        <p:spPr bwMode="auto">
          <a:xfrm>
            <a:off x="1733265" y="296482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53" name="Oval 40"/>
          <p:cNvSpPr>
            <a:spLocks noChangeArrowheads="1"/>
          </p:cNvSpPr>
          <p:nvPr/>
        </p:nvSpPr>
        <p:spPr bwMode="auto">
          <a:xfrm>
            <a:off x="2605014" y="279336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55" name="Retângulo de cantos arredondados 54"/>
          <p:cNvSpPr/>
          <p:nvPr/>
        </p:nvSpPr>
        <p:spPr>
          <a:xfrm>
            <a:off x="4355976" y="242871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56" name="Conector de seta reta 55"/>
          <p:cNvCxnSpPr>
            <a:endCxn id="55" idx="1"/>
          </p:cNvCxnSpPr>
          <p:nvPr/>
        </p:nvCxnSpPr>
        <p:spPr>
          <a:xfrm>
            <a:off x="3546915" y="2643758"/>
            <a:ext cx="809061" cy="9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Documento 56"/>
          <p:cNvSpPr/>
          <p:nvPr/>
        </p:nvSpPr>
        <p:spPr>
          <a:xfrm>
            <a:off x="3707904" y="2536483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4017903" y="236131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635896" y="1268859"/>
            <a:ext cx="171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(*)Não serão gerados </a:t>
            </a:r>
            <a:r>
              <a:rPr lang="pt-BR" sz="7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xDRs</a:t>
            </a:r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tarifados</a:t>
            </a:r>
          </a:p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 rede nem pela plataforma</a:t>
            </a:r>
            <a:endParaRPr lang="pt-BR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19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63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04159" y="2830210"/>
            <a:ext cx="156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Atual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744017" y="4885179"/>
            <a:ext cx="2603847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Processos Semelhantes ao s da 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27584" y="58316"/>
            <a:ext cx="6600825" cy="857250"/>
          </a:xfrm>
        </p:spPr>
        <p:txBody>
          <a:bodyPr>
            <a:noAutofit/>
          </a:bodyPr>
          <a:lstStyle/>
          <a:p>
            <a:pPr algn="just"/>
            <a:endParaRPr lang="pt-BR" sz="1200" i="1" dirty="0" smtClean="0"/>
          </a:p>
          <a:p>
            <a:pPr algn="just"/>
            <a:endParaRPr lang="pt-BR" sz="1200" dirty="0"/>
          </a:p>
          <a:p>
            <a:pPr algn="just"/>
            <a:r>
              <a:rPr lang="pt-BR" sz="1200" dirty="0" smtClean="0"/>
              <a:t>Reengenharia de sistemas, processos e  produto M2M aplicada </a:t>
            </a:r>
            <a:r>
              <a:rPr lang="pt-BR" sz="1200" dirty="0"/>
              <a:t>a</a:t>
            </a:r>
            <a:r>
              <a:rPr lang="pt-BR" sz="1200" dirty="0" smtClean="0"/>
              <a:t>o 4º cenário anteriormente apresentado, mantendo como alinhamento alvo o modelo de implementação PT no seu lançamento em Portugal.</a:t>
            </a:r>
            <a:endParaRPr lang="pt-BR" sz="1200" dirty="0"/>
          </a:p>
          <a:p>
            <a:pPr algn="just"/>
            <a:endParaRPr lang="pt-BR" sz="1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11560" y="267494"/>
            <a:ext cx="24482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Objetivo</a:t>
            </a:r>
            <a:endParaRPr lang="pt-BR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5893" y="1347614"/>
            <a:ext cx="48002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Aplicada</a:t>
            </a:r>
            <a:endParaRPr lang="pt-BR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04646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2</a:t>
            </a:fld>
            <a:endParaRPr lang="pt-BR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827584" y="1707654"/>
            <a:ext cx="72008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itchFamily="34" charset="0"/>
                <a:cs typeface="Arial" pitchFamily="34" charset="0"/>
              </a:rPr>
              <a:t>Trabalhar Premissas e Macro Requisitos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de Negócio no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contexto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de ajustes a fim de sustentar um modelo flexível e simplificado Self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Care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, fatiando a Modelagem Sistêmica por Macro Processos OI.</a:t>
            </a:r>
          </a:p>
          <a:p>
            <a:pPr algn="just"/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Pentágono 12"/>
          <p:cNvSpPr/>
          <p:nvPr/>
        </p:nvSpPr>
        <p:spPr>
          <a:xfrm>
            <a:off x="2447764" y="4000439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Modelo Precificação</a:t>
            </a:r>
          </a:p>
        </p:txBody>
      </p:sp>
      <p:sp>
        <p:nvSpPr>
          <p:cNvPr id="14" name="Pentágono 13"/>
          <p:cNvSpPr/>
          <p:nvPr/>
        </p:nvSpPr>
        <p:spPr>
          <a:xfrm>
            <a:off x="755576" y="2283718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i="0" u="none" strike="noStrike" kern="0" cap="none" spc="0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Cadastro/ </a:t>
            </a:r>
            <a:r>
              <a:rPr lang="pt-BR" sz="1000" kern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Administração</a:t>
            </a:r>
            <a:endParaRPr kumimoji="0" lang="pt-BR" sz="1000" i="0" u="none" strike="noStrike" kern="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entágono 14">
            <a:hlinkClick r:id="rId2" action="ppaction://hlinksldjump"/>
          </p:cNvPr>
          <p:cNvSpPr/>
          <p:nvPr/>
        </p:nvSpPr>
        <p:spPr>
          <a:xfrm>
            <a:off x="755576" y="3166875"/>
            <a:ext cx="1656184" cy="6099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Controle </a:t>
            </a:r>
            <a:endParaRPr lang="pt-BR" sz="1000" kern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Plataforma </a:t>
            </a:r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M2M</a:t>
            </a:r>
          </a:p>
        </p:txBody>
      </p:sp>
      <p:sp>
        <p:nvSpPr>
          <p:cNvPr id="16" name="Pentágono 15">
            <a:hlinkClick r:id="rId2" action="ppaction://hlinksldjump"/>
          </p:cNvPr>
          <p:cNvSpPr/>
          <p:nvPr/>
        </p:nvSpPr>
        <p:spPr>
          <a:xfrm>
            <a:off x="2411760" y="2304306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Solicitações</a:t>
            </a:r>
          </a:p>
        </p:txBody>
      </p:sp>
      <p:sp>
        <p:nvSpPr>
          <p:cNvPr id="17" name="Pentágono 16"/>
          <p:cNvSpPr/>
          <p:nvPr/>
        </p:nvSpPr>
        <p:spPr>
          <a:xfrm>
            <a:off x="2411760" y="3154660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Integrações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18" name="Pentágono 17">
            <a:hlinkClick r:id="" action="ppaction://noaction"/>
          </p:cNvPr>
          <p:cNvSpPr/>
          <p:nvPr/>
        </p:nvSpPr>
        <p:spPr>
          <a:xfrm>
            <a:off x="4067944" y="2323367"/>
            <a:ext cx="1656184" cy="609950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Faturamento/Tarifação/</a:t>
            </a:r>
          </a:p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Impostação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20" name="Pentágono 19"/>
          <p:cNvSpPr/>
          <p:nvPr/>
        </p:nvSpPr>
        <p:spPr>
          <a:xfrm>
            <a:off x="755576" y="4018756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Trouble</a:t>
            </a:r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 Tickets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21" name="Pentágono 20">
            <a:hlinkClick r:id="" action="ppaction://noaction"/>
          </p:cNvPr>
          <p:cNvSpPr/>
          <p:nvPr/>
        </p:nvSpPr>
        <p:spPr>
          <a:xfrm>
            <a:off x="7452320" y="3617984"/>
            <a:ext cx="1656184" cy="609950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Migração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24" name="Pentágono 23">
            <a:hlinkClick r:id="rId2" action="ppaction://hlinksldjump"/>
          </p:cNvPr>
          <p:cNvSpPr/>
          <p:nvPr/>
        </p:nvSpPr>
        <p:spPr>
          <a:xfrm>
            <a:off x="5796955" y="2304306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RA/Fraude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25" name="Pentágono 24">
            <a:hlinkClick r:id="" action="ppaction://noaction"/>
          </p:cNvPr>
          <p:cNvSpPr/>
          <p:nvPr/>
        </p:nvSpPr>
        <p:spPr>
          <a:xfrm>
            <a:off x="5796136" y="3123821"/>
            <a:ext cx="1656184" cy="6099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Troca de Plano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292080" y="4234780"/>
            <a:ext cx="18722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Pentágono 22"/>
          <p:cNvSpPr/>
          <p:nvPr/>
        </p:nvSpPr>
        <p:spPr>
          <a:xfrm>
            <a:off x="4103948" y="3981378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Cobrança\Inadimplência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22" name="Pentágono 21">
            <a:hlinkClick r:id="" action="ppaction://noaction"/>
          </p:cNvPr>
          <p:cNvSpPr/>
          <p:nvPr/>
        </p:nvSpPr>
        <p:spPr>
          <a:xfrm>
            <a:off x="4067944" y="3154660"/>
            <a:ext cx="1656184" cy="6099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C</a:t>
            </a:r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ontestação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19" name="Pentágono 18">
            <a:hlinkClick r:id="rId2" action="ppaction://hlinksldjump"/>
          </p:cNvPr>
          <p:cNvSpPr/>
          <p:nvPr/>
        </p:nvSpPr>
        <p:spPr>
          <a:xfrm>
            <a:off x="5796136" y="4000439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Segurança da Informação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339752" y="4885179"/>
            <a:ext cx="2603847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Processos específicos OI/Brasil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972174" y="4918254"/>
            <a:ext cx="326964" cy="1285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485396" y="4915156"/>
            <a:ext cx="326964" cy="128550"/>
          </a:xfrm>
          <a:prstGeom prst="rect">
            <a:avLst/>
          </a:prstGeom>
          <a:solidFill>
            <a:srgbClr val="E05206"/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776465" y="4876006"/>
            <a:ext cx="2603847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Processo Fora do Escopo Atual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346202" y="4924329"/>
            <a:ext cx="326964" cy="128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entágono 27">
            <a:hlinkClick r:id="rId2" action="ppaction://hlinksldjump"/>
          </p:cNvPr>
          <p:cNvSpPr/>
          <p:nvPr/>
        </p:nvSpPr>
        <p:spPr>
          <a:xfrm>
            <a:off x="7452320" y="2715766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Logística/Inventário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5" name="Botão de ação: Ajuda 4">
            <a:hlinkClick r:id="rId3" action="ppaction://hlinksldjump" highlightClick="1"/>
          </p:cNvPr>
          <p:cNvSpPr/>
          <p:nvPr/>
        </p:nvSpPr>
        <p:spPr>
          <a:xfrm>
            <a:off x="827584" y="2715766"/>
            <a:ext cx="216024" cy="144016"/>
          </a:xfrm>
          <a:prstGeom prst="actionButtonHelp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Botão de ação: Ajuda 31">
            <a:hlinkClick r:id="rId4" action="ppaction://hlinksldjump" highlightClick="1"/>
          </p:cNvPr>
          <p:cNvSpPr/>
          <p:nvPr/>
        </p:nvSpPr>
        <p:spPr>
          <a:xfrm>
            <a:off x="4103948" y="2731765"/>
            <a:ext cx="216024" cy="144016"/>
          </a:xfrm>
          <a:prstGeom prst="actionButtonHelp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Botão de ação: Ajuda 33">
            <a:hlinkClick r:id="rId5" action="ppaction://hlinksldjump" highlightClick="1"/>
          </p:cNvPr>
          <p:cNvSpPr/>
          <p:nvPr/>
        </p:nvSpPr>
        <p:spPr>
          <a:xfrm>
            <a:off x="5849144" y="2731765"/>
            <a:ext cx="216024" cy="144016"/>
          </a:xfrm>
          <a:prstGeom prst="actionButtonHelp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Botão de ação: Ajuda 38">
            <a:hlinkClick r:id="rId6" action="ppaction://hlinksldjump" highlightClick="1"/>
          </p:cNvPr>
          <p:cNvSpPr/>
          <p:nvPr/>
        </p:nvSpPr>
        <p:spPr>
          <a:xfrm>
            <a:off x="4211960" y="4434061"/>
            <a:ext cx="216024" cy="144016"/>
          </a:xfrm>
          <a:prstGeom prst="actionButtonHelp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Botão de ação: Ajuda 40">
            <a:hlinkClick r:id="rId6" action="ppaction://hlinksldjump" highlightClick="1"/>
          </p:cNvPr>
          <p:cNvSpPr/>
          <p:nvPr/>
        </p:nvSpPr>
        <p:spPr>
          <a:xfrm>
            <a:off x="5862364" y="4443958"/>
            <a:ext cx="216024" cy="144016"/>
          </a:xfrm>
          <a:prstGeom prst="actionButtonHelp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otão de ação: Ajuda 41">
            <a:hlinkClick r:id="rId5" action="ppaction://hlinksldjump" highlightClick="1"/>
          </p:cNvPr>
          <p:cNvSpPr/>
          <p:nvPr/>
        </p:nvSpPr>
        <p:spPr>
          <a:xfrm>
            <a:off x="7540866" y="3166875"/>
            <a:ext cx="216024" cy="144016"/>
          </a:xfrm>
          <a:prstGeom prst="actionButtonHelp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tângulo de cantos arredondados 174"/>
          <p:cNvSpPr/>
          <p:nvPr/>
        </p:nvSpPr>
        <p:spPr>
          <a:xfrm>
            <a:off x="2195736" y="120359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4</a:t>
            </a:r>
            <a:r>
              <a:rPr lang="pt-BR" dirty="0" smtClean="0"/>
              <a:t> - Desenho de Solução – Macro Processo</a:t>
            </a:r>
            <a:br>
              <a:rPr lang="pt-BR" dirty="0" smtClean="0"/>
            </a:br>
            <a:r>
              <a:rPr lang="pt-BR" dirty="0" smtClean="0"/>
              <a:t>Solicitação de Novos ou Reativação de </a:t>
            </a:r>
            <a:r>
              <a:rPr lang="pt-BR" dirty="0" err="1" smtClean="0"/>
              <a:t>SimCards</a:t>
            </a:r>
            <a:r>
              <a:rPr lang="pt-BR" dirty="0" smtClean="0"/>
              <a:t>(quantidade controlada)</a:t>
            </a:r>
            <a:endParaRPr lang="pt-BR" dirty="0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175728" y="6045977"/>
            <a:ext cx="890564" cy="331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074809-B561-44D0-A5BE-DD32324FDA3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94274"/>
              </p:ext>
            </p:extLst>
          </p:nvPr>
        </p:nvGraphicFramePr>
        <p:xfrm>
          <a:off x="5893544" y="1154416"/>
          <a:ext cx="3070944" cy="3449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640"/>
                <a:gridCol w="2016224"/>
                <a:gridCol w="720080"/>
              </a:tblGrid>
              <a:tr h="2203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Solicitar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substituição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SimCard</a:t>
                      </a:r>
                      <a:endParaRPr lang="en-US" sz="900" b="0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Solicitação de </a:t>
                      </a:r>
                      <a:r>
                        <a:rPr lang="pt-BR" sz="9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pedido de venda (requisição de novos </a:t>
                      </a:r>
                      <a:r>
                        <a:rPr lang="pt-BR" sz="9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pt-BR" sz="9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9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MSISDNs</a:t>
                      </a:r>
                      <a:r>
                        <a:rPr lang="pt-BR" sz="9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 M2M</a:t>
                      </a:r>
                      <a:endParaRPr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Liberar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estoque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 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Executar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Logística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 e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inventário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Enviar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dados dos 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Novos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SimCard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M2M(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reuso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 interface de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Incluir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novas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instâncias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fatura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inventário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 de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Ativar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Novos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Atulizar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dados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 PTS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HLR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8" y="1023868"/>
            <a:ext cx="5685899" cy="357769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619672" y="3147814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2447764" y="1528277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1628578" y="174427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99" name="Oval 40"/>
          <p:cNvSpPr>
            <a:spLocks noChangeArrowheads="1"/>
          </p:cNvSpPr>
          <p:nvPr/>
        </p:nvSpPr>
        <p:spPr bwMode="auto">
          <a:xfrm>
            <a:off x="1644842" y="300384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1619672" y="35078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200" name="Oval 40"/>
          <p:cNvSpPr>
            <a:spLocks noChangeArrowheads="1"/>
          </p:cNvSpPr>
          <p:nvPr/>
        </p:nvSpPr>
        <p:spPr bwMode="auto">
          <a:xfrm>
            <a:off x="3419896" y="3507878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482706" y="2715766"/>
            <a:ext cx="79208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Portal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Smart2M</a:t>
            </a:r>
          </a:p>
        </p:txBody>
      </p:sp>
      <p:cxnSp>
        <p:nvCxnSpPr>
          <p:cNvPr id="30" name="Conector angulado 29"/>
          <p:cNvCxnSpPr>
            <a:endCxn id="60" idx="2"/>
          </p:cNvCxnSpPr>
          <p:nvPr/>
        </p:nvCxnSpPr>
        <p:spPr>
          <a:xfrm rot="10800000">
            <a:off x="878750" y="3147814"/>
            <a:ext cx="740922" cy="25052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0"/>
          <p:cNvSpPr>
            <a:spLocks noChangeArrowheads="1"/>
          </p:cNvSpPr>
          <p:nvPr/>
        </p:nvSpPr>
        <p:spPr bwMode="auto">
          <a:xfrm>
            <a:off x="1187648" y="3075830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2" name="Oval 40"/>
          <p:cNvSpPr>
            <a:spLocks noChangeArrowheads="1"/>
          </p:cNvSpPr>
          <p:nvPr/>
        </p:nvSpPr>
        <p:spPr bwMode="auto">
          <a:xfrm>
            <a:off x="1163181" y="261421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2267744" y="4011910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prstClr val="black"/>
                </a:solidFill>
                <a:latin typeface="Arial"/>
              </a:rPr>
              <a:t>Plataformas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prstClr val="black"/>
                </a:solidFill>
                <a:latin typeface="Arial"/>
              </a:rPr>
              <a:t>Móveis</a:t>
            </a:r>
          </a:p>
        </p:txBody>
      </p:sp>
      <p:cxnSp>
        <p:nvCxnSpPr>
          <p:cNvPr id="61" name="Conector de seta reta 60"/>
          <p:cNvCxnSpPr/>
          <p:nvPr/>
        </p:nvCxnSpPr>
        <p:spPr>
          <a:xfrm>
            <a:off x="2621382" y="3648855"/>
            <a:ext cx="6402" cy="36305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0"/>
          <p:cNvSpPr>
            <a:spLocks noChangeArrowheads="1"/>
          </p:cNvSpPr>
          <p:nvPr/>
        </p:nvSpPr>
        <p:spPr bwMode="auto">
          <a:xfrm>
            <a:off x="3419872" y="30037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57" name="Conector de seta reta 56"/>
          <p:cNvCxnSpPr/>
          <p:nvPr/>
        </p:nvCxnSpPr>
        <p:spPr>
          <a:xfrm flipH="1">
            <a:off x="2765398" y="1635646"/>
            <a:ext cx="6402" cy="15121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2699792" y="206774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cxnSp>
        <p:nvCxnSpPr>
          <p:cNvPr id="27" name="Conector angulado 26"/>
          <p:cNvCxnSpPr>
            <a:stCxn id="175" idx="3"/>
            <a:endCxn id="78" idx="1"/>
          </p:cNvCxnSpPr>
          <p:nvPr/>
        </p:nvCxnSpPr>
        <p:spPr>
          <a:xfrm>
            <a:off x="2987824" y="1419622"/>
            <a:ext cx="1008112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2051720" y="108798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auto">
          <a:xfrm>
            <a:off x="2707619" y="37238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2857165" y="108498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167322" y="3147814"/>
            <a:ext cx="630768" cy="509196"/>
            <a:chOff x="290947" y="5949280"/>
            <a:chExt cx="880465" cy="873742"/>
          </a:xfrm>
        </p:grpSpPr>
        <p:pic>
          <p:nvPicPr>
            <p:cNvPr id="7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CaixaDeTexto 76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Cliente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78" name="Retângulo de cantos arredondados 77"/>
          <p:cNvSpPr/>
          <p:nvPr/>
        </p:nvSpPr>
        <p:spPr>
          <a:xfrm>
            <a:off x="3995936" y="120359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SAP</a:t>
            </a:r>
          </a:p>
        </p:txBody>
      </p: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3851920" y="113159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3419872" y="120362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82" name="Conector de seta reta 81"/>
          <p:cNvCxnSpPr>
            <a:stCxn id="78" idx="3"/>
          </p:cNvCxnSpPr>
          <p:nvPr/>
        </p:nvCxnSpPr>
        <p:spPr>
          <a:xfrm>
            <a:off x="4788024" y="1419622"/>
            <a:ext cx="3966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xograma: Documento 82"/>
          <p:cNvSpPr/>
          <p:nvPr/>
        </p:nvSpPr>
        <p:spPr>
          <a:xfrm>
            <a:off x="4932040" y="1203598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86" name="Oval 40"/>
          <p:cNvSpPr>
            <a:spLocks noChangeArrowheads="1"/>
          </p:cNvSpPr>
          <p:nvPr/>
        </p:nvSpPr>
        <p:spPr bwMode="auto">
          <a:xfrm>
            <a:off x="4932064" y="149165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grpSp>
        <p:nvGrpSpPr>
          <p:cNvPr id="87" name="Grupo 86"/>
          <p:cNvGrpSpPr/>
          <p:nvPr/>
        </p:nvGrpSpPr>
        <p:grpSpPr>
          <a:xfrm>
            <a:off x="5220072" y="1314842"/>
            <a:ext cx="630768" cy="509196"/>
            <a:chOff x="290947" y="5949280"/>
            <a:chExt cx="880465" cy="873742"/>
          </a:xfrm>
        </p:grpSpPr>
        <p:pic>
          <p:nvPicPr>
            <p:cNvPr id="89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CaixaDeTexto 91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Cliente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94" name="Conector angulado 93"/>
          <p:cNvCxnSpPr/>
          <p:nvPr/>
        </p:nvCxnSpPr>
        <p:spPr>
          <a:xfrm>
            <a:off x="2987824" y="1572022"/>
            <a:ext cx="1008112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40"/>
          <p:cNvSpPr>
            <a:spLocks noChangeArrowheads="1"/>
          </p:cNvSpPr>
          <p:nvPr/>
        </p:nvSpPr>
        <p:spPr bwMode="auto">
          <a:xfrm>
            <a:off x="3419872" y="159963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grpSp>
        <p:nvGrpSpPr>
          <p:cNvPr id="68" name="Grupo 67"/>
          <p:cNvGrpSpPr/>
          <p:nvPr/>
        </p:nvGrpSpPr>
        <p:grpSpPr>
          <a:xfrm>
            <a:off x="1676193" y="2152892"/>
            <a:ext cx="630768" cy="509196"/>
            <a:chOff x="290947" y="5949280"/>
            <a:chExt cx="880465" cy="873742"/>
          </a:xfrm>
        </p:grpSpPr>
        <p:pic>
          <p:nvPicPr>
            <p:cNvPr id="69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CaixaDeTexto 72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8" name="Conector angulado 27"/>
          <p:cNvCxnSpPr>
            <a:endCxn id="69" idx="3"/>
          </p:cNvCxnSpPr>
          <p:nvPr/>
        </p:nvCxnSpPr>
        <p:spPr>
          <a:xfrm rot="16200000" flipV="1">
            <a:off x="1819045" y="2623427"/>
            <a:ext cx="817570" cy="231204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xograma: Documento 73"/>
          <p:cNvSpPr/>
          <p:nvPr/>
        </p:nvSpPr>
        <p:spPr>
          <a:xfrm>
            <a:off x="2267744" y="2546112"/>
            <a:ext cx="180020" cy="136196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267744" y="2355726"/>
            <a:ext cx="1170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pt-BR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 angulado 31"/>
          <p:cNvCxnSpPr>
            <a:endCxn id="175" idx="1"/>
          </p:cNvCxnSpPr>
          <p:nvPr/>
        </p:nvCxnSpPr>
        <p:spPr>
          <a:xfrm rot="5400000" flipH="1" flipV="1">
            <a:off x="1720913" y="1592919"/>
            <a:ext cx="648120" cy="301526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619672" y="2152892"/>
            <a:ext cx="492556" cy="5091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2364377" y="27877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85" name="Oval 40"/>
          <p:cNvSpPr>
            <a:spLocks noChangeArrowheads="1"/>
          </p:cNvSpPr>
          <p:nvPr/>
        </p:nvSpPr>
        <p:spPr bwMode="auto">
          <a:xfrm>
            <a:off x="2076501" y="152827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965695" y="1023868"/>
            <a:ext cx="690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SimCard</a:t>
            </a:r>
            <a:endParaRPr lang="pt-BR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tângulo de cantos arredondados 95"/>
          <p:cNvSpPr/>
          <p:nvPr/>
        </p:nvSpPr>
        <p:spPr>
          <a:xfrm>
            <a:off x="3547039" y="2137573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8" name="Conector angulado 7"/>
          <p:cNvCxnSpPr/>
          <p:nvPr/>
        </p:nvCxnSpPr>
        <p:spPr>
          <a:xfrm rot="16200000" flipH="1">
            <a:off x="2871666" y="1693772"/>
            <a:ext cx="768875" cy="58187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40"/>
          <p:cNvSpPr>
            <a:spLocks noChangeArrowheads="1"/>
          </p:cNvSpPr>
          <p:nvPr/>
        </p:nvSpPr>
        <p:spPr bwMode="auto">
          <a:xfrm>
            <a:off x="2888766" y="173514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8" name="Oval 40"/>
          <p:cNvSpPr>
            <a:spLocks noChangeArrowheads="1"/>
          </p:cNvSpPr>
          <p:nvPr/>
        </p:nvSpPr>
        <p:spPr bwMode="auto">
          <a:xfrm>
            <a:off x="3483893" y="198470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1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20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106" name="Grupo 105"/>
          <p:cNvGrpSpPr/>
          <p:nvPr/>
        </p:nvGrpSpPr>
        <p:grpSpPr>
          <a:xfrm>
            <a:off x="1828593" y="2305292"/>
            <a:ext cx="630768" cy="509196"/>
            <a:chOff x="290947" y="5949280"/>
            <a:chExt cx="880465" cy="873742"/>
          </a:xfrm>
        </p:grpSpPr>
        <p:pic>
          <p:nvPicPr>
            <p:cNvPr id="107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CaixaDeTexto 107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2" name="Retângulo de cantos arredondados 101"/>
          <p:cNvSpPr/>
          <p:nvPr/>
        </p:nvSpPr>
        <p:spPr>
          <a:xfrm>
            <a:off x="338241" y="4002627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Sisgen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Conector angulado 102"/>
          <p:cNvCxnSpPr>
            <a:stCxn id="102" idx="3"/>
          </p:cNvCxnSpPr>
          <p:nvPr/>
        </p:nvCxnSpPr>
        <p:spPr>
          <a:xfrm flipV="1">
            <a:off x="1130329" y="3648855"/>
            <a:ext cx="936280" cy="569796"/>
          </a:xfrm>
          <a:prstGeom prst="bentConnector3">
            <a:avLst>
              <a:gd name="adj1" fmla="val 99849"/>
            </a:avLst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1736578" y="396591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99792" y="2643758"/>
            <a:ext cx="104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Reuso da interface de venda</a:t>
            </a:r>
            <a:endParaRPr lang="pt-BR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20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112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13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1131590"/>
            <a:ext cx="5486383" cy="1753394"/>
          </a:xfrm>
          <a:prstGeom prst="rect">
            <a:avLst/>
          </a:prstGeom>
          <a:solidFill>
            <a:schemeClr val="accent2">
              <a:alpha val="16000"/>
            </a:schemeClr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</a:t>
            </a:r>
            <a:r>
              <a:rPr lang="pt-BR" dirty="0" smtClean="0"/>
              <a:t> - Desenho de Solução – Macro Processo</a:t>
            </a:r>
            <a:br>
              <a:rPr lang="pt-BR" dirty="0" smtClean="0"/>
            </a:br>
            <a:r>
              <a:rPr lang="pt-BR" dirty="0" smtClean="0"/>
              <a:t>Fraude(Bloqueio/Desbloqueio) -  Inclusão de Atividade Manual na Plataforma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24134"/>
              </p:ext>
            </p:extLst>
          </p:nvPr>
        </p:nvGraphicFramePr>
        <p:xfrm>
          <a:off x="5893544" y="1067716"/>
          <a:ext cx="3070944" cy="28067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640"/>
                <a:gridCol w="2088232"/>
                <a:gridCol w="648072"/>
              </a:tblGrid>
              <a:tr h="2203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Geração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Positivos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Fraudadores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M2M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Solicitar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Bloqueios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Fraude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Executar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Bloqueio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Fraude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M2M(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Origem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CRM e Loader)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Marcar clientes fraudadores </a:t>
                      </a:r>
                      <a:r>
                        <a:rPr lang="pt-B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com  pedidos de bloqueios via CRM para </a:t>
                      </a:r>
                      <a:r>
                        <a:rPr lang="pt-B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Inibir</a:t>
                      </a:r>
                      <a:r>
                        <a:rPr lang="pt-B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funcionalidade  (ativação/desativação)</a:t>
                      </a:r>
                      <a:endParaRPr lang="pt-BR" sz="9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Sincronizar Bloqueios </a:t>
                      </a:r>
                      <a:r>
                        <a:rPr lang="pt-BR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Loader</a:t>
                      </a: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r>
                        <a:rPr lang="pt-B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cadastro do </a:t>
                      </a:r>
                      <a:r>
                        <a:rPr lang="pt-B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CRM </a:t>
                      </a:r>
                      <a:r>
                        <a:rPr lang="pt-B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 Plataforma M2M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Marcar clientes fraudadores </a:t>
                      </a:r>
                      <a:r>
                        <a:rPr lang="pt-B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com pedidos de bloqueio via </a:t>
                      </a:r>
                      <a:r>
                        <a:rPr lang="pt-B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Loader</a:t>
                      </a:r>
                      <a:r>
                        <a:rPr lang="pt-B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pt-B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Inibir</a:t>
                      </a:r>
                      <a:r>
                        <a:rPr lang="pt-B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funcionalidade  (ativação/desativação)</a:t>
                      </a:r>
                      <a:endParaRPr lang="pt-BR" sz="9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8" y="1058863"/>
            <a:ext cx="5685899" cy="354269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12" name="Retângulo de cantos arredondados 111"/>
          <p:cNvSpPr/>
          <p:nvPr/>
        </p:nvSpPr>
        <p:spPr>
          <a:xfrm>
            <a:off x="251552" y="2354511"/>
            <a:ext cx="864064" cy="4292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 Rede Móvel</a:t>
            </a:r>
          </a:p>
        </p:txBody>
      </p:sp>
      <p:cxnSp>
        <p:nvCxnSpPr>
          <p:cNvPr id="241" name="Conector angulado 240"/>
          <p:cNvCxnSpPr>
            <a:stCxn id="112" idx="3"/>
            <a:endCxn id="87" idx="1"/>
          </p:cNvCxnSpPr>
          <p:nvPr/>
        </p:nvCxnSpPr>
        <p:spPr>
          <a:xfrm>
            <a:off x="1115616" y="2569113"/>
            <a:ext cx="1429767" cy="7461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de cantos arredondados 81"/>
          <p:cNvSpPr/>
          <p:nvPr/>
        </p:nvSpPr>
        <p:spPr>
          <a:xfrm>
            <a:off x="1975721" y="3246704"/>
            <a:ext cx="1931412" cy="4425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734285" y="1204317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HPFMS</a:t>
            </a:r>
          </a:p>
        </p:txBody>
      </p:sp>
      <p:sp>
        <p:nvSpPr>
          <p:cNvPr id="86" name="Retângulo de cantos arredondados 85"/>
          <p:cNvSpPr/>
          <p:nvPr/>
        </p:nvSpPr>
        <p:spPr>
          <a:xfrm>
            <a:off x="2538802" y="1204317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6.3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2545383" y="2427703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SIS</a:t>
            </a:r>
          </a:p>
        </p:txBody>
      </p:sp>
      <p:cxnSp>
        <p:nvCxnSpPr>
          <p:cNvPr id="94" name="Conector de seta reta 93"/>
          <p:cNvCxnSpPr>
            <a:stCxn id="87" idx="0"/>
            <a:endCxn id="86" idx="2"/>
          </p:cNvCxnSpPr>
          <p:nvPr/>
        </p:nvCxnSpPr>
        <p:spPr>
          <a:xfrm flipH="1" flipV="1">
            <a:off x="2934846" y="1636365"/>
            <a:ext cx="6581" cy="791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3779936" y="3525254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233" name="Oval 40"/>
          <p:cNvSpPr>
            <a:spLocks noChangeArrowheads="1"/>
          </p:cNvSpPr>
          <p:nvPr/>
        </p:nvSpPr>
        <p:spPr bwMode="auto">
          <a:xfrm>
            <a:off x="1430461" y="114249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34" name="Oval 40"/>
          <p:cNvSpPr>
            <a:spLocks noChangeArrowheads="1"/>
          </p:cNvSpPr>
          <p:nvPr/>
        </p:nvSpPr>
        <p:spPr bwMode="auto">
          <a:xfrm>
            <a:off x="2993354" y="195775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07" name="Oval 40"/>
          <p:cNvSpPr>
            <a:spLocks noChangeArrowheads="1"/>
          </p:cNvSpPr>
          <p:nvPr/>
        </p:nvSpPr>
        <p:spPr bwMode="auto">
          <a:xfrm>
            <a:off x="2497295" y="114249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11" name="Oval 40"/>
          <p:cNvSpPr>
            <a:spLocks noChangeArrowheads="1"/>
          </p:cNvSpPr>
          <p:nvPr/>
        </p:nvSpPr>
        <p:spPr bwMode="auto">
          <a:xfrm>
            <a:off x="5231878" y="300449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13" name="Oval 40"/>
          <p:cNvSpPr>
            <a:spLocks noChangeArrowheads="1"/>
          </p:cNvSpPr>
          <p:nvPr/>
        </p:nvSpPr>
        <p:spPr bwMode="auto">
          <a:xfrm>
            <a:off x="1423663" y="228371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cxnSp>
        <p:nvCxnSpPr>
          <p:cNvPr id="6" name="Conector de seta reta 5"/>
          <p:cNvCxnSpPr>
            <a:stCxn id="85" idx="2"/>
          </p:cNvCxnSpPr>
          <p:nvPr/>
        </p:nvCxnSpPr>
        <p:spPr>
          <a:xfrm>
            <a:off x="1130329" y="1636365"/>
            <a:ext cx="0" cy="3956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xograma: Documento 49"/>
          <p:cNvSpPr/>
          <p:nvPr/>
        </p:nvSpPr>
        <p:spPr>
          <a:xfrm>
            <a:off x="1040319" y="2066481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55" name="Oval 40"/>
          <p:cNvSpPr>
            <a:spLocks noChangeArrowheads="1"/>
          </p:cNvSpPr>
          <p:nvPr/>
        </p:nvSpPr>
        <p:spPr bwMode="auto">
          <a:xfrm>
            <a:off x="2507685" y="231970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4360252" y="2427703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Loader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Blacklist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179512" y="1165743"/>
            <a:ext cx="630768" cy="509196"/>
            <a:chOff x="290947" y="5949280"/>
            <a:chExt cx="880465" cy="873742"/>
          </a:xfrm>
        </p:grpSpPr>
        <p:pic>
          <p:nvPicPr>
            <p:cNvPr id="67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aixaDeTexto 67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Fraude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5229860" y="2279297"/>
            <a:ext cx="566276" cy="509196"/>
            <a:chOff x="290947" y="5949280"/>
            <a:chExt cx="790443" cy="873742"/>
          </a:xfrm>
        </p:grpSpPr>
        <p:pic>
          <p:nvPicPr>
            <p:cNvPr id="7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CaixaDeTexto 76"/>
            <p:cNvSpPr txBox="1"/>
            <p:nvPr/>
          </p:nvSpPr>
          <p:spPr>
            <a:xfrm>
              <a:off x="374852" y="6453336"/>
              <a:ext cx="706538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Fraude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43" name="Conector de seta reta 242"/>
          <p:cNvCxnSpPr>
            <a:stCxn id="87" idx="3"/>
            <a:endCxn id="64" idx="1"/>
          </p:cNvCxnSpPr>
          <p:nvPr/>
        </p:nvCxnSpPr>
        <p:spPr>
          <a:xfrm>
            <a:off x="3337471" y="2643727"/>
            <a:ext cx="102278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40"/>
          <p:cNvSpPr>
            <a:spLocks noChangeArrowheads="1"/>
          </p:cNvSpPr>
          <p:nvPr/>
        </p:nvSpPr>
        <p:spPr bwMode="auto">
          <a:xfrm>
            <a:off x="4252252" y="231970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91" name="Fluxograma: Documento 90"/>
          <p:cNvSpPr/>
          <p:nvPr/>
        </p:nvSpPr>
        <p:spPr>
          <a:xfrm>
            <a:off x="5121366" y="2173756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cxnSp>
        <p:nvCxnSpPr>
          <p:cNvPr id="245" name="Conector angulado 244"/>
          <p:cNvCxnSpPr>
            <a:stCxn id="76" idx="0"/>
            <a:endCxn id="86" idx="3"/>
          </p:cNvCxnSpPr>
          <p:nvPr/>
        </p:nvCxnSpPr>
        <p:spPr>
          <a:xfrm rot="16200000" flipV="1">
            <a:off x="3959906" y="791325"/>
            <a:ext cx="858956" cy="211698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o 95"/>
          <p:cNvGrpSpPr/>
          <p:nvPr/>
        </p:nvGrpSpPr>
        <p:grpSpPr>
          <a:xfrm>
            <a:off x="2051720" y="1414482"/>
            <a:ext cx="630768" cy="509196"/>
            <a:chOff x="290947" y="5949280"/>
            <a:chExt cx="880465" cy="873742"/>
          </a:xfrm>
        </p:grpSpPr>
        <p:pic>
          <p:nvPicPr>
            <p:cNvPr id="97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aixaDeTexto 100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Fraude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3" name="Oval 40"/>
          <p:cNvSpPr>
            <a:spLocks noChangeArrowheads="1"/>
          </p:cNvSpPr>
          <p:nvPr/>
        </p:nvSpPr>
        <p:spPr bwMode="auto">
          <a:xfrm>
            <a:off x="3740861" y="310100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248" name="CaixaDeTexto 247"/>
          <p:cNvSpPr txBox="1"/>
          <p:nvPr/>
        </p:nvSpPr>
        <p:spPr>
          <a:xfrm>
            <a:off x="4716016" y="1400596"/>
            <a:ext cx="9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Procedimento Atual de Fraude</a:t>
            </a:r>
            <a:endParaRPr lang="pt-BR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val 40"/>
          <p:cNvSpPr>
            <a:spLocks noChangeArrowheads="1"/>
          </p:cNvSpPr>
          <p:nvPr/>
        </p:nvSpPr>
        <p:spPr bwMode="auto">
          <a:xfrm>
            <a:off x="4588270" y="113159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grpSp>
        <p:nvGrpSpPr>
          <p:cNvPr id="106" name="Grupo 105"/>
          <p:cNvGrpSpPr/>
          <p:nvPr/>
        </p:nvGrpSpPr>
        <p:grpSpPr>
          <a:xfrm>
            <a:off x="4085946" y="3743939"/>
            <a:ext cx="630768" cy="509196"/>
            <a:chOff x="290947" y="5949280"/>
            <a:chExt cx="880465" cy="873742"/>
          </a:xfrm>
        </p:grpSpPr>
        <p:pic>
          <p:nvPicPr>
            <p:cNvPr id="108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Fraude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4168066" y="1399152"/>
            <a:ext cx="566276" cy="509196"/>
            <a:chOff x="290947" y="5949280"/>
            <a:chExt cx="790443" cy="873742"/>
          </a:xfrm>
        </p:grpSpPr>
        <p:pic>
          <p:nvPicPr>
            <p:cNvPr id="11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CaixaDeTexto 116"/>
            <p:cNvSpPr txBox="1"/>
            <p:nvPr/>
          </p:nvSpPr>
          <p:spPr>
            <a:xfrm>
              <a:off x="374852" y="6453336"/>
              <a:ext cx="706538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Fraude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8" name="Fluxograma: Documento 117"/>
          <p:cNvSpPr/>
          <p:nvPr/>
        </p:nvSpPr>
        <p:spPr>
          <a:xfrm>
            <a:off x="3905926" y="1330077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4635073" y="3435846"/>
            <a:ext cx="1089055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Procedimento Manual de Fraude na plataforma</a:t>
            </a:r>
            <a:endParaRPr lang="pt-BR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ector angulado 69"/>
          <p:cNvCxnSpPr>
            <a:stCxn id="77" idx="2"/>
            <a:endCxn id="108" idx="0"/>
          </p:cNvCxnSpPr>
          <p:nvPr/>
        </p:nvCxnSpPr>
        <p:spPr>
          <a:xfrm rot="5400000">
            <a:off x="4445786" y="2646672"/>
            <a:ext cx="955446" cy="12390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uxograma: Documento 109"/>
          <p:cNvSpPr/>
          <p:nvPr/>
        </p:nvSpPr>
        <p:spPr>
          <a:xfrm>
            <a:off x="3973167" y="4121432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81" name="Oval 40"/>
          <p:cNvSpPr>
            <a:spLocks noChangeArrowheads="1"/>
          </p:cNvSpPr>
          <p:nvPr/>
        </p:nvSpPr>
        <p:spPr bwMode="auto">
          <a:xfrm>
            <a:off x="1877984" y="313870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4" name="Fluxograma: Documento 83"/>
          <p:cNvSpPr/>
          <p:nvPr/>
        </p:nvSpPr>
        <p:spPr>
          <a:xfrm>
            <a:off x="2179727" y="1925153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1187624" y="3383899"/>
            <a:ext cx="630768" cy="509196"/>
            <a:chOff x="290947" y="5949280"/>
            <a:chExt cx="880465" cy="873742"/>
          </a:xfrm>
        </p:grpSpPr>
        <p:pic>
          <p:nvPicPr>
            <p:cNvPr id="93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CaixaDeTexto 94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Fraude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2" name="Fluxograma: Documento 101"/>
          <p:cNvSpPr/>
          <p:nvPr/>
        </p:nvSpPr>
        <p:spPr>
          <a:xfrm>
            <a:off x="1151620" y="3780507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78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21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331640" y="3967948"/>
            <a:ext cx="864064" cy="4292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Portal 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O&amp;M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88" name="Oval 40"/>
          <p:cNvSpPr>
            <a:spLocks noChangeArrowheads="1"/>
          </p:cNvSpPr>
          <p:nvPr/>
        </p:nvSpPr>
        <p:spPr bwMode="auto">
          <a:xfrm>
            <a:off x="2055432" y="390173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28" name="Conector angulado 27"/>
          <p:cNvCxnSpPr>
            <a:stCxn id="80" idx="0"/>
            <a:endCxn id="82" idx="1"/>
          </p:cNvCxnSpPr>
          <p:nvPr/>
        </p:nvCxnSpPr>
        <p:spPr>
          <a:xfrm rot="5400000" flipH="1" flipV="1">
            <a:off x="1619720" y="3611948"/>
            <a:ext cx="499953" cy="212049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80" idx="3"/>
            <a:endCxn id="109" idx="2"/>
          </p:cNvCxnSpPr>
          <p:nvPr/>
        </p:nvCxnSpPr>
        <p:spPr>
          <a:xfrm>
            <a:off x="2195704" y="4182550"/>
            <a:ext cx="2235681" cy="70585"/>
          </a:xfrm>
          <a:prstGeom prst="bentConnector4">
            <a:avLst>
              <a:gd name="adj1" fmla="val 43193"/>
              <a:gd name="adj2" fmla="val 288921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3262075" y="410911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19" name="Oval 40"/>
          <p:cNvSpPr>
            <a:spLocks noChangeArrowheads="1"/>
          </p:cNvSpPr>
          <p:nvPr/>
        </p:nvSpPr>
        <p:spPr bwMode="auto">
          <a:xfrm>
            <a:off x="2051744" y="422870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27" name="Conector de seta reta 26"/>
          <p:cNvCxnSpPr>
            <a:stCxn id="86" idx="1"/>
            <a:endCxn id="85" idx="3"/>
          </p:cNvCxnSpPr>
          <p:nvPr/>
        </p:nvCxnSpPr>
        <p:spPr>
          <a:xfrm flipH="1">
            <a:off x="1526373" y="1420341"/>
            <a:ext cx="101242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0"/>
          <p:cNvSpPr>
            <a:spLocks noChangeArrowheads="1"/>
          </p:cNvSpPr>
          <p:nvPr/>
        </p:nvSpPr>
        <p:spPr bwMode="auto">
          <a:xfrm>
            <a:off x="1251720" y="4302835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9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21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4" name="Retângulo de cantos arredondados 113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563888" y="2032427"/>
            <a:ext cx="155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Atual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179513" y="3075806"/>
            <a:ext cx="150036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Procedimento Manual de Fraude na plataforma</a:t>
            </a:r>
            <a:endParaRPr lang="pt-BR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/>
          <p:cNvSpPr/>
          <p:nvPr/>
        </p:nvSpPr>
        <p:spPr>
          <a:xfrm>
            <a:off x="179512" y="1059582"/>
            <a:ext cx="4968553" cy="1682975"/>
          </a:xfrm>
          <a:prstGeom prst="rect">
            <a:avLst/>
          </a:prstGeom>
          <a:solidFill>
            <a:schemeClr val="accent2">
              <a:alpha val="16000"/>
            </a:schemeClr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tângulo de cantos arredondados 174"/>
          <p:cNvSpPr/>
          <p:nvPr/>
        </p:nvSpPr>
        <p:spPr>
          <a:xfrm>
            <a:off x="2195736" y="1275606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6 - Desenho de Solução – Macro Processo</a:t>
            </a:r>
            <a:br>
              <a:rPr lang="pt-BR" dirty="0" smtClean="0"/>
            </a:br>
            <a:r>
              <a:rPr lang="pt-BR" dirty="0" smtClean="0"/>
              <a:t>Contestação para M2M – Procedimento Manual na Plataforma</a:t>
            </a:r>
            <a:endParaRPr lang="pt-BR" dirty="0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175728" y="6045977"/>
            <a:ext cx="890564" cy="331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074809-B561-44D0-A5BE-DD32324FDA3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7695"/>
              </p:ext>
            </p:extLst>
          </p:nvPr>
        </p:nvGraphicFramePr>
        <p:xfrm>
          <a:off x="5292080" y="1059582"/>
          <a:ext cx="3672408" cy="32946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0181"/>
                <a:gridCol w="2497226"/>
                <a:gridCol w="775001"/>
              </a:tblGrid>
              <a:tr h="1701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contato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 o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Corporativo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abre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contestação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 CRM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solicita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faturamento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faturas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fatura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cujos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itens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contestar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 Solicita os itens da fatura ao faturamento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Atendente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seleciona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itens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contestar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associa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respectivos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motivos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item </a:t>
                      </a:r>
                      <a:endParaRPr lang="pt-B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Atendente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solicita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contestação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Corporativo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executa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faturamento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no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histórico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plataforma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M2M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Conceder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crédito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faturamento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arrecadação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Fechar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ocorrência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contestação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8" y="987574"/>
            <a:ext cx="5121593" cy="36139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221" name="Oval 40"/>
          <p:cNvSpPr>
            <a:spLocks noChangeArrowheads="1"/>
          </p:cNvSpPr>
          <p:nvPr/>
        </p:nvSpPr>
        <p:spPr bwMode="auto">
          <a:xfrm>
            <a:off x="2483780" y="110066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259632" y="3828171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tângulo de cantos arredondados 137"/>
          <p:cNvSpPr/>
          <p:nvPr/>
        </p:nvSpPr>
        <p:spPr>
          <a:xfrm>
            <a:off x="3995936" y="1275606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sp>
        <p:nvSpPr>
          <p:cNvPr id="142" name="Oval 40"/>
          <p:cNvSpPr>
            <a:spLocks noChangeArrowheads="1"/>
          </p:cNvSpPr>
          <p:nvPr/>
        </p:nvSpPr>
        <p:spPr bwMode="auto">
          <a:xfrm>
            <a:off x="2843832" y="163567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28" name="Conector de seta reta 27"/>
          <p:cNvCxnSpPr>
            <a:stCxn id="175" idx="3"/>
            <a:endCxn id="138" idx="1"/>
          </p:cNvCxnSpPr>
          <p:nvPr/>
        </p:nvCxnSpPr>
        <p:spPr>
          <a:xfrm>
            <a:off x="2987824" y="1491630"/>
            <a:ext cx="100811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40"/>
          <p:cNvSpPr>
            <a:spLocks noChangeArrowheads="1"/>
          </p:cNvSpPr>
          <p:nvPr/>
        </p:nvSpPr>
        <p:spPr bwMode="auto">
          <a:xfrm>
            <a:off x="2119220" y="109939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2839275" y="110373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grpSp>
        <p:nvGrpSpPr>
          <p:cNvPr id="54" name="Grupo 53"/>
          <p:cNvGrpSpPr/>
          <p:nvPr/>
        </p:nvGrpSpPr>
        <p:grpSpPr>
          <a:xfrm>
            <a:off x="251520" y="1918538"/>
            <a:ext cx="630768" cy="509196"/>
            <a:chOff x="290947" y="5949280"/>
            <a:chExt cx="880465" cy="873742"/>
          </a:xfrm>
        </p:grpSpPr>
        <p:pic>
          <p:nvPicPr>
            <p:cNvPr id="55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CaixaDeTexto 55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Cliente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65" name="Conector de seta reta 64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3" name="Oval 40"/>
          <p:cNvSpPr>
            <a:spLocks noChangeArrowheads="1"/>
          </p:cNvSpPr>
          <p:nvPr/>
        </p:nvSpPr>
        <p:spPr bwMode="auto">
          <a:xfrm>
            <a:off x="3079105" y="4227958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4" name="Oval 40"/>
          <p:cNvSpPr>
            <a:spLocks noChangeArrowheads="1"/>
          </p:cNvSpPr>
          <p:nvPr/>
        </p:nvSpPr>
        <p:spPr bwMode="auto">
          <a:xfrm>
            <a:off x="1948743" y="18010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88" name="Oval 40"/>
          <p:cNvSpPr>
            <a:spLocks noChangeArrowheads="1"/>
          </p:cNvSpPr>
          <p:nvPr/>
        </p:nvSpPr>
        <p:spPr bwMode="auto">
          <a:xfrm>
            <a:off x="726253" y="205378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57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22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3707880" y="3147814"/>
            <a:ext cx="79208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Portal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O&amp;M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72" name="Oval 40"/>
          <p:cNvSpPr>
            <a:spLocks noChangeArrowheads="1"/>
          </p:cNvSpPr>
          <p:nvPr/>
        </p:nvSpPr>
        <p:spPr bwMode="auto">
          <a:xfrm>
            <a:off x="4375394" y="3494938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0" name="phone3"/>
          <p:cNvSpPr>
            <a:spLocks noEditPoints="1" noChangeArrowheads="1"/>
          </p:cNvSpPr>
          <p:nvPr/>
        </p:nvSpPr>
        <p:spPr bwMode="auto">
          <a:xfrm>
            <a:off x="611953" y="1530181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200 w 21600"/>
              <a:gd name="T17" fmla="*/ 23516 h 21600"/>
              <a:gd name="T18" fmla="*/ 21400 w 21600"/>
              <a:gd name="T19" fmla="*/ 404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cxnSp>
        <p:nvCxnSpPr>
          <p:cNvPr id="27" name="Conector angulado 26"/>
          <p:cNvCxnSpPr>
            <a:stCxn id="55" idx="0"/>
          </p:cNvCxnSpPr>
          <p:nvPr/>
        </p:nvCxnSpPr>
        <p:spPr>
          <a:xfrm rot="5400000" flipH="1" flipV="1">
            <a:off x="567862" y="1323168"/>
            <a:ext cx="497047" cy="69369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1171833" y="1175477"/>
            <a:ext cx="823646" cy="632306"/>
            <a:chOff x="290947" y="5949280"/>
            <a:chExt cx="1149696" cy="1084989"/>
          </a:xfrm>
        </p:grpSpPr>
        <p:pic>
          <p:nvPicPr>
            <p:cNvPr id="81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CaixaDeTexto 81"/>
            <p:cNvSpPr txBox="1"/>
            <p:nvPr/>
          </p:nvSpPr>
          <p:spPr>
            <a:xfrm>
              <a:off x="374851" y="6453336"/>
              <a:ext cx="1065792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Atendimento Corporativo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1" name="Conector angulado 30"/>
          <p:cNvCxnSpPr>
            <a:stCxn id="82" idx="2"/>
            <a:endCxn id="175" idx="2"/>
          </p:cNvCxnSpPr>
          <p:nvPr/>
        </p:nvCxnSpPr>
        <p:spPr>
          <a:xfrm rot="5400000" flipH="1" flipV="1">
            <a:off x="2052680" y="1268684"/>
            <a:ext cx="100129" cy="978069"/>
          </a:xfrm>
          <a:prstGeom prst="bentConnector3">
            <a:avLst>
              <a:gd name="adj1" fmla="val -228305"/>
            </a:avLst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40"/>
          <p:cNvSpPr>
            <a:spLocks noChangeArrowheads="1"/>
          </p:cNvSpPr>
          <p:nvPr/>
        </p:nvSpPr>
        <p:spPr bwMode="auto">
          <a:xfrm>
            <a:off x="3923977" y="112726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3a</a:t>
            </a:r>
          </a:p>
        </p:txBody>
      </p:sp>
      <p:sp>
        <p:nvSpPr>
          <p:cNvPr id="90" name="Oval 40"/>
          <p:cNvSpPr>
            <a:spLocks noChangeArrowheads="1"/>
          </p:cNvSpPr>
          <p:nvPr/>
        </p:nvSpPr>
        <p:spPr bwMode="auto">
          <a:xfrm>
            <a:off x="4644032" y="113161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5a</a:t>
            </a:r>
          </a:p>
        </p:txBody>
      </p:sp>
      <p:grpSp>
        <p:nvGrpSpPr>
          <p:cNvPr id="91" name="Grupo 90"/>
          <p:cNvGrpSpPr/>
          <p:nvPr/>
        </p:nvGrpSpPr>
        <p:grpSpPr>
          <a:xfrm>
            <a:off x="4067944" y="2111581"/>
            <a:ext cx="702727" cy="632306"/>
            <a:chOff x="190502" y="5949280"/>
            <a:chExt cx="980910" cy="1084989"/>
          </a:xfrm>
        </p:grpSpPr>
        <p:pic>
          <p:nvPicPr>
            <p:cNvPr id="92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CaixaDeTexto 92"/>
            <p:cNvSpPr txBox="1"/>
            <p:nvPr/>
          </p:nvSpPr>
          <p:spPr>
            <a:xfrm>
              <a:off x="190502" y="6453336"/>
              <a:ext cx="980910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 de Corporativo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26" name="Conector de seta reta 225"/>
          <p:cNvCxnSpPr>
            <a:endCxn id="138" idx="2"/>
          </p:cNvCxnSpPr>
          <p:nvPr/>
        </p:nvCxnSpPr>
        <p:spPr>
          <a:xfrm flipV="1">
            <a:off x="4391980" y="1707654"/>
            <a:ext cx="0" cy="3461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do 232"/>
          <p:cNvCxnSpPr>
            <a:endCxn id="93" idx="1"/>
          </p:cNvCxnSpPr>
          <p:nvPr/>
        </p:nvCxnSpPr>
        <p:spPr>
          <a:xfrm>
            <a:off x="2743225" y="1743670"/>
            <a:ext cx="1324719" cy="830940"/>
          </a:xfrm>
          <a:prstGeom prst="bentConnector3">
            <a:avLst>
              <a:gd name="adj1" fmla="val 388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40"/>
          <p:cNvSpPr>
            <a:spLocks noChangeArrowheads="1"/>
          </p:cNvSpPr>
          <p:nvPr/>
        </p:nvSpPr>
        <p:spPr bwMode="auto">
          <a:xfrm>
            <a:off x="4612258" y="235575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5" name="Oval 40"/>
          <p:cNvSpPr>
            <a:spLocks noChangeArrowheads="1"/>
          </p:cNvSpPr>
          <p:nvPr/>
        </p:nvSpPr>
        <p:spPr bwMode="auto">
          <a:xfrm>
            <a:off x="4109645" y="179907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241" name="Conector angulado 240"/>
          <p:cNvCxnSpPr>
            <a:stCxn id="67" idx="2"/>
            <a:endCxn id="105" idx="3"/>
          </p:cNvCxnSpPr>
          <p:nvPr/>
        </p:nvCxnSpPr>
        <p:spPr>
          <a:xfrm rot="5400000">
            <a:off x="3398069" y="3372837"/>
            <a:ext cx="498830" cy="9128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40"/>
          <p:cNvSpPr>
            <a:spLocks noChangeArrowheads="1"/>
          </p:cNvSpPr>
          <p:nvPr/>
        </p:nvSpPr>
        <p:spPr bwMode="auto">
          <a:xfrm>
            <a:off x="3604270" y="302521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247" name="Conector angulado 246"/>
          <p:cNvCxnSpPr>
            <a:stCxn id="67" idx="0"/>
            <a:endCxn id="93" idx="2"/>
          </p:cNvCxnSpPr>
          <p:nvPr/>
        </p:nvCxnSpPr>
        <p:spPr>
          <a:xfrm rot="5400000" flipH="1" flipV="1">
            <a:off x="4059653" y="2788159"/>
            <a:ext cx="403927" cy="31538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0"/>
          <p:cNvSpPr>
            <a:spLocks noChangeArrowheads="1"/>
          </p:cNvSpPr>
          <p:nvPr/>
        </p:nvSpPr>
        <p:spPr bwMode="auto">
          <a:xfrm>
            <a:off x="3038302" y="372127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4333624" y="1779662"/>
            <a:ext cx="103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Procedimento</a:t>
            </a:r>
          </a:p>
          <a:p>
            <a:r>
              <a:rPr lang="pt-BR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análise existente</a:t>
            </a:r>
            <a:endParaRPr lang="pt-BR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22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83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48937" y="2241327"/>
            <a:ext cx="265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Atual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152177" y="2954863"/>
            <a:ext cx="1111610" cy="2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Tarefa manual nova</a:t>
            </a: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tângulo de cantos arredondados 83"/>
          <p:cNvSpPr/>
          <p:nvPr/>
        </p:nvSpPr>
        <p:spPr>
          <a:xfrm>
            <a:off x="4272493" y="3897164"/>
            <a:ext cx="79208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CM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6" name="Conector angulado 15"/>
          <p:cNvCxnSpPr>
            <a:stCxn id="84" idx="2"/>
            <a:endCxn id="105" idx="2"/>
          </p:cNvCxnSpPr>
          <p:nvPr/>
        </p:nvCxnSpPr>
        <p:spPr>
          <a:xfrm rot="5400000">
            <a:off x="3446938" y="3107613"/>
            <a:ext cx="12700" cy="2443199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0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tângulo 97"/>
          <p:cNvSpPr/>
          <p:nvPr/>
        </p:nvSpPr>
        <p:spPr>
          <a:xfrm>
            <a:off x="179513" y="960783"/>
            <a:ext cx="5604864" cy="2228049"/>
          </a:xfrm>
          <a:prstGeom prst="rect">
            <a:avLst/>
          </a:prstGeom>
          <a:solidFill>
            <a:schemeClr val="accent2">
              <a:alpha val="16000"/>
            </a:schemeClr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496" y="123478"/>
            <a:ext cx="8568754" cy="784225"/>
          </a:xfrm>
        </p:spPr>
        <p:txBody>
          <a:bodyPr>
            <a:normAutofit/>
          </a:bodyPr>
          <a:lstStyle/>
          <a:p>
            <a:r>
              <a:rPr lang="pt-BR" sz="1500" dirty="0"/>
              <a:t>7</a:t>
            </a:r>
            <a:r>
              <a:rPr lang="pt-BR" sz="1500" dirty="0" smtClean="0"/>
              <a:t> - Desenho de Solução – Macro Processo</a:t>
            </a:r>
            <a:br>
              <a:rPr lang="pt-BR" sz="1500" dirty="0" smtClean="0"/>
            </a:br>
            <a:r>
              <a:rPr lang="pt-BR" sz="1500" dirty="0" smtClean="0"/>
              <a:t>Inadimplência(Bloqueio/Desbloqueio/Retirada) – Procedimento Manual na Plataforma</a:t>
            </a:r>
            <a:endParaRPr lang="pt-BR" sz="15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12411"/>
              </p:ext>
            </p:extLst>
          </p:nvPr>
        </p:nvGraphicFramePr>
        <p:xfrm>
          <a:off x="5893544" y="1067717"/>
          <a:ext cx="3070944" cy="34853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640"/>
                <a:gridCol w="2016224"/>
                <a:gridCol w="720080"/>
              </a:tblGrid>
              <a:tr h="1593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7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77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7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77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77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0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Geração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e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envio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lote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de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faturas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inadimplentes</a:t>
                      </a:r>
                      <a:r>
                        <a:rPr lang="en-US" sz="77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  de </a:t>
                      </a: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arrecadações</a:t>
                      </a:r>
                      <a:r>
                        <a:rPr lang="en-US" sz="77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efetuados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Informática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Cobrança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processa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regras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das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reguas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corporativo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e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notifica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Gerente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Conta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Bloqueios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desbloqueios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são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configurados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no CCA e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enviados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CRM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Informática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Geração</a:t>
                      </a:r>
                      <a:r>
                        <a:rPr lang="en-US" sz="77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e </a:t>
                      </a: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envio</a:t>
                      </a:r>
                      <a:r>
                        <a:rPr lang="en-US" sz="77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OSs de </a:t>
                      </a: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bloqueio</a:t>
                      </a:r>
                      <a:r>
                        <a:rPr lang="en-US" sz="77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desbloqueio</a:t>
                      </a:r>
                      <a:r>
                        <a:rPr lang="en-US" sz="77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Retirada</a:t>
                      </a:r>
                      <a:r>
                        <a:rPr lang="en-US" sz="77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77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MSISDN da </a:t>
                      </a:r>
                      <a:r>
                        <a:rPr lang="en-US" sz="77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fatura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7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Comandar</a:t>
                      </a:r>
                      <a:r>
                        <a:rPr lang="pt-BR" sz="77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o </a:t>
                      </a:r>
                      <a:r>
                        <a:rPr lang="pt-BR" sz="77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bloqueio e desbloqueio de</a:t>
                      </a:r>
                      <a:r>
                        <a:rPr lang="pt-BR" sz="77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77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MSISDNs</a:t>
                      </a:r>
                      <a:r>
                        <a:rPr lang="pt-BR" sz="77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77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 Rede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7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Executar bloqueio/desbloqueio de</a:t>
                      </a:r>
                      <a:r>
                        <a:rPr lang="pt-BR" sz="77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77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MSISDNs</a:t>
                      </a:r>
                      <a:r>
                        <a:rPr lang="pt-BR" sz="77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 rede</a:t>
                      </a:r>
                      <a:endParaRPr lang="pt-BR" sz="77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77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77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7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Inibir/reativar funcionalidades locais da plataforma para clientes marcados como inadimplentes</a:t>
                      </a:r>
                      <a:endParaRPr lang="pt-BR" sz="77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770" b="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77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7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Confirmação dos </a:t>
                      </a:r>
                      <a:r>
                        <a:rPr lang="pt-BR" sz="77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MSISDNs</a:t>
                      </a:r>
                      <a:r>
                        <a:rPr lang="pt-BR" sz="77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Bloqueados/ </a:t>
                      </a:r>
                      <a:r>
                        <a:rPr lang="pt-BR" sz="77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desbloquesdos</a:t>
                      </a:r>
                      <a:r>
                        <a:rPr lang="pt-BR" sz="77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em rede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77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77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7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Envio da Confirmação  da execução dos bloqueios e desbloqueios do lote  de faturas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Informática</a:t>
                      </a:r>
                      <a:endParaRPr lang="en-US" sz="77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lang="en-US" sz="77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7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Atualização da grade de cobrança </a:t>
                      </a:r>
                      <a:r>
                        <a:rPr lang="pt-BR" sz="77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Corp</a:t>
                      </a:r>
                      <a:endParaRPr lang="pt-BR" sz="77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70" b="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770" b="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35496" y="915566"/>
            <a:ext cx="5795066" cy="368599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12" name="Retângulo de cantos arredondados 111"/>
          <p:cNvSpPr/>
          <p:nvPr/>
        </p:nvSpPr>
        <p:spPr>
          <a:xfrm>
            <a:off x="4761801" y="2320798"/>
            <a:ext cx="864064" cy="4292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 Rede Móveis</a:t>
            </a:r>
          </a:p>
        </p:txBody>
      </p:sp>
      <p:cxnSp>
        <p:nvCxnSpPr>
          <p:cNvPr id="241" name="Conector angulado 240"/>
          <p:cNvCxnSpPr>
            <a:stCxn id="112" idx="0"/>
            <a:endCxn id="87" idx="3"/>
          </p:cNvCxnSpPr>
          <p:nvPr/>
        </p:nvCxnSpPr>
        <p:spPr>
          <a:xfrm rot="16200000" flipH="1" flipV="1">
            <a:off x="4552785" y="2218733"/>
            <a:ext cx="538984" cy="743113"/>
          </a:xfrm>
          <a:prstGeom prst="bentConnector4">
            <a:avLst>
              <a:gd name="adj1" fmla="val -42413"/>
              <a:gd name="adj2" fmla="val 79069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de cantos arredondados 81"/>
          <p:cNvSpPr/>
          <p:nvPr/>
        </p:nvSpPr>
        <p:spPr>
          <a:xfrm>
            <a:off x="2555776" y="4062644"/>
            <a:ext cx="1931412" cy="4425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1598405" y="1409435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ICS/CCA</a:t>
            </a:r>
          </a:p>
        </p:txBody>
      </p:sp>
      <p:sp>
        <p:nvSpPr>
          <p:cNvPr id="86" name="Retângulo de cantos arredondados 85"/>
          <p:cNvSpPr/>
          <p:nvPr/>
        </p:nvSpPr>
        <p:spPr>
          <a:xfrm>
            <a:off x="3652051" y="1409435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6.3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3658632" y="264375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SIS</a:t>
            </a:r>
          </a:p>
        </p:txBody>
      </p:sp>
      <p:cxnSp>
        <p:nvCxnSpPr>
          <p:cNvPr id="94" name="Conector de seta reta 93"/>
          <p:cNvCxnSpPr/>
          <p:nvPr/>
        </p:nvCxnSpPr>
        <p:spPr>
          <a:xfrm flipV="1">
            <a:off x="3995935" y="1841483"/>
            <a:ext cx="1" cy="8022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4359991" y="4341194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34" name="Oval 40"/>
          <p:cNvSpPr>
            <a:spLocks noChangeArrowheads="1"/>
          </p:cNvSpPr>
          <p:nvPr/>
        </p:nvSpPr>
        <p:spPr bwMode="auto">
          <a:xfrm>
            <a:off x="3576379" y="123961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07" name="Oval 40"/>
          <p:cNvSpPr>
            <a:spLocks noChangeArrowheads="1"/>
          </p:cNvSpPr>
          <p:nvPr/>
        </p:nvSpPr>
        <p:spPr bwMode="auto">
          <a:xfrm>
            <a:off x="3009754" y="130143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13" name="Oval 40"/>
          <p:cNvSpPr>
            <a:spLocks noChangeArrowheads="1"/>
          </p:cNvSpPr>
          <p:nvPr/>
        </p:nvSpPr>
        <p:spPr bwMode="auto">
          <a:xfrm>
            <a:off x="4653801" y="210479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2246477" y="1511375"/>
            <a:ext cx="13299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xograma: Documento 49"/>
          <p:cNvSpPr/>
          <p:nvPr/>
        </p:nvSpPr>
        <p:spPr>
          <a:xfrm>
            <a:off x="2664510" y="1347614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03" name="Oval 40"/>
          <p:cNvSpPr>
            <a:spLocks noChangeArrowheads="1"/>
          </p:cNvSpPr>
          <p:nvPr/>
        </p:nvSpPr>
        <p:spPr bwMode="auto">
          <a:xfrm>
            <a:off x="2411323" y="437197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cxnSp>
        <p:nvCxnSpPr>
          <p:cNvPr id="28" name="Conector angulado 27"/>
          <p:cNvCxnSpPr>
            <a:stCxn id="85" idx="2"/>
            <a:endCxn id="84" idx="0"/>
          </p:cNvCxnSpPr>
          <p:nvPr/>
        </p:nvCxnSpPr>
        <p:spPr>
          <a:xfrm rot="5400000">
            <a:off x="1004659" y="1473937"/>
            <a:ext cx="622244" cy="135733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40"/>
          <p:cNvSpPr>
            <a:spLocks noChangeArrowheads="1"/>
          </p:cNvSpPr>
          <p:nvPr/>
        </p:nvSpPr>
        <p:spPr bwMode="auto">
          <a:xfrm>
            <a:off x="3887935" y="213970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3203848" y="340826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3" name="Oval 40"/>
          <p:cNvSpPr>
            <a:spLocks noChangeArrowheads="1"/>
          </p:cNvSpPr>
          <p:nvPr/>
        </p:nvSpPr>
        <p:spPr bwMode="auto">
          <a:xfrm>
            <a:off x="5436096" y="22127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84" name="Retângulo de cantos arredondados 83"/>
          <p:cNvSpPr/>
          <p:nvPr/>
        </p:nvSpPr>
        <p:spPr>
          <a:xfrm>
            <a:off x="241068" y="2463727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sp>
        <p:nvSpPr>
          <p:cNvPr id="88" name="Fluxograma: Documento 87"/>
          <p:cNvSpPr/>
          <p:nvPr/>
        </p:nvSpPr>
        <p:spPr>
          <a:xfrm>
            <a:off x="1146920" y="2045330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90" name="Oval 40"/>
          <p:cNvSpPr>
            <a:spLocks noChangeArrowheads="1"/>
          </p:cNvSpPr>
          <p:nvPr/>
        </p:nvSpPr>
        <p:spPr bwMode="auto">
          <a:xfrm>
            <a:off x="179512" y="235572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2" name="Oval 40"/>
          <p:cNvSpPr>
            <a:spLocks noChangeArrowheads="1"/>
          </p:cNvSpPr>
          <p:nvPr/>
        </p:nvSpPr>
        <p:spPr bwMode="auto">
          <a:xfrm>
            <a:off x="2267768" y="12346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cxnSp>
        <p:nvCxnSpPr>
          <p:cNvPr id="95" name="Conector de seta reta 94"/>
          <p:cNvCxnSpPr/>
          <p:nvPr/>
        </p:nvCxnSpPr>
        <p:spPr>
          <a:xfrm flipH="1" flipV="1">
            <a:off x="4238485" y="1851670"/>
            <a:ext cx="6580" cy="7920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40"/>
          <p:cNvSpPr>
            <a:spLocks noChangeArrowheads="1"/>
          </p:cNvSpPr>
          <p:nvPr/>
        </p:nvSpPr>
        <p:spPr bwMode="auto">
          <a:xfrm>
            <a:off x="4137065" y="213970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104" name="Conector de seta reta 103"/>
          <p:cNvCxnSpPr/>
          <p:nvPr/>
        </p:nvCxnSpPr>
        <p:spPr>
          <a:xfrm>
            <a:off x="2267744" y="1728874"/>
            <a:ext cx="1308635" cy="7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uxograma: Documento 118"/>
          <p:cNvSpPr/>
          <p:nvPr/>
        </p:nvSpPr>
        <p:spPr>
          <a:xfrm>
            <a:off x="2685777" y="1637121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233" name="Oval 40"/>
          <p:cNvSpPr>
            <a:spLocks noChangeArrowheads="1"/>
          </p:cNvSpPr>
          <p:nvPr/>
        </p:nvSpPr>
        <p:spPr bwMode="auto">
          <a:xfrm>
            <a:off x="2005329" y="215260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20" name="Oval 40"/>
          <p:cNvSpPr>
            <a:spLocks noChangeArrowheads="1"/>
          </p:cNvSpPr>
          <p:nvPr/>
        </p:nvSpPr>
        <p:spPr bwMode="auto">
          <a:xfrm>
            <a:off x="3550632" y="177966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1490406" y="175216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10</a:t>
            </a: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2411760" y="392434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225" name="Conector angulado 224"/>
          <p:cNvCxnSpPr>
            <a:stCxn id="85" idx="0"/>
          </p:cNvCxnSpPr>
          <p:nvPr/>
        </p:nvCxnSpPr>
        <p:spPr>
          <a:xfrm rot="16200000" flipV="1">
            <a:off x="1545918" y="960904"/>
            <a:ext cx="133829" cy="7632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791580" y="1206844"/>
            <a:ext cx="764468" cy="632306"/>
            <a:chOff x="104320" y="5949280"/>
            <a:chExt cx="1067092" cy="1084989"/>
          </a:xfrm>
        </p:grpSpPr>
        <p:pic>
          <p:nvPicPr>
            <p:cNvPr id="89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/>
            <p:cNvSpPr txBox="1"/>
            <p:nvPr/>
          </p:nvSpPr>
          <p:spPr>
            <a:xfrm>
              <a:off x="104320" y="6453336"/>
              <a:ext cx="1067092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</a:t>
              </a:r>
            </a:p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Gerente  UN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97" name="Retângulo de cantos arredondados 96"/>
          <p:cNvSpPr/>
          <p:nvPr/>
        </p:nvSpPr>
        <p:spPr>
          <a:xfrm>
            <a:off x="1346802" y="3555574"/>
            <a:ext cx="79208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Portal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O&amp;M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01" name="Conector angulado 100"/>
          <p:cNvCxnSpPr>
            <a:stCxn id="82" idx="0"/>
            <a:endCxn id="97" idx="3"/>
          </p:cNvCxnSpPr>
          <p:nvPr/>
        </p:nvCxnSpPr>
        <p:spPr>
          <a:xfrm rot="16200000" flipV="1">
            <a:off x="2684663" y="3225825"/>
            <a:ext cx="291046" cy="1382592"/>
          </a:xfrm>
          <a:prstGeom prst="bentConnector2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40"/>
          <p:cNvSpPr>
            <a:spLocks noChangeArrowheads="1"/>
          </p:cNvSpPr>
          <p:nvPr/>
        </p:nvSpPr>
        <p:spPr bwMode="auto">
          <a:xfrm>
            <a:off x="2051744" y="3915638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8" name="Oval 40"/>
          <p:cNvSpPr>
            <a:spLocks noChangeArrowheads="1"/>
          </p:cNvSpPr>
          <p:nvPr/>
        </p:nvSpPr>
        <p:spPr bwMode="auto">
          <a:xfrm>
            <a:off x="2051720" y="348356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grpSp>
        <p:nvGrpSpPr>
          <p:cNvPr id="109" name="Grupo 108"/>
          <p:cNvGrpSpPr/>
          <p:nvPr/>
        </p:nvGrpSpPr>
        <p:grpSpPr>
          <a:xfrm>
            <a:off x="2462729" y="3188832"/>
            <a:ext cx="852074" cy="632306"/>
            <a:chOff x="-17966" y="5949280"/>
            <a:chExt cx="1189378" cy="1084989"/>
          </a:xfrm>
        </p:grpSpPr>
        <p:pic>
          <p:nvPicPr>
            <p:cNvPr id="110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CaixaDeTexto 110"/>
            <p:cNvSpPr txBox="1"/>
            <p:nvPr/>
          </p:nvSpPr>
          <p:spPr>
            <a:xfrm>
              <a:off x="-17966" y="6453336"/>
              <a:ext cx="1189378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</a:t>
              </a:r>
            </a:p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Gerente UN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4" name="Oval 40"/>
          <p:cNvSpPr>
            <a:spLocks noChangeArrowheads="1"/>
          </p:cNvSpPr>
          <p:nvPr/>
        </p:nvSpPr>
        <p:spPr bwMode="auto">
          <a:xfrm>
            <a:off x="1549599" y="102170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15" name="Oval 40"/>
          <p:cNvSpPr>
            <a:spLocks noChangeArrowheads="1"/>
          </p:cNvSpPr>
          <p:nvPr/>
        </p:nvSpPr>
        <p:spPr bwMode="auto">
          <a:xfrm>
            <a:off x="2049289" y="177966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231" name="CaixaDeTexto 230"/>
          <p:cNvSpPr txBox="1"/>
          <p:nvPr/>
        </p:nvSpPr>
        <p:spPr>
          <a:xfrm>
            <a:off x="323528" y="3131265"/>
            <a:ext cx="252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Procedimento Complementar e</a:t>
            </a:r>
          </a:p>
          <a:p>
            <a:r>
              <a:rPr lang="pt-B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na Plataforma</a:t>
            </a:r>
            <a:endParaRPr lang="pt-BR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40"/>
          <p:cNvSpPr>
            <a:spLocks noChangeArrowheads="1"/>
          </p:cNvSpPr>
          <p:nvPr/>
        </p:nvSpPr>
        <p:spPr bwMode="auto">
          <a:xfrm>
            <a:off x="3012070" y="171434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117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23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5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23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93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657599" y="2643758"/>
            <a:ext cx="156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Atual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angulado 29"/>
          <p:cNvCxnSpPr>
            <a:stCxn id="86" idx="3"/>
            <a:endCxn id="82" idx="3"/>
          </p:cNvCxnSpPr>
          <p:nvPr/>
        </p:nvCxnSpPr>
        <p:spPr>
          <a:xfrm>
            <a:off x="4444139" y="1625459"/>
            <a:ext cx="43049" cy="2658476"/>
          </a:xfrm>
          <a:prstGeom prst="bentConnector3">
            <a:avLst>
              <a:gd name="adj1" fmla="val 2954247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40"/>
          <p:cNvSpPr>
            <a:spLocks noChangeArrowheads="1"/>
          </p:cNvSpPr>
          <p:nvPr/>
        </p:nvSpPr>
        <p:spPr bwMode="auto">
          <a:xfrm>
            <a:off x="4714277" y="138419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99" name="Oval 40"/>
          <p:cNvSpPr>
            <a:spLocks noChangeArrowheads="1"/>
          </p:cNvSpPr>
          <p:nvPr/>
        </p:nvSpPr>
        <p:spPr bwMode="auto">
          <a:xfrm>
            <a:off x="5037956" y="139259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8</a:t>
            </a:r>
            <a:r>
              <a:rPr lang="pt-BR" dirty="0" smtClean="0"/>
              <a:t> - Desenho de Solução – Macro Processo</a:t>
            </a:r>
            <a:br>
              <a:rPr lang="pt-BR" dirty="0" smtClean="0"/>
            </a:br>
            <a:r>
              <a:rPr lang="pt-BR" dirty="0" smtClean="0"/>
              <a:t>Troca de Plano(Tarifários*) M2M – (Quantidade controlada)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175728" y="6045977"/>
            <a:ext cx="890564" cy="331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074809-B561-44D0-A5BE-DD32324FDA3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73085"/>
              </p:ext>
            </p:extLst>
          </p:nvPr>
        </p:nvGraphicFramePr>
        <p:xfrm>
          <a:off x="5724129" y="1154416"/>
          <a:ext cx="3240359" cy="26828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3101"/>
                <a:gridCol w="2167178"/>
                <a:gridCol w="720080"/>
              </a:tblGrid>
              <a:tr h="1526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6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Loga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no Portal da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Plataforma</a:t>
                      </a:r>
                      <a:endParaRPr lang="en-US" sz="800" b="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acessa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serviços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conectividade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gerida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8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Solicita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troca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tarifários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aplicados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um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específico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artões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Plataforma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verifica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 a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quantidade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trocas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já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chegou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Dentro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trocas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associa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tarifários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dentre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disponíveis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serviços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conectividade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gerida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Plataforma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passará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aplicar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tarifários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selecionados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Mensalidades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Assinaturas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serviços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geridos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Informática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9" y="1154415"/>
            <a:ext cx="5426458" cy="336155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1065" y="2666226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Oval 40"/>
          <p:cNvSpPr>
            <a:spLocks noChangeArrowheads="1"/>
          </p:cNvSpPr>
          <p:nvPr/>
        </p:nvSpPr>
        <p:spPr bwMode="auto">
          <a:xfrm>
            <a:off x="3303140" y="3040394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314099" y="2234178"/>
            <a:ext cx="79208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Portal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err="1" smtClean="0">
                <a:solidFill>
                  <a:srgbClr val="000000"/>
                </a:solidFill>
              </a:rPr>
              <a:t>SelfCare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30" name="Conector angulado 29"/>
          <p:cNvCxnSpPr>
            <a:endCxn id="60" idx="2"/>
          </p:cNvCxnSpPr>
          <p:nvPr/>
        </p:nvCxnSpPr>
        <p:spPr>
          <a:xfrm rot="10800000">
            <a:off x="710143" y="2666226"/>
            <a:ext cx="740922" cy="25052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0"/>
          <p:cNvSpPr>
            <a:spLocks noChangeArrowheads="1"/>
          </p:cNvSpPr>
          <p:nvPr/>
        </p:nvSpPr>
        <p:spPr bwMode="auto">
          <a:xfrm>
            <a:off x="1019041" y="2594242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2" name="Oval 40"/>
          <p:cNvSpPr>
            <a:spLocks noChangeArrowheads="1"/>
          </p:cNvSpPr>
          <p:nvPr/>
        </p:nvSpPr>
        <p:spPr bwMode="auto">
          <a:xfrm>
            <a:off x="1019017" y="216217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151115" y="2854642"/>
            <a:ext cx="630768" cy="509196"/>
            <a:chOff x="290947" y="5949280"/>
            <a:chExt cx="880465" cy="873742"/>
          </a:xfrm>
        </p:grpSpPr>
        <p:pic>
          <p:nvPicPr>
            <p:cNvPr id="6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aixaDeTexto 68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Cliente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74" name="Oval 40"/>
          <p:cNvSpPr>
            <a:spLocks noChangeArrowheads="1"/>
          </p:cNvSpPr>
          <p:nvPr/>
        </p:nvSpPr>
        <p:spPr bwMode="auto">
          <a:xfrm>
            <a:off x="1414922" y="252986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405509" y="1851670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31" name="Conector angulado 30"/>
          <p:cNvCxnSpPr>
            <a:stCxn id="105" idx="3"/>
            <a:endCxn id="40" idx="2"/>
          </p:cNvCxnSpPr>
          <p:nvPr/>
        </p:nvCxnSpPr>
        <p:spPr>
          <a:xfrm flipV="1">
            <a:off x="3382477" y="2283718"/>
            <a:ext cx="1419076" cy="6330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Documento 46"/>
          <p:cNvSpPr/>
          <p:nvPr/>
        </p:nvSpPr>
        <p:spPr>
          <a:xfrm>
            <a:off x="4092015" y="2820529"/>
            <a:ext cx="549644" cy="238737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600" b="1" kern="0" dirty="0" smtClean="0">
                <a:latin typeface="Arial"/>
                <a:ea typeface="MS Gothic" charset="-128"/>
              </a:rPr>
              <a:t>Informática</a:t>
            </a:r>
          </a:p>
        </p:txBody>
      </p:sp>
      <p:sp>
        <p:nvSpPr>
          <p:cNvPr id="57" name="Oval 40"/>
          <p:cNvSpPr>
            <a:spLocks noChangeArrowheads="1"/>
          </p:cNvSpPr>
          <p:nvPr/>
        </p:nvSpPr>
        <p:spPr bwMode="auto">
          <a:xfrm>
            <a:off x="1839335" y="252986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1839335" y="305926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59" name="Oval 40"/>
          <p:cNvSpPr>
            <a:spLocks noChangeArrowheads="1"/>
          </p:cNvSpPr>
          <p:nvPr/>
        </p:nvSpPr>
        <p:spPr bwMode="auto">
          <a:xfrm>
            <a:off x="1420966" y="304322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62" name="Oval 40"/>
          <p:cNvSpPr>
            <a:spLocks noChangeArrowheads="1"/>
          </p:cNvSpPr>
          <p:nvPr/>
        </p:nvSpPr>
        <p:spPr bwMode="auto">
          <a:xfrm>
            <a:off x="2642820" y="253542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3" name="Oval 40"/>
          <p:cNvSpPr>
            <a:spLocks noChangeArrowheads="1"/>
          </p:cNvSpPr>
          <p:nvPr/>
        </p:nvSpPr>
        <p:spPr bwMode="auto">
          <a:xfrm>
            <a:off x="3258744" y="253782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3347864" y="34358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-  </a:t>
            </a:r>
            <a:r>
              <a:rPr lang="pt-BR" sz="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Trafego tarifado liberado para coleta (a cada 15min)</a:t>
            </a:r>
          </a:p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Mensalidades liberadas para faturamento(a cada ciclo)</a:t>
            </a:r>
          </a:p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Reuso de Interfaces do ciclo da receita</a:t>
            </a:r>
            <a:endParaRPr lang="pt-B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4499992" y="242775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3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24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4065" y="3235791"/>
            <a:ext cx="22797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</a:rPr>
              <a:t>(*)ofertas (franquias, tarifas, assinaturas e mensalidades</a:t>
            </a:r>
            <a:r>
              <a:rPr lang="pt-BR" sz="7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80112" y="4387919"/>
            <a:ext cx="3954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(**) reuso das interfaces de coleta de eventos de </a:t>
            </a:r>
            <a:r>
              <a:rPr lang="pt-BR" sz="7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billing</a:t>
            </a:r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ciclo da receita</a:t>
            </a:r>
            <a:endParaRPr lang="pt-BR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24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8" name="Retângulo de cantos arredondados 77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81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9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1058770" y="835695"/>
            <a:ext cx="4466166" cy="1958509"/>
          </a:xfrm>
          <a:prstGeom prst="rect">
            <a:avLst/>
          </a:prstGeom>
          <a:solidFill>
            <a:schemeClr val="accent2">
              <a:alpha val="16000"/>
            </a:schemeClr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tângulo de cantos arredondados 174"/>
          <p:cNvSpPr/>
          <p:nvPr/>
        </p:nvSpPr>
        <p:spPr>
          <a:xfrm>
            <a:off x="2843808" y="120359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288" y="51470"/>
            <a:ext cx="7705104" cy="784225"/>
          </a:xfrm>
        </p:spPr>
        <p:txBody>
          <a:bodyPr/>
          <a:lstStyle/>
          <a:p>
            <a:r>
              <a:rPr lang="pt-BR" dirty="0"/>
              <a:t>9</a:t>
            </a:r>
            <a:r>
              <a:rPr lang="pt-BR" dirty="0" smtClean="0"/>
              <a:t> - Desenho de Solução – Macro Processo</a:t>
            </a:r>
            <a:br>
              <a:rPr lang="pt-BR" dirty="0" smtClean="0"/>
            </a:br>
            <a:r>
              <a:rPr lang="pt-BR" dirty="0" err="1" smtClean="0"/>
              <a:t>Trouble</a:t>
            </a:r>
            <a:r>
              <a:rPr lang="pt-BR" dirty="0" smtClean="0"/>
              <a:t> Tickets(Processo Atual - Oi Chamado Inalterado em TI)</a:t>
            </a:r>
            <a:endParaRPr lang="pt-BR" dirty="0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175728" y="6045977"/>
            <a:ext cx="890564" cy="331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074809-B561-44D0-A5BE-DD32324FDA3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03417"/>
              </p:ext>
            </p:extLst>
          </p:nvPr>
        </p:nvGraphicFramePr>
        <p:xfrm>
          <a:off x="5893544" y="1154416"/>
          <a:ext cx="3070944" cy="30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640"/>
                <a:gridCol w="2088232"/>
                <a:gridCol w="648072"/>
              </a:tblGrid>
              <a:tr h="2203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liga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 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Atendimento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Corporativo</a:t>
                      </a:r>
                      <a:endParaRPr lang="en-US" sz="900" b="0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Atendimento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OI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Chamado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 CRM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Operações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 (OGS)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recebe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OI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Chamado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investigação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Operação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 (OGS)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trata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ocorrência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ferramentas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atuais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de 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repassa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investigação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a 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Operações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Engenharia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(Customer Corp. Care)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Operações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engenharia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Trata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ocorrência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Operações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Engenharia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Retorna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Operações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fechamento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OI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Chamado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Operações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OI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Chamado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8" y="699542"/>
            <a:ext cx="5685899" cy="390201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2213775" y="3147814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3707904" y="163564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99" name="Oval 40"/>
          <p:cNvSpPr>
            <a:spLocks noChangeArrowheads="1"/>
          </p:cNvSpPr>
          <p:nvPr/>
        </p:nvSpPr>
        <p:spPr bwMode="auto">
          <a:xfrm>
            <a:off x="827608" y="31902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2073656" y="354085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2861847" y="4011910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prstClr val="black"/>
                </a:solidFill>
                <a:latin typeface="Arial"/>
              </a:rPr>
              <a:t>Plataformas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prstClr val="black"/>
                </a:solidFill>
                <a:latin typeface="Arial"/>
              </a:rPr>
              <a:t>M</a:t>
            </a:r>
            <a:r>
              <a:rPr lang="pt-BR" sz="800" kern="0" dirty="0" smtClean="0">
                <a:solidFill>
                  <a:prstClr val="black"/>
                </a:solidFill>
                <a:latin typeface="Arial"/>
              </a:rPr>
              <a:t>óveis</a:t>
            </a:r>
          </a:p>
        </p:txBody>
      </p:sp>
      <p:cxnSp>
        <p:nvCxnSpPr>
          <p:cNvPr id="61" name="Conector de seta reta 60"/>
          <p:cNvCxnSpPr/>
          <p:nvPr/>
        </p:nvCxnSpPr>
        <p:spPr>
          <a:xfrm>
            <a:off x="3215485" y="3648855"/>
            <a:ext cx="6402" cy="36305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4749695" y="213439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auto">
          <a:xfrm>
            <a:off x="3301722" y="37238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grpSp>
        <p:nvGrpSpPr>
          <p:cNvPr id="78" name="Grupo 77"/>
          <p:cNvGrpSpPr/>
          <p:nvPr/>
        </p:nvGrpSpPr>
        <p:grpSpPr>
          <a:xfrm>
            <a:off x="1763688" y="1303988"/>
            <a:ext cx="722262" cy="632306"/>
            <a:chOff x="290947" y="5949280"/>
            <a:chExt cx="1008178" cy="1084989"/>
          </a:xfrm>
        </p:grpSpPr>
        <p:pic>
          <p:nvPicPr>
            <p:cNvPr id="79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CaixaDeTexto 79"/>
            <p:cNvSpPr txBox="1"/>
            <p:nvPr/>
          </p:nvSpPr>
          <p:spPr>
            <a:xfrm>
              <a:off x="374852" y="6453336"/>
              <a:ext cx="924273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Operações  TI 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395536" y="1995686"/>
            <a:ext cx="722262" cy="632306"/>
            <a:chOff x="290947" y="5949280"/>
            <a:chExt cx="1008178" cy="1084989"/>
          </a:xfrm>
        </p:grpSpPr>
        <p:pic>
          <p:nvPicPr>
            <p:cNvPr id="83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CaixaDeTexto 85"/>
            <p:cNvSpPr txBox="1"/>
            <p:nvPr/>
          </p:nvSpPr>
          <p:spPr>
            <a:xfrm>
              <a:off x="374852" y="6453336"/>
              <a:ext cx="924273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Operações Engenharia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9" name="Conector angulado 28"/>
          <p:cNvCxnSpPr/>
          <p:nvPr/>
        </p:nvCxnSpPr>
        <p:spPr>
          <a:xfrm rot="10800000">
            <a:off x="2035675" y="1303988"/>
            <a:ext cx="808133" cy="115634"/>
          </a:xfrm>
          <a:prstGeom prst="bentConnector4">
            <a:avLst>
              <a:gd name="adj1" fmla="val 36511"/>
              <a:gd name="adj2" fmla="val 297693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79" idx="1"/>
            <a:endCxn id="86" idx="3"/>
          </p:cNvCxnSpPr>
          <p:nvPr/>
        </p:nvCxnSpPr>
        <p:spPr>
          <a:xfrm rot="10800000" flipV="1">
            <a:off x="1117798" y="1481339"/>
            <a:ext cx="645890" cy="9773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/>
          <p:cNvGrpSpPr/>
          <p:nvPr/>
        </p:nvGrpSpPr>
        <p:grpSpPr>
          <a:xfrm>
            <a:off x="3779912" y="1087990"/>
            <a:ext cx="823646" cy="632306"/>
            <a:chOff x="290947" y="5949280"/>
            <a:chExt cx="1149696" cy="1084989"/>
          </a:xfrm>
        </p:grpSpPr>
        <p:pic>
          <p:nvPicPr>
            <p:cNvPr id="67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aixaDeTexto 67"/>
            <p:cNvSpPr txBox="1"/>
            <p:nvPr/>
          </p:nvSpPr>
          <p:spPr>
            <a:xfrm>
              <a:off x="374851" y="6453336"/>
              <a:ext cx="1065792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Atendimento Corporativo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4893996" y="1790002"/>
            <a:ext cx="722262" cy="509196"/>
            <a:chOff x="290947" y="5949280"/>
            <a:chExt cx="1008178" cy="873742"/>
          </a:xfrm>
        </p:grpSpPr>
        <p:pic>
          <p:nvPicPr>
            <p:cNvPr id="73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CaixaDeTexto 73"/>
            <p:cNvSpPr txBox="1"/>
            <p:nvPr/>
          </p:nvSpPr>
          <p:spPr>
            <a:xfrm>
              <a:off x="374852" y="6453336"/>
              <a:ext cx="924273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Cliente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7" name="Conector angulado 26"/>
          <p:cNvCxnSpPr>
            <a:stCxn id="73" idx="1"/>
            <a:endCxn id="67" idx="3"/>
          </p:cNvCxnSpPr>
          <p:nvPr/>
        </p:nvCxnSpPr>
        <p:spPr>
          <a:xfrm rot="10800000">
            <a:off x="4215948" y="1265340"/>
            <a:ext cx="678049" cy="70201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hone3"/>
          <p:cNvSpPr>
            <a:spLocks noEditPoints="1" noChangeArrowheads="1"/>
          </p:cNvSpPr>
          <p:nvPr/>
        </p:nvSpPr>
        <p:spPr bwMode="auto">
          <a:xfrm>
            <a:off x="4603559" y="1449142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200 w 21600"/>
              <a:gd name="T17" fmla="*/ 23516 h 21600"/>
              <a:gd name="T18" fmla="*/ 21400 w 21600"/>
              <a:gd name="T19" fmla="*/ 404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cxnSp>
        <p:nvCxnSpPr>
          <p:cNvPr id="33" name="Conector angulado 32"/>
          <p:cNvCxnSpPr>
            <a:stCxn id="68" idx="2"/>
            <a:endCxn id="175" idx="2"/>
          </p:cNvCxnSpPr>
          <p:nvPr/>
        </p:nvCxnSpPr>
        <p:spPr>
          <a:xfrm rot="5400000" flipH="1">
            <a:off x="3688496" y="1187002"/>
            <a:ext cx="84650" cy="981938"/>
          </a:xfrm>
          <a:prstGeom prst="bentConnector3">
            <a:avLst>
              <a:gd name="adj1" fmla="val -270053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40"/>
          <p:cNvSpPr>
            <a:spLocks noChangeArrowheads="1"/>
          </p:cNvSpPr>
          <p:nvPr/>
        </p:nvSpPr>
        <p:spPr bwMode="auto">
          <a:xfrm>
            <a:off x="3477046" y="105123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93" name="Oval 40"/>
          <p:cNvSpPr>
            <a:spLocks noChangeArrowheads="1"/>
          </p:cNvSpPr>
          <p:nvPr/>
        </p:nvSpPr>
        <p:spPr bwMode="auto">
          <a:xfrm>
            <a:off x="2536467" y="95086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411760" y="225946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Sistema TI</a:t>
            </a:r>
          </a:p>
        </p:txBody>
      </p:sp>
      <p:cxnSp>
        <p:nvCxnSpPr>
          <p:cNvPr id="39" name="Conector angulado 38"/>
          <p:cNvCxnSpPr/>
          <p:nvPr/>
        </p:nvCxnSpPr>
        <p:spPr>
          <a:xfrm rot="16200000" flipH="1">
            <a:off x="1779580" y="1978840"/>
            <a:ext cx="819129" cy="442522"/>
          </a:xfrm>
          <a:prstGeom prst="bentConnector3">
            <a:avLst>
              <a:gd name="adj1" fmla="val 100001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0"/>
          <p:cNvSpPr>
            <a:spLocks noChangeArrowheads="1"/>
          </p:cNvSpPr>
          <p:nvPr/>
        </p:nvSpPr>
        <p:spPr bwMode="auto">
          <a:xfrm>
            <a:off x="2335245" y="213970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95" name="Oval 40"/>
          <p:cNvSpPr>
            <a:spLocks noChangeArrowheads="1"/>
          </p:cNvSpPr>
          <p:nvPr/>
        </p:nvSpPr>
        <p:spPr bwMode="auto">
          <a:xfrm>
            <a:off x="1463881" y="172029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cxnSp>
        <p:nvCxnSpPr>
          <p:cNvPr id="43" name="Conector angulado 42"/>
          <p:cNvCxnSpPr>
            <a:stCxn id="79" idx="0"/>
            <a:endCxn id="83" idx="0"/>
          </p:cNvCxnSpPr>
          <p:nvPr/>
        </p:nvCxnSpPr>
        <p:spPr>
          <a:xfrm rot="16200000" flipH="1" flipV="1">
            <a:off x="951781" y="965761"/>
            <a:ext cx="691698" cy="1368152"/>
          </a:xfrm>
          <a:prstGeom prst="bentConnector3">
            <a:avLst>
              <a:gd name="adj1" fmla="val -33049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40"/>
          <p:cNvSpPr>
            <a:spLocks noChangeArrowheads="1"/>
          </p:cNvSpPr>
          <p:nvPr/>
        </p:nvSpPr>
        <p:spPr bwMode="auto">
          <a:xfrm>
            <a:off x="678722" y="114580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48" name="Conector angulado 47"/>
          <p:cNvCxnSpPr/>
          <p:nvPr/>
        </p:nvCxnSpPr>
        <p:spPr>
          <a:xfrm>
            <a:off x="2195736" y="1597740"/>
            <a:ext cx="950196" cy="37906"/>
          </a:xfrm>
          <a:prstGeom prst="bentConnector4">
            <a:avLst>
              <a:gd name="adj1" fmla="val 29160"/>
              <a:gd name="adj2" fmla="val 95435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40"/>
          <p:cNvSpPr>
            <a:spLocks noChangeArrowheads="1"/>
          </p:cNvSpPr>
          <p:nvPr/>
        </p:nvSpPr>
        <p:spPr bwMode="auto">
          <a:xfrm>
            <a:off x="2700828" y="168253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8" name="Conector angulado 7"/>
          <p:cNvCxnSpPr>
            <a:stCxn id="80" idx="2"/>
            <a:endCxn id="88" idx="3"/>
          </p:cNvCxnSpPr>
          <p:nvPr/>
        </p:nvCxnSpPr>
        <p:spPr>
          <a:xfrm rot="16200000" flipH="1">
            <a:off x="1758584" y="2332583"/>
            <a:ext cx="2291640" cy="1499061"/>
          </a:xfrm>
          <a:prstGeom prst="bentConnector4">
            <a:avLst>
              <a:gd name="adj1" fmla="val 7048"/>
              <a:gd name="adj2" fmla="val 152738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86" idx="1"/>
            <a:endCxn id="88" idx="1"/>
          </p:cNvCxnSpPr>
          <p:nvPr/>
        </p:nvCxnSpPr>
        <p:spPr>
          <a:xfrm rot="10800000" flipH="1" flipV="1">
            <a:off x="455645" y="2458714"/>
            <a:ext cx="2406201" cy="1769219"/>
          </a:xfrm>
          <a:prstGeom prst="bentConnector3">
            <a:avLst>
              <a:gd name="adj1" fmla="val 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40"/>
          <p:cNvSpPr>
            <a:spLocks noChangeArrowheads="1"/>
          </p:cNvSpPr>
          <p:nvPr/>
        </p:nvSpPr>
        <p:spPr bwMode="auto">
          <a:xfrm>
            <a:off x="505553" y="39398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4145187" y="227874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70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25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1058770" y="3507854"/>
            <a:ext cx="79208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Portal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O&amp;M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87" name="Oval 40"/>
          <p:cNvSpPr>
            <a:spLocks noChangeArrowheads="1"/>
          </p:cNvSpPr>
          <p:nvPr/>
        </p:nvSpPr>
        <p:spPr bwMode="auto">
          <a:xfrm>
            <a:off x="1763712" y="3867918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9" name="Oval 40"/>
          <p:cNvSpPr>
            <a:spLocks noChangeArrowheads="1"/>
          </p:cNvSpPr>
          <p:nvPr/>
        </p:nvSpPr>
        <p:spPr bwMode="auto">
          <a:xfrm>
            <a:off x="1739245" y="34062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cxnSp>
        <p:nvCxnSpPr>
          <p:cNvPr id="28" name="Conector angulado 27"/>
          <p:cNvCxnSpPr>
            <a:stCxn id="86" idx="2"/>
            <a:endCxn id="72" idx="1"/>
          </p:cNvCxnSpPr>
          <p:nvPr/>
        </p:nvCxnSpPr>
        <p:spPr>
          <a:xfrm rot="16200000" flipH="1">
            <a:off x="374803" y="3039911"/>
            <a:ext cx="1095886" cy="27204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25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103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19872" y="2458715"/>
            <a:ext cx="204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Atual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angulado 8"/>
          <p:cNvCxnSpPr>
            <a:stCxn id="72" idx="0"/>
            <a:endCxn id="105" idx="1"/>
          </p:cNvCxnSpPr>
          <p:nvPr/>
        </p:nvCxnSpPr>
        <p:spPr>
          <a:xfrm rot="5400000" flipH="1" flipV="1">
            <a:off x="1779535" y="3073615"/>
            <a:ext cx="109519" cy="75896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tângulo de cantos arredondados 174"/>
          <p:cNvSpPr/>
          <p:nvPr/>
        </p:nvSpPr>
        <p:spPr>
          <a:xfrm>
            <a:off x="2309272" y="1275606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288" y="51470"/>
            <a:ext cx="7705104" cy="784225"/>
          </a:xfrm>
        </p:spPr>
        <p:txBody>
          <a:bodyPr/>
          <a:lstStyle/>
          <a:p>
            <a:r>
              <a:rPr lang="pt-BR" dirty="0" smtClean="0"/>
              <a:t>10 - Desenho de Solução – Macro Processo</a:t>
            </a:r>
            <a:br>
              <a:rPr lang="pt-BR" dirty="0" smtClean="0"/>
            </a:br>
            <a:r>
              <a:rPr lang="pt-BR" dirty="0" smtClean="0"/>
              <a:t>Migração para M2M(Fora do escopo)</a:t>
            </a:r>
            <a:endParaRPr lang="pt-BR" dirty="0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175728" y="6045977"/>
            <a:ext cx="890564" cy="331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074809-B561-44D0-A5BE-DD32324FDA3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01508"/>
              </p:ext>
            </p:extLst>
          </p:nvPr>
        </p:nvGraphicFramePr>
        <p:xfrm>
          <a:off x="5292080" y="1059582"/>
          <a:ext cx="3672408" cy="35701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0181"/>
                <a:gridCol w="2497226"/>
                <a:gridCol w="775001"/>
              </a:tblGrid>
              <a:tr h="2084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1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Gerar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contrato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elegíveis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migrar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Executar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migração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 CRM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Solicitar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troca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perfil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Fatura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Executar</a:t>
                      </a:r>
                      <a:r>
                        <a:rPr lang="pt-B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troca de plano na</a:t>
                      </a: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 Fatura para M2M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Solicitar </a:t>
                      </a:r>
                      <a:r>
                        <a:rPr lang="pt-B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Atualização </a:t>
                      </a: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Conta de Cobrança para M2M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Atualizar</a:t>
                      </a:r>
                      <a:r>
                        <a:rPr lang="pt-B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 de Cobrança para M2M</a:t>
                      </a:r>
                      <a:endParaRPr lang="pt-B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Extração  de dados</a:t>
                      </a:r>
                      <a:r>
                        <a:rPr lang="pt-BR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BR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ETL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Extração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dados de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endParaRPr 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ETL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dados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account e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solicitação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online de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execução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account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plataforma</a:t>
                      </a:r>
                      <a:endParaRPr 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Executar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account de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Perfil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tarifação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(IXS) do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M2M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Configurar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características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IXS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mudar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estado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IXS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ativo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Executar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lang="en-US" sz="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dos </a:t>
                      </a:r>
                      <a:r>
                        <a:rPr lang="en-US" sz="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endParaRPr 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9" y="699542"/>
            <a:ext cx="5049586" cy="390201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221" name="Oval 40"/>
          <p:cNvSpPr>
            <a:spLocks noChangeArrowheads="1"/>
          </p:cNvSpPr>
          <p:nvPr/>
        </p:nvSpPr>
        <p:spPr bwMode="auto">
          <a:xfrm>
            <a:off x="2165256" y="120362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733208" y="3118544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tângulo de cantos arredondados 137"/>
          <p:cNvSpPr/>
          <p:nvPr/>
        </p:nvSpPr>
        <p:spPr>
          <a:xfrm>
            <a:off x="4109472" y="1275606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sp>
        <p:nvSpPr>
          <p:cNvPr id="142" name="Oval 40"/>
          <p:cNvSpPr>
            <a:spLocks noChangeArrowheads="1"/>
          </p:cNvSpPr>
          <p:nvPr/>
        </p:nvSpPr>
        <p:spPr bwMode="auto">
          <a:xfrm>
            <a:off x="3965456" y="12035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534038" y="1801078"/>
            <a:ext cx="10050" cy="130427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75" idx="3"/>
            <a:endCxn id="138" idx="1"/>
          </p:cNvCxnSpPr>
          <p:nvPr/>
        </p:nvCxnSpPr>
        <p:spPr>
          <a:xfrm>
            <a:off x="3101360" y="1491630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de cantos arredondados 82"/>
          <p:cNvSpPr/>
          <p:nvPr/>
        </p:nvSpPr>
        <p:spPr>
          <a:xfrm>
            <a:off x="1115616" y="2067694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ICS</a:t>
            </a:r>
          </a:p>
        </p:txBody>
      </p:sp>
      <p:sp>
        <p:nvSpPr>
          <p:cNvPr id="86" name="Oval 40"/>
          <p:cNvSpPr>
            <a:spLocks noChangeArrowheads="1"/>
          </p:cNvSpPr>
          <p:nvPr/>
        </p:nvSpPr>
        <p:spPr bwMode="auto">
          <a:xfrm>
            <a:off x="3029352" y="12035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3635920" y="13559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238" name="Conector angulado 237"/>
          <p:cNvCxnSpPr>
            <a:stCxn id="175" idx="1"/>
            <a:endCxn id="83" idx="0"/>
          </p:cNvCxnSpPr>
          <p:nvPr/>
        </p:nvCxnSpPr>
        <p:spPr>
          <a:xfrm rot="10800000" flipV="1">
            <a:off x="1511660" y="1491630"/>
            <a:ext cx="797612" cy="576064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1039190" y="199568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10" name="Oval 40"/>
          <p:cNvSpPr>
            <a:spLocks noChangeArrowheads="1"/>
          </p:cNvSpPr>
          <p:nvPr/>
        </p:nvSpPr>
        <p:spPr bwMode="auto">
          <a:xfrm>
            <a:off x="2425207" y="277241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65" name="Conector de seta reta 64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8" name="Oval 40"/>
          <p:cNvSpPr>
            <a:spLocks noChangeArrowheads="1"/>
          </p:cNvSpPr>
          <p:nvPr/>
        </p:nvSpPr>
        <p:spPr bwMode="auto">
          <a:xfrm>
            <a:off x="1589192" y="305072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</a:p>
        </p:txBody>
      </p:sp>
      <p:sp>
        <p:nvSpPr>
          <p:cNvPr id="62" name="Fluxograma: Documento 61"/>
          <p:cNvSpPr/>
          <p:nvPr/>
        </p:nvSpPr>
        <p:spPr>
          <a:xfrm>
            <a:off x="2452335" y="1995686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auto">
          <a:xfrm>
            <a:off x="2411760" y="159965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74" name="Oval 40"/>
          <p:cNvSpPr>
            <a:spLocks noChangeArrowheads="1"/>
          </p:cNvSpPr>
          <p:nvPr/>
        </p:nvSpPr>
        <p:spPr bwMode="auto">
          <a:xfrm>
            <a:off x="2164056" y="15850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9" name="Oval 40"/>
          <p:cNvSpPr>
            <a:spLocks noChangeArrowheads="1"/>
          </p:cNvSpPr>
          <p:nvPr/>
        </p:nvSpPr>
        <p:spPr bwMode="auto">
          <a:xfrm>
            <a:off x="323528" y="271576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10</a:t>
            </a:r>
          </a:p>
        </p:txBody>
      </p:sp>
      <p:sp>
        <p:nvSpPr>
          <p:cNvPr id="57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26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302870" y="4011910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Rede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320400" y="3105354"/>
            <a:ext cx="79208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Portal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O&amp;M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auto">
          <a:xfrm>
            <a:off x="1000875" y="300379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grpSp>
        <p:nvGrpSpPr>
          <p:cNvPr id="77" name="Grupo 76"/>
          <p:cNvGrpSpPr/>
          <p:nvPr/>
        </p:nvGrpSpPr>
        <p:grpSpPr>
          <a:xfrm>
            <a:off x="266291" y="3710374"/>
            <a:ext cx="962861" cy="632306"/>
            <a:chOff x="-172609" y="5949280"/>
            <a:chExt cx="1344021" cy="1084989"/>
          </a:xfrm>
        </p:grpSpPr>
        <p:pic>
          <p:nvPicPr>
            <p:cNvPr id="78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CaixaDeTexto 78"/>
            <p:cNvSpPr txBox="1"/>
            <p:nvPr/>
          </p:nvSpPr>
          <p:spPr>
            <a:xfrm>
              <a:off x="-172609" y="6453336"/>
              <a:ext cx="1344021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Operações Engenharia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24" name="Conector de seta reta 223"/>
          <p:cNvCxnSpPr>
            <a:stCxn id="67" idx="3"/>
          </p:cNvCxnSpPr>
          <p:nvPr/>
        </p:nvCxnSpPr>
        <p:spPr>
          <a:xfrm>
            <a:off x="1112488" y="3321378"/>
            <a:ext cx="62072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de seta reta 228"/>
          <p:cNvCxnSpPr>
            <a:stCxn id="105" idx="2"/>
            <a:endCxn id="58" idx="0"/>
          </p:cNvCxnSpPr>
          <p:nvPr/>
        </p:nvCxnSpPr>
        <p:spPr>
          <a:xfrm>
            <a:off x="2698914" y="3619585"/>
            <a:ext cx="0" cy="39232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/>
          <p:nvPr/>
        </p:nvCxnSpPr>
        <p:spPr>
          <a:xfrm rot="16200000" flipV="1">
            <a:off x="459807" y="3622437"/>
            <a:ext cx="242300" cy="14426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40"/>
          <p:cNvSpPr>
            <a:spLocks noChangeArrowheads="1"/>
          </p:cNvSpPr>
          <p:nvPr/>
        </p:nvSpPr>
        <p:spPr bwMode="auto">
          <a:xfrm>
            <a:off x="1911910" y="304157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248433" y="689380"/>
            <a:ext cx="33256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(*)Fora do escopo de OG para setup da plataforma</a:t>
            </a:r>
            <a:endParaRPr lang="pt-BR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26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1" name="Retângulo de cantos arredondados 80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85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87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699792" y="3662903"/>
            <a:ext cx="706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engenharia</a:t>
            </a:r>
            <a:endParaRPr lang="pt-B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angulado 15"/>
          <p:cNvCxnSpPr/>
          <p:nvPr/>
        </p:nvCxnSpPr>
        <p:spPr>
          <a:xfrm>
            <a:off x="1108875" y="4065078"/>
            <a:ext cx="1163181" cy="198548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xograma: Documento 69"/>
          <p:cNvSpPr/>
          <p:nvPr/>
        </p:nvSpPr>
        <p:spPr>
          <a:xfrm>
            <a:off x="3311860" y="1385104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71" name="Fluxograma: Documento 70"/>
          <p:cNvSpPr/>
          <p:nvPr/>
        </p:nvSpPr>
        <p:spPr>
          <a:xfrm>
            <a:off x="1715182" y="1370529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3729418" y="3363838"/>
            <a:ext cx="904075" cy="410666"/>
            <a:chOff x="-288453" y="3981712"/>
            <a:chExt cx="1516390" cy="1008994"/>
          </a:xfrm>
        </p:grpSpPr>
        <p:pic>
          <p:nvPicPr>
            <p:cNvPr id="73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8453" y="3981712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CaixaDeTexto 83"/>
            <p:cNvSpPr txBox="1"/>
            <p:nvPr/>
          </p:nvSpPr>
          <p:spPr>
            <a:xfrm>
              <a:off x="-116084" y="4409773"/>
              <a:ext cx="1344021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Operações Engenharia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93" name="Retângulo de cantos arredondados 92"/>
          <p:cNvSpPr/>
          <p:nvPr/>
        </p:nvSpPr>
        <p:spPr>
          <a:xfrm>
            <a:off x="251520" y="120359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SFA</a:t>
            </a:r>
          </a:p>
        </p:txBody>
      </p:sp>
      <p:sp>
        <p:nvSpPr>
          <p:cNvPr id="94" name="Oval 40"/>
          <p:cNvSpPr>
            <a:spLocks noChangeArrowheads="1"/>
          </p:cNvSpPr>
          <p:nvPr/>
        </p:nvSpPr>
        <p:spPr bwMode="auto">
          <a:xfrm>
            <a:off x="914179" y="1539916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5" name="Fluxograma: Documento 94"/>
          <p:cNvSpPr/>
          <p:nvPr/>
        </p:nvSpPr>
        <p:spPr>
          <a:xfrm>
            <a:off x="557932" y="1760337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96" name="Fluxograma: Documento 95"/>
          <p:cNvSpPr/>
          <p:nvPr/>
        </p:nvSpPr>
        <p:spPr>
          <a:xfrm>
            <a:off x="647564" y="1828435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97" name="Fluxograma: Documento 96"/>
          <p:cNvSpPr/>
          <p:nvPr/>
        </p:nvSpPr>
        <p:spPr>
          <a:xfrm>
            <a:off x="737952" y="1923969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1907704" y="767616"/>
            <a:ext cx="17439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Cartões Elegíveis</a:t>
            </a:r>
            <a:endParaRPr lang="pt-B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val 40"/>
          <p:cNvSpPr>
            <a:spLocks noChangeArrowheads="1"/>
          </p:cNvSpPr>
          <p:nvPr/>
        </p:nvSpPr>
        <p:spPr bwMode="auto">
          <a:xfrm>
            <a:off x="212400" y="113445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0</a:t>
            </a:r>
          </a:p>
        </p:txBody>
      </p:sp>
      <p:grpSp>
        <p:nvGrpSpPr>
          <p:cNvPr id="101" name="Grupo 100"/>
          <p:cNvGrpSpPr/>
          <p:nvPr/>
        </p:nvGrpSpPr>
        <p:grpSpPr>
          <a:xfrm>
            <a:off x="76329" y="2283718"/>
            <a:ext cx="841643" cy="432048"/>
            <a:chOff x="-172609" y="5949280"/>
            <a:chExt cx="1344021" cy="873742"/>
          </a:xfrm>
        </p:grpSpPr>
        <p:pic>
          <p:nvPicPr>
            <p:cNvPr id="102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CaixaDeTexto 102"/>
            <p:cNvSpPr txBox="1"/>
            <p:nvPr/>
          </p:nvSpPr>
          <p:spPr>
            <a:xfrm>
              <a:off x="-172609" y="6453336"/>
              <a:ext cx="1344021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 M2M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1391881" y="156363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19" name="Conector angulado 18"/>
          <p:cNvCxnSpPr/>
          <p:nvPr/>
        </p:nvCxnSpPr>
        <p:spPr>
          <a:xfrm rot="16200000" flipH="1">
            <a:off x="552122" y="2775264"/>
            <a:ext cx="334960" cy="215964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/>
          <p:nvPr/>
        </p:nvCxnSpPr>
        <p:spPr>
          <a:xfrm flipH="1">
            <a:off x="2905766" y="1815653"/>
            <a:ext cx="10050" cy="130427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40"/>
          <p:cNvSpPr>
            <a:spLocks noChangeArrowheads="1"/>
          </p:cNvSpPr>
          <p:nvPr/>
        </p:nvSpPr>
        <p:spPr bwMode="auto">
          <a:xfrm>
            <a:off x="2802791" y="161243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14" name="Oval 40"/>
          <p:cNvSpPr>
            <a:spLocks noChangeArrowheads="1"/>
          </p:cNvSpPr>
          <p:nvPr/>
        </p:nvSpPr>
        <p:spPr bwMode="auto">
          <a:xfrm>
            <a:off x="2823572" y="277524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15" name="Fluxograma: Documento 114"/>
          <p:cNvSpPr/>
          <p:nvPr/>
        </p:nvSpPr>
        <p:spPr>
          <a:xfrm>
            <a:off x="2838771" y="1995686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17" name="Oval 40"/>
          <p:cNvSpPr>
            <a:spLocks noChangeArrowheads="1"/>
          </p:cNvSpPr>
          <p:nvPr/>
        </p:nvSpPr>
        <p:spPr bwMode="auto">
          <a:xfrm>
            <a:off x="3344011" y="350032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11</a:t>
            </a:r>
          </a:p>
        </p:txBody>
      </p:sp>
      <p:sp>
        <p:nvSpPr>
          <p:cNvPr id="118" name="Oval 40"/>
          <p:cNvSpPr>
            <a:spLocks noChangeArrowheads="1"/>
          </p:cNvSpPr>
          <p:nvPr/>
        </p:nvSpPr>
        <p:spPr bwMode="auto">
          <a:xfrm>
            <a:off x="1607881" y="346541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10</a:t>
            </a:r>
          </a:p>
        </p:txBody>
      </p:sp>
      <p:sp>
        <p:nvSpPr>
          <p:cNvPr id="120" name="Oval 40"/>
          <p:cNvSpPr>
            <a:spLocks noChangeArrowheads="1"/>
          </p:cNvSpPr>
          <p:nvPr/>
        </p:nvSpPr>
        <p:spPr bwMode="auto">
          <a:xfrm>
            <a:off x="2590914" y="1169104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4762224" y="1618370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1947432" y="3484471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2312611" y="2427734"/>
            <a:ext cx="788749" cy="11602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SOA</a:t>
            </a:r>
          </a:p>
        </p:txBody>
      </p:sp>
      <p:cxnSp>
        <p:nvCxnSpPr>
          <p:cNvPr id="30" name="Conector angulado 29"/>
          <p:cNvCxnSpPr>
            <a:stCxn id="84" idx="2"/>
            <a:endCxn id="117" idx="4"/>
          </p:cNvCxnSpPr>
          <p:nvPr/>
        </p:nvCxnSpPr>
        <p:spPr>
          <a:xfrm rot="5400000" flipH="1">
            <a:off x="3813335" y="3355001"/>
            <a:ext cx="58179" cy="780828"/>
          </a:xfrm>
          <a:prstGeom prst="bentConnector3">
            <a:avLst>
              <a:gd name="adj1" fmla="val -392925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xograma: Documento 122"/>
          <p:cNvSpPr/>
          <p:nvPr/>
        </p:nvSpPr>
        <p:spPr>
          <a:xfrm>
            <a:off x="1787861" y="847468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grpSp>
        <p:nvGrpSpPr>
          <p:cNvPr id="124" name="Grupo 123"/>
          <p:cNvGrpSpPr/>
          <p:nvPr/>
        </p:nvGrpSpPr>
        <p:grpSpPr>
          <a:xfrm>
            <a:off x="1138069" y="699542"/>
            <a:ext cx="841643" cy="432048"/>
            <a:chOff x="-172609" y="5949280"/>
            <a:chExt cx="1344021" cy="873742"/>
          </a:xfrm>
        </p:grpSpPr>
        <p:pic>
          <p:nvPicPr>
            <p:cNvPr id="125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CaixaDeTexto 125"/>
            <p:cNvSpPr txBox="1"/>
            <p:nvPr/>
          </p:nvSpPr>
          <p:spPr>
            <a:xfrm>
              <a:off x="-172609" y="6453336"/>
              <a:ext cx="1344021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 M2M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27" name="Conector angulado 226"/>
          <p:cNvCxnSpPr>
            <a:stCxn id="102" idx="0"/>
          </p:cNvCxnSpPr>
          <p:nvPr/>
        </p:nvCxnSpPr>
        <p:spPr>
          <a:xfrm rot="16200000" flipV="1">
            <a:off x="180917" y="1907449"/>
            <a:ext cx="590640" cy="16189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126"/>
          <p:cNvSpPr txBox="1"/>
          <p:nvPr/>
        </p:nvSpPr>
        <p:spPr>
          <a:xfrm>
            <a:off x="556862" y="1997264"/>
            <a:ext cx="540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Contratos</a:t>
            </a:r>
            <a:endParaRPr lang="pt-B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Conector angulado 231"/>
          <p:cNvCxnSpPr>
            <a:endCxn id="120" idx="0"/>
          </p:cNvCxnSpPr>
          <p:nvPr/>
        </p:nvCxnSpPr>
        <p:spPr>
          <a:xfrm>
            <a:off x="1835696" y="1040189"/>
            <a:ext cx="863218" cy="128915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40"/>
          <p:cNvSpPr>
            <a:spLocks noChangeArrowheads="1"/>
          </p:cNvSpPr>
          <p:nvPr/>
        </p:nvSpPr>
        <p:spPr bwMode="auto">
          <a:xfrm>
            <a:off x="1175881" y="73278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0</a:t>
            </a:r>
          </a:p>
        </p:txBody>
      </p:sp>
      <p:sp>
        <p:nvSpPr>
          <p:cNvPr id="107" name="Botão de ação: Retornar 106">
            <a:hlinkClick r:id="" action="ppaction://hlinkshowjump?jump=lastslideviewed" highlightClick="1"/>
          </p:cNvPr>
          <p:cNvSpPr/>
          <p:nvPr/>
        </p:nvSpPr>
        <p:spPr>
          <a:xfrm>
            <a:off x="8512998" y="4385732"/>
            <a:ext cx="216024" cy="216024"/>
          </a:xfrm>
          <a:prstGeom prst="actionButtonReturn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1126587" y="256165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CDII</a:t>
            </a:r>
          </a:p>
        </p:txBody>
      </p:sp>
      <p:cxnSp>
        <p:nvCxnSpPr>
          <p:cNvPr id="111" name="Conector angulado 110"/>
          <p:cNvCxnSpPr>
            <a:endCxn id="108" idx="3"/>
          </p:cNvCxnSpPr>
          <p:nvPr/>
        </p:nvCxnSpPr>
        <p:spPr>
          <a:xfrm rot="5400000">
            <a:off x="1330640" y="2080505"/>
            <a:ext cx="1285213" cy="109141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uxograma: Documento 115"/>
          <p:cNvSpPr/>
          <p:nvPr/>
        </p:nvSpPr>
        <p:spPr>
          <a:xfrm>
            <a:off x="1965422" y="1998692"/>
            <a:ext cx="180020" cy="21454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0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19" name="Oval 40"/>
          <p:cNvSpPr>
            <a:spLocks noChangeArrowheads="1"/>
          </p:cNvSpPr>
          <p:nvPr/>
        </p:nvSpPr>
        <p:spPr bwMode="auto">
          <a:xfrm>
            <a:off x="1907362" y="168016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tângulo de cantos arredondados 174"/>
          <p:cNvSpPr/>
          <p:nvPr/>
        </p:nvSpPr>
        <p:spPr>
          <a:xfrm>
            <a:off x="2195736" y="120359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11 - Desenho de Solução – Macro Processo</a:t>
            </a:r>
            <a:br>
              <a:rPr lang="pt-BR" dirty="0" smtClean="0"/>
            </a:br>
            <a:r>
              <a:rPr lang="pt-BR" dirty="0" smtClean="0"/>
              <a:t>Solicitação de Cancelamento de Cartões</a:t>
            </a:r>
            <a:endParaRPr lang="pt-BR" dirty="0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175728" y="6045977"/>
            <a:ext cx="890564" cy="331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074809-B561-44D0-A5BE-DD32324FDA3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96677"/>
              </p:ext>
            </p:extLst>
          </p:nvPr>
        </p:nvGraphicFramePr>
        <p:xfrm>
          <a:off x="5893544" y="1059582"/>
          <a:ext cx="3070944" cy="33124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640"/>
                <a:gridCol w="2016224"/>
                <a:gridCol w="720080"/>
              </a:tblGrid>
              <a:tr h="2203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Solicitar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Cancelamento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SimCard</a:t>
                      </a:r>
                      <a:endParaRPr lang="en-US" sz="900" b="0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POP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Executar a Solicitação </a:t>
                      </a:r>
                      <a:r>
                        <a:rPr lang="pt-BR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pt-BR" sz="9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pedido de Cancelamento de </a:t>
                      </a:r>
                      <a:r>
                        <a:rPr lang="pt-BR" sz="9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pt-BR" sz="9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9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MSISDNs</a:t>
                      </a:r>
                      <a:r>
                        <a:rPr lang="pt-BR" sz="9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9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M2M</a:t>
                      </a:r>
                      <a:endParaRPr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Colocar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MSISDN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quarentena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numeração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Gerar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OSs de </a:t>
                      </a:r>
                      <a:r>
                        <a:rPr lang="en-US" sz="9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cancelamento</a:t>
                      </a:r>
                      <a:r>
                        <a:rPr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M2M(*)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Enviar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dados dos 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SimCard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 para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cancelamento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Cancelar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faturamento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Gerar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cancelamento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plataforma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M2M 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Aplicar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MSISDNs  a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serem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cancelados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Atualizar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dados de </a:t>
                      </a:r>
                      <a:r>
                        <a:rPr lang="en-US" sz="9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 PTS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HLR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8" y="1023868"/>
            <a:ext cx="5685899" cy="357769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619672" y="3147814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2447764" y="1528277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1628578" y="174427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1619672" y="35078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200" name="Oval 40"/>
          <p:cNvSpPr>
            <a:spLocks noChangeArrowheads="1"/>
          </p:cNvSpPr>
          <p:nvPr/>
        </p:nvSpPr>
        <p:spPr bwMode="auto">
          <a:xfrm>
            <a:off x="3419896" y="3507878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30" name="Conector angulado 29"/>
          <p:cNvCxnSpPr>
            <a:stCxn id="33" idx="1"/>
          </p:cNvCxnSpPr>
          <p:nvPr/>
        </p:nvCxnSpPr>
        <p:spPr>
          <a:xfrm rot="10800000" flipV="1">
            <a:off x="512764" y="2407489"/>
            <a:ext cx="1106909" cy="86558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40"/>
          <p:cNvSpPr>
            <a:spLocks noChangeArrowheads="1"/>
          </p:cNvSpPr>
          <p:nvPr/>
        </p:nvSpPr>
        <p:spPr bwMode="auto">
          <a:xfrm>
            <a:off x="1201833" y="232830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2267744" y="4011910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prstClr val="black"/>
                </a:solidFill>
                <a:latin typeface="Arial"/>
              </a:rPr>
              <a:t>Plataformas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prstClr val="black"/>
                </a:solidFill>
                <a:latin typeface="Arial"/>
              </a:rPr>
              <a:t>Móveis</a:t>
            </a:r>
          </a:p>
        </p:txBody>
      </p:sp>
      <p:cxnSp>
        <p:nvCxnSpPr>
          <p:cNvPr id="61" name="Conector de seta reta 60"/>
          <p:cNvCxnSpPr/>
          <p:nvPr/>
        </p:nvCxnSpPr>
        <p:spPr>
          <a:xfrm>
            <a:off x="2621382" y="3648855"/>
            <a:ext cx="6402" cy="36305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2051720" y="108798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auto">
          <a:xfrm>
            <a:off x="2707619" y="37238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2857165" y="108498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167322" y="3147814"/>
            <a:ext cx="630768" cy="509196"/>
            <a:chOff x="290947" y="5949280"/>
            <a:chExt cx="880465" cy="873742"/>
          </a:xfrm>
        </p:grpSpPr>
        <p:pic>
          <p:nvPicPr>
            <p:cNvPr id="7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CaixaDeTexto 76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Cliente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676193" y="2152892"/>
            <a:ext cx="630768" cy="509196"/>
            <a:chOff x="290947" y="5949280"/>
            <a:chExt cx="880465" cy="873742"/>
          </a:xfrm>
        </p:grpSpPr>
        <p:pic>
          <p:nvPicPr>
            <p:cNvPr id="69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CaixaDeTexto 72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74" name="Fluxograma: Documento 73"/>
          <p:cNvSpPr/>
          <p:nvPr/>
        </p:nvSpPr>
        <p:spPr>
          <a:xfrm>
            <a:off x="950309" y="2680877"/>
            <a:ext cx="180020" cy="136196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03357" y="2338922"/>
            <a:ext cx="988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pt-BR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 angulado 31"/>
          <p:cNvCxnSpPr>
            <a:endCxn id="175" idx="1"/>
          </p:cNvCxnSpPr>
          <p:nvPr/>
        </p:nvCxnSpPr>
        <p:spPr>
          <a:xfrm rot="5400000" flipH="1" flipV="1">
            <a:off x="1720913" y="1592919"/>
            <a:ext cx="648120" cy="301526"/>
          </a:xfrm>
          <a:prstGeom prst="bentConnector2">
            <a:avLst/>
          </a:prstGeom>
          <a:ln>
            <a:solidFill>
              <a:srgbClr val="00B0F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619672" y="2152892"/>
            <a:ext cx="492556" cy="5091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40"/>
          <p:cNvSpPr>
            <a:spLocks noChangeArrowheads="1"/>
          </p:cNvSpPr>
          <p:nvPr/>
        </p:nvSpPr>
        <p:spPr bwMode="auto">
          <a:xfrm>
            <a:off x="2076501" y="152827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96" name="Retângulo de cantos arredondados 95"/>
          <p:cNvSpPr/>
          <p:nvPr/>
        </p:nvSpPr>
        <p:spPr>
          <a:xfrm>
            <a:off x="3547039" y="2137573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8" name="Conector angulado 7"/>
          <p:cNvCxnSpPr/>
          <p:nvPr/>
        </p:nvCxnSpPr>
        <p:spPr>
          <a:xfrm rot="16200000" flipH="1">
            <a:off x="2871666" y="1693772"/>
            <a:ext cx="768875" cy="58187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40"/>
          <p:cNvSpPr>
            <a:spLocks noChangeArrowheads="1"/>
          </p:cNvSpPr>
          <p:nvPr/>
        </p:nvSpPr>
        <p:spPr bwMode="auto">
          <a:xfrm>
            <a:off x="2888766" y="173514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8" name="Oval 40"/>
          <p:cNvSpPr>
            <a:spLocks noChangeArrowheads="1"/>
          </p:cNvSpPr>
          <p:nvPr/>
        </p:nvSpPr>
        <p:spPr bwMode="auto">
          <a:xfrm>
            <a:off x="3483893" y="198470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1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27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338241" y="4002627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Sisgen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Conector angulado 102"/>
          <p:cNvCxnSpPr>
            <a:stCxn id="102" idx="3"/>
          </p:cNvCxnSpPr>
          <p:nvPr/>
        </p:nvCxnSpPr>
        <p:spPr>
          <a:xfrm flipV="1">
            <a:off x="1130329" y="3648855"/>
            <a:ext cx="936280" cy="569796"/>
          </a:xfrm>
          <a:prstGeom prst="bentConnector3">
            <a:avLst>
              <a:gd name="adj1" fmla="val 99849"/>
            </a:avLst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1736578" y="396591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9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27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7786454" y="4801621"/>
            <a:ext cx="1006824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</a:t>
            </a:r>
          </a:p>
        </p:txBody>
      </p:sp>
      <p:sp>
        <p:nvSpPr>
          <p:cNvPr id="112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13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14" name="Oval 40"/>
          <p:cNvSpPr>
            <a:spLocks noChangeArrowheads="1"/>
          </p:cNvSpPr>
          <p:nvPr/>
        </p:nvSpPr>
        <p:spPr bwMode="auto">
          <a:xfrm>
            <a:off x="2476444" y="105886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018232" y="4443958"/>
            <a:ext cx="2743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(*) sem tramitação para Rede</a:t>
            </a: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743225" y="1636277"/>
            <a:ext cx="0" cy="15115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2658666" y="213970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99" name="Oval 40"/>
          <p:cNvSpPr>
            <a:spLocks noChangeArrowheads="1"/>
          </p:cNvSpPr>
          <p:nvPr/>
        </p:nvSpPr>
        <p:spPr bwMode="auto">
          <a:xfrm>
            <a:off x="812360" y="314781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87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28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Migração - Premissas Gerais adotadas para elaboração das </a:t>
            </a:r>
            <a:r>
              <a:rPr lang="pt-BR" dirty="0" err="1" smtClean="0"/>
              <a:t>OG’s</a:t>
            </a:r>
            <a:endParaRPr lang="pt-BR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75853" y="699542"/>
            <a:ext cx="7536507" cy="331236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As migrações em rede possuem uma Limitação de 5 </a:t>
            </a:r>
            <a:r>
              <a:rPr lang="pt-BR" sz="1000" dirty="0" err="1" smtClean="0">
                <a:solidFill>
                  <a:prstClr val="black"/>
                </a:solidFill>
              </a:rPr>
              <a:t>HLRs</a:t>
            </a:r>
            <a:r>
              <a:rPr lang="pt-BR" sz="1000" dirty="0" smtClean="0">
                <a:solidFill>
                  <a:prstClr val="black"/>
                </a:solidFill>
              </a:rPr>
              <a:t>(script) e 500 Mil cartões por janela;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Podemos ter paralizações em rede de alguns elementos por necessidade de </a:t>
            </a:r>
            <a:r>
              <a:rPr lang="pt-BR" sz="1000" dirty="0" err="1" smtClean="0">
                <a:solidFill>
                  <a:prstClr val="black"/>
                </a:solidFill>
              </a:rPr>
              <a:t>restart</a:t>
            </a:r>
            <a:r>
              <a:rPr lang="pt-BR" sz="1000" dirty="0" smtClean="0">
                <a:solidFill>
                  <a:prstClr val="black"/>
                </a:solidFill>
              </a:rPr>
              <a:t>, o que deverá ser negociado com o cliente;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BO Corporativo deverá gerar um arquivo com os cartões elegíveis por cliente a serem migrados para a plataforma M2M;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>
                <a:solidFill>
                  <a:prstClr val="black"/>
                </a:solidFill>
              </a:rPr>
              <a:t>O</a:t>
            </a:r>
            <a:r>
              <a:rPr lang="pt-BR" sz="1000" dirty="0" smtClean="0">
                <a:solidFill>
                  <a:prstClr val="black"/>
                </a:solidFill>
              </a:rPr>
              <a:t>s serviços associados as </a:t>
            </a:r>
            <a:r>
              <a:rPr lang="pt-BR" sz="1000" dirty="0" err="1" smtClean="0">
                <a:solidFill>
                  <a:prstClr val="black"/>
                </a:solidFill>
              </a:rPr>
              <a:t>APNs</a:t>
            </a:r>
            <a:r>
              <a:rPr lang="pt-BR" sz="1000" dirty="0" smtClean="0">
                <a:solidFill>
                  <a:prstClr val="black"/>
                </a:solidFill>
              </a:rPr>
              <a:t> deverão ser verificadas para que a migração seja executada apenas sobre os serviços M2M e de todos os cartões e </a:t>
            </a:r>
            <a:r>
              <a:rPr lang="pt-BR" sz="1000" dirty="0" err="1" smtClean="0">
                <a:solidFill>
                  <a:prstClr val="black"/>
                </a:solidFill>
              </a:rPr>
              <a:t>Ips</a:t>
            </a:r>
            <a:r>
              <a:rPr lang="pt-BR" sz="1000" dirty="0" smtClean="0">
                <a:solidFill>
                  <a:prstClr val="black"/>
                </a:solidFill>
              </a:rPr>
              <a:t> correspondentes, não há migração parcial em uma APN;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TI CRM deverá desassociar </a:t>
            </a:r>
            <a:r>
              <a:rPr lang="pt-BR" sz="1000" dirty="0" err="1" smtClean="0">
                <a:solidFill>
                  <a:prstClr val="black"/>
                </a:solidFill>
              </a:rPr>
              <a:t>MSISDNs</a:t>
            </a:r>
            <a:r>
              <a:rPr lang="pt-BR" sz="1000" dirty="0" smtClean="0">
                <a:solidFill>
                  <a:prstClr val="black"/>
                </a:solidFill>
              </a:rPr>
              <a:t> dos tarifários/ofertas antigas e associá-los a oferta </a:t>
            </a:r>
            <a:r>
              <a:rPr lang="pt-BR" sz="1000" dirty="0" err="1" smtClean="0">
                <a:solidFill>
                  <a:prstClr val="black"/>
                </a:solidFill>
              </a:rPr>
              <a:t>Dummy</a:t>
            </a:r>
            <a:r>
              <a:rPr lang="pt-BR" sz="1000" dirty="0" smtClean="0">
                <a:solidFill>
                  <a:prstClr val="black"/>
                </a:solidFill>
              </a:rPr>
              <a:t> M2M, sem disparar ações de rede;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TI CRM deverá gerar arquivo de saída com dados de </a:t>
            </a:r>
            <a:r>
              <a:rPr lang="pt-BR" sz="1000" dirty="0" err="1" smtClean="0">
                <a:solidFill>
                  <a:prstClr val="black"/>
                </a:solidFill>
              </a:rPr>
              <a:t>account</a:t>
            </a:r>
            <a:r>
              <a:rPr lang="pt-BR" sz="1000" dirty="0" smtClean="0">
                <a:solidFill>
                  <a:prstClr val="black"/>
                </a:solidFill>
              </a:rPr>
              <a:t> no mesmo formato da interface de </a:t>
            </a:r>
            <a:r>
              <a:rPr lang="pt-BR" sz="1000" dirty="0" err="1" smtClean="0">
                <a:solidFill>
                  <a:prstClr val="black"/>
                </a:solidFill>
              </a:rPr>
              <a:t>account</a:t>
            </a:r>
            <a:r>
              <a:rPr lang="pt-BR" sz="1000" dirty="0" smtClean="0">
                <a:solidFill>
                  <a:prstClr val="black"/>
                </a:solidFill>
              </a:rPr>
              <a:t> de venda, para carga e uso do Sistema SOA para reuso da criação da estrutura de conta/IXS na plataforma com base na interface online de venda;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TI </a:t>
            </a:r>
            <a:r>
              <a:rPr lang="pt-BR" sz="1000" dirty="0">
                <a:solidFill>
                  <a:prstClr val="black"/>
                </a:solidFill>
              </a:rPr>
              <a:t>Faturamento </a:t>
            </a:r>
            <a:r>
              <a:rPr lang="pt-BR" sz="1000" dirty="0" smtClean="0">
                <a:solidFill>
                  <a:prstClr val="black"/>
                </a:solidFill>
              </a:rPr>
              <a:t>deverá desassociar </a:t>
            </a:r>
            <a:r>
              <a:rPr lang="pt-BR" sz="1000" dirty="0" err="1">
                <a:solidFill>
                  <a:prstClr val="black"/>
                </a:solidFill>
              </a:rPr>
              <a:t>MSISDNs</a:t>
            </a:r>
            <a:r>
              <a:rPr lang="pt-BR" sz="1000" dirty="0">
                <a:solidFill>
                  <a:prstClr val="black"/>
                </a:solidFill>
              </a:rPr>
              <a:t> da oferta antiga e associá-los a oferta </a:t>
            </a:r>
            <a:r>
              <a:rPr lang="pt-BR" sz="1000" dirty="0" err="1" smtClean="0">
                <a:solidFill>
                  <a:prstClr val="black"/>
                </a:solidFill>
              </a:rPr>
              <a:t>Dummy</a:t>
            </a:r>
            <a:r>
              <a:rPr lang="pt-BR" sz="1000" dirty="0" smtClean="0">
                <a:solidFill>
                  <a:prstClr val="black"/>
                </a:solidFill>
              </a:rPr>
              <a:t> M2M com base em processo batch;</a:t>
            </a:r>
            <a:endParaRPr lang="pt-BR" sz="10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BO Corporativo deverá complementar a estrutura de </a:t>
            </a:r>
            <a:r>
              <a:rPr lang="pt-BR" sz="1000" dirty="0" err="1" smtClean="0">
                <a:solidFill>
                  <a:prstClr val="black"/>
                </a:solidFill>
              </a:rPr>
              <a:t>accounting</a:t>
            </a:r>
            <a:r>
              <a:rPr lang="pt-BR" sz="1000" dirty="0" smtClean="0">
                <a:solidFill>
                  <a:prstClr val="black"/>
                </a:solidFill>
              </a:rPr>
              <a:t>, em especial as características do </a:t>
            </a:r>
            <a:r>
              <a:rPr lang="pt-BR" sz="1000" dirty="0" err="1" smtClean="0">
                <a:solidFill>
                  <a:prstClr val="black"/>
                </a:solidFill>
              </a:rPr>
              <a:t>IXs</a:t>
            </a:r>
            <a:r>
              <a:rPr lang="pt-BR" sz="1000" dirty="0" smtClean="0">
                <a:solidFill>
                  <a:prstClr val="black"/>
                </a:solidFill>
              </a:rPr>
              <a:t> via Portal O&amp;M com base nas informações geradas pelo CRM e aprovisionadas no processo online de </a:t>
            </a:r>
            <a:r>
              <a:rPr lang="pt-BR" sz="1000" dirty="0" err="1" smtClean="0">
                <a:solidFill>
                  <a:prstClr val="black"/>
                </a:solidFill>
              </a:rPr>
              <a:t>account</a:t>
            </a:r>
            <a:r>
              <a:rPr lang="pt-BR" sz="1000" dirty="0" smtClean="0">
                <a:solidFill>
                  <a:prstClr val="black"/>
                </a:solidFill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O atributos de status do IXS deverá ser preenchido “EM BRANCO”, sem informação para manter seu estado inicial </a:t>
            </a:r>
            <a:r>
              <a:rPr lang="pt-BR" sz="1000" dirty="0" err="1" smtClean="0">
                <a:solidFill>
                  <a:prstClr val="black"/>
                </a:solidFill>
              </a:rPr>
              <a:t>pré</a:t>
            </a:r>
            <a:r>
              <a:rPr lang="pt-BR" sz="1000" dirty="0" smtClean="0">
                <a:solidFill>
                  <a:prstClr val="black"/>
                </a:solidFill>
              </a:rPr>
              <a:t>-ativo;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O Portal O&amp;M deverá alterar e completar as configurações/características do IXS mudando seu status para ativo;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Libera o IXS para ativo com senha e ID sendo enviados ao cliente para liberação de acesso ao Portal </a:t>
            </a:r>
            <a:r>
              <a:rPr lang="pt-BR" sz="1000" dirty="0" err="1" smtClean="0">
                <a:solidFill>
                  <a:prstClr val="black"/>
                </a:solidFill>
              </a:rPr>
              <a:t>Selfcare</a:t>
            </a:r>
            <a:r>
              <a:rPr lang="pt-BR" sz="1000" dirty="0" smtClean="0">
                <a:solidFill>
                  <a:prstClr val="black"/>
                </a:solidFill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000" dirty="0" smtClean="0">
                <a:solidFill>
                  <a:prstClr val="black"/>
                </a:solidFill>
              </a:rPr>
              <a:t>Cartão entra sempre como ativo com base no atributo status de recursos para Ativo;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000" dirty="0" smtClean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000" dirty="0">
              <a:solidFill>
                <a:prstClr val="black"/>
              </a:solidFill>
            </a:endParaRPr>
          </a:p>
        </p:txBody>
      </p:sp>
      <p:sp>
        <p:nvSpPr>
          <p:cNvPr id="6" name="Botão de ação: Retornar 5">
            <a:hlinkClick r:id="" action="ppaction://hlinkshowjump?jump=lastslideviewed" highlightClick="1"/>
          </p:cNvPr>
          <p:cNvSpPr/>
          <p:nvPr/>
        </p:nvSpPr>
        <p:spPr>
          <a:xfrm>
            <a:off x="8800045" y="4628627"/>
            <a:ext cx="216024" cy="216024"/>
          </a:xfrm>
          <a:prstGeom prst="actionButtonReturn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M2M – Plataforma de Serviços </a:t>
            </a:r>
            <a:br>
              <a:rPr lang="pt-BR" dirty="0" smtClean="0"/>
            </a:br>
            <a:r>
              <a:rPr lang="pt-BR" dirty="0" smtClean="0"/>
              <a:t>Módulos Funcionais Utilizados Como Guia a Solução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1428360"/>
          </a:xfrm>
        </p:spPr>
        <p:txBody>
          <a:bodyPr/>
          <a:lstStyle/>
          <a:p>
            <a:pPr lvl="0"/>
            <a:r>
              <a:rPr lang="pt-BR" dirty="0" smtClean="0"/>
              <a:t>M2M-SOO – </a:t>
            </a:r>
            <a:r>
              <a:rPr lang="pt-BR" dirty="0"/>
              <a:t>Responsável pelas funções de Service </a:t>
            </a:r>
            <a:r>
              <a:rPr lang="pt-PT" dirty="0"/>
              <a:t>Order Orchesctrator e interface north-bound</a:t>
            </a:r>
            <a:endParaRPr lang="pt-BR" dirty="0"/>
          </a:p>
          <a:p>
            <a:pPr lvl="0"/>
            <a:r>
              <a:rPr lang="pt-BR" dirty="0" smtClean="0"/>
              <a:t>M2M CARE / M2M OCS – </a:t>
            </a:r>
            <a:r>
              <a:rPr lang="pt-BR" dirty="0"/>
              <a:t>Responsável pelas funções de </a:t>
            </a:r>
            <a:r>
              <a:rPr lang="pt-BR" dirty="0" smtClean="0"/>
              <a:t>inventário</a:t>
            </a:r>
            <a:r>
              <a:rPr lang="pt-BR" dirty="0"/>
              <a:t>, cadastro de serviço e OCS</a:t>
            </a:r>
          </a:p>
          <a:p>
            <a:r>
              <a:rPr lang="pt-BR" dirty="0" smtClean="0"/>
              <a:t>M2M-RA – </a:t>
            </a:r>
            <a:r>
              <a:rPr lang="pt-BR" dirty="0"/>
              <a:t>Responsável pelas funções de </a:t>
            </a:r>
            <a:r>
              <a:rPr lang="pt-BR" dirty="0" err="1"/>
              <a:t>R</a:t>
            </a:r>
            <a:r>
              <a:rPr lang="pt-BR" dirty="0" err="1" smtClean="0"/>
              <a:t>esource</a:t>
            </a:r>
            <a:r>
              <a:rPr lang="pt-BR" dirty="0" smtClean="0"/>
              <a:t> </a:t>
            </a:r>
            <a:r>
              <a:rPr lang="pt-BR" dirty="0" err="1"/>
              <a:t>A</a:t>
            </a:r>
            <a:r>
              <a:rPr lang="pt-BR" dirty="0" err="1" smtClean="0"/>
              <a:t>ctivation</a:t>
            </a:r>
            <a:r>
              <a:rPr lang="pt-BR" dirty="0" smtClean="0"/>
              <a:t> </a:t>
            </a:r>
            <a:r>
              <a:rPr lang="pt-PT" dirty="0"/>
              <a:t>e interface </a:t>
            </a:r>
            <a:r>
              <a:rPr lang="pt-PT" dirty="0" smtClean="0"/>
              <a:t>south-bound</a:t>
            </a:r>
          </a:p>
          <a:p>
            <a:r>
              <a:rPr lang="pt-BR" dirty="0" smtClean="0"/>
              <a:t>M2M SDP – </a:t>
            </a:r>
            <a:r>
              <a:rPr lang="pt-PT" dirty="0"/>
              <a:t>Componente responsável pelas funcionalidades de Gestão de Conectividade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3</a:t>
            </a:fld>
            <a:endParaRPr lang="pt-BR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4" y="2643758"/>
            <a:ext cx="2870770" cy="18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06" y="2715766"/>
            <a:ext cx="2329136" cy="180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41" y="2643758"/>
            <a:ext cx="2864915" cy="197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203848" y="4643047"/>
            <a:ext cx="576064" cy="2607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SelfCare</a:t>
            </a:r>
            <a:endParaRPr lang="pt-BR" sz="800" b="1" kern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83757" y="4643047"/>
            <a:ext cx="576064" cy="2607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O&amp;M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716016" y="4643047"/>
            <a:ext cx="576064" cy="2607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436096" y="4643047"/>
            <a:ext cx="576064" cy="2607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800" b="1" kern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endParaRPr lang="pt-BR" sz="800" b="1" kern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to 12"/>
          <p:cNvCxnSpPr>
            <a:stCxn id="4" idx="0"/>
          </p:cNvCxnSpPr>
          <p:nvPr/>
        </p:nvCxnSpPr>
        <p:spPr>
          <a:xfrm flipV="1">
            <a:off x="3491880" y="4443958"/>
            <a:ext cx="288032" cy="1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0" idx="0"/>
          </p:cNvCxnSpPr>
          <p:nvPr/>
        </p:nvCxnSpPr>
        <p:spPr>
          <a:xfrm flipV="1">
            <a:off x="4271789" y="4443958"/>
            <a:ext cx="0" cy="1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1" idx="0"/>
          </p:cNvCxnSpPr>
          <p:nvPr/>
        </p:nvCxnSpPr>
        <p:spPr>
          <a:xfrm flipV="1">
            <a:off x="5004048" y="4443958"/>
            <a:ext cx="0" cy="1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2" idx="0"/>
          </p:cNvCxnSpPr>
          <p:nvPr/>
        </p:nvCxnSpPr>
        <p:spPr>
          <a:xfrm flipH="1" flipV="1">
            <a:off x="5364088" y="4443958"/>
            <a:ext cx="360040" cy="1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75856" y="170765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pt-BR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604646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31</a:t>
            </a:fld>
            <a:endParaRPr lang="pt-BR" noProof="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Cenário 4 – Macro Requisitos/Premissas</a:t>
            </a:r>
            <a:endParaRPr lang="pt-BR" dirty="0"/>
          </a:p>
        </p:txBody>
      </p:sp>
      <p:sp>
        <p:nvSpPr>
          <p:cNvPr id="5" name="Pentágono 4"/>
          <p:cNvSpPr/>
          <p:nvPr/>
        </p:nvSpPr>
        <p:spPr>
          <a:xfrm>
            <a:off x="164365" y="3054901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Modelo Precificação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05598" y="2859782"/>
            <a:ext cx="688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pt-BR" sz="800" kern="0" dirty="0" smtClean="0">
                <a:solidFill>
                  <a:prstClr val="black"/>
                </a:solidFill>
              </a:rPr>
              <a:t>Configuração do um plano genérico no </a:t>
            </a:r>
            <a:r>
              <a:rPr lang="pt-BR" sz="800" kern="0" dirty="0">
                <a:solidFill>
                  <a:prstClr val="black"/>
                </a:solidFill>
              </a:rPr>
              <a:t>CRM </a:t>
            </a:r>
            <a:r>
              <a:rPr lang="pt-BR" sz="800" kern="0" dirty="0" smtClean="0">
                <a:solidFill>
                  <a:prstClr val="black"/>
                </a:solidFill>
              </a:rPr>
              <a:t>e as demais informações de franquias , </a:t>
            </a:r>
            <a:r>
              <a:rPr lang="pt-BR" sz="800" kern="0" dirty="0">
                <a:solidFill>
                  <a:prstClr val="black"/>
                </a:solidFill>
              </a:rPr>
              <a:t>assinaturas de </a:t>
            </a:r>
            <a:r>
              <a:rPr lang="pt-BR" sz="800" kern="0" dirty="0" smtClean="0">
                <a:solidFill>
                  <a:prstClr val="black"/>
                </a:solidFill>
              </a:rPr>
              <a:t>cartões , assinatura de serviços de conectividade gerida e tarifários </a:t>
            </a:r>
            <a:r>
              <a:rPr lang="pt-BR" sz="800" kern="0" dirty="0">
                <a:solidFill>
                  <a:prstClr val="black"/>
                </a:solidFill>
              </a:rPr>
              <a:t>a</a:t>
            </a:r>
            <a:r>
              <a:rPr lang="pt-BR" sz="800" kern="0" dirty="0" smtClean="0">
                <a:solidFill>
                  <a:prstClr val="black"/>
                </a:solidFill>
              </a:rPr>
              <a:t>ssociados  manualmente aos clientes e suas faturas na plataforma via Portal </a:t>
            </a:r>
            <a:r>
              <a:rPr lang="pt-BR" sz="800" kern="0" dirty="0" err="1" smtClean="0">
                <a:solidFill>
                  <a:prstClr val="black"/>
                </a:solidFill>
              </a:rPr>
              <a:t>Admin</a:t>
            </a:r>
            <a:r>
              <a:rPr lang="pt-BR" sz="800" kern="0" dirty="0" smtClean="0">
                <a:solidFill>
                  <a:prstClr val="black"/>
                </a:solidFill>
              </a:rPr>
              <a:t>;</a:t>
            </a:r>
            <a:endParaRPr lang="pt-BR" sz="800" kern="0" dirty="0">
              <a:solidFill>
                <a:prstClr val="black"/>
              </a:solidFill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 estrutura de serviços de conectividade gerida  acima descritos deverão  estar criadas  na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Plataforma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M2M para </a:t>
            </a:r>
            <a:r>
              <a:rPr lang="pt-BR" sz="800" kern="0" dirty="0" smtClean="0">
                <a:solidFill>
                  <a:prstClr val="black"/>
                </a:solidFill>
              </a:rPr>
              <a:t>a associação/configuração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 estrutura do cliente.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Deverá ser criado um  item genérico de precificação para o faturamento;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800" kern="0" dirty="0" smtClean="0">
                <a:solidFill>
                  <a:prstClr val="black"/>
                </a:solidFill>
              </a:rPr>
              <a:t>Os preços serão brutos(preço + impostos) para assinaturas e líquidos para uso dos serviços de dados.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Os impostos serão aplicados pelo faturamento de acordo com os códigos associados aos contratos em processo iniciado pelo SFA como hoje em produção.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800" kern="0" dirty="0" smtClean="0">
                <a:solidFill>
                  <a:prstClr val="black"/>
                </a:solidFill>
              </a:rPr>
              <a:t>Não será aplicada multa por não cumprimento de período de fidelização;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Serão cobradas multas por pagamentos em atraso.</a:t>
            </a:r>
          </a:p>
        </p:txBody>
      </p:sp>
      <p:sp>
        <p:nvSpPr>
          <p:cNvPr id="7" name="Pentágono 6">
            <a:hlinkClick r:id="" action="ppaction://noaction"/>
          </p:cNvPr>
          <p:cNvSpPr/>
          <p:nvPr/>
        </p:nvSpPr>
        <p:spPr>
          <a:xfrm>
            <a:off x="164365" y="1491630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i="0" u="none" strike="noStrike" kern="0" cap="none" spc="0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Cadastro/ </a:t>
            </a:r>
            <a:r>
              <a:rPr lang="pt-BR" sz="1000" kern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Administração</a:t>
            </a:r>
            <a:endParaRPr kumimoji="0" lang="pt-BR" sz="1000" i="0" u="none" strike="noStrike" kern="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78330" y="1074098"/>
            <a:ext cx="69141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 captação do cliente corporativo para M2M seguirá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mesmo fluxo </a:t>
            </a:r>
            <a:r>
              <a:rPr kumimoji="0" lang="pt-B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atu</a:t>
            </a:r>
            <a:r>
              <a:rPr lang="pt-BR" sz="800" kern="0" dirty="0" smtClean="0">
                <a:solidFill>
                  <a:prstClr val="black"/>
                </a:solidFill>
              </a:rPr>
              <a:t>al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de configurações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no SFA(Sales Force Automation)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cadastro do serviço M2M(</a:t>
            </a:r>
            <a:r>
              <a:rPr kumimoji="0" lang="pt-B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accounting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partirá do CRM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com base em conta gerida num modelo único de plano genérico, com todos  os encargos contratuais(impostos) a serem aplicados a qualquer plano existente na plataforma;</a:t>
            </a:r>
            <a:endParaRPr kumimoji="0" lang="pt-BR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Neste cadastro </a:t>
            </a:r>
            <a:r>
              <a:rPr lang="pt-BR" sz="800" kern="0" dirty="0" smtClean="0">
                <a:solidFill>
                  <a:prstClr val="black"/>
                </a:solidFill>
              </a:rPr>
              <a:t>deverá ser informada a estrutura de serviços (Dados, SMS, CSD, etc..) e seus  respectivos tarifários por conta fatura, além de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e-mail do cliente que será utilizado como login do administrador  na Plataforma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M2M .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Na plataforma, 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será disparado um processo de envio de senha ao cliente para uso 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no acesso ao Portal da plataforma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M2M;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 processo de cadastro do cliente na Plataforma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M2M,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deverá ser </a:t>
            </a:r>
            <a:r>
              <a:rPr lang="pt-BR" sz="800" kern="0" dirty="0" smtClean="0">
                <a:solidFill>
                  <a:prstClr val="black"/>
                </a:solidFill>
              </a:rPr>
              <a:t>associado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o conjunto de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APN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 que o cliente poderá usar, pois a administração destas </a:t>
            </a:r>
            <a:r>
              <a:rPr kumimoji="0" lang="pt-BR" sz="8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APNs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 de seus respectivos </a:t>
            </a:r>
            <a:r>
              <a:rPr kumimoji="0" lang="pt-BR" sz="8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IPs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será  executada  no módulo administrador </a:t>
            </a:r>
            <a:r>
              <a:rPr lang="pt-BR" sz="800" kern="0" dirty="0" smtClean="0">
                <a:solidFill>
                  <a:prstClr val="black"/>
                </a:solidFill>
              </a:rPr>
              <a:t>da plataforma M2M pela equipe de operações da engenharia, ou pelo cliente se este tiver esta funcionalidade disponível em seu perfil.</a:t>
            </a:r>
            <a:endParaRPr kumimoji="0" lang="pt-BR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 plataforma deverá permitir também a criação de um 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perfil específico para uso da área de Fraudes  </a:t>
            </a:r>
            <a:r>
              <a:rPr lang="pt-BR" sz="800" kern="0" dirty="0" smtClean="0">
                <a:solidFill>
                  <a:prstClr val="black"/>
                </a:solidFill>
              </a:rPr>
              <a:t>e de Inadimplência 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 OI, com autoridade para bloquear todas ou parcialmente as funcionalidades  </a:t>
            </a:r>
            <a:r>
              <a:rPr kumimoji="0" lang="pt-BR" sz="8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SelfCare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dos  clientes  em seu Portal  de Serviços . Analogamente mas não permitindo que as ações de Fraude na plataforma sejam desfeitas, </a:t>
            </a:r>
            <a:r>
              <a:rPr lang="pt-BR" sz="800" kern="0" dirty="0" smtClean="0">
                <a:solidFill>
                  <a:prstClr val="black"/>
                </a:solidFill>
              </a:rPr>
              <a:t>o BO de atendimento 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necessitará de funcionalidade </a:t>
            </a:r>
            <a:r>
              <a:rPr lang="pt-BR" sz="800" kern="0" dirty="0">
                <a:solidFill>
                  <a:prstClr val="black"/>
                </a:solidFill>
              </a:rPr>
              <a:t> </a:t>
            </a:r>
            <a:r>
              <a:rPr lang="pt-BR" sz="800" kern="0" dirty="0" smtClean="0">
                <a:solidFill>
                  <a:prstClr val="black"/>
                </a:solidFill>
              </a:rPr>
              <a:t>apenas 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 aplicar restrições por inadimplência em faturas;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800" kern="0" baseline="0" dirty="0" smtClean="0">
                <a:solidFill>
                  <a:prstClr val="black"/>
                </a:solidFill>
              </a:rPr>
              <a:t>O administrador da conta poderá criar na plataforma  sub administradores</a:t>
            </a:r>
            <a:r>
              <a:rPr lang="pt-BR" sz="800" kern="0" dirty="0" smtClean="0">
                <a:solidFill>
                  <a:prstClr val="black"/>
                </a:solidFill>
              </a:rPr>
              <a:t> para gerir os serviços  de conectividade de suas contas faturas</a:t>
            </a:r>
            <a:endParaRPr kumimoji="0" lang="pt-BR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907704" y="1074097"/>
            <a:ext cx="6984776" cy="1692771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907704" y="2859782"/>
            <a:ext cx="6984776" cy="120032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Pentágono 10">
            <a:hlinkClick r:id="rId2" action="ppaction://hlinksldjump"/>
          </p:cNvPr>
          <p:cNvSpPr/>
          <p:nvPr/>
        </p:nvSpPr>
        <p:spPr>
          <a:xfrm>
            <a:off x="179512" y="4155926"/>
            <a:ext cx="1656184" cy="6099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Controle </a:t>
            </a:r>
            <a:endParaRPr lang="pt-BR" sz="1000" kern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Plataforma </a:t>
            </a:r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M2M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79712" y="4137923"/>
            <a:ext cx="69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Controle total dos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tarifários,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fazendo o compartilhamento das mesmas e (inclusive o pro rata) em avaliação pela </a:t>
            </a:r>
            <a:r>
              <a:rPr kumimoji="0" lang="pt-B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PTi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Controle de todo tipo de tráfego (Dados, SMS e CSD) </a:t>
            </a:r>
            <a:r>
              <a:rPr lang="pt-BR" sz="800" kern="0" noProof="0" dirty="0" smtClean="0">
                <a:solidFill>
                  <a:prstClr val="black"/>
                </a:solidFill>
              </a:rPr>
              <a:t>,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avisos de limiar de saldos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, tarifação de excedentes e ciclo de vida do </a:t>
            </a:r>
            <a:r>
              <a:rPr kumimoji="0" lang="pt-BR" sz="8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SimCard</a:t>
            </a:r>
            <a:r>
              <a:rPr kumimoji="0" lang="pt-BR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;</a:t>
            </a:r>
            <a:endParaRPr kumimoji="0" lang="pt-BR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Possibilidade de configurar alertas de consumo com limiar mínimo de </a:t>
            </a:r>
            <a:r>
              <a:rPr lang="pt-BR" sz="800" kern="0" dirty="0">
                <a:solidFill>
                  <a:prstClr val="black"/>
                </a:solidFill>
              </a:rPr>
              <a:t> </a:t>
            </a:r>
            <a:r>
              <a:rPr lang="pt-BR" sz="800" kern="0" dirty="0" smtClean="0">
                <a:solidFill>
                  <a:prstClr val="black"/>
                </a:solidFill>
              </a:rPr>
              <a:t>X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% de utilização destas  franquias e estes alertas serão enviados por e-mail ,</a:t>
            </a:r>
            <a:r>
              <a:rPr lang="pt-BR" sz="800" kern="0" dirty="0">
                <a:solidFill>
                  <a:prstClr val="black"/>
                </a:solidFill>
              </a:rPr>
              <a:t> </a:t>
            </a: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 números Oi e/ou de outras  operadoras;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800" kern="0" dirty="0" smtClean="0">
                <a:solidFill>
                  <a:prstClr val="black"/>
                </a:solidFill>
              </a:rPr>
              <a:t>Deverá </a:t>
            </a:r>
            <a:r>
              <a:rPr lang="pt-BR" sz="800" kern="0" dirty="0">
                <a:solidFill>
                  <a:prstClr val="black"/>
                </a:solidFill>
              </a:rPr>
              <a:t>l</a:t>
            </a:r>
            <a:r>
              <a:rPr lang="pt-BR" sz="800" kern="0" dirty="0" smtClean="0">
                <a:solidFill>
                  <a:prstClr val="black"/>
                </a:solidFill>
              </a:rPr>
              <a:t>imitar a quantidade de vezes em que o gestor da fatura poderá mudar a estrutura de serviços , tarifas, franquias, mensalidades associadas(tarifários).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Controle de Usuários e perfiz no portal de acesso a plataforma;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pt-BR" sz="800" kern="0" dirty="0">
                <a:solidFill>
                  <a:prstClr val="black"/>
                </a:solidFill>
              </a:rPr>
              <a:t>Ativação  automática  em rede de cartões  após X dias(120 inicialmente) da data inicial do contrato</a:t>
            </a:r>
            <a:r>
              <a:rPr lang="pt-BR" sz="800" kern="0" dirty="0" smtClean="0">
                <a:solidFill>
                  <a:prstClr val="black"/>
                </a:solidFill>
              </a:rPr>
              <a:t>.</a:t>
            </a:r>
            <a:endParaRPr lang="pt-BR" sz="800" kern="0" dirty="0">
              <a:solidFill>
                <a:prstClr val="black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916242" y="4135022"/>
            <a:ext cx="6984776" cy="95700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8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676654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32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</a:t>
            </a:r>
            <a:r>
              <a:rPr lang="pt-BR" dirty="0"/>
              <a:t>4 - Macro </a:t>
            </a:r>
            <a:r>
              <a:rPr lang="pt-BR" dirty="0" smtClean="0"/>
              <a:t>Requisitos/Premissas</a:t>
            </a:r>
            <a:endParaRPr lang="pt-BR" dirty="0"/>
          </a:p>
        </p:txBody>
      </p:sp>
      <p:sp>
        <p:nvSpPr>
          <p:cNvPr id="5" name="Pentágono 4">
            <a:hlinkClick r:id="" action="ppaction://noaction"/>
          </p:cNvPr>
          <p:cNvSpPr/>
          <p:nvPr/>
        </p:nvSpPr>
        <p:spPr>
          <a:xfrm>
            <a:off x="179512" y="3762000"/>
            <a:ext cx="1656184" cy="6099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Faturamento/</a:t>
            </a:r>
          </a:p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Impostação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79712" y="3418423"/>
            <a:ext cx="69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Tarifação total realizada pela  plataforma (o tráfego será tarifado e as mensalidades precificadas  pro rata,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 ciclo);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Faturamento das assinaturas deverá ser realizado através  de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forma a </a:t>
            </a:r>
            <a:r>
              <a:rPr lang="pt-BR" sz="1000" kern="0" dirty="0" smtClean="0">
                <a:solidFill>
                  <a:prstClr val="black"/>
                </a:solidFill>
              </a:rPr>
              <a:t>estarem disponíveis para visualização ao CRM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pt-BR" sz="1000" kern="0" dirty="0" smtClean="0">
                <a:solidFill>
                  <a:prstClr val="black"/>
                </a:solidFill>
              </a:rPr>
              <a:t>para uso nas consultas de contestação, assim como os eventos de consumo e demais itens hoje disponibilizados;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Os valores das tarifas de mensalidades serão aprovisionados já com impostos incluídos, os valores dos serviços  sem impostos na plataforma M2M.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pt-BR" sz="1000" kern="0" dirty="0">
                <a:solidFill>
                  <a:prstClr val="black"/>
                </a:solidFill>
              </a:rPr>
              <a:t>As assinaturas  e o consumo serão aplicados pela plataforma  M2M, que irá gerar eventos para informe ao faturamento. Todos os eventos de  informe ao faturamento deverão ser  tarifados e valorados com indicação de ciclo</a:t>
            </a:r>
            <a:r>
              <a:rPr lang="pt-BR" sz="1000" kern="0" dirty="0" smtClean="0">
                <a:solidFill>
                  <a:prstClr val="black"/>
                </a:solidFill>
              </a:rPr>
              <a:t>;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A emissão de NF-e não será alterada;</a:t>
            </a:r>
            <a:endParaRPr lang="pt-BR" sz="1000" kern="0" dirty="0">
              <a:solidFill>
                <a:prstClr val="black"/>
              </a:solidFill>
            </a:endParaRPr>
          </a:p>
        </p:txBody>
      </p:sp>
      <p:sp>
        <p:nvSpPr>
          <p:cNvPr id="7" name="Pentágono 6"/>
          <p:cNvSpPr/>
          <p:nvPr/>
        </p:nvSpPr>
        <p:spPr>
          <a:xfrm>
            <a:off x="179512" y="2427735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Integrações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76880" y="2427734"/>
            <a:ext cx="69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Integração </a:t>
            </a:r>
            <a:r>
              <a:rPr lang="pt-BR" sz="1000" kern="0" dirty="0" smtClean="0">
                <a:solidFill>
                  <a:prstClr val="black"/>
                </a:solidFill>
              </a:rPr>
              <a:t>parcial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entre o CRM x </a:t>
            </a:r>
            <a:r>
              <a:rPr lang="pt-BR" sz="1000" kern="0" dirty="0" smtClean="0">
                <a:solidFill>
                  <a:prstClr val="black"/>
                </a:solidFill>
              </a:rPr>
              <a:t>Plataforma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M2M (entender como integração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parcial ,  </a:t>
            </a:r>
            <a:r>
              <a:rPr lang="pt-BR" sz="1000" kern="0" dirty="0" smtClean="0">
                <a:solidFill>
                  <a:prstClr val="black"/>
                </a:solidFill>
              </a:rPr>
              <a:t>a execução de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algumas ações não realizadas  online  (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pt-B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Solicitação de troca de número ,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abertura de </a:t>
            </a:r>
            <a:r>
              <a:rPr lang="pt-BR" sz="1000" kern="0" dirty="0">
                <a:solidFill>
                  <a:prstClr val="black"/>
                </a:solidFill>
              </a:rPr>
              <a:t>T</a:t>
            </a:r>
            <a:r>
              <a:rPr kumimoji="0" lang="pt-B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rouble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Tickets, solicitação de 2ª via e de novos </a:t>
            </a:r>
            <a:r>
              <a:rPr kumimoji="0" lang="pt-B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SimCards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Algumas integrações massivas utilizarão interface batch  e algumas via </a:t>
            </a:r>
            <a:r>
              <a:rPr lang="pt-BR" sz="1000" kern="0" dirty="0" err="1" smtClean="0">
                <a:solidFill>
                  <a:prstClr val="black"/>
                </a:solidFill>
              </a:rPr>
              <a:t>email</a:t>
            </a:r>
            <a:r>
              <a:rPr lang="pt-BR" sz="1000" kern="0" dirty="0" smtClean="0">
                <a:solidFill>
                  <a:prstClr val="black"/>
                </a:solidFill>
              </a:rPr>
              <a:t> , como utilizadas em Portugal;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Integração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entre Plataforma e </a:t>
            </a:r>
            <a:r>
              <a:rPr kumimoji="0" lang="pt-BR" sz="1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Sisgen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(Brasil), para atualização dos dados de transparência de </a:t>
            </a:r>
            <a:r>
              <a:rPr kumimoji="0" lang="pt-BR" sz="1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HLRs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utilizado nos processos de ativação atuais (Varejo)e os sobre a gestão da plataforma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907704" y="2427734"/>
            <a:ext cx="6984776" cy="89893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907704" y="3435846"/>
            <a:ext cx="6984776" cy="130601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Pentágono 10">
            <a:hlinkClick r:id="rId2" action="ppaction://hlinksldjump"/>
          </p:cNvPr>
          <p:cNvSpPr/>
          <p:nvPr/>
        </p:nvSpPr>
        <p:spPr>
          <a:xfrm>
            <a:off x="164365" y="1419622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Solicitações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12444" y="1131590"/>
            <a:ext cx="68800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cliente  poderá solicitar </a:t>
            </a:r>
            <a:r>
              <a:rPr lang="pt-BR" sz="1000" kern="0" dirty="0" smtClean="0">
                <a:solidFill>
                  <a:prstClr val="black"/>
                </a:solidFill>
              </a:rPr>
              <a:t>Novos </a:t>
            </a:r>
            <a:r>
              <a:rPr lang="pt-BR" sz="1000" kern="0" dirty="0" err="1" smtClean="0">
                <a:solidFill>
                  <a:prstClr val="black"/>
                </a:solidFill>
              </a:rPr>
              <a:t>SimCards</a:t>
            </a:r>
            <a:r>
              <a:rPr lang="pt-BR" sz="1000" kern="0" dirty="0" smtClean="0">
                <a:solidFill>
                  <a:prstClr val="black"/>
                </a:solidFill>
              </a:rPr>
              <a:t> ( com novos MSISDNS), assim como,  2ª via ,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através de envio de </a:t>
            </a:r>
            <a:r>
              <a:rPr kumimoji="0" lang="pt-B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email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da plataforma ao  BO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de Atendimento , que utilizará o CRM para efetivar a solicitação</a:t>
            </a:r>
            <a:r>
              <a:rPr lang="pt-BR" sz="1000" kern="0" dirty="0" smtClean="0">
                <a:solidFill>
                  <a:prstClr val="black"/>
                </a:solidFill>
              </a:rPr>
              <a:t>.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O pedido de vendas segue a esteira atual utilizado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 processo de venda inicial,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que terá c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omo base </a:t>
            </a:r>
            <a:r>
              <a:rPr kumimoji="0" lang="pt-B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SimCards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de transparência de </a:t>
            </a:r>
            <a:r>
              <a:rPr kumimoji="0" lang="pt-B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HLRs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com retorno e devolução;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cliente poderá </a:t>
            </a:r>
            <a:r>
              <a:rPr lang="pt-BR" sz="1000" kern="0" dirty="0" smtClean="0">
                <a:solidFill>
                  <a:prstClr val="black"/>
                </a:solidFill>
              </a:rPr>
              <a:t>executar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 Plataforma  as trocas de:  </a:t>
            </a:r>
            <a:r>
              <a:rPr kumimoji="0" lang="pt-B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APNs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disponíveis, Bloqueio de </a:t>
            </a:r>
            <a:r>
              <a:rPr kumimoji="0" lang="pt-B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APNs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disponíveis, Bloqueio de Dados, Bloqueio de SMS, Bloqueio de CSD, Mudança de IP fixo da APN, suspensão de linhas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pt-BR" sz="1000" kern="0" dirty="0" smtClean="0">
                <a:solidFill>
                  <a:prstClr val="black"/>
                </a:solidFill>
              </a:rPr>
              <a:t>e  troca de tarifários.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As solicitações de novas </a:t>
            </a:r>
            <a:r>
              <a:rPr lang="pt-BR" sz="1000" kern="0" dirty="0" err="1" smtClean="0">
                <a:solidFill>
                  <a:prstClr val="black"/>
                </a:solidFill>
              </a:rPr>
              <a:t>APNs</a:t>
            </a:r>
            <a:r>
              <a:rPr lang="pt-BR" sz="1000" kern="0" dirty="0" smtClean="0">
                <a:solidFill>
                  <a:prstClr val="black"/>
                </a:solidFill>
              </a:rPr>
              <a:t> será executado via procedimento, para cadastramento na plataforma, gestora destas informações em seus controles internos e na rede.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907704" y="1131590"/>
            <a:ext cx="6984776" cy="1169551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05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676654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33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4- Macro Requisitos/Premissas</a:t>
            </a:r>
            <a:endParaRPr lang="pt-BR" dirty="0"/>
          </a:p>
        </p:txBody>
      </p:sp>
      <p:sp>
        <p:nvSpPr>
          <p:cNvPr id="5" name="Pentágono 4">
            <a:hlinkClick r:id="" action="ppaction://noaction"/>
          </p:cNvPr>
          <p:cNvSpPr/>
          <p:nvPr/>
        </p:nvSpPr>
        <p:spPr>
          <a:xfrm>
            <a:off x="179512" y="3545977"/>
            <a:ext cx="1656184" cy="6099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Migração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79712" y="3244790"/>
            <a:ext cx="69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defTabSz="914400">
              <a:buFontTx/>
              <a:buChar char="-"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Não será considerado agora neste trabalho para implementação e cálculo de custos;</a:t>
            </a:r>
          </a:p>
          <a:p>
            <a:pPr marL="171450" lvl="0" indent="-171450" defTabSz="914400">
              <a:buFontTx/>
              <a:buChar char="-"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Seu processo operacional será definido em momento específico entre Produtos, TI, Engenharias e operações</a:t>
            </a:r>
          </a:p>
          <a:p>
            <a:pPr marL="171450" lvl="0" indent="-171450" defTabSz="914400">
              <a:buFontTx/>
              <a:buChar char="-"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Tecnicamente este processo deverá ser utilizado quando </a:t>
            </a:r>
            <a:r>
              <a:rPr lang="pt-BR" sz="1000" b="1" kern="0" dirty="0" smtClean="0">
                <a:solidFill>
                  <a:prstClr val="black"/>
                </a:solidFill>
              </a:rPr>
              <a:t>Todos</a:t>
            </a:r>
            <a:r>
              <a:rPr lang="pt-BR" sz="1000" kern="0" dirty="0" smtClean="0">
                <a:solidFill>
                  <a:prstClr val="black"/>
                </a:solidFill>
              </a:rPr>
              <a:t> </a:t>
            </a:r>
            <a:r>
              <a:rPr lang="pt-BR" sz="1000" kern="0" dirty="0">
                <a:solidFill>
                  <a:prstClr val="black"/>
                </a:solidFill>
              </a:rPr>
              <a:t>os </a:t>
            </a:r>
            <a:r>
              <a:rPr lang="pt-BR" sz="1000" kern="0" dirty="0" err="1">
                <a:solidFill>
                  <a:prstClr val="black"/>
                </a:solidFill>
              </a:rPr>
              <a:t>SimCards</a:t>
            </a:r>
            <a:r>
              <a:rPr lang="pt-BR" sz="1000" kern="0" dirty="0">
                <a:solidFill>
                  <a:prstClr val="black"/>
                </a:solidFill>
              </a:rPr>
              <a:t> de um cliente M2M </a:t>
            </a:r>
            <a:r>
              <a:rPr lang="pt-BR" sz="1000" kern="0" dirty="0" smtClean="0">
                <a:solidFill>
                  <a:prstClr val="black"/>
                </a:solidFill>
              </a:rPr>
              <a:t>forem </a:t>
            </a:r>
            <a:r>
              <a:rPr lang="pt-BR" sz="1000" kern="0" dirty="0">
                <a:solidFill>
                  <a:prstClr val="black"/>
                </a:solidFill>
              </a:rPr>
              <a:t>migrados </a:t>
            </a:r>
            <a:r>
              <a:rPr lang="pt-BR" sz="1000" kern="0" dirty="0" smtClean="0">
                <a:solidFill>
                  <a:prstClr val="black"/>
                </a:solidFill>
              </a:rPr>
              <a:t>em uma única janela(Virada de chave) .</a:t>
            </a:r>
          </a:p>
          <a:p>
            <a:pPr marL="171450" lvl="0" indent="-171450" defTabSz="914400">
              <a:buFontTx/>
              <a:buChar char="-"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Será iniciado através de uma </a:t>
            </a:r>
            <a:r>
              <a:rPr lang="pt-BR" sz="1000" kern="0" dirty="0">
                <a:solidFill>
                  <a:prstClr val="black"/>
                </a:solidFill>
              </a:rPr>
              <a:t>extração </a:t>
            </a:r>
            <a:r>
              <a:rPr lang="pt-BR" sz="1000" kern="0" dirty="0" smtClean="0">
                <a:solidFill>
                  <a:prstClr val="black"/>
                </a:solidFill>
              </a:rPr>
              <a:t>do </a:t>
            </a:r>
            <a:r>
              <a:rPr lang="pt-BR" sz="1000" kern="0" dirty="0">
                <a:solidFill>
                  <a:prstClr val="black"/>
                </a:solidFill>
              </a:rPr>
              <a:t>CRM, após a configuração da nova estrutura de Conta </a:t>
            </a:r>
            <a:r>
              <a:rPr lang="pt-BR" sz="1000" kern="0" dirty="0" smtClean="0">
                <a:solidFill>
                  <a:prstClr val="black"/>
                </a:solidFill>
              </a:rPr>
              <a:t>M2M para o cliente a ser migrado;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Deverá ser executado em processo controlado(não online) entre Produtos,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TI, Engenharia, operações e fornecedores de engenharia de rede, para gestão integrada;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Executado o </a:t>
            </a:r>
            <a:r>
              <a:rPr lang="pt-BR" sz="1000" kern="0" dirty="0" err="1" smtClean="0">
                <a:solidFill>
                  <a:prstClr val="black"/>
                </a:solidFill>
              </a:rPr>
              <a:t>check-list</a:t>
            </a:r>
            <a:r>
              <a:rPr lang="pt-BR" sz="1000" kern="0" dirty="0" smtClean="0">
                <a:solidFill>
                  <a:prstClr val="black"/>
                </a:solidFill>
              </a:rPr>
              <a:t> entre todos os sistemas envolvidos no processo, os desvios em rede serão então executados;</a:t>
            </a:r>
          </a:p>
          <a:p>
            <a:pPr marL="171450" indent="-171450" defTabSz="914400">
              <a:buFontTx/>
              <a:buChar char="-"/>
              <a:defRPr/>
            </a:pPr>
            <a:r>
              <a:rPr lang="pt-BR" sz="1000" kern="0" dirty="0">
                <a:solidFill>
                  <a:prstClr val="black"/>
                </a:solidFill>
              </a:rPr>
              <a:t>As migrações </a:t>
            </a:r>
            <a:r>
              <a:rPr lang="pt-BR" sz="1000" kern="0" dirty="0" smtClean="0">
                <a:solidFill>
                  <a:prstClr val="black"/>
                </a:solidFill>
              </a:rPr>
              <a:t>iniciarão no </a:t>
            </a:r>
            <a:r>
              <a:rPr lang="pt-BR" sz="1000" kern="0" dirty="0">
                <a:solidFill>
                  <a:prstClr val="black"/>
                </a:solidFill>
              </a:rPr>
              <a:t>mínimo, após </a:t>
            </a:r>
            <a:r>
              <a:rPr lang="pt-BR" sz="1000" b="1" kern="0" dirty="0">
                <a:solidFill>
                  <a:prstClr val="black"/>
                </a:solidFill>
              </a:rPr>
              <a:t>90 dias </a:t>
            </a:r>
            <a:r>
              <a:rPr lang="pt-BR" sz="1000" kern="0" dirty="0">
                <a:solidFill>
                  <a:prstClr val="black"/>
                </a:solidFill>
              </a:rPr>
              <a:t>de BSIM do </a:t>
            </a:r>
            <a:r>
              <a:rPr lang="pt-BR" sz="1000" kern="0" dirty="0" smtClean="0">
                <a:solidFill>
                  <a:prstClr val="black"/>
                </a:solidFill>
              </a:rPr>
              <a:t>projeto em produção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Pentágono 6"/>
          <p:cNvSpPr/>
          <p:nvPr/>
        </p:nvSpPr>
        <p:spPr>
          <a:xfrm>
            <a:off x="179512" y="2499742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Trouble</a:t>
            </a:r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 Tickets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76880" y="2355726"/>
            <a:ext cx="69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Processo mantém a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esteira atual pata TI, com a abertura via CRM de um OI chamado a ser encaminhado para a operação TI(OGS), onde será investigado e corrigido dentro do atual escopo de TI. </a:t>
            </a:r>
            <a:endParaRPr lang="pt-BR" sz="1000" kern="0" dirty="0">
              <a:solidFill>
                <a:prstClr val="black"/>
              </a:solidFill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noProof="0" dirty="0" smtClean="0">
                <a:solidFill>
                  <a:prstClr val="black"/>
                </a:solidFill>
              </a:rPr>
              <a:t>Para ocorrências  fora do escopo de TI, o TT será encaminhado para Operações Engenharia, que então executará sua investigação e aplicará as medidas corretivas necessárias aos atuais elementos de rede sob sua gestão acrescido agora do escopo da Plataforma M2M;</a:t>
            </a:r>
            <a:endParaRPr kumimoji="0" lang="pt-BR" sz="10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907704" y="2355727"/>
            <a:ext cx="6984776" cy="79208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907704" y="3291830"/>
            <a:ext cx="6984776" cy="157412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Pentágono 10">
            <a:hlinkClick r:id="rId2" action="ppaction://hlinksldjump"/>
          </p:cNvPr>
          <p:cNvSpPr/>
          <p:nvPr/>
        </p:nvSpPr>
        <p:spPr>
          <a:xfrm>
            <a:off x="164365" y="1275606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Fraude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012444" y="1114167"/>
            <a:ext cx="68800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processo de Fraude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será aplicado na plataforma, assim como já é executado no CRM e no Sistema </a:t>
            </a:r>
            <a:r>
              <a:rPr kumimoji="0" lang="pt-BR" sz="1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Loader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Black </a:t>
            </a:r>
            <a:r>
              <a:rPr kumimoji="0" lang="pt-BR" sz="1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List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,cujo sincronismo entre este último e a plataforma, se dará por procedimento como já é hoje executado entre O </a:t>
            </a:r>
            <a:r>
              <a:rPr kumimoji="0" lang="pt-BR" sz="1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Loader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 o CRM</a:t>
            </a:r>
            <a:r>
              <a:rPr lang="pt-BR" sz="1000" kern="0" noProof="0" dirty="0" smtClean="0">
                <a:solidFill>
                  <a:prstClr val="black"/>
                </a:solidFill>
              </a:rPr>
              <a:t>;</a:t>
            </a:r>
            <a:endParaRPr kumimoji="0" lang="pt-BR" sz="10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baseline="0" dirty="0" smtClean="0">
                <a:solidFill>
                  <a:prstClr val="black"/>
                </a:solidFill>
              </a:rPr>
              <a:t>Será</a:t>
            </a:r>
            <a:r>
              <a:rPr lang="pt-BR" sz="1000" kern="0" dirty="0" smtClean="0">
                <a:solidFill>
                  <a:prstClr val="black"/>
                </a:solidFill>
              </a:rPr>
              <a:t> criado na plataforma um usuário específico para esta finalidade, a fim de não permitir acesso do cliente as funcionalidades do portal da Plataforma;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Este bloqueio irá </a:t>
            </a:r>
            <a:r>
              <a:rPr lang="pt-BR" sz="1000" kern="0" dirty="0" smtClean="0">
                <a:solidFill>
                  <a:prstClr val="black"/>
                </a:solidFill>
              </a:rPr>
              <a:t>retirar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o acesso do cliente na plataforma, protegendo a OI principalmente  de novas ativações/desativações;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baseline="0" dirty="0" smtClean="0">
                <a:solidFill>
                  <a:prstClr val="black"/>
                </a:solidFill>
              </a:rPr>
              <a:t>Os bloqueios</a:t>
            </a:r>
            <a:r>
              <a:rPr lang="pt-BR" sz="1000" kern="0" dirty="0" smtClean="0">
                <a:solidFill>
                  <a:prstClr val="black"/>
                </a:solidFill>
              </a:rPr>
              <a:t> de serviços na rede seguem a esteira atual já executada pelo SIS que passa a ter funções apenas de bloqueador/</a:t>
            </a:r>
            <a:r>
              <a:rPr lang="pt-BR" sz="1000" kern="0" dirty="0" err="1" smtClean="0">
                <a:solidFill>
                  <a:prstClr val="black"/>
                </a:solidFill>
              </a:rPr>
              <a:t>desbloqueador</a:t>
            </a:r>
            <a:r>
              <a:rPr lang="pt-BR" sz="1000" kern="0" dirty="0" smtClean="0">
                <a:solidFill>
                  <a:prstClr val="black"/>
                </a:solidFill>
              </a:rPr>
              <a:t> de serviços em rede ;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907704" y="1131591"/>
            <a:ext cx="6984776" cy="108767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05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676654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34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</a:t>
            </a:r>
            <a:r>
              <a:rPr lang="pt-BR" dirty="0"/>
              <a:t>4 - Macro </a:t>
            </a:r>
            <a:r>
              <a:rPr lang="pt-BR" dirty="0" smtClean="0"/>
              <a:t>Requisitos/Premissas</a:t>
            </a:r>
            <a:endParaRPr lang="pt-BR" dirty="0"/>
          </a:p>
        </p:txBody>
      </p:sp>
      <p:sp>
        <p:nvSpPr>
          <p:cNvPr id="5" name="Pentágono 4">
            <a:hlinkClick r:id="" action="ppaction://noaction"/>
          </p:cNvPr>
          <p:cNvSpPr/>
          <p:nvPr/>
        </p:nvSpPr>
        <p:spPr>
          <a:xfrm>
            <a:off x="179512" y="3147814"/>
            <a:ext cx="1656184" cy="6099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C</a:t>
            </a:r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ontestação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79712" y="3219822"/>
            <a:ext cx="69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Abertura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de contestação no CRM via Gestor BO Corporativo com análise dos itens de fatura a contestar associadas ao motivo;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baseline="0" dirty="0" smtClean="0">
                <a:solidFill>
                  <a:prstClr val="black"/>
                </a:solidFill>
              </a:rPr>
              <a:t>Envio</a:t>
            </a:r>
            <a:r>
              <a:rPr lang="pt-BR" sz="1000" kern="0" dirty="0" smtClean="0">
                <a:solidFill>
                  <a:prstClr val="black"/>
                </a:solidFill>
              </a:rPr>
              <a:t> ao BO de contestação para análise, onde deverão ser confrontados os itens  financeiros da fatura , os históricos de tarifações e mensalidades da plataforma.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Aplicação de crédito na fatura em ciclo seguinte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se procedente.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Pentágono 6"/>
          <p:cNvSpPr/>
          <p:nvPr/>
        </p:nvSpPr>
        <p:spPr>
          <a:xfrm>
            <a:off x="179512" y="2184415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Cobrança/Inadimplência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76880" y="2040399"/>
            <a:ext cx="69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Cobrança manterá regra atual (régua sem ações automáticas de bloqueio/desbloqueio) para tratamento de Corporativo;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Gerente da Conta(UN) das  faturas em aberto continuará a ser notificado no modelo atual de processo de cobrança;</a:t>
            </a:r>
          </a:p>
          <a:p>
            <a:pPr marL="171450" lvl="0" indent="-171450" defTabSz="914400">
              <a:buFontTx/>
              <a:buChar char="-"/>
              <a:defRPr/>
            </a:pP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Bloqueios/desbloqueios de faturas dos Clientes Corporativos continuam sendo tratados a pedido do Gerente da Conta (UN</a:t>
            </a:r>
            <a:r>
              <a:rPr lang="pt-BR" sz="1000" kern="0" dirty="0">
                <a:solidFill>
                  <a:prstClr val="black"/>
                </a:solidFill>
              </a:rPr>
              <a:t>) via interface CCA do 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sistema de cobrança e seguem então seu fluxo  via Siebel 6.3 atual até a execução em Rede via SIS;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O Gerente de Conta deverá bloquear/desbloquear também as funcionalidades do cliente na plataforma M2M via portal , em processo análogo ao descrito para Fraude.</a:t>
            </a:r>
            <a:endParaRPr kumimoji="0" lang="pt-BR" sz="10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pt-BR" sz="10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pt-BR" sz="10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907704" y="2040399"/>
            <a:ext cx="6984776" cy="1008112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907704" y="3219822"/>
            <a:ext cx="6984776" cy="55399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Pentágono 10">
            <a:hlinkClick r:id="rId2" action="ppaction://hlinksldjump"/>
          </p:cNvPr>
          <p:cNvSpPr/>
          <p:nvPr/>
        </p:nvSpPr>
        <p:spPr>
          <a:xfrm>
            <a:off x="164365" y="1320319"/>
            <a:ext cx="1656184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RA/Fraude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012444" y="1424265"/>
            <a:ext cx="688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As regras de batimento de cadastro  gerados entre os </a:t>
            </a:r>
            <a:r>
              <a:rPr lang="pt-BR" sz="1000" kern="0" dirty="0" err="1" smtClean="0">
                <a:solidFill>
                  <a:prstClr val="black"/>
                </a:solidFill>
              </a:rPr>
              <a:t>HLRs</a:t>
            </a:r>
            <a:r>
              <a:rPr lang="pt-BR" sz="1000" kern="0" dirty="0" smtClean="0">
                <a:solidFill>
                  <a:prstClr val="black"/>
                </a:solidFill>
              </a:rPr>
              <a:t> x CRM x Faturamento deverão ser ajustadas  para não gerarem falsos positivos de fraude;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907704" y="1320319"/>
            <a:ext cx="6984776" cy="55399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05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Pentágono 13">
            <a:hlinkClick r:id="" action="ppaction://noaction"/>
          </p:cNvPr>
          <p:cNvSpPr/>
          <p:nvPr/>
        </p:nvSpPr>
        <p:spPr>
          <a:xfrm>
            <a:off x="179512" y="3939902"/>
            <a:ext cx="1656184" cy="6099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Troca de Franquia</a:t>
            </a:r>
            <a:endParaRPr lang="pt-BR" sz="1000" kern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907704" y="3901780"/>
            <a:ext cx="6984776" cy="758202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79712" y="3952096"/>
            <a:ext cx="69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dirty="0">
                <a:solidFill>
                  <a:prstClr val="black"/>
                </a:solidFill>
              </a:rPr>
              <a:t>O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 </a:t>
            </a:r>
            <a:r>
              <a:rPr kumimoji="0" lang="pt-B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demand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em processo </a:t>
            </a:r>
            <a:r>
              <a:rPr lang="pt-BR" sz="1000" kern="0" dirty="0">
                <a:solidFill>
                  <a:prstClr val="black"/>
                </a:solidFill>
              </a:rPr>
              <a:t> </a:t>
            </a:r>
            <a:r>
              <a:rPr lang="pt-BR" sz="1000" kern="0" dirty="0" smtClean="0">
                <a:solidFill>
                  <a:prstClr val="black"/>
                </a:solidFill>
              </a:rPr>
              <a:t>Self </a:t>
            </a:r>
            <a:r>
              <a:rPr lang="pt-BR" sz="1000" kern="0" dirty="0" err="1" smtClean="0">
                <a:solidFill>
                  <a:prstClr val="black"/>
                </a:solidFill>
              </a:rPr>
              <a:t>Care</a:t>
            </a:r>
            <a:r>
              <a:rPr lang="pt-BR" sz="1000" kern="0" dirty="0" smtClean="0">
                <a:solidFill>
                  <a:prstClr val="black"/>
                </a:solidFill>
              </a:rPr>
              <a:t> na plataforma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000" kern="0" dirty="0" smtClean="0">
                <a:solidFill>
                  <a:prstClr val="black"/>
                </a:solidFill>
              </a:rPr>
              <a:t>O Conceito de trocar franquias é aplicado somente as ações internas da plataforma, uma vez que tanto o CRM quanto o </a:t>
            </a:r>
            <a:r>
              <a:rPr lang="pt-BR" sz="1000" kern="0" dirty="0" err="1" smtClean="0">
                <a:solidFill>
                  <a:prstClr val="black"/>
                </a:solidFill>
              </a:rPr>
              <a:t>Billing</a:t>
            </a:r>
            <a:r>
              <a:rPr lang="pt-BR" sz="1000" kern="0" dirty="0" smtClean="0">
                <a:solidFill>
                  <a:prstClr val="black"/>
                </a:solidFill>
              </a:rPr>
              <a:t> não possuem a identificação das franquias.  As verificações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deverão ser executadas com base em </a:t>
            </a:r>
            <a:r>
              <a:rPr kumimoji="0" lang="pt-BR" sz="1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SimCards</a:t>
            </a:r>
            <a:r>
              <a:rPr kumimoji="0" lang="pt-B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pt-BR" sz="1000" kern="0" dirty="0" smtClean="0">
                <a:solidFill>
                  <a:prstClr val="black"/>
                </a:solidFill>
              </a:rPr>
              <a:t> que compartilham a mesma APN.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Botão de ação: Voltar ou Anterior 15">
            <a:hlinkClick r:id="rId3" action="ppaction://hlinksldjump" highlightClick="1"/>
          </p:cNvPr>
          <p:cNvSpPr/>
          <p:nvPr/>
        </p:nvSpPr>
        <p:spPr>
          <a:xfrm>
            <a:off x="1619672" y="4803998"/>
            <a:ext cx="200877" cy="216024"/>
          </a:xfrm>
          <a:prstGeom prst="actionButtonBackPrevious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35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288" y="123478"/>
            <a:ext cx="7705104" cy="784225"/>
          </a:xfrm>
        </p:spPr>
        <p:txBody>
          <a:bodyPr/>
          <a:lstStyle/>
          <a:p>
            <a:r>
              <a:rPr lang="pt-BR" dirty="0" smtClean="0"/>
              <a:t>Cenários de Envio de SMS pela Plataforma CG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27006"/>
              </p:ext>
            </p:extLst>
          </p:nvPr>
        </p:nvGraphicFramePr>
        <p:xfrm>
          <a:off x="179512" y="555524"/>
          <a:ext cx="7920880" cy="3868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561"/>
                <a:gridCol w="1094595"/>
                <a:gridCol w="1502581"/>
                <a:gridCol w="1054789"/>
                <a:gridCol w="1432921"/>
                <a:gridCol w="1532433"/>
              </a:tblGrid>
              <a:tr h="803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Situação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Origem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Destino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Canal de notificação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Informação a enviar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Configurável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1853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Criação de utilizador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e-mail do Smart2M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e-mail do Utilizador criado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Email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Informando sobre o login atribuído ao utilizador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185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LA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MSISDN do utilizador criado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SMS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Informação sobre  a SMS gerada para o utilizador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185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Recuperação de password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LA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MSISDN do Utilizador ao qual se esta a recuperar a pwd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SMS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Informando a nova SMS atribuída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185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Atribuição de nova IXS ao utilizador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Endereço de e-mail do Smart2M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e-mail Utilizador afetado (ao qual se esta a atribuir a IXS)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SMS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Mensagem informado a identificação da IXS adicionada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567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Remover IXS a utilizador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e-mail do Smart2M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MSISDN do utilizador afetado (ao qual se esta a retirar o acesso de IXS)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SMS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Mensagem informado a identificação da IXS retirada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1853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Alerta de consumo de conta partilhada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LA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e-mail / MSISDN dos destinatários (utilizadores do sistema) que foram configurados para receção de notificação de alerta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SMS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Mensagem informando sobre a ocorrência do alerta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90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e-mail do Smart2M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e-mail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Mensagem informando sobre a ocorrência do alerta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1853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Alerta de consumo extra-plafond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LA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e-mail / MSISDN dos destinatários (utilizadores do sistema) que foram configurados para receção de notificação de alerta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SMS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Mensagem SMS informando sobre a ocorrência do alerta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90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e-mail do Smart2M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e-mail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Mensagem informando sobre a ocorrência do alerta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1853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Alerta de roaming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LA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e-mail / MSISDN dos destinatários (utilizadores do sistema) que foram configurados para receção de notificação de alerta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SMS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Mensagem SMS informando sobre a ocorrência do alerta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90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Endereço de e-mail do Smart2M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e-mail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SIM – internamente, não por portal</a:t>
                      </a:r>
                      <a:endParaRPr lang="pt-BR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75088" y="130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36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288" y="123478"/>
            <a:ext cx="7705104" cy="784225"/>
          </a:xfrm>
        </p:spPr>
        <p:txBody>
          <a:bodyPr/>
          <a:lstStyle/>
          <a:p>
            <a:r>
              <a:rPr lang="pt-BR" dirty="0" smtClean="0"/>
              <a:t>Cenários de Envio de SMS pela Plataforma CG</a:t>
            </a: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75088" y="130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2366"/>
              </p:ext>
            </p:extLst>
          </p:nvPr>
        </p:nvGraphicFramePr>
        <p:xfrm>
          <a:off x="107504" y="555526"/>
          <a:ext cx="7992888" cy="442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5411"/>
                <a:gridCol w="1104546"/>
                <a:gridCol w="1089115"/>
                <a:gridCol w="519863"/>
                <a:gridCol w="1884502"/>
                <a:gridCol w="2079451"/>
              </a:tblGrid>
              <a:tr h="297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Pedido de encomenda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Endereço de e-mail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Endereço de e-mail configurado para esta situação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e-mail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Informação sobre as características da encomenda efetuada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SIM – internamente, não por portal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297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Pedido de 2ª via para recurso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Endereço de e-mail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Endereço de e-mail configurado para esta situação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e-mail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Informação sobre as características da encomenda efetuada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SIM – internamente, não por portal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1991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Operação de provisioning: Aprovisionar serviços  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row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Endereço de e-mail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row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Endereço de e-mail configurado para esta situação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row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e-mail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Caso não seja possível aprovisionar IXS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row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Parcialmente configurável.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Mensagem construída dinamicamente dependendo da operação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</a:tr>
              <a:tr h="592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Operação de </a:t>
                      </a:r>
                      <a:r>
                        <a:rPr lang="pt-BR" sz="800" dirty="0" err="1">
                          <a:effectLst/>
                        </a:rPr>
                        <a:t>provisioning</a:t>
                      </a:r>
                      <a:r>
                        <a:rPr lang="pt-BR" sz="800" dirty="0">
                          <a:effectLst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Aprovisionar recursos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Caso não seja possível aprovisionar o recurso na rede </a:t>
                      </a:r>
                      <a:r>
                        <a:rPr lang="pt-BR" sz="800" dirty="0" smtClean="0">
                          <a:effectLst/>
                        </a:rPr>
                        <a:t>, ou;</a:t>
                      </a:r>
                      <a:endParaRPr lang="pt-BR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Caso o recurso seja aprovisionado na rede mas não seja possível aprovisionar na plataforma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7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Operação de </a:t>
                      </a:r>
                      <a:r>
                        <a:rPr lang="pt-BR" sz="800" dirty="0" err="1">
                          <a:effectLst/>
                        </a:rPr>
                        <a:t>provisioning</a:t>
                      </a:r>
                      <a:r>
                        <a:rPr lang="pt-BR" sz="800" dirty="0">
                          <a:effectLst/>
                        </a:rPr>
                        <a:t>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Modificar propriedades do serviço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Caso não seja possível efetuar a alteração da IXS no SDP 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7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Operação de </a:t>
                      </a:r>
                      <a:r>
                        <a:rPr lang="pt-BR" sz="800" dirty="0" err="1">
                          <a:effectLst/>
                        </a:rPr>
                        <a:t>provisioning</a:t>
                      </a:r>
                      <a:r>
                        <a:rPr lang="pt-BR" sz="800" dirty="0">
                          <a:effectLst/>
                        </a:rPr>
                        <a:t>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Modificar lista de serviços de comunicação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Caso não seja possível efetuar a alteração da IXS no SDP 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92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Operação: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Modificar Serviço de conectividade a recursos</a:t>
                      </a:r>
                      <a:endParaRPr lang="pt-BR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Caso não seja possível alterar o recurso na rede </a:t>
                      </a:r>
                      <a:r>
                        <a:rPr lang="pt-BR" sz="800" dirty="0" smtClean="0">
                          <a:effectLst/>
                        </a:rPr>
                        <a:t>, ou;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 smtClean="0">
                          <a:effectLst/>
                        </a:rPr>
                        <a:t>Caso </a:t>
                      </a:r>
                      <a:r>
                        <a:rPr lang="pt-BR" sz="800" dirty="0">
                          <a:effectLst/>
                        </a:rPr>
                        <a:t>o recurso seja alterado na rede e não seja possível efetuar a alteração na plataforma M2M 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92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Operação de portal: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Ativar recurso (através do portal)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Caso não seja possível alterar o recurso na </a:t>
                      </a:r>
                      <a:r>
                        <a:rPr lang="pt-BR" sz="800" dirty="0" smtClean="0">
                          <a:effectLst/>
                        </a:rPr>
                        <a:t>rede,</a:t>
                      </a:r>
                      <a:r>
                        <a:rPr lang="pt-BR" sz="800" baseline="0" dirty="0" smtClean="0">
                          <a:effectLst/>
                        </a:rPr>
                        <a:t> ou;</a:t>
                      </a:r>
                      <a:endParaRPr lang="pt-BR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Caso o recurso seja alterado na rede e não seja possível efetuar a alteração na plataforma M2M 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92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Operação de portal: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Bloquear recursos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Caso não seja possível alterar o recurso na </a:t>
                      </a:r>
                      <a:r>
                        <a:rPr lang="pt-BR" sz="800" dirty="0" smtClean="0">
                          <a:effectLst/>
                        </a:rPr>
                        <a:t>rede,</a:t>
                      </a:r>
                      <a:r>
                        <a:rPr lang="pt-BR" sz="800" baseline="0" dirty="0" smtClean="0">
                          <a:effectLst/>
                        </a:rPr>
                        <a:t> o</a:t>
                      </a:r>
                      <a:r>
                        <a:rPr lang="pt-BR" sz="800" dirty="0" smtClean="0">
                          <a:effectLst/>
                        </a:rPr>
                        <a:t>u</a:t>
                      </a:r>
                      <a:endParaRPr lang="pt-BR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Caso o recurso seja alterado na rede e não seja possível efetuar a alteração na plataforma M2M </a:t>
                      </a:r>
                      <a:endParaRPr lang="pt-BR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0843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0843"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 marL="1567" marR="1567" marT="1567" marB="1567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M2M – cenário </a:t>
            </a:r>
            <a:r>
              <a:rPr lang="pt-BR" dirty="0" err="1" smtClean="0"/>
              <a:t>Disruptivo</a:t>
            </a:r>
            <a:endParaRPr lang="pt-BR" dirty="0"/>
          </a:p>
        </p:txBody>
      </p:sp>
      <p:pic>
        <p:nvPicPr>
          <p:cNvPr id="3" name="Picture 11" descr="logo_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75" y="123478"/>
            <a:ext cx="116812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4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tângulo de cantos arredondados 174"/>
          <p:cNvSpPr/>
          <p:nvPr/>
        </p:nvSpPr>
        <p:spPr>
          <a:xfrm>
            <a:off x="2087114" y="91326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288" y="51470"/>
            <a:ext cx="7705104" cy="7842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Desenho de Solução – Visão Geral </a:t>
            </a:r>
            <a:br>
              <a:rPr lang="pt-BR" dirty="0" smtClean="0"/>
            </a:br>
            <a:r>
              <a:rPr lang="pt-BR" dirty="0" smtClean="0"/>
              <a:t>Cenário </a:t>
            </a:r>
            <a:r>
              <a:rPr lang="pt-BR" dirty="0" err="1" smtClean="0"/>
              <a:t>Disruptivo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</a:t>
            </a:r>
            <a:r>
              <a:rPr lang="pt-BR" sz="800" dirty="0" smtClean="0">
                <a:solidFill>
                  <a:srgbClr val="000000"/>
                </a:solidFill>
              </a:rPr>
              <a:t>TI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04396"/>
              </p:ext>
            </p:extLst>
          </p:nvPr>
        </p:nvGraphicFramePr>
        <p:xfrm>
          <a:off x="5292080" y="1059582"/>
          <a:ext cx="3672408" cy="3439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788"/>
                <a:gridCol w="2796556"/>
                <a:gridCol w="576064"/>
              </a:tblGrid>
              <a:tr h="1568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Configuração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de  novo </a:t>
                      </a: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produto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esteira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gestão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    (D zero) e </a:t>
                      </a: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Geração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contratos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Pedido de Venda de </a:t>
                      </a:r>
                      <a:r>
                        <a:rPr lang="pt-BR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pt-BR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M2M </a:t>
                      </a:r>
                      <a:r>
                        <a:rPr lang="pt-BR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(requisição de </a:t>
                      </a:r>
                      <a:r>
                        <a:rPr lang="pt-BR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SimCards</a:t>
                      </a:r>
                      <a:r>
                        <a:rPr lang="pt-BR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Transparência HLR)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Liberação de pedido de venda e Execução de Processo de Logística ao Cliente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ETL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Associar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MSISDNS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aos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SIM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Liberados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atualizar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inventário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SIM 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gerar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arquivo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remessa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saída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+ MSISDNs + ID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6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Envio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arquivo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remessa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SIM a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Plataforma</a:t>
                      </a:r>
                      <a:endParaRPr lang="en-US" sz="6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ETL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Carregar arquivos de remessas de cartões </a:t>
                      </a:r>
                      <a:r>
                        <a:rPr lang="pt-BR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6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Criar contas(Cliente, faturas e </a:t>
                      </a:r>
                      <a:r>
                        <a:rPr lang="pt-BR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IXSs</a:t>
                      </a:r>
                      <a:r>
                        <a:rPr lang="pt-BR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e associações correspondentes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Associar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faturas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Liberar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serem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ativados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pelo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rede</a:t>
                      </a:r>
                      <a:endParaRPr lang="en-US" sz="6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Ativar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cartões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Rede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 trocar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franquias</a:t>
                      </a:r>
                      <a:endParaRPr lang="en-US" sz="6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Gerar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disponibilizar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arquivos</a:t>
                      </a: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billing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ciclos</a:t>
                      </a:r>
                      <a:endParaRPr lang="en-US" sz="6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Pelican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Gerar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fatura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arquivo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repasse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6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Gestão de TTs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Executar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repasse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6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contabilização</a:t>
                      </a:r>
                      <a:r>
                        <a:rPr lang="en-US" sz="6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  <a:endParaRPr lang="en-US" sz="6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6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tângulo 166"/>
          <p:cNvSpPr/>
          <p:nvPr/>
        </p:nvSpPr>
        <p:spPr>
          <a:xfrm>
            <a:off x="98479" y="699542"/>
            <a:ext cx="5111796" cy="38884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" lIns="36000" tIns="36000" rIns="36000" bIns="36000" rtlCol="0" anchor="b" anchorCtr="0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900" b="1" kern="0" dirty="0" smtClean="0">
              <a:solidFill>
                <a:srgbClr val="000000"/>
              </a:solidFill>
              <a:latin typeface="Arial"/>
              <a:ea typeface="MS Gothic" charset="-128"/>
            </a:endParaRPr>
          </a:p>
        </p:txBody>
      </p:sp>
      <p:sp>
        <p:nvSpPr>
          <p:cNvPr id="174" name="Retângulo de cantos arredondados 173"/>
          <p:cNvSpPr/>
          <p:nvPr/>
        </p:nvSpPr>
        <p:spPr>
          <a:xfrm>
            <a:off x="3851920" y="204403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SISRED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511050" y="2857484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3918718" y="229460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11</a:t>
            </a:r>
          </a:p>
        </p:txBody>
      </p:sp>
      <p:sp>
        <p:nvSpPr>
          <p:cNvPr id="138" name="Retângulo de cantos arredondados 137"/>
          <p:cNvSpPr/>
          <p:nvPr/>
        </p:nvSpPr>
        <p:spPr>
          <a:xfrm>
            <a:off x="3887314" y="91326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SAP</a:t>
            </a:r>
          </a:p>
        </p:txBody>
      </p:sp>
      <p:sp>
        <p:nvSpPr>
          <p:cNvPr id="142" name="Oval 40"/>
          <p:cNvSpPr>
            <a:spLocks noChangeArrowheads="1"/>
          </p:cNvSpPr>
          <p:nvPr/>
        </p:nvSpPr>
        <p:spPr bwMode="auto">
          <a:xfrm>
            <a:off x="4834952" y="131786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449712" y="1345316"/>
            <a:ext cx="6402" cy="15121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879202" y="1131590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2807218" y="1273332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6" name="Oval 40"/>
          <p:cNvSpPr>
            <a:spLocks noChangeArrowheads="1"/>
          </p:cNvSpPr>
          <p:nvPr/>
        </p:nvSpPr>
        <p:spPr bwMode="auto">
          <a:xfrm>
            <a:off x="2807194" y="84126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3419896" y="99366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3" name="Oval 40"/>
          <p:cNvSpPr>
            <a:spLocks noChangeArrowheads="1"/>
          </p:cNvSpPr>
          <p:nvPr/>
        </p:nvSpPr>
        <p:spPr bwMode="auto">
          <a:xfrm>
            <a:off x="1709187" y="271199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10" name="Oval 40"/>
          <p:cNvSpPr>
            <a:spLocks noChangeArrowheads="1"/>
          </p:cNvSpPr>
          <p:nvPr/>
        </p:nvSpPr>
        <p:spPr bwMode="auto">
          <a:xfrm>
            <a:off x="2339776" y="203265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61" name="Oval 40"/>
          <p:cNvSpPr>
            <a:spLocks noChangeArrowheads="1"/>
          </p:cNvSpPr>
          <p:nvPr/>
        </p:nvSpPr>
        <p:spPr bwMode="auto">
          <a:xfrm>
            <a:off x="1993025" y="81709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3" name="Oval 40"/>
          <p:cNvSpPr>
            <a:spLocks noChangeArrowheads="1"/>
          </p:cNvSpPr>
          <p:nvPr/>
        </p:nvSpPr>
        <p:spPr bwMode="auto">
          <a:xfrm>
            <a:off x="4388653" y="2336607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65" name="Conector de seta reta 64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6" name="Retângulo de cantos arredondados 65"/>
          <p:cNvSpPr/>
          <p:nvPr/>
        </p:nvSpPr>
        <p:spPr>
          <a:xfrm>
            <a:off x="2694565" y="3628214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Rede</a:t>
            </a:r>
          </a:p>
        </p:txBody>
      </p:sp>
      <p:cxnSp>
        <p:nvCxnSpPr>
          <p:cNvPr id="31" name="Conector angulado 30"/>
          <p:cNvCxnSpPr>
            <a:stCxn id="105" idx="2"/>
            <a:endCxn id="66" idx="1"/>
          </p:cNvCxnSpPr>
          <p:nvPr/>
        </p:nvCxnSpPr>
        <p:spPr>
          <a:xfrm rot="16200000" flipH="1">
            <a:off x="2342804" y="3492476"/>
            <a:ext cx="485713" cy="21780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38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162331" y="2936061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Sisgen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4" name="Conector de seta reta 223"/>
          <p:cNvCxnSpPr>
            <a:stCxn id="72" idx="3"/>
          </p:cNvCxnSpPr>
          <p:nvPr/>
        </p:nvCxnSpPr>
        <p:spPr>
          <a:xfrm>
            <a:off x="954419" y="3152085"/>
            <a:ext cx="50262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0"/>
          <p:cNvSpPr>
            <a:spLocks noChangeArrowheads="1"/>
          </p:cNvSpPr>
          <p:nvPr/>
        </p:nvSpPr>
        <p:spPr bwMode="auto">
          <a:xfrm>
            <a:off x="1101372" y="316817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660844" y="792310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SFA</a:t>
            </a:r>
          </a:p>
        </p:txBody>
      </p:sp>
      <p:sp>
        <p:nvSpPr>
          <p:cNvPr id="76" name="Oval 40"/>
          <p:cNvSpPr>
            <a:spLocks noChangeArrowheads="1"/>
          </p:cNvSpPr>
          <p:nvPr/>
        </p:nvSpPr>
        <p:spPr bwMode="auto">
          <a:xfrm>
            <a:off x="1323503" y="1128628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77" name="Fluxograma: Documento 76"/>
          <p:cNvSpPr/>
          <p:nvPr/>
        </p:nvSpPr>
        <p:spPr>
          <a:xfrm>
            <a:off x="967256" y="1349049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81" name="Oval 40"/>
          <p:cNvSpPr>
            <a:spLocks noChangeArrowheads="1"/>
          </p:cNvSpPr>
          <p:nvPr/>
        </p:nvSpPr>
        <p:spPr bwMode="auto">
          <a:xfrm>
            <a:off x="1457043" y="3250525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82" name="Fluxograma: Documento 81"/>
          <p:cNvSpPr/>
          <p:nvPr/>
        </p:nvSpPr>
        <p:spPr>
          <a:xfrm>
            <a:off x="1056888" y="1417147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85" name="Fluxograma: Documento 84"/>
          <p:cNvSpPr/>
          <p:nvPr/>
        </p:nvSpPr>
        <p:spPr>
          <a:xfrm>
            <a:off x="1147276" y="1512681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228" name="CaixaDeTexto 227"/>
          <p:cNvSpPr txBox="1"/>
          <p:nvPr/>
        </p:nvSpPr>
        <p:spPr>
          <a:xfrm>
            <a:off x="697214" y="1512681"/>
            <a:ext cx="850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Contratos</a:t>
            </a:r>
            <a:endParaRPr lang="pt-B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38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9" name="Retângulo de cantos arredondados 88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7786454" y="4801621"/>
            <a:ext cx="1006824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Desenvolvimento/ configuração</a:t>
            </a:r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92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93" name="Botão de ação: Informações 92">
            <a:hlinkClick r:id="" action="ppaction://hlinkshowjump?jump=lastslide" highlightClick="1"/>
          </p:cNvPr>
          <p:cNvSpPr/>
          <p:nvPr/>
        </p:nvSpPr>
        <p:spPr>
          <a:xfrm>
            <a:off x="3132259" y="3016158"/>
            <a:ext cx="216000" cy="180008"/>
          </a:xfrm>
          <a:prstGeom prst="actionButtonInformation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93"/>
          <p:cNvSpPr/>
          <p:nvPr/>
        </p:nvSpPr>
        <p:spPr>
          <a:xfrm>
            <a:off x="3853962" y="2891980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Portal O&amp;M.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ector de seta reta 20"/>
          <p:cNvCxnSpPr>
            <a:stCxn id="105" idx="3"/>
            <a:endCxn id="94" idx="1"/>
          </p:cNvCxnSpPr>
          <p:nvPr/>
        </p:nvCxnSpPr>
        <p:spPr>
          <a:xfrm flipV="1">
            <a:off x="3442462" y="3108004"/>
            <a:ext cx="411500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/>
          <p:cNvGrpSpPr/>
          <p:nvPr/>
        </p:nvGrpSpPr>
        <p:grpSpPr>
          <a:xfrm>
            <a:off x="4067311" y="3571972"/>
            <a:ext cx="732075" cy="632306"/>
            <a:chOff x="149536" y="5949280"/>
            <a:chExt cx="1021876" cy="1084989"/>
          </a:xfrm>
        </p:grpSpPr>
        <p:pic>
          <p:nvPicPr>
            <p:cNvPr id="9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CaixaDeTexto 96"/>
            <p:cNvSpPr txBox="1"/>
            <p:nvPr/>
          </p:nvSpPr>
          <p:spPr>
            <a:xfrm>
              <a:off x="149536" y="6453336"/>
              <a:ext cx="1021876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 </a:t>
              </a:r>
            </a:p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M2M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9" name="Conector angulado 28"/>
          <p:cNvCxnSpPr>
            <a:stCxn id="94" idx="3"/>
            <a:endCxn id="96" idx="3"/>
          </p:cNvCxnSpPr>
          <p:nvPr/>
        </p:nvCxnSpPr>
        <p:spPr>
          <a:xfrm flipH="1">
            <a:off x="4604653" y="3108004"/>
            <a:ext cx="41397" cy="641320"/>
          </a:xfrm>
          <a:prstGeom prst="bentConnector3">
            <a:avLst>
              <a:gd name="adj1" fmla="val -552214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o 98"/>
          <p:cNvGrpSpPr/>
          <p:nvPr/>
        </p:nvGrpSpPr>
        <p:grpSpPr>
          <a:xfrm>
            <a:off x="345460" y="1449764"/>
            <a:ext cx="630768" cy="509196"/>
            <a:chOff x="290947" y="5949280"/>
            <a:chExt cx="880465" cy="873742"/>
          </a:xfrm>
        </p:grpSpPr>
        <p:pic>
          <p:nvPicPr>
            <p:cNvPr id="101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CaixaDeTexto 105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 M2M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4716016" y="670498"/>
            <a:ext cx="570658" cy="493807"/>
            <a:chOff x="290612" y="5949280"/>
            <a:chExt cx="796560" cy="847335"/>
          </a:xfrm>
        </p:grpSpPr>
        <p:pic>
          <p:nvPicPr>
            <p:cNvPr id="112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CaixaDeTexto 112"/>
            <p:cNvSpPr txBox="1"/>
            <p:nvPr/>
          </p:nvSpPr>
          <p:spPr>
            <a:xfrm>
              <a:off x="290612" y="6453336"/>
              <a:ext cx="796560" cy="343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 smtClean="0">
                  <a:solidFill>
                    <a:prstClr val="black"/>
                  </a:solidFill>
                </a:rPr>
                <a:t>BO M2M</a:t>
              </a:r>
              <a:endParaRPr lang="pt-BR" sz="7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4" name="Oval 40"/>
          <p:cNvSpPr>
            <a:spLocks noChangeArrowheads="1"/>
          </p:cNvSpPr>
          <p:nvPr/>
        </p:nvSpPr>
        <p:spPr bwMode="auto">
          <a:xfrm>
            <a:off x="134658" y="157734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0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15" name="Oval 40"/>
          <p:cNvSpPr>
            <a:spLocks noChangeArrowheads="1"/>
          </p:cNvSpPr>
          <p:nvPr/>
        </p:nvSpPr>
        <p:spPr bwMode="auto">
          <a:xfrm>
            <a:off x="552844" y="74789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0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20" name="Oval 40"/>
          <p:cNvSpPr>
            <a:spLocks noChangeArrowheads="1"/>
          </p:cNvSpPr>
          <p:nvPr/>
        </p:nvSpPr>
        <p:spPr bwMode="auto">
          <a:xfrm>
            <a:off x="4571402" y="1209660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68" name="Oval 40"/>
          <p:cNvSpPr>
            <a:spLocks noChangeArrowheads="1"/>
          </p:cNvSpPr>
          <p:nvPr/>
        </p:nvSpPr>
        <p:spPr bwMode="auto">
          <a:xfrm>
            <a:off x="4523748" y="328968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1443617" y="271506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1979114" y="271199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23" name="Oval 40"/>
          <p:cNvSpPr>
            <a:spLocks noChangeArrowheads="1"/>
          </p:cNvSpPr>
          <p:nvPr/>
        </p:nvSpPr>
        <p:spPr bwMode="auto">
          <a:xfrm>
            <a:off x="2555776" y="271199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</a:p>
        </p:txBody>
      </p:sp>
      <p:sp>
        <p:nvSpPr>
          <p:cNvPr id="128" name="Retângulo de cantos arredondados 127"/>
          <p:cNvSpPr/>
          <p:nvPr/>
        </p:nvSpPr>
        <p:spPr>
          <a:xfrm>
            <a:off x="1160914" y="3628214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Portal Cliente.</a:t>
            </a:r>
          </a:p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1" name="Conector angulado 130"/>
          <p:cNvCxnSpPr>
            <a:endCxn id="128" idx="3"/>
          </p:cNvCxnSpPr>
          <p:nvPr/>
        </p:nvCxnSpPr>
        <p:spPr>
          <a:xfrm rot="5400000">
            <a:off x="1835994" y="3485117"/>
            <a:ext cx="476129" cy="2421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do 133"/>
          <p:cNvCxnSpPr>
            <a:stCxn id="75" idx="1"/>
          </p:cNvCxnSpPr>
          <p:nvPr/>
        </p:nvCxnSpPr>
        <p:spPr>
          <a:xfrm rot="10800000" flipV="1">
            <a:off x="392624" y="1008334"/>
            <a:ext cx="268221" cy="444294"/>
          </a:xfrm>
          <a:prstGeom prst="bentConnector2">
            <a:avLst/>
          </a:prstGeom>
          <a:ln>
            <a:solidFill>
              <a:srgbClr val="00B0F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40"/>
          <p:cNvSpPr>
            <a:spLocks noChangeArrowheads="1"/>
          </p:cNvSpPr>
          <p:nvPr/>
        </p:nvSpPr>
        <p:spPr bwMode="auto">
          <a:xfrm>
            <a:off x="2843808" y="271711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10</a:t>
            </a:r>
          </a:p>
        </p:txBody>
      </p:sp>
      <p:sp>
        <p:nvSpPr>
          <p:cNvPr id="137" name="Fluxograma: Documento 136"/>
          <p:cNvSpPr/>
          <p:nvPr/>
        </p:nvSpPr>
        <p:spPr>
          <a:xfrm>
            <a:off x="2339775" y="1741973"/>
            <a:ext cx="186827" cy="227763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75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39" name="Oval 40"/>
          <p:cNvSpPr>
            <a:spLocks noChangeArrowheads="1"/>
          </p:cNvSpPr>
          <p:nvPr/>
        </p:nvSpPr>
        <p:spPr bwMode="auto">
          <a:xfrm>
            <a:off x="4274714" y="328435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231" name="Conector angulado 230"/>
          <p:cNvCxnSpPr>
            <a:endCxn id="174" idx="1"/>
          </p:cNvCxnSpPr>
          <p:nvPr/>
        </p:nvCxnSpPr>
        <p:spPr>
          <a:xfrm rot="5400000" flipH="1" flipV="1">
            <a:off x="3289696" y="2295260"/>
            <a:ext cx="597422" cy="527026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40"/>
          <p:cNvSpPr>
            <a:spLocks noChangeArrowheads="1"/>
          </p:cNvSpPr>
          <p:nvPr/>
        </p:nvSpPr>
        <p:spPr bwMode="auto">
          <a:xfrm>
            <a:off x="4019615" y="328968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41" name="Oval 40"/>
          <p:cNvSpPr>
            <a:spLocks noChangeArrowheads="1"/>
          </p:cNvSpPr>
          <p:nvPr/>
        </p:nvSpPr>
        <p:spPr bwMode="auto">
          <a:xfrm>
            <a:off x="3779912" y="3288781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</a:p>
        </p:txBody>
      </p:sp>
      <p:sp>
        <p:nvSpPr>
          <p:cNvPr id="143" name="Fluxograma: Documento 142"/>
          <p:cNvSpPr/>
          <p:nvPr/>
        </p:nvSpPr>
        <p:spPr>
          <a:xfrm>
            <a:off x="3203848" y="2404078"/>
            <a:ext cx="186827" cy="227763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75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44" name="Fluxograma: Documento 143"/>
          <p:cNvSpPr/>
          <p:nvPr/>
        </p:nvSpPr>
        <p:spPr>
          <a:xfrm>
            <a:off x="4794325" y="1903190"/>
            <a:ext cx="353739" cy="212856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6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MS Gothic" charset="-128"/>
              </a:rPr>
              <a:t>Fatura</a:t>
            </a:r>
          </a:p>
        </p:txBody>
      </p:sp>
      <p:cxnSp>
        <p:nvCxnSpPr>
          <p:cNvPr id="239" name="Conector angulado 238"/>
          <p:cNvCxnSpPr/>
          <p:nvPr/>
        </p:nvCxnSpPr>
        <p:spPr>
          <a:xfrm rot="5400000">
            <a:off x="4626557" y="895817"/>
            <a:ext cx="181011" cy="717987"/>
          </a:xfrm>
          <a:prstGeom prst="bentConnector3">
            <a:avLst>
              <a:gd name="adj1" fmla="val 226291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40"/>
          <p:cNvSpPr>
            <a:spLocks noChangeArrowheads="1"/>
          </p:cNvSpPr>
          <p:nvPr/>
        </p:nvSpPr>
        <p:spPr bwMode="auto">
          <a:xfrm>
            <a:off x="2555800" y="326817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148" name="Oval 40"/>
          <p:cNvSpPr>
            <a:spLocks noChangeArrowheads="1"/>
          </p:cNvSpPr>
          <p:nvPr/>
        </p:nvSpPr>
        <p:spPr bwMode="auto">
          <a:xfrm>
            <a:off x="1966058" y="3491035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1043608" y="352021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cxnSp>
        <p:nvCxnSpPr>
          <p:cNvPr id="241" name="Conector angulado 240"/>
          <p:cNvCxnSpPr>
            <a:endCxn id="144" idx="0"/>
          </p:cNvCxnSpPr>
          <p:nvPr/>
        </p:nvCxnSpPr>
        <p:spPr>
          <a:xfrm flipV="1">
            <a:off x="4283968" y="1903190"/>
            <a:ext cx="687227" cy="102674"/>
          </a:xfrm>
          <a:prstGeom prst="bentConnector4">
            <a:avLst>
              <a:gd name="adj1" fmla="val -290"/>
              <a:gd name="adj2" fmla="val 322646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tângulo de cantos arredondados 161"/>
          <p:cNvSpPr/>
          <p:nvPr/>
        </p:nvSpPr>
        <p:spPr>
          <a:xfrm>
            <a:off x="804872" y="2188054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SGFT</a:t>
            </a:r>
          </a:p>
        </p:txBody>
      </p:sp>
      <p:sp>
        <p:nvSpPr>
          <p:cNvPr id="163" name="Oval 40"/>
          <p:cNvSpPr>
            <a:spLocks noChangeArrowheads="1"/>
          </p:cNvSpPr>
          <p:nvPr/>
        </p:nvSpPr>
        <p:spPr bwMode="auto">
          <a:xfrm>
            <a:off x="1475680" y="212246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12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62331" y="4387919"/>
            <a:ext cx="3904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(*) Siebel 6.3 utilizado com características de inventário de cartões e numeração</a:t>
            </a: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40"/>
          <p:cNvSpPr>
            <a:spLocks noChangeArrowheads="1"/>
          </p:cNvSpPr>
          <p:nvPr/>
        </p:nvSpPr>
        <p:spPr bwMode="auto">
          <a:xfrm>
            <a:off x="3870867" y="125109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13</a:t>
            </a:r>
          </a:p>
        </p:txBody>
      </p:sp>
      <p:grpSp>
        <p:nvGrpSpPr>
          <p:cNvPr id="109" name="Grupo 108"/>
          <p:cNvGrpSpPr/>
          <p:nvPr/>
        </p:nvGrpSpPr>
        <p:grpSpPr>
          <a:xfrm>
            <a:off x="184918" y="2365975"/>
            <a:ext cx="570658" cy="493807"/>
            <a:chOff x="290612" y="5949280"/>
            <a:chExt cx="796560" cy="847335"/>
          </a:xfrm>
        </p:grpSpPr>
        <p:pic>
          <p:nvPicPr>
            <p:cNvPr id="11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CaixaDeTexto 116"/>
            <p:cNvSpPr txBox="1"/>
            <p:nvPr/>
          </p:nvSpPr>
          <p:spPr>
            <a:xfrm>
              <a:off x="290612" y="6453336"/>
              <a:ext cx="796560" cy="343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 smtClean="0">
                  <a:solidFill>
                    <a:prstClr val="black"/>
                  </a:solidFill>
                </a:rPr>
                <a:t>Cliente</a:t>
              </a:r>
              <a:endParaRPr lang="pt-BR" sz="7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8" name="phone3"/>
          <p:cNvSpPr>
            <a:spLocks noEditPoints="1" noChangeArrowheads="1"/>
          </p:cNvSpPr>
          <p:nvPr/>
        </p:nvSpPr>
        <p:spPr bwMode="auto">
          <a:xfrm>
            <a:off x="526976" y="2211710"/>
            <a:ext cx="170238" cy="20513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200 w 21600"/>
              <a:gd name="T17" fmla="*/ 23516 h 21600"/>
              <a:gd name="T18" fmla="*/ 21400 w 21600"/>
              <a:gd name="T19" fmla="*/ 404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cxnSp>
        <p:nvCxnSpPr>
          <p:cNvPr id="225" name="Conector angulado 224"/>
          <p:cNvCxnSpPr>
            <a:stCxn id="116" idx="0"/>
            <a:endCxn id="106" idx="2"/>
          </p:cNvCxnSpPr>
          <p:nvPr/>
        </p:nvCxnSpPr>
        <p:spPr>
          <a:xfrm rot="5400000" flipH="1" flipV="1">
            <a:off x="343530" y="2018607"/>
            <a:ext cx="407015" cy="287723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angulado 226"/>
          <p:cNvCxnSpPr/>
          <p:nvPr/>
        </p:nvCxnSpPr>
        <p:spPr>
          <a:xfrm rot="16200000" flipH="1">
            <a:off x="828014" y="1972458"/>
            <a:ext cx="323179" cy="1080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o 118"/>
          <p:cNvGrpSpPr/>
          <p:nvPr/>
        </p:nvGrpSpPr>
        <p:grpSpPr>
          <a:xfrm>
            <a:off x="1769117" y="1983563"/>
            <a:ext cx="570658" cy="601529"/>
            <a:chOff x="290612" y="5949280"/>
            <a:chExt cx="796560" cy="1032178"/>
          </a:xfrm>
        </p:grpSpPr>
        <p:pic>
          <p:nvPicPr>
            <p:cNvPr id="125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CaixaDeTexto 125"/>
            <p:cNvSpPr txBox="1"/>
            <p:nvPr/>
          </p:nvSpPr>
          <p:spPr>
            <a:xfrm>
              <a:off x="290612" y="6453336"/>
              <a:ext cx="796560" cy="528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 smtClean="0">
                  <a:solidFill>
                    <a:prstClr val="black"/>
                  </a:solidFill>
                </a:rPr>
                <a:t>BO </a:t>
              </a:r>
              <a:r>
                <a:rPr lang="pt-BR" sz="700" dirty="0">
                  <a:solidFill>
                    <a:prstClr val="black"/>
                  </a:solidFill>
                </a:rPr>
                <a:t> </a:t>
              </a:r>
              <a:r>
                <a:rPr lang="pt-BR" sz="700" dirty="0" smtClean="0">
                  <a:solidFill>
                    <a:prstClr val="black"/>
                  </a:solidFill>
                </a:rPr>
                <a:t>operações</a:t>
              </a:r>
              <a:endParaRPr lang="pt-BR" sz="7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27" name="Conector angulado 126"/>
          <p:cNvCxnSpPr>
            <a:stCxn id="162" idx="0"/>
            <a:endCxn id="125" idx="0"/>
          </p:cNvCxnSpPr>
          <p:nvPr/>
        </p:nvCxnSpPr>
        <p:spPr>
          <a:xfrm rot="5400000" flipH="1" flipV="1">
            <a:off x="1491900" y="1692580"/>
            <a:ext cx="204491" cy="786459"/>
          </a:xfrm>
          <a:prstGeom prst="bentConnector3">
            <a:avLst>
              <a:gd name="adj1" fmla="val 211790"/>
            </a:avLst>
          </a:prstGeom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1511050" y="163564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12</a:t>
            </a:r>
          </a:p>
        </p:txBody>
      </p:sp>
      <p:sp>
        <p:nvSpPr>
          <p:cNvPr id="130" name="Oval 40"/>
          <p:cNvSpPr>
            <a:spLocks noChangeArrowheads="1"/>
          </p:cNvSpPr>
          <p:nvPr/>
        </p:nvSpPr>
        <p:spPr bwMode="auto">
          <a:xfrm>
            <a:off x="329520" y="194084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12</a:t>
            </a:r>
          </a:p>
        </p:txBody>
      </p:sp>
      <p:grpSp>
        <p:nvGrpSpPr>
          <p:cNvPr id="133" name="Grupo 132"/>
          <p:cNvGrpSpPr/>
          <p:nvPr/>
        </p:nvGrpSpPr>
        <p:grpSpPr>
          <a:xfrm>
            <a:off x="3657481" y="3760548"/>
            <a:ext cx="570658" cy="601529"/>
            <a:chOff x="290612" y="5949280"/>
            <a:chExt cx="796560" cy="1032178"/>
          </a:xfrm>
        </p:grpSpPr>
        <p:pic>
          <p:nvPicPr>
            <p:cNvPr id="13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CaixaDeTexto 144"/>
            <p:cNvSpPr txBox="1"/>
            <p:nvPr/>
          </p:nvSpPr>
          <p:spPr>
            <a:xfrm>
              <a:off x="290612" y="6453336"/>
              <a:ext cx="796560" cy="528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 smtClean="0">
                  <a:solidFill>
                    <a:prstClr val="black"/>
                  </a:solidFill>
                </a:rPr>
                <a:t>BO </a:t>
              </a:r>
              <a:r>
                <a:rPr lang="pt-BR" sz="700" dirty="0">
                  <a:solidFill>
                    <a:prstClr val="black"/>
                  </a:solidFill>
                </a:rPr>
                <a:t> </a:t>
              </a:r>
              <a:r>
                <a:rPr lang="pt-BR" sz="700" dirty="0" smtClean="0">
                  <a:solidFill>
                    <a:prstClr val="black"/>
                  </a:solidFill>
                </a:rPr>
                <a:t>operações</a:t>
              </a:r>
              <a:endParaRPr lang="pt-BR" sz="7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35" name="Conector angulado 234"/>
          <p:cNvCxnSpPr>
            <a:endCxn id="66" idx="2"/>
          </p:cNvCxnSpPr>
          <p:nvPr/>
        </p:nvCxnSpPr>
        <p:spPr>
          <a:xfrm rot="10800000" flipV="1">
            <a:off x="3090610" y="4047630"/>
            <a:ext cx="570185" cy="12631"/>
          </a:xfrm>
          <a:prstGeom prst="bentConnector4">
            <a:avLst>
              <a:gd name="adj1" fmla="val 15270"/>
              <a:gd name="adj2" fmla="val 1909833"/>
            </a:avLst>
          </a:prstGeom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40"/>
          <p:cNvSpPr>
            <a:spLocks noChangeArrowheads="1"/>
          </p:cNvSpPr>
          <p:nvPr/>
        </p:nvSpPr>
        <p:spPr bwMode="auto">
          <a:xfrm>
            <a:off x="3216894" y="409627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12</a:t>
            </a:r>
          </a:p>
        </p:txBody>
      </p:sp>
      <p:grpSp>
        <p:nvGrpSpPr>
          <p:cNvPr id="152" name="Grupo 151"/>
          <p:cNvGrpSpPr/>
          <p:nvPr/>
        </p:nvGrpSpPr>
        <p:grpSpPr>
          <a:xfrm>
            <a:off x="4572000" y="2114236"/>
            <a:ext cx="757868" cy="816972"/>
            <a:chOff x="142333" y="5949280"/>
            <a:chExt cx="1057879" cy="1401862"/>
          </a:xfrm>
        </p:grpSpPr>
        <p:pic>
          <p:nvPicPr>
            <p:cNvPr id="153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CaixaDeTexto 153"/>
            <p:cNvSpPr txBox="1"/>
            <p:nvPr/>
          </p:nvSpPr>
          <p:spPr>
            <a:xfrm>
              <a:off x="142333" y="6453336"/>
              <a:ext cx="1057879" cy="89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 smtClean="0">
                  <a:solidFill>
                    <a:prstClr val="black"/>
                  </a:solidFill>
                </a:rPr>
                <a:t>BO Arrecadação/ Faturamento/ Apropriação</a:t>
              </a:r>
              <a:endParaRPr lang="pt-BR" sz="7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8" name="Fluxograma: Documento 157"/>
          <p:cNvSpPr/>
          <p:nvPr/>
        </p:nvSpPr>
        <p:spPr>
          <a:xfrm>
            <a:off x="3095847" y="981897"/>
            <a:ext cx="186827" cy="227763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75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59" name="Fluxograma: Documento 158"/>
          <p:cNvSpPr/>
          <p:nvPr/>
        </p:nvSpPr>
        <p:spPr>
          <a:xfrm>
            <a:off x="4203702" y="1756877"/>
            <a:ext cx="186827" cy="227763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75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64" name="Fluxograma: Documento 163"/>
          <p:cNvSpPr/>
          <p:nvPr/>
        </p:nvSpPr>
        <p:spPr>
          <a:xfrm>
            <a:off x="4466030" y="747894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65" name="CaixaDeTexto 164"/>
          <p:cNvSpPr txBox="1"/>
          <p:nvPr/>
        </p:nvSpPr>
        <p:spPr>
          <a:xfrm>
            <a:off x="4009582" y="700594"/>
            <a:ext cx="850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Contratos</a:t>
            </a:r>
            <a:endParaRPr lang="pt-B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ector angulado 165"/>
          <p:cNvCxnSpPr>
            <a:endCxn id="107" idx="2"/>
          </p:cNvCxnSpPr>
          <p:nvPr/>
        </p:nvCxnSpPr>
        <p:spPr>
          <a:xfrm rot="16200000" flipV="1">
            <a:off x="3576619" y="1653342"/>
            <a:ext cx="696497" cy="108000"/>
          </a:xfrm>
          <a:prstGeom prst="bentConnector4">
            <a:avLst>
              <a:gd name="adj1" fmla="val 42247"/>
              <a:gd name="adj2" fmla="val 311667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40"/>
          <p:cNvSpPr>
            <a:spLocks noChangeArrowheads="1"/>
          </p:cNvSpPr>
          <p:nvPr/>
        </p:nvSpPr>
        <p:spPr bwMode="auto">
          <a:xfrm>
            <a:off x="3638465" y="1612309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13</a:t>
            </a:r>
          </a:p>
        </p:txBody>
      </p:sp>
      <p:sp>
        <p:nvSpPr>
          <p:cNvPr id="168" name="Fluxograma: Documento 167"/>
          <p:cNvSpPr/>
          <p:nvPr/>
        </p:nvSpPr>
        <p:spPr>
          <a:xfrm>
            <a:off x="3554798" y="1396992"/>
            <a:ext cx="186827" cy="227763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775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cxnSp>
        <p:nvCxnSpPr>
          <p:cNvPr id="9" name="Conector angulado 8"/>
          <p:cNvCxnSpPr>
            <a:stCxn id="126" idx="2"/>
            <a:endCxn id="121" idx="7"/>
          </p:cNvCxnSpPr>
          <p:nvPr/>
        </p:nvCxnSpPr>
        <p:spPr>
          <a:xfrm rot="5400000">
            <a:off x="1760415" y="2452663"/>
            <a:ext cx="161603" cy="426461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2915816" y="2227679"/>
            <a:ext cx="7896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Pelican</a:t>
            </a: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39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Design Final do Corporativo x Cenário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Disruptivo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Riscos do Processo de Logística e Ordem de Venda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9512" y="881881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 </a:t>
            </a:r>
          </a:p>
          <a:p>
            <a:pPr marL="171450" indent="-171450" algn="just">
              <a:buFont typeface="Wingdings" pitchFamily="2" charset="2"/>
              <a:buChar char="q"/>
            </a:pPr>
            <a:r>
              <a:rPr lang="pt-BR" sz="1200" dirty="0" smtClean="0"/>
              <a:t>Como </a:t>
            </a:r>
            <a:r>
              <a:rPr lang="pt-BR" sz="1200" dirty="0"/>
              <a:t>a geração das ordens de venda no SAP </a:t>
            </a:r>
            <a:r>
              <a:rPr lang="pt-BR" sz="1200" dirty="0" smtClean="0"/>
              <a:t>são executadas de </a:t>
            </a:r>
            <a:r>
              <a:rPr lang="pt-BR" sz="1200" dirty="0"/>
              <a:t>forma automática, caso o cliente enviado pelo Siebel ainda não esteja cadastrado no SAP, este cliente é cadastrado automaticamente pela mesma interface viabilizando assim, a geração da ordem de venda. </a:t>
            </a:r>
            <a:endParaRPr lang="pt-BR" sz="1200" dirty="0" smtClean="0"/>
          </a:p>
          <a:p>
            <a:pPr marL="628650" lvl="1" indent="-171450" algn="just">
              <a:buFont typeface="Wingdings" pitchFamily="2" charset="2"/>
              <a:buChar char="q"/>
            </a:pPr>
            <a:r>
              <a:rPr lang="pt-BR" sz="1200" dirty="0" smtClean="0"/>
              <a:t>Neste </a:t>
            </a:r>
            <a:r>
              <a:rPr lang="pt-BR" sz="1200" dirty="0"/>
              <a:t>cenário para o modelo apartado, a equipe de BO deverá abrir uma solicitação (abrir um CDD) para a área de Cadastros e Bases da Oi para cadastrar o cliente no SAP e somente após esta ação, o processo de venda poderá ser realizado.</a:t>
            </a:r>
          </a:p>
          <a:p>
            <a:pPr algn="just"/>
            <a:r>
              <a:rPr lang="pt-BR" sz="1200" dirty="0"/>
              <a:t> </a:t>
            </a:r>
          </a:p>
          <a:p>
            <a:pPr marL="171450" indent="-171450" algn="just">
              <a:buFont typeface="Wingdings" pitchFamily="2" charset="2"/>
              <a:buChar char="q"/>
            </a:pPr>
            <a:r>
              <a:rPr lang="pt-BR" sz="1200" dirty="0" smtClean="0"/>
              <a:t> </a:t>
            </a:r>
            <a:r>
              <a:rPr lang="pt-BR" sz="1200" dirty="0"/>
              <a:t>O Siebel hoje é quem possui o cadastro dos Clientes corporativos atualizados primeiramente, e através da geração automática da ordem de venda, caso o cliente já esteja cadastrado no SAP, se os dados deste cliente estiverem desatualizados (endereço, bairro, </a:t>
            </a:r>
            <a:r>
              <a:rPr lang="pt-BR" sz="1200" dirty="0" err="1"/>
              <a:t>etc</a:t>
            </a:r>
            <a:r>
              <a:rPr lang="pt-BR" sz="1200" dirty="0"/>
              <a:t>) este cliente é atualizado automaticamente pela mesma interface viabilizando assim a geração da ordem de venda com os dados atualizados do cliente, </a:t>
            </a:r>
            <a:r>
              <a:rPr lang="pt-BR" sz="1200" b="1" dirty="0">
                <a:solidFill>
                  <a:srgbClr val="FF0000"/>
                </a:solidFill>
              </a:rPr>
              <a:t>principalmente os dados de </a:t>
            </a:r>
            <a:r>
              <a:rPr lang="pt-BR" sz="1200" b="1" dirty="0" smtClean="0">
                <a:solidFill>
                  <a:srgbClr val="FF0000"/>
                </a:solidFill>
              </a:rPr>
              <a:t>entrega de cartões SIM. </a:t>
            </a:r>
          </a:p>
          <a:p>
            <a:pPr marL="628650" lvl="1" indent="-171450" algn="just">
              <a:buFont typeface="Wingdings" pitchFamily="2" charset="2"/>
              <a:buChar char="q"/>
            </a:pPr>
            <a:r>
              <a:rPr lang="pt-BR" sz="1200" dirty="0" smtClean="0"/>
              <a:t>Neste cenário para o modelo </a:t>
            </a:r>
            <a:r>
              <a:rPr lang="pt-BR" sz="1200" dirty="0"/>
              <a:t>apartado, a equipe de BO também deverá abrir uma solicitação (abrir um CDD) para a área de Cadastros e Bases da Oi </a:t>
            </a:r>
            <a:r>
              <a:rPr lang="pt-BR" sz="1200" dirty="0" smtClean="0"/>
              <a:t>a fim de  </a:t>
            </a:r>
            <a:r>
              <a:rPr lang="pt-BR" sz="1200" dirty="0"/>
              <a:t>atualizar os dados do cliente no SAP e somente após esta ação, o processo de venda poderá ser realizado.</a:t>
            </a:r>
          </a:p>
          <a:p>
            <a:pPr algn="just"/>
            <a:r>
              <a:rPr lang="pt-BR" sz="1200" dirty="0"/>
              <a:t> </a:t>
            </a:r>
          </a:p>
          <a:p>
            <a:pPr marL="171450" indent="-171450" algn="just">
              <a:buFont typeface="Wingdings" pitchFamily="2" charset="2"/>
              <a:buChar char="q"/>
            </a:pPr>
            <a:r>
              <a:rPr lang="pt-BR" sz="1200" dirty="0" smtClean="0"/>
              <a:t> </a:t>
            </a:r>
            <a:r>
              <a:rPr lang="pt-BR" sz="1200" dirty="0"/>
              <a:t>A aprovação de crédito dos clientes/pedidos de venda é realizada no Siebel, e somente após esta aprovação, o Siebel envia os pedidos ao SAP para o atendimento Logístico. </a:t>
            </a:r>
            <a:endParaRPr lang="pt-BR" sz="1200" dirty="0" smtClean="0"/>
          </a:p>
          <a:p>
            <a:pPr marL="628650" lvl="1" indent="-171450" algn="just">
              <a:buFont typeface="Wingdings" pitchFamily="2" charset="2"/>
              <a:buChar char="q"/>
            </a:pPr>
            <a:r>
              <a:rPr lang="pt-BR" sz="1200" dirty="0"/>
              <a:t>Neste cenário para o modelo apartado, a equipe de BO também deverá </a:t>
            </a:r>
            <a:r>
              <a:rPr lang="pt-BR" sz="1200" dirty="0" smtClean="0"/>
              <a:t>proceder uma análise de crédito aplicando a este processo uma atividade manual e documentada</a:t>
            </a:r>
            <a:r>
              <a:rPr lang="pt-BR" sz="1200" dirty="0"/>
              <a:t> </a:t>
            </a:r>
            <a:r>
              <a:rPr lang="pt-BR" sz="1200" dirty="0" smtClean="0"/>
              <a:t>para auditoria.</a:t>
            </a:r>
            <a:endParaRPr lang="pt-BR" sz="1200" dirty="0"/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M2M – reengenharia e design evolutivo</a:t>
            </a:r>
            <a:endParaRPr lang="pt-BR" dirty="0"/>
          </a:p>
        </p:txBody>
      </p:sp>
      <p:pic>
        <p:nvPicPr>
          <p:cNvPr id="8" name="Picture 11" descr="logo_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75" y="123478"/>
            <a:ext cx="116812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5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40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9512" y="824388"/>
            <a:ext cx="85689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 </a:t>
            </a:r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/>
              <a:t>Impacto operacional no processo de Vendas: atendimento do BO – tempo de atendimento; </a:t>
            </a:r>
            <a:endParaRPr lang="pt-BR" sz="1200" dirty="0" smtClean="0"/>
          </a:p>
          <a:p>
            <a:pPr marL="171450" lvl="0" indent="-171450">
              <a:buFont typeface="Wingdings" pitchFamily="2" charset="2"/>
              <a:buChar char="q"/>
            </a:pPr>
            <a:endParaRPr lang="pt-BR" sz="1200" dirty="0"/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/>
              <a:t>Envolvimento de mais uma área de negócios no processo (área de Cadastros e Bases</a:t>
            </a:r>
            <a:r>
              <a:rPr lang="pt-BR" sz="1200" dirty="0" smtClean="0"/>
              <a:t>);</a:t>
            </a:r>
          </a:p>
          <a:p>
            <a:pPr marL="171450" lvl="0" indent="-171450">
              <a:buFont typeface="Wingdings" pitchFamily="2" charset="2"/>
              <a:buChar char="q"/>
            </a:pPr>
            <a:endParaRPr lang="pt-BR" sz="12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 smtClean="0"/>
              <a:t> </a:t>
            </a:r>
            <a:r>
              <a:rPr lang="pt-BR" sz="1200" dirty="0"/>
              <a:t>Riscos de cadastramentos e atualizações incorretas dos Clientes no SAP, pois será de forma </a:t>
            </a:r>
            <a:r>
              <a:rPr lang="pt-BR" sz="1200" dirty="0" smtClean="0"/>
              <a:t>manual;</a:t>
            </a:r>
          </a:p>
          <a:p>
            <a:pPr marL="171450" lvl="0" indent="-171450">
              <a:buFont typeface="Wingdings" pitchFamily="2" charset="2"/>
              <a:buChar char="q"/>
            </a:pPr>
            <a:endParaRPr lang="pt-BR" sz="12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 smtClean="0"/>
              <a:t>Impacto </a:t>
            </a:r>
            <a:r>
              <a:rPr lang="pt-BR" sz="1200" dirty="0"/>
              <a:t>operacional no processo de Análise de Crédito. Deverá ser desenhado um procedimento pela área de negócios e os seus respectivos responsáveis (papéis e responsabilidades</a:t>
            </a:r>
            <a:r>
              <a:rPr lang="pt-BR" sz="1200" dirty="0" smtClean="0"/>
              <a:t>);</a:t>
            </a:r>
          </a:p>
          <a:p>
            <a:pPr marL="171450" lvl="0" indent="-171450">
              <a:buFont typeface="Wingdings" pitchFamily="2" charset="2"/>
              <a:buChar char="q"/>
            </a:pPr>
            <a:endParaRPr lang="pt-BR" sz="12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 smtClean="0"/>
              <a:t>Riscos </a:t>
            </a:r>
            <a:r>
              <a:rPr lang="pt-BR" sz="1200" dirty="0"/>
              <a:t>de </a:t>
            </a:r>
            <a:r>
              <a:rPr lang="pt-BR" sz="1200" dirty="0" smtClean="0"/>
              <a:t>Fraude;</a:t>
            </a:r>
          </a:p>
          <a:p>
            <a:pPr marL="171450" lvl="0" indent="-171450">
              <a:buFont typeface="Wingdings" pitchFamily="2" charset="2"/>
              <a:buChar char="q"/>
            </a:pPr>
            <a:endParaRPr lang="pt-BR" sz="12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 smtClean="0"/>
              <a:t>Inconsistência </a:t>
            </a:r>
            <a:r>
              <a:rPr lang="pt-BR" sz="1200" dirty="0"/>
              <a:t>nas Ordens de Venda do SAP referente às regras do Siebel 6.3 para o Processo atual do Corporativo, pois o SAP não contempla tais </a:t>
            </a:r>
            <a:r>
              <a:rPr lang="pt-BR" sz="1200" dirty="0" smtClean="0"/>
              <a:t>regras;</a:t>
            </a:r>
          </a:p>
          <a:p>
            <a:pPr marL="171450" lvl="0" indent="-171450">
              <a:buFont typeface="Wingdings" pitchFamily="2" charset="2"/>
              <a:buChar char="q"/>
            </a:pPr>
            <a:endParaRPr lang="pt-BR" sz="12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 smtClean="0"/>
              <a:t>O </a:t>
            </a:r>
            <a:r>
              <a:rPr lang="pt-BR" sz="1200" dirty="0"/>
              <a:t>Siebel 6.3 não terá nenhuma informação armazenada referente às Vendas / Clientes deste </a:t>
            </a:r>
            <a:r>
              <a:rPr lang="pt-BR" sz="1200" dirty="0" smtClean="0"/>
              <a:t>Produto;</a:t>
            </a:r>
          </a:p>
          <a:p>
            <a:pPr marL="171450" lvl="0" indent="-171450">
              <a:buFont typeface="Wingdings" pitchFamily="2" charset="2"/>
              <a:buChar char="q"/>
            </a:pPr>
            <a:endParaRPr lang="pt-BR" sz="12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 smtClean="0"/>
              <a:t>O </a:t>
            </a:r>
            <a:r>
              <a:rPr lang="pt-BR" sz="1200" dirty="0"/>
              <a:t>repasse de valores entre as Empresas Móvel e Fixa será realizado de forma manual no </a:t>
            </a:r>
            <a:r>
              <a:rPr lang="pt-BR" sz="1200" dirty="0" smtClean="0"/>
              <a:t>SAP;</a:t>
            </a:r>
          </a:p>
          <a:p>
            <a:pPr marL="171450" lvl="0" indent="-171450">
              <a:buFont typeface="Wingdings" pitchFamily="2" charset="2"/>
              <a:buChar char="q"/>
            </a:pPr>
            <a:endParaRPr lang="pt-BR" sz="12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 smtClean="0"/>
              <a:t>Aumento </a:t>
            </a:r>
            <a:r>
              <a:rPr lang="pt-BR" sz="1200" dirty="0"/>
              <a:t>da interação humana no processo, impacto em contratação de equipes, gestão e </a:t>
            </a:r>
            <a:r>
              <a:rPr lang="pt-BR" sz="1200" dirty="0" smtClean="0"/>
              <a:t>treinamento;</a:t>
            </a:r>
          </a:p>
          <a:p>
            <a:pPr marL="171450" lvl="0" indent="-171450">
              <a:buFont typeface="Wingdings" pitchFamily="2" charset="2"/>
              <a:buChar char="q"/>
            </a:pPr>
            <a:endParaRPr lang="pt-BR" sz="12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pt-BR" sz="1200" dirty="0" smtClean="0"/>
              <a:t>Aumento significativo </a:t>
            </a:r>
            <a:r>
              <a:rPr lang="pt-BR" sz="1200" dirty="0"/>
              <a:t>em controles manuais;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Design Final do Corporativo x Cenário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Disruptivo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Demais Riscos....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entre o Ecossistema e o Business OI e PT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42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Pentágono 5">
            <a:hlinkClick r:id="" action="ppaction://noaction"/>
          </p:cNvPr>
          <p:cNvSpPr/>
          <p:nvPr/>
        </p:nvSpPr>
        <p:spPr>
          <a:xfrm>
            <a:off x="179512" y="2283718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i="0" u="none" strike="noStrike" kern="0" cap="none" spc="0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Cadastro/ </a:t>
            </a:r>
            <a:r>
              <a:rPr lang="pt-BR" sz="1000" kern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Administração</a:t>
            </a:r>
            <a:endParaRPr kumimoji="0" lang="pt-BR" sz="1000" i="0" u="none" strike="noStrike" kern="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28612"/>
              </p:ext>
            </p:extLst>
          </p:nvPr>
        </p:nvGraphicFramePr>
        <p:xfrm>
          <a:off x="1979712" y="950694"/>
          <a:ext cx="60960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OI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PT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 captação do cliente corporativo  é executada no sistema Siebel SFA(Sales Force Automation) em função OE </a:t>
                      </a:r>
                      <a:r>
                        <a:rPr kumimoji="0" lang="pt-BR" sz="1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alone</a:t>
                      </a:r>
                      <a:r>
                        <a:rPr kumimoji="0" lang="pt-B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sem integração ao CRM Siebel 6.3.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pt-B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 captação do cliente corporativo  é executada no sistema </a:t>
                      </a:r>
                      <a:r>
                        <a:rPr lang="pt-BR" sz="1000" dirty="0" smtClean="0"/>
                        <a:t>OE SITE(In </a:t>
                      </a:r>
                      <a:r>
                        <a:rPr lang="pt-BR" sz="1000" dirty="0" err="1" smtClean="0"/>
                        <a:t>House</a:t>
                      </a:r>
                      <a:r>
                        <a:rPr lang="pt-BR" sz="1000" dirty="0" smtClean="0"/>
                        <a:t>) que possui integração com o CRM Siebel 8</a:t>
                      </a:r>
                      <a:r>
                        <a:rPr lang="pt-BR" sz="1000" baseline="0" dirty="0" smtClean="0"/>
                        <a:t> via </a:t>
                      </a:r>
                      <a:r>
                        <a:rPr lang="pt-BR" sz="1000" baseline="0" dirty="0" err="1" smtClean="0"/>
                        <a:t>Order</a:t>
                      </a:r>
                      <a:r>
                        <a:rPr lang="pt-BR" sz="1000" baseline="0" dirty="0" smtClean="0"/>
                        <a:t> Manager.</a:t>
                      </a:r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Dada a complexidade  de criação de serviços de conectividade gerida na estrutura de planos do CRM Siebel 6.3, o cadastro destes serviços </a:t>
                      </a:r>
                      <a:r>
                        <a:rPr kumimoji="0" lang="pt-BR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terá como base um modelo único de serviço genérico, ficando</a:t>
                      </a:r>
                      <a:r>
                        <a:rPr kumimoji="0" lang="pt-B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na plataforma M2M a configuração manual final e a associação destes serviços a conta de fatura do cliente.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 sistema OE (In </a:t>
                      </a:r>
                      <a:r>
                        <a:rPr lang="pt-BR" sz="1000" dirty="0" err="1" smtClean="0"/>
                        <a:t>House</a:t>
                      </a:r>
                      <a:r>
                        <a:rPr lang="pt-BR" sz="1000" dirty="0" smtClean="0"/>
                        <a:t>) possui todas</a:t>
                      </a:r>
                      <a:r>
                        <a:rPr lang="pt-BR" sz="1000" baseline="0" dirty="0" smtClean="0"/>
                        <a:t> as franquias possíveis a serem aplicadas no produto para as funções de </a:t>
                      </a:r>
                      <a:r>
                        <a:rPr lang="pt-BR" sz="1000" baseline="0" dirty="0" err="1" smtClean="0"/>
                        <a:t>accounting</a:t>
                      </a:r>
                      <a:r>
                        <a:rPr lang="pt-BR" sz="1000" baseline="0" dirty="0" smtClean="0"/>
                        <a:t> na plataforma, o que permite a automatização do processo de associação de serviços de conectividade gerida as faturas de um cliente.</a:t>
                      </a:r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/>
                        <a:t>O cadastro / inventário de cartões SIM e todos os dados de rede são geridos no CRM Siebel 6.3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/>
                        <a:t>Estas informações pertencem ao sistema de inventário SIM2K.</a:t>
                      </a:r>
                      <a:endParaRPr lang="pt-BR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 modelo de autenticação de usuários é gerido pelo conjunto NDS/Access Manager/GA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 modelo de autenticação é gerido internamente pela plataforma M2M no conceito </a:t>
                      </a:r>
                      <a:r>
                        <a:rPr lang="pt-BR" sz="1000" dirty="0" err="1" smtClean="0"/>
                        <a:t>PTLogin</a:t>
                      </a:r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As funções de </a:t>
                      </a:r>
                      <a:r>
                        <a:rPr lang="pt-BR" sz="1000" dirty="0" err="1" smtClean="0"/>
                        <a:t>Customer</a:t>
                      </a:r>
                      <a:r>
                        <a:rPr lang="pt-BR" sz="1000" dirty="0" smtClean="0"/>
                        <a:t> </a:t>
                      </a:r>
                      <a:r>
                        <a:rPr lang="pt-BR" sz="1000" dirty="0" err="1" smtClean="0"/>
                        <a:t>Order</a:t>
                      </a:r>
                      <a:r>
                        <a:rPr lang="pt-BR" sz="1000" dirty="0" smtClean="0"/>
                        <a:t>, Service </a:t>
                      </a:r>
                      <a:r>
                        <a:rPr lang="pt-BR" sz="1000" dirty="0" err="1" smtClean="0"/>
                        <a:t>Order</a:t>
                      </a:r>
                      <a:r>
                        <a:rPr lang="pt-BR" sz="1000" baseline="0" dirty="0" smtClean="0"/>
                        <a:t> e </a:t>
                      </a:r>
                      <a:r>
                        <a:rPr lang="pt-BR" sz="1000" baseline="0" dirty="0" err="1" smtClean="0"/>
                        <a:t>Resource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Order</a:t>
                      </a:r>
                      <a:r>
                        <a:rPr lang="pt-BR" sz="1000" baseline="0" dirty="0" smtClean="0"/>
                        <a:t> são geridas no CRM Siebel 6.3.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As funções de </a:t>
                      </a:r>
                      <a:r>
                        <a:rPr lang="pt-BR" sz="1000" dirty="0" err="1" smtClean="0"/>
                        <a:t>Order</a:t>
                      </a:r>
                      <a:r>
                        <a:rPr lang="pt-BR" sz="1000" dirty="0" smtClean="0"/>
                        <a:t> Management são geridas no sistema de NSOM.</a:t>
                      </a:r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Botão de ação: Início 4">
            <a:hlinkClick r:id="" action="ppaction://hlinkshowjump?jump=lastslideviewed" highlightClick="1"/>
          </p:cNvPr>
          <p:cNvSpPr/>
          <p:nvPr/>
        </p:nvSpPr>
        <p:spPr>
          <a:xfrm>
            <a:off x="8676456" y="4754438"/>
            <a:ext cx="360040" cy="216024"/>
          </a:xfrm>
          <a:prstGeom prst="actionButtonBeginning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entre o Ecossistema e o Business OI e PT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43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" name="Pentágono 7">
            <a:hlinkClick r:id="" action="ppaction://noaction"/>
          </p:cNvPr>
          <p:cNvSpPr/>
          <p:nvPr/>
        </p:nvSpPr>
        <p:spPr>
          <a:xfrm>
            <a:off x="251520" y="2499742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kern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Faturamento/Tarifação/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kern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Impostação</a:t>
            </a:r>
            <a:endParaRPr kumimoji="0" lang="pt-BR" sz="1000" i="0" u="none" strike="noStrike" kern="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21628"/>
              </p:ext>
            </p:extLst>
          </p:nvPr>
        </p:nvGraphicFramePr>
        <p:xfrm>
          <a:off x="1979464" y="699542"/>
          <a:ext cx="6096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OI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PT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 Tarifação necessita ser executada em mais de uma data de corte( no mínimo 3).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 Tarifação possui apenas uma única data de corte na plataforma.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aseline="0" dirty="0" smtClean="0"/>
                        <a:t>A data de corte não obedece o conceito de mês calendário no sistema de faturamento Arbor, os ciclos de faturamento utilizam o conceito de janela de 30 dias corridos.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 mês</a:t>
                      </a:r>
                      <a:r>
                        <a:rPr lang="pt-BR" sz="1000" baseline="0" dirty="0" smtClean="0"/>
                        <a:t> de corte no sistema de faturamento SIT obedece o conceito de mês calendário.</a:t>
                      </a:r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Os valores das tarifas de mensalidades e assinaturas  necessitam ser aprovisionados na plataforma já com impostos incluídos(Brutos)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pt-BR" sz="1000" kern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Os valores das tarifas de mensalidades,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assinaturas  e de serviços de conectividade gerida são aprovisionados na plataforma sem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impostos.</a:t>
                      </a:r>
                      <a:endParaRPr lang="pt-BR" sz="1000" kern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Os valores dos serviços  de conectividade necessitam ser aprovisionados na plataforma gerida sem impostos (líquidos).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Os valores das tarifas de mensalidades,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assinaturas  e de serviços de conectividade gerida são aprovisionados na plataforma sem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impostos.</a:t>
                      </a:r>
                      <a:endParaRPr lang="pt-BR" sz="1000" kern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Os valores das tarifas de mensalidades e assinaturas  necessitam da aplicação de cálculo pro-rata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Em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virtude do Core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 do Sistema de </a:t>
                      </a:r>
                      <a:r>
                        <a:rPr lang="pt-BR" sz="1000" kern="0" dirty="0" err="1" smtClean="0">
                          <a:solidFill>
                            <a:prstClr val="black"/>
                          </a:solidFill>
                        </a:rPr>
                        <a:t>Billing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 Arbor executar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suas operações com base nos conceitos de RC e </a:t>
                      </a:r>
                      <a:r>
                        <a:rPr lang="pt-BR" sz="1000" kern="0" baseline="0" dirty="0" err="1" smtClean="0">
                          <a:solidFill>
                            <a:prstClr val="black"/>
                          </a:solidFill>
                        </a:rPr>
                        <a:t>NRCs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, o cálculo pro-rata para o faturamento das 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tarifas de mensalidades e assinaturas (</a:t>
                      </a:r>
                      <a:r>
                        <a:rPr lang="pt-BR" sz="1000" kern="0" dirty="0" err="1" smtClean="0">
                          <a:solidFill>
                            <a:prstClr val="black"/>
                          </a:solidFill>
                        </a:rPr>
                        <a:t>NRCs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) necessitará de desenvolvimento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de componente adicional ao seu Core.</a:t>
                      </a:r>
                      <a:endParaRPr lang="pt-BR" sz="1000" kern="0" dirty="0" smtClean="0">
                        <a:solidFill>
                          <a:prstClr val="black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kern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Os valores das tarifas de mensalidades e assinaturas  não possuem a aplicação de cálculo pro-rata. Sistema de </a:t>
                      </a:r>
                      <a:r>
                        <a:rPr lang="pt-BR" sz="1000" kern="0" dirty="0" err="1" smtClean="0">
                          <a:solidFill>
                            <a:prstClr val="black"/>
                          </a:solidFill>
                        </a:rPr>
                        <a:t>Billing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 “in </a:t>
                      </a:r>
                      <a:r>
                        <a:rPr lang="pt-BR" sz="1000" kern="0" dirty="0" err="1" smtClean="0">
                          <a:solidFill>
                            <a:prstClr val="black"/>
                          </a:solidFill>
                        </a:rPr>
                        <a:t>house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” SIT possui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baixa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 complexidade e efeitos nocivos de performance para customizações e uso de componentes externos.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kern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Botão de ação: Início 5">
            <a:hlinkClick r:id="" action="ppaction://hlinkshowjump?jump=lastslideviewed" highlightClick="1"/>
          </p:cNvPr>
          <p:cNvSpPr/>
          <p:nvPr/>
        </p:nvSpPr>
        <p:spPr>
          <a:xfrm>
            <a:off x="8658027" y="4757946"/>
            <a:ext cx="360040" cy="216024"/>
          </a:xfrm>
          <a:prstGeom prst="actionButtonBeginning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entre o Ecossistema e o Business OI e PT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44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Pentágono 5">
            <a:hlinkClick r:id="" action="ppaction://noaction"/>
          </p:cNvPr>
          <p:cNvSpPr/>
          <p:nvPr/>
        </p:nvSpPr>
        <p:spPr>
          <a:xfrm>
            <a:off x="179512" y="1414190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Logística/Inventário</a:t>
            </a:r>
            <a:endParaRPr kumimoji="0" lang="pt-BR" sz="1000" i="0" u="none" strike="noStrike" kern="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43535"/>
              </p:ext>
            </p:extLst>
          </p:nvPr>
        </p:nvGraphicFramePr>
        <p:xfrm>
          <a:off x="1979464" y="699542"/>
          <a:ext cx="609600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OI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PT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 cadastro / inventário de </a:t>
                      </a:r>
                      <a:r>
                        <a:rPr lang="pt-BR" sz="1000" dirty="0" err="1" smtClean="0"/>
                        <a:t>APNs</a:t>
                      </a:r>
                      <a:r>
                        <a:rPr lang="pt-BR" sz="1000" baseline="0" dirty="0" smtClean="0"/>
                        <a:t> e endereços </a:t>
                      </a:r>
                      <a:r>
                        <a:rPr lang="pt-BR" sz="1000" baseline="0" dirty="0" err="1" smtClean="0"/>
                        <a:t>IPs</a:t>
                      </a:r>
                      <a:r>
                        <a:rPr lang="pt-BR" sz="1000" baseline="0" dirty="0" smtClean="0"/>
                        <a:t>  é gerido no CRM Siebel 6.3.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 cadastro / inventário de </a:t>
                      </a:r>
                      <a:r>
                        <a:rPr lang="pt-BR" sz="1000" dirty="0" err="1" smtClean="0"/>
                        <a:t>APNs</a:t>
                      </a:r>
                      <a:r>
                        <a:rPr lang="pt-BR" sz="1000" baseline="0" dirty="0" smtClean="0"/>
                        <a:t> e endereços </a:t>
                      </a:r>
                      <a:r>
                        <a:rPr lang="pt-BR" sz="1000" baseline="0" dirty="0" err="1" smtClean="0"/>
                        <a:t>IPs</a:t>
                      </a:r>
                      <a:r>
                        <a:rPr lang="pt-BR" sz="1000" baseline="0" dirty="0" smtClean="0"/>
                        <a:t>  é gerido na plataforma M2M.</a:t>
                      </a:r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As solicitações de cartões SIM (pedidos de venda)  tem</a:t>
                      </a:r>
                      <a:r>
                        <a:rPr lang="pt-BR" sz="1000" baseline="0" dirty="0" smtClean="0"/>
                        <a:t> como origem o CRM Siebel 6.3 em execução </a:t>
                      </a:r>
                      <a:r>
                        <a:rPr lang="pt-BR" sz="1000" baseline="0" dirty="0" err="1" smtClean="0"/>
                        <a:t>on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baseline="0" dirty="0" err="1" smtClean="0"/>
                        <a:t>line</a:t>
                      </a:r>
                      <a:r>
                        <a:rPr lang="pt-BR" sz="1000" baseline="0" dirty="0" smtClean="0"/>
                        <a:t> com o ERP SAP para provisão automática na plataforma.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As solicitações de cartões SIM tem</a:t>
                      </a:r>
                      <a:r>
                        <a:rPr lang="pt-BR" sz="1000" baseline="0" dirty="0" smtClean="0"/>
                        <a:t> como origem</a:t>
                      </a:r>
                      <a:r>
                        <a:rPr lang="pt-BR" sz="1000" dirty="0" smtClean="0"/>
                        <a:t> solicitações</a:t>
                      </a:r>
                      <a:r>
                        <a:rPr lang="pt-BR" sz="1000" baseline="0" dirty="0" smtClean="0"/>
                        <a:t> manuais ao</a:t>
                      </a:r>
                      <a:r>
                        <a:rPr lang="pt-BR" sz="1000" dirty="0" smtClean="0"/>
                        <a:t> ERP SAP LOG TMN</a:t>
                      </a:r>
                      <a:r>
                        <a:rPr lang="pt-BR" sz="1000" baseline="0" dirty="0" smtClean="0"/>
                        <a:t> com carga manual de arquivos no OM para provisão na Plataforma.</a:t>
                      </a:r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/>
                        <a:t>O cadastro / inventário de cartões SIM, numerações  e todos os dados de rede são geridos no CRM Siebel 6.3</a:t>
                      </a:r>
                      <a:endParaRPr lang="pt-B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/>
                        <a:t>O cadastro / inventário de cartões SIM e numerações são geridos no sistema de inventário SIM2K</a:t>
                      </a:r>
                      <a:endParaRPr lang="pt-BR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Todo o processo de logística de cartões é dependente do CRM Siebel 6.3.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Todo o processo de logística de cartões é executado</a:t>
                      </a:r>
                      <a:r>
                        <a:rPr lang="pt-BR" sz="1000" baseline="0" dirty="0" smtClean="0"/>
                        <a:t> pelo ERP SAP.</a:t>
                      </a:r>
                      <a:endParaRPr lang="pt-BR" sz="1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Pentágono 7">
            <a:hlinkClick r:id="" action="ppaction://noaction"/>
          </p:cNvPr>
          <p:cNvSpPr/>
          <p:nvPr/>
        </p:nvSpPr>
        <p:spPr>
          <a:xfrm>
            <a:off x="179512" y="3418974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i="0" u="none" strike="noStrike" kern="0" cap="none" spc="0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RA/Fraude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55688"/>
              </p:ext>
            </p:extLst>
          </p:nvPr>
        </p:nvGraphicFramePr>
        <p:xfrm>
          <a:off x="1979464" y="3003798"/>
          <a:ext cx="60960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OI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PT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Existem regras de batimento de cadastro,  gerados entre os </a:t>
                      </a:r>
                      <a:r>
                        <a:rPr lang="pt-BR" sz="1000" kern="0" dirty="0" err="1" smtClean="0">
                          <a:solidFill>
                            <a:prstClr val="black"/>
                          </a:solidFill>
                        </a:rPr>
                        <a:t>HLRs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 x CRM x Faturamento, que deverão ser ajustadas  para não gerarem falsos positivos de fraude aos clientes M2M, pois o CRM Siebel 6.3 é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mantenedor dos cartões SIM aprovisionados na plataforma e ainda não ativados em Rede o que gera uma necessidade de descarte destes em regras de </a:t>
                      </a:r>
                      <a:r>
                        <a:rPr lang="pt-BR" sz="1000" kern="0" baseline="0" dirty="0" err="1" smtClean="0">
                          <a:solidFill>
                            <a:prstClr val="black"/>
                          </a:solidFill>
                        </a:rPr>
                        <a:t>Raid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(RF).</a:t>
                      </a:r>
                      <a:endParaRPr lang="pt-BR" sz="1000" kern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Não existe necessidade deste controle, pois o CRM não possui os cartões SIM associados a conta de conectividade gerida.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Botão de ação: Início 9">
            <a:hlinkClick r:id="" action="ppaction://hlinkshowjump?jump=lastslideviewed" highlightClick="1"/>
          </p:cNvPr>
          <p:cNvSpPr/>
          <p:nvPr/>
        </p:nvSpPr>
        <p:spPr>
          <a:xfrm>
            <a:off x="8604250" y="4803998"/>
            <a:ext cx="360040" cy="216024"/>
          </a:xfrm>
          <a:prstGeom prst="actionButtonBeginning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85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entre o Ecossistema e o Business OI e PT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45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Pentágono 5">
            <a:hlinkClick r:id="" action="ppaction://noaction"/>
          </p:cNvPr>
          <p:cNvSpPr/>
          <p:nvPr/>
        </p:nvSpPr>
        <p:spPr>
          <a:xfrm>
            <a:off x="179512" y="1347614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kern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Segurança da Informação</a:t>
            </a:r>
            <a:endParaRPr kumimoji="0" lang="pt-BR" sz="1000" i="0" u="none" strike="noStrike" kern="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67853"/>
              </p:ext>
            </p:extLst>
          </p:nvPr>
        </p:nvGraphicFramePr>
        <p:xfrm>
          <a:off x="1979464" y="699542"/>
          <a:ext cx="6096000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OI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PT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Utilização dos sistemas  NDS, Access Manager e F5 para implementação dos requisitos</a:t>
                      </a:r>
                      <a:r>
                        <a:rPr lang="pt-BR" sz="1000" baseline="0" dirty="0" smtClean="0"/>
                        <a:t> de segurança em DMZ TI em área comum de portais disponíveis a Internet.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Utiliza gestão interna de acessos, </a:t>
                      </a:r>
                      <a:r>
                        <a:rPr lang="pt-BR" sz="1000" dirty="0" err="1" smtClean="0"/>
                        <a:t>logins</a:t>
                      </a:r>
                      <a:r>
                        <a:rPr lang="pt-BR" sz="1000" dirty="0" smtClean="0"/>
                        <a:t> e rastreabilidades  de segurança da informação na plataforma(</a:t>
                      </a:r>
                      <a:r>
                        <a:rPr lang="pt-BR" sz="1000" dirty="0" err="1" smtClean="0"/>
                        <a:t>PTLogin</a:t>
                      </a:r>
                      <a:r>
                        <a:rPr lang="pt-BR" sz="1000" dirty="0" smtClean="0"/>
                        <a:t>)</a:t>
                      </a:r>
                      <a:endParaRPr lang="pt-BR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Data Center distintos entre TI e Engenharia, o que obriga a utilização de proxy reverso(</a:t>
                      </a:r>
                      <a:r>
                        <a:rPr lang="pt-BR" sz="1000" dirty="0" err="1" smtClean="0"/>
                        <a:t>access</a:t>
                      </a:r>
                      <a:r>
                        <a:rPr lang="pt-BR" sz="1000" baseline="0" dirty="0" smtClean="0"/>
                        <a:t> manager)</a:t>
                      </a:r>
                      <a:r>
                        <a:rPr lang="pt-BR" sz="1000" dirty="0" smtClean="0"/>
                        <a:t> para</a:t>
                      </a:r>
                      <a:r>
                        <a:rPr lang="pt-BR" sz="1000" baseline="0" dirty="0" smtClean="0"/>
                        <a:t> proteção </a:t>
                      </a:r>
                      <a:r>
                        <a:rPr lang="pt-BR" sz="1000" dirty="0" smtClean="0"/>
                        <a:t>de acesso em DMZ de TI para acesso ao data center de engenharia e a rede corporativa de TI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Data Center</a:t>
                      </a:r>
                      <a:r>
                        <a:rPr lang="pt-BR" sz="1000" baseline="0" dirty="0" smtClean="0"/>
                        <a:t> único com DMZ única.</a:t>
                      </a:r>
                      <a:endParaRPr lang="pt-BR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Pentágono 7">
            <a:hlinkClick r:id="" action="ppaction://noaction"/>
          </p:cNvPr>
          <p:cNvSpPr/>
          <p:nvPr/>
        </p:nvSpPr>
        <p:spPr>
          <a:xfrm>
            <a:off x="179512" y="3363838"/>
            <a:ext cx="1656184" cy="648072"/>
          </a:xfrm>
          <a:prstGeom prst="homePlat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kern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</a:rPr>
              <a:t>Cobrança/Inadimplência</a:t>
            </a:r>
            <a:endParaRPr kumimoji="0" lang="pt-BR" sz="1000" i="0" u="none" strike="noStrike" kern="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66553"/>
              </p:ext>
            </p:extLst>
          </p:nvPr>
        </p:nvGraphicFramePr>
        <p:xfrm>
          <a:off x="1979464" y="3003654"/>
          <a:ext cx="6096000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OI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PT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Existe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processo </a:t>
                      </a:r>
                      <a:r>
                        <a:rPr lang="pt-BR" sz="1000" kern="0" baseline="0" dirty="0" err="1" smtClean="0">
                          <a:solidFill>
                            <a:prstClr val="black"/>
                          </a:solidFill>
                        </a:rPr>
                        <a:t>seme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-automatizado </a:t>
                      </a:r>
                      <a:r>
                        <a:rPr lang="pt-BR" sz="1000" kern="0" dirty="0" smtClean="0">
                          <a:solidFill>
                            <a:prstClr val="black"/>
                          </a:solidFill>
                        </a:rPr>
                        <a:t> de cadastro  de inadimplência em regra de cobrança que permite disparos online de bloqueios e desbloqueios</a:t>
                      </a:r>
                      <a:r>
                        <a:rPr lang="pt-BR" sz="1000" kern="0" baseline="0" dirty="0" smtClean="0">
                          <a:solidFill>
                            <a:prstClr val="black"/>
                          </a:solidFill>
                        </a:rPr>
                        <a:t> parciais de serviços em rede e faturamento, comandados entre os sistemas de cobrança, CRM via ativador de rede móvel</a:t>
                      </a:r>
                      <a:endParaRPr lang="pt-BR" sz="1000" kern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Não existe este controle por ser produto de segmento corporativo gerenciado.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Botão de ação: Início 9">
            <a:hlinkClick r:id="" action="ppaction://hlinkshowjump?jump=lastslideviewed" highlightClick="1"/>
          </p:cNvPr>
          <p:cNvSpPr/>
          <p:nvPr/>
        </p:nvSpPr>
        <p:spPr>
          <a:xfrm>
            <a:off x="8604250" y="4803998"/>
            <a:ext cx="360040" cy="216024"/>
          </a:xfrm>
          <a:prstGeom prst="actionButtonBeginning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Design Sistêmico – Visão Geral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175728" y="6045977"/>
            <a:ext cx="890564" cy="331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074809-B561-44D0-A5BE-DD32324FDA3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TI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31640" y="906274"/>
            <a:ext cx="146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Escopo Inicial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220072" y="915566"/>
            <a:ext cx="223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    Escopo  4º Cenário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79512" y="1275607"/>
            <a:ext cx="4391025" cy="3240360"/>
            <a:chOff x="107504" y="1382241"/>
            <a:chExt cx="4391025" cy="31337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382241"/>
              <a:ext cx="4391025" cy="31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5" name="Grupo 2054"/>
            <p:cNvGrpSpPr/>
            <p:nvPr/>
          </p:nvGrpSpPr>
          <p:grpSpPr>
            <a:xfrm>
              <a:off x="179512" y="1410816"/>
              <a:ext cx="1728192" cy="2601094"/>
              <a:chOff x="179512" y="1410816"/>
              <a:chExt cx="1728192" cy="2601094"/>
            </a:xfrm>
          </p:grpSpPr>
          <p:cxnSp>
            <p:nvCxnSpPr>
              <p:cNvPr id="28" name="Conector reto 27"/>
              <p:cNvCxnSpPr/>
              <p:nvPr/>
            </p:nvCxnSpPr>
            <p:spPr>
              <a:xfrm flipV="1">
                <a:off x="1907704" y="1410816"/>
                <a:ext cx="0" cy="8081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>
              <a:xfrm flipH="1">
                <a:off x="179512" y="1410816"/>
                <a:ext cx="1728192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0" name="Conector reto 2049"/>
              <p:cNvCxnSpPr/>
              <p:nvPr/>
            </p:nvCxnSpPr>
            <p:spPr>
              <a:xfrm>
                <a:off x="179512" y="1410816"/>
                <a:ext cx="0" cy="260109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3" name="Conector de seta reta 2052"/>
              <p:cNvCxnSpPr/>
              <p:nvPr/>
            </p:nvCxnSpPr>
            <p:spPr>
              <a:xfrm>
                <a:off x="179512" y="4011910"/>
                <a:ext cx="554773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38" y="1284898"/>
            <a:ext cx="4171950" cy="325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5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786454" y="4801621"/>
            <a:ext cx="1006824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Desenvolvimento/ configuração</a:t>
            </a: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6</a:t>
            </a:fld>
            <a:endParaRPr lang="pt-BR" noProof="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288" y="51470"/>
            <a:ext cx="7705104" cy="784225"/>
          </a:xfrm>
        </p:spPr>
        <p:txBody>
          <a:bodyPr/>
          <a:lstStyle/>
          <a:p>
            <a:r>
              <a:rPr lang="pt-BR" dirty="0" smtClean="0"/>
              <a:t>Reengenharia – Macro Blocos de Sustentação</a:t>
            </a:r>
            <a:endParaRPr lang="pt-BR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95288" y="709590"/>
            <a:ext cx="8641208" cy="44544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-  Mudança na modelagem do conceito de </a:t>
            </a:r>
            <a:r>
              <a:rPr lang="pt-BR" sz="1200" b="1" dirty="0" err="1" smtClean="0">
                <a:solidFill>
                  <a:schemeClr val="accent1">
                    <a:lumMod val="75000"/>
                  </a:schemeClr>
                </a:solidFill>
              </a:rPr>
              <a:t>Account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 na plataforma Smart2M</a:t>
            </a:r>
          </a:p>
          <a:p>
            <a:pPr marL="0" indent="0" algn="just">
              <a:buNone/>
            </a:pPr>
            <a:r>
              <a:rPr lang="pt-BR" sz="1200" dirty="0" smtClean="0"/>
              <a:t>1 – Redução do </a:t>
            </a:r>
            <a:r>
              <a:rPr lang="pt-BR" sz="1200" dirty="0" err="1" smtClean="0"/>
              <a:t>nr</a:t>
            </a:r>
            <a:r>
              <a:rPr lang="pt-BR" sz="1200" dirty="0" smtClean="0"/>
              <a:t> de planos/franquias ( + de 20 combinações) a serem construídos no CRM para </a:t>
            </a:r>
            <a:r>
              <a:rPr lang="pt-BR" sz="1200" b="1" i="1" u="sng" dirty="0" smtClean="0">
                <a:solidFill>
                  <a:srgbClr val="FF0000"/>
                </a:solidFill>
              </a:rPr>
              <a:t>um único plano default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dirty="0" smtClean="0"/>
              <a:t>transferindo e centralizando na plataforma a totalidade do processo de configuração, permitindo total liberdade da área cliente em criar novos planos tarifários sem impactar TI;</a:t>
            </a:r>
          </a:p>
          <a:p>
            <a:pPr marL="0" indent="0" algn="just">
              <a:buNone/>
            </a:pP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II </a:t>
            </a: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-  Mudança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na </a:t>
            </a: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modelagem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 tarifação(sem excedente)</a:t>
            </a:r>
            <a:endParaRPr lang="pt-B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1200" dirty="0"/>
              <a:t>1</a:t>
            </a:r>
            <a:r>
              <a:rPr lang="pt-BR" sz="1200" dirty="0" smtClean="0"/>
              <a:t> – Retirada a necessidade de criação de 9 tipos de </a:t>
            </a:r>
            <a:r>
              <a:rPr lang="pt-BR" sz="1200" dirty="0" err="1" smtClean="0"/>
              <a:t>CDRs</a:t>
            </a:r>
            <a:r>
              <a:rPr lang="pt-BR" sz="1200" dirty="0" smtClean="0"/>
              <a:t> a serem tratados pelo ecossistema do ciclo e garantia da receita. </a:t>
            </a:r>
          </a:p>
          <a:p>
            <a:pPr marL="0" indent="0" algn="just">
              <a:buNone/>
            </a:pPr>
            <a:r>
              <a:rPr lang="pt-BR" sz="1200" dirty="0" smtClean="0"/>
              <a:t>1.1 - </a:t>
            </a:r>
            <a:r>
              <a:rPr lang="pt-BR" sz="1200" b="1" i="1" u="sng" dirty="0" smtClean="0"/>
              <a:t>a retirada de 100% </a:t>
            </a:r>
            <a:r>
              <a:rPr lang="pt-BR" sz="1200" dirty="0" smtClean="0"/>
              <a:t>dos seguintes impactos em desenvolvimento e testes para TI</a:t>
            </a:r>
            <a:r>
              <a:rPr lang="pt-BR" sz="1200" dirty="0"/>
              <a:t> </a:t>
            </a:r>
            <a:r>
              <a:rPr lang="pt-BR" sz="1200" dirty="0" smtClean="0"/>
              <a:t>em:</a:t>
            </a:r>
          </a:p>
          <a:p>
            <a:pPr marL="342900" indent="-342900" algn="just">
              <a:buAutoNum type="alphaLcParenR"/>
            </a:pPr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Mediação</a:t>
            </a:r>
            <a:r>
              <a:rPr lang="pt-BR" sz="1200" dirty="0" smtClean="0"/>
              <a:t> – passa a receber apenas </a:t>
            </a:r>
            <a:r>
              <a:rPr lang="pt-BR" sz="1200" dirty="0" err="1" smtClean="0"/>
              <a:t>CDRs</a:t>
            </a:r>
            <a:r>
              <a:rPr lang="pt-BR" sz="1200" dirty="0" smtClean="0"/>
              <a:t> de trafego mantendo inalterados todos os seus processos de streaming</a:t>
            </a:r>
          </a:p>
          <a:p>
            <a:pPr marL="342900" indent="-342900" algn="just">
              <a:buAutoNum type="alphaLcParenR"/>
            </a:pPr>
            <a:r>
              <a:rPr lang="pt-BR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 </a:t>
            </a:r>
            <a:r>
              <a:rPr lang="pt-BR" sz="1200" dirty="0" smtClean="0"/>
              <a:t>– sem </a:t>
            </a:r>
            <a:r>
              <a:rPr lang="pt-BR" sz="1200" dirty="0" err="1" smtClean="0"/>
              <a:t>CDRs</a:t>
            </a:r>
            <a:r>
              <a:rPr lang="pt-BR" sz="1200" dirty="0" smtClean="0"/>
              <a:t> tarifados, não teremos alterações em nos processos de batimentos para garantia da receita</a:t>
            </a:r>
          </a:p>
          <a:p>
            <a:pPr marL="342900" indent="-342900" algn="just">
              <a:buAutoNum type="alphaLcParenR"/>
            </a:pPr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HPFMS</a:t>
            </a:r>
            <a:r>
              <a:rPr lang="pt-BR" sz="1200" dirty="0" smtClean="0"/>
              <a:t> – sem </a:t>
            </a:r>
            <a:r>
              <a:rPr lang="pt-BR" sz="1200" dirty="0" err="1" smtClean="0"/>
              <a:t>CDRs</a:t>
            </a:r>
            <a:r>
              <a:rPr lang="pt-BR" sz="1200" dirty="0" smtClean="0"/>
              <a:t> tarifados, aplicaremos apenas o algoritmo de identificação de </a:t>
            </a:r>
            <a:r>
              <a:rPr lang="pt-BR" sz="1200" dirty="0" err="1" smtClean="0"/>
              <a:t>surfing</a:t>
            </a:r>
            <a:r>
              <a:rPr lang="pt-BR" sz="1200" dirty="0" smtClean="0"/>
              <a:t> entre </a:t>
            </a:r>
            <a:r>
              <a:rPr lang="pt-BR" sz="1200" dirty="0" err="1" smtClean="0"/>
              <a:t>IMEIs</a:t>
            </a:r>
            <a:r>
              <a:rPr lang="pt-BR" sz="1200" dirty="0" smtClean="0"/>
              <a:t> para um mesmo cartão SIM de conectividade gerida, a fim de gerar análises de perfil de uso;</a:t>
            </a:r>
          </a:p>
          <a:p>
            <a:pPr marL="0" indent="0" algn="just">
              <a:buNone/>
            </a:pPr>
            <a:r>
              <a:rPr lang="pt-BR" sz="1200" dirty="0" smtClean="0"/>
              <a:t>1.2 – </a:t>
            </a:r>
            <a:r>
              <a:rPr lang="pt-BR" sz="1200" b="1" i="1" u="sng" dirty="0" smtClean="0"/>
              <a:t>a redução </a:t>
            </a:r>
            <a:r>
              <a:rPr lang="pt-BR" sz="1200" dirty="0" smtClean="0"/>
              <a:t>dos seguintes impactos em desenvolvimento para TI</a:t>
            </a:r>
          </a:p>
          <a:p>
            <a:pPr marL="228600" indent="-228600" algn="just">
              <a:buAutoNum type="alphaLcParenR"/>
            </a:pPr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  <a:r>
              <a:rPr lang="pt-BR" sz="1200" dirty="0" smtClean="0"/>
              <a:t> – sem </a:t>
            </a:r>
            <a:r>
              <a:rPr lang="pt-BR" sz="1200" dirty="0" err="1" smtClean="0"/>
              <a:t>CDRs</a:t>
            </a:r>
            <a:r>
              <a:rPr lang="pt-BR" sz="1200" dirty="0" smtClean="0"/>
              <a:t> tarifados será reduzido o volume a ser processado, permanecendo apenas as assinaturas e mensalidades dos cartões SIM com conectividade gerida ;</a:t>
            </a:r>
            <a:endParaRPr lang="pt-BR" sz="1200" dirty="0"/>
          </a:p>
        </p:txBody>
      </p:sp>
      <p:sp>
        <p:nvSpPr>
          <p:cNvPr id="6" name="AutoShape 2" descr="data:image/jpeg;base64,/9j/4AAQSkZJRgABAQAAAQABAAD/2wCEAAkGBhISERQUEhQVFBMWGBgXGBYXFhoaGxgaHBYVGBUaFxoaHCghFxojGRgYIC8gJycpLi0sGB8xNTAqNScrLCkBCQoKDgwOGg8PGiwkHiQpLC8tLC4sLCwuKSwtKiwsMiwvKiwtLCwqLCwpLSwsKSwsLCw0LCwsLCwsLCwsLCwsLP/AABEIALQBFwMBIgACEQEDEQH/xAAcAAEAAgIDAQAAAAAAAAAAAAAABgcEBQEDCAL/xABLEAABAwIDBAYFCAYJAgcAAAABAAIDBBEFITEGBxJBEyJRYXGBMkKRobEIFCNSYpLB0RUkM0NTghY0cnOTosLS8LLTRVRVY4OEs//EABoBAQACAwEAAAAAAAAAAAAAAAADBAECBQb/xAA2EQACAQIEBAMHAwIHAAAAAAAAAQIDEQQSITEFQVGRE2FxMoGhscHR8BUiQhThIzNDUnKC8f/aAAwDAQACEQMRAD8AvFEVD73970he+joXcEYu2Wdp60hGTmxEeiwHIu1JuBYAlwE12331UVAXRx/rNQLgsYRwMIyIkfmAQfVFyLZ2VO4zvcxevk6OKR8Qdk2KmaQ453yc28hNtc7ZaLE3c7t58Wm1MdNGQJJrefBGNC8g37Gg3OoDvS2zGx1Jh8fR0sTWfWfq9/e95zPhoOQCA84Ddpj1UA91PO++f00rWu8xK8OB8Qu4bG7QUI4hFWNYNRBOXHxtA8keNl6jRAefNmd81dG7o5ZGykGxiqWhj76ENmYBnfk5hKtrZjeLS1jhH1oKg/uZbBzrC56NwPDKLZ9UkjmAsjazYKixFhbURDjtZsrbCRng62fgbjuVHbSbOVGEStiqiZqN7voagXBaRmA46seLXGfK7TkQIZZ4arVdOfuB6SRVhsvvCfT8DK1/S0zso6rmzsE/a0aceoy4ri71ZzXAgEG4OYI5ralVjVjmizLVjlERSGAiIgCIiAIi0mJbbYfTu4JquBj+bTI3iHiL3CA3aLUYZtdQ1GUFVBIexsrSe7q3utugCIiAIiIAiIgCIiAIiIAiIgCIiAIiICEb1to3wUoghJbNUks4xkY4gPpng8nW6oPa6/JecsEwSTEq9lPD1Q93CDYkRxtGbiOwNF+Vz4qxd6+PmSWuc03bGWUrLHIcA+lI7D0kzwf7sDktl8m/Z0BlRWuHWJEEZtoBZ8hHbclg/lKghLPOT5LT7mWW9geCQ0lPHTwNDI4xYDt7Se1xNyT2lZ6L5kkDQS4gAC5JNgANSTyCnMH0iqzH/lCUEMhZBHJU8ORe2zGE/ZJzd42t2XXGCfKEoZjaaGeDK5cG9I0dt+DrW7+FAWosLGsGhq4HwTsD4pBZzT7iDyIOYPIhfeG4pDURtlgkZLG7R7HBwPaLjmOY5LKQHnqDD34ZWSYfU3fCRxQvPrxE5EdjmnI+B5WUw2P2mfh1SyhqTeklsKaUn9m4+jEf/bd6v1TloRbc74NmzUUXziMXqKQmZna5g/bM0ORYL27WhRKDD2YphcsOssTOkiPMsIvb4Ed/iuVVi8PiFUjtLdfnP57Ei/dGzLpRQ/dVtU6uw9jpTeeImGa+pey3WPe5paT3kqYLqkYREQBcOcALnIDUrla3aaifNRVUUWUkkErGG9us6NzW58syM0BQ22+8+qxSpdTUUjoaRpILmmzpADYveRnwnkwa3F+7s2X3d0xHE9vGL262fEeeWgHkoHsjUdDUuZJ1C4FlnCxDg4ZG+hyIt2q5NmasdGG+swnLuJvf32XC4rXqw0i7LQnoxUpamypN1tFK2xp47dwz8jqu2q2exDC29LQzOnhbm6kneXtIyuI3u60TraZkXOYW8w7H2s1XXtJt1DDTyOfYN4Te/wAAOZ7lHQxFKNO8ZvP0u3d9LEkoO+2hv9nsdjrKaOoivwSC9nZOaQSHNcOTmuBB8FsVDt0tFIzDInSDhdM6Sfh+qJXl7B90g+amK9Ar21KgREWQEREAREQBERAEREBgY7jMdJTyTynqRtLrc3HRrW39ZziGjvIWTSSF0bHO1LWk+JAJVf745nOjp4R6LjLIRfUsa1rAe0XlJ8WjsU4wOqbJTQSNN2vijcD2hzGkH2FaKd5OPSxZqYdwowqv+Tl2VvrfsZyIi3Kx5Y2tqukpHyfxameTx4qiU5+wK79ytF0eDUtwAX9I89/FK8t/y2VEY2w/ouK+rZZWnuIlef8AUvQO6aYOweiLTcCO3mHuBHkQVVw20v8AlL5m0iXKpd+m0Eruhw6B3C6YGSYg6RA2a09znAk5j0ANCraXnneNWOOK4lIf3MUUbO4dCHkffJPmpas3CDa3NSHbN7ISYlVfNaMARtzkmdoGg2L3Ea3PotHuzIsXF/k8iCmfLT1Uj6mJheAWta15aLkNsbsJtlcnv7VuPk5YWGUE01hxSzFt+fCxjeEH+Zz/AGq0MUlDYJXHINjeTfsDSSt1GysDz7sNtRJRtZWx/sXODauEei5pcW9M1oyD2kE94y5r0RT1DXsa9hDmOAc1wzBBFwR3EKhticCBw9odpKzS19SXXPbmdFut3+1EuHVDKCpJfSvdwQSE3ML3ejG4nWNxNmnkSBppzcJjIyqTo32enp/YklBpKRcL2Aggi4IsR2jmqW3bu+aYg6nubRTTU+epAe7oz4cJaQVdapLEZODHazh5TxOHi6niv71PjnlpZ+jT7GsN7G33dD5rjmJ0YuGSATsHIBr+HIX1IkH3e5Wsql2bmEm08sjdHU8vsD4gLq2lYoyUoJrYw1ZhERSmAiIgKZ367uqb5vLiMZ6KZpZ0jQOrLxPay9vVf1rk87HK+aqbBcZrwAYQ6UX4RkXEHLK4z5jUq1/lEbXtEUdBG68jnNlltyYL9G095d1ss+oORzh27fDzwR39Z5k8ha3/AE+8KnjZxp0nKST9TaKu7Bhx5+kDgNOIkgDzdJZbfdJsgzFnyVFdI6ZtPI0Nhy4HmxIL/rN7ufMkXBtOj61G8DUEn3gqrN0OMjDMVqKKc8Ec5DWOccuJpJhPZ12uI8eEKpgKkZv2Um4pqy9b9tCWrDL3PQIC5RF1yAIiIAiIgCIiAIiIAiIgK03r36en7Ojkt95l/wAFv92GIdJh7GEjigc+Egcg03iv39E6M+awN69JeKCS2bZCz+V7CT72NWk3YYsIqt8LjZtQ27Ry6SMEm3e6O/8AhKjGWXENPmemq0/H4TCcd4N37v7plrIiK8eZPN20eGuMOKU9rOp6qWRoyzYX8YIt2tLSrG+T9igkwro+cEsjPJxEgPteR5FajeLSCkxeOdw+gro+ikNsukYOEcR0zYWi3Oyj+6SvOGYzNRSZR1PVa483N4nQG55Fpc3K/WcO9UqLyVp03z/cvk/j8zd6xTPQS8670ISyvxUEW4mwPb3gwtBI/mBHkvRSpzfpgZbLFVi/RyxmkmPJpPE6Bxy7S4EnuVitG8ez7M0Nr8nqoDsKLRqyeQHzaxw9xU32wpXy4fWRxjie+mnY1o5udE8NHmSFUPycsfDH1NE82c4iVgPMtHDKPG3Abdx7FeqlBRW7vaOlfSNjkeWvjYGgC2o7QdB+CwdpJPnM7IIDeaV8bI7ZkEODjJb6rAC6/wBlWNj+5TDaqYzcMsEjiXOMDw0OJ1PC5rgCe4DUlbrZXd9Q4eS6ni+kcLOleS+QjLLiPog2FwLDILlx4bCNbxU/y9yV1W45WSILz7R4qKjE62oy4DUuDSDcFkTeEO82tB81aW9bbAYfh8jg600oMUNteJwN3fytu7xsOapHCI/m1IzIl59UC7nPeeqwAZkm4apsdrTyLd6GkXZ3LG3SUZlxCtqiPQjZADfK73GWQAd1o/b4q2VHN3+zJoaJkb7dM8mWYjnK/N2fMNFmjuaFI1apQyQUeiNWEUZ2u3i0OGj9Yl+ktcQs60h1t1fVBtq4gd6rHFd/FdUXGH0gY3lJL1j4gZMab8iXLdtJXYLxmnaxpc9wa0ZlziAAO0k6Ko9vd/UMIdDh1p5tOmIvG3t4BrI7/LmPS0Vd1tFiWIPHz2qe+5Fowbi/cxtmNPeApHge71kVjYNP1j1n/k3yVCvxCjRW92bxpylsiE4bs1UVcxmqi9znu4jckvkJ7fqj8uWqtjBcIELbm3ERaw0aOwLJo8PZEOqM+ZOp81krzOMx88Q7ci9So5NXubjAKsNLmu0copvC3cR1WfoPHoSgXy14Xjm34e0HatcQbhbWkxrLheAR3ph8QlFRbytbP6PyNpw5kR2Y3mVeHhtPi8b3wt6ra1l35ZBolsLu7OLJ2QydmVbGGYvBUxiSnlZLGfWY4OHhloe5RiXCopPQPDfkcwtBNsD0TzLA18En8SleWE536zW9V+fJzSu5T4lOK/xYX846/DkVZUV/F9y0UVdU21GIwZO6KraOTx0Etud3NBY493AzxW1wnejRyyCGbjpJ3aR1ADQ45DqSAljsyLZ3PYujQxdGv/lyv5c+xDKEo7omCIismgREQBERAEREBDt6zrYffsmh/wA0gZ/qVe4lSSQx0tTF6ZbHI3Ow6WMA2J+q8CxHMF/appvjxACmgg9aadjrX0ZD9K93eA4Mb/OFycCMmGRxkWeI2kdzw0Ee/JcXiNTw6kJLlv6fmp6XhdZU8NlqexKbT9HGz7aE0wrEmVEEc0foSMa9t9bOF7EciNCFwoTuixXiinpif2TxIwW0ZNxG3+K2U+YRdiEs0VI4OIouhVlTfJtG93g7IjEaGSDISj6SF2nDK2/BnyBzaT2OKoWqgfiEGV48SoiWubo9wYTkCMw8OFx2EEc7r08qq3rbBTdIMSw9v6xGPpo2jOZgt1m21eALEakWtmLGCvSc0pQ0ktvt6MijK2+xJN2O3jcTpAXWbUxWZPH2HQPA+q61+43HK6keN4LFV08lPO3ijkbwuHvBHY4GxB5EBee8Nr3Sytr8NeIq1v7SE+hMPWa4XGZtpzsCCCLi59iN4dPiLeEfQ1TR9LTPye0i1y29uNl+feLgLajXVVW2a3XT+3mGrHnnavZauwWtbJdzeF94Kluj7aX5B1snMOufpA3N17Cb6qOtY1lQ5lLU6FrzaN5yF43nLO46pN+y9rqfYhh0U8bo5mNkjdkWPAIPkVVmP/J0o5SXUs0lMfquHSs8rkOHiXFTmpbTXAi4Nx2hRrazeLQ4cwmeZpktlCwh0jtbdUeiMj1nWHeqmf8AJ6xFl2RVsPRnW5lZfl6LWkHLvWzwn5Nwa4GesuObYohfyc8kD7qAr/G9o5sVrBU1YIivwwU7QXEi/VjjbrISbcTrZnLIWAuLd7u8kbI2srmgSD9hT5ERX9d50MpGn1fHTjEajBtnGcQZx1ThkL9JO8aXLnH6NmXcMsgSqxx3fRite4x036ux17Mh9O32pTmPEcKiyLNnl/4D0Fj21tHRNvVVEcWVw1zuuQNeFgu53kCq12m3+RPZJFhsU0kzmlrZi0BrCcg8NIJdbscAFWdDshxOMlU8yPOZHETc/acc3H/maluE4GXC0TGsYOdrD3alU62PhTWmvyNlFt2RUtXJJ0rnTcTpeK7zISSTe54iczdWJhGLRzsBYQCALs5t8uzvUoq9g6WZtpml7vrg8JHhbl3G6jNXugLTxU1SWkaB7c7/ANthy+6qE+IYbEK0m4teWhN4E0bvB64RSXdoRYns71K4pWuF2kEdoVaf0WxiIZOim7uIfFwb8V9Q/paPP5pn2skA+DiqNbC06rzRqRv6r62JKc5w0cSy0VdnazFYx1qKUj+yXfBl18HeRXN9KgcPFsg/0qt+m1n7Nn/2RN48eaZY6KuBvQqv/Iu9r/8AYu2PeHXu9HDnm/2ZD/pT9NxC3S7r7mfHiWnhhP8Az3KT0bCBmqZpNqMc1hoGtP23D4OcFt463aOYdaWlpgdS1nE4eAIcCfNdLCRVCP75K/qn8iGbcnoi0KqkY8ddoI7Ty8+Sp7erU0QhkhLmyym3QsbYvDyciLZga589M1sHbDVk/wDXMRqps/RjPRNOmRAvf3La4Pu/p6bOGJod9c3c/v6zs0r1KcpxnFNtO+itf3vl7mIxaTTNTsXtDjNNSwtkbBO1rbdFKXsla2/UHSDiB6vItuMhyU2oN5lObCqjlonHK8wBiv8A37CY29nWLfeFjfoRy+H4M7xSHEcXF3lBNdg6NN7MnLJA4Aggg5gg3B8CvpVpBQzUpLqVxgOZLLcULjmetFcAZm5LC1xtqpJgO3DJXiCob83qDfhFyY5bfwpCAC62ZYbOGeRA4l18Njqdd5dpdH+aledJw15EnREV4iCIvl5yNtbICqMWjOI4u4aww/Qjs4WOvMe4vk6neIwVZIpvoyFFN2eG2phK4fSSkvd7SAPDV1vtFTeQWafBcaFP+oc6s9tUjr46oqco4eG0NPV83738CstiT0WO1UQ9F0D3Htu2aNzR4WmKJsGRNjdbML2ZDwd3XmyPmIAfNFfwiaoQv0K/EXfEyvvpf1yq/wAS0URFaKBVW8LdCXyOrcMtHU+k+HIMmOpI5NeefInPI3Jrb9KMll6OqbJS1sRsHgmOVh5WdlfXQ555Er08o1thu9osSbaoj+kAs2ZnVkbrbresMz1XXGeigq0I1NdmuaMp2K/wPelX01mVTBWxD94yzJgM/SaepJyGXCeZupphW9vC5snTinfYEsqAYiL8iXdU6cnFVRj+7HFsOu6mPz2nGgAJe0d8d+L7pPko1FtfC/qVEZadCCOIeBFrj2KLNWp7rMvLcHqSnxOGQXZLG8drXtPwKiu8veJHhlLxsLH1EnVhjJ583uAz4W+8kDK9xR0eGUE3oiMnsa4tPsBHwUQx6BjJ3sjbwtabWuTnYX1PapKWIVR5bNMHaxs9fUufI8vlkPFJI7PxJ7uQA7gLKd4ZhUcDOFg8Xc3HvWq2Jow2Av8AWe4+wZAe2581IVzcXWcpOC2RlGfg+G9K/P0G69/YFK2MAAAFgNAFq9mwOhPbxG/sC2q81iZuU2uSOjRilG4REVYmCIiALkLhfUZzWUDuihusyKmXRE5ZsUoV2lCJFJsyIKILYQ4eOaxqecLZMqGnmu3h6dMrTbDado5LsAXwZh2r4dVtCu3hEj1Z3IQsN+JALDnxXvUU8TTjzMqDZl13BbQXUPx3DYpmlj23a7l2HkQeTgcwRotjU15K1ssvM/8AL5Lg4vEqcrx3LdOFlqdWyW30lLUMoMQfxNdlT1Tjm76scx5u5B/Pnc5q0FUG0mw7MQY2P5xFE++RILjlnkMuV+fNWFgzqmGniZLw1D2NDXSNdwmSwtxWcLcR59bVemwOJdWinPco1IZZNI3qLWNxl3rU87e/6N3/AEyEn2Lh20cQNnNnH/1piPaGEK9mXUjsRXBdpY6GskoKo9H1i+nkdk18T3FzBfkWkll/s94v9bd7xYIYnRQyB8rup1Otwk5Wbb0n8g0Xz1WdtSMIrIgK4xFjT1XSExOYcr8LzwubewuL52zWFs5hGz9K4SUz6PpPVkdUNkcMrdVz3ksyyysq3gLK4Rejfz3RchiKakqkoXkvPRvq1a/rrqZO6/Zd9JSufO3hqKh3SPb/AA2gBsUfi1oz73ORSeLFoHejNE7we0/AorKVlZFWc5Tk5y3erMtERZNAiIgCj+0mwVBX3+c07Hv06QDhky067bOI7ibKQIgKSx/5NzTd1FUlutmTi47hxsFwP5Sqj2t2UqMOqDBUgcfCHhzTxNc03Ac05G1wRmBmCvZKi28DYCDFafo5OpKy5ilAuWE6gj1mGwuO7tCA88bD4kCx0JPWBLm+B1A8Dn5qUqvtoNmqvDKjgnYY5Gkljxm14HrRu0cPfnYgHJSTA9qWTWa+zJPc7+z2HuXJxeHabnHYymTDA8SEbi13oO59h7fBSgFQRZ9BjL4svSb9U8vA8lwcRhs7zR3LVKtl0ZLEWDSY1FJz4T2Oy9h0KzlzZRcXZouKSewREWpsEREB9BxC7G1JXSi2UmtjFjNZXLubiS1iKVV5rmYyo2v6TXw7EVrUWXiZsxkRmPrl0OnJXUijdST3NrI5JWtqavjqGQt9UdLJ3DSJp7C5/W8Iz2rH2h2kbTBrGjpamTKKFuridC76re9duz2EuhjJldxzynjmf2utYNb9loyHh3qRQyw8SXPbz8/RfP3mt7uyNouCwdgXKKubhmWmXhku1tS8aPePBxHwK6kWylJbMxZHc+skLS1z3Oa4EFriXAg6gh1wR3KPTYNR0t6hkETHt9EhoHWd1WgDQEkgac1unvABJIAGpKgOKbSGrqRHCHOiicAA30ppjcMawc7C57tTYC6vYSNetK0ZOy31f5qQ1XGC21JBsdgwrsSYZWNe2BjpZDwNAJeHRRNNgNbyO/8AjCKyNhNlvmVNZ9jPKekmI04rANY37LGhrQedidSVwvZ0oZIJM5pJERFKAiIgCIiAIiIDXY9s7T1sRhqYmyxnkdWntaRm13eFQ+2fyfqmC8lA41MWvRusJW/BsnlY9y9EogPHFPj9VSuMcgddpsY5WkOb3Z2c027fYt9R7bQu/aB0Z+8PaM/cvSWP7JUdc3hqoI5bCwcRZzb68LxZzfIqs8e+ThTvJdSVD4Te/BIBI3wBFnAd54lWqYWnPddjNyJ02IRSeg9rvAj4LYU+ISM9F5A7NR7Co/iu4jFoTdkcc4vrFIL9xs/hPsutBVYZitHxdJFVRtbqXxuLABzDiC23eFTqcOvs+5lSa2LPh2mePSa13hcfms2PaWM6hzfIH4FU/T7bzttxBj+24sT7Db3LOi29HrReYd+BH4rnz4S/9vZkyrzXMtpmNwH17eII/BdoxOE/vGe0KrIdt6c6h7fEA/ArJ/pdS/xD9x35KtLhclyZusTIsz9IRfxGfeCfpCL+Iz7wVVybbU40D3eDR+JC+P6dQfUl9jf9yfpU+jM/1L6FrHEIv4jPvBcHE4f4jPvBVQ7bqHkyT/L+a6ZdvW+rET4uA+AKyuETfX4D+pfQtp2MQj943yufgup+0EI5k+DT+Kq6l2hragfq1I+TO3UZJJn2dQarPqNkdoJB/VZWAjRoY0+93ECpocGb3fxNXiZEyr9tYohcjhH23AewC5Ki9Xt7V1N2UbA0aGUiwHhe+f8Ayy11Lu3xVp4pMOfM7te8H3cVj5rcswDGQLfo11u5zR+Ktx4ZCl7MMz89uxG603zNpsnh9PBxSSSGSqf6csuvgw8m+d/cBK2yA6EHwKgYwPGf/TX/AH2/muxmAYwf/DJL/wB6wfFU63C61WWZ/QkhiMqtYnS65KljdXNHiQorT7GY282NCyPL0n1MZHh1CT7ln0u6fF3/ALSakgHawPkcO3JwAv5qOPBar3Zu8V5GxlxuFvr38AT8FpsW29hhHIH7Rz8mtuT7lIKTcWHD9ar6iTuiDYRz1ydfkpZge7PDKQ3ipYy+9+OS8jr9odJfh8rK7S4LBe27kcsRJ7FKtpsWxghtNC+OA/vZB0bCCNQbZj+zxHRW3u93XwYYwOc7pqixHSFtgwHURtz4b5Xde5tyFmibAIu1SowpRywVkV229WERFKYCIiAIiIAiIgCIiAIiIAiIgCIiA1WN7LUlYwsqYI5Wm+resL5EtcOs094IKqHbb5PVg6XDXkkZ/N5Dr3RvPwd95XmiA8Qz0743lkjS17TZzHgggjUOBzB7lK8BwukqY79HZ7cnN43eRGeh/Nbff70X6Xd0fDxdFH0tvr9b0u/o+j8rKMbEzEVBbycw+6xH4+1VsSn4bcXZoyiRjZGl+ofvu/NdVZgdFBG5748h9pxJPIDPUrfKIbeyOvE31bOPich7h8VzKMqlSai5PuZJNsJumfitp5W/NKK54eAfSS8rtLgcr+sRbkAdReGz+wOH0TQKemja61uNzeOQ3zN3uu61+V7Lb4ZDGyGJsIAiaxoYG6cAaOG3dayyV20rKyNQAiIsgIiIAiIgCIiAIiIAiIgCIiAIiIAiIgCIiAIiIAiIgCIo1tNvFw+gPDUztEn8NoL3912tvw+JsgJKipys+UQ139UoJpe97g22nJgff2haSs3y43JfoqaGFp06hLh4l77E/wAo8Fo5xjuwX8oJvF3r02GxljC2arOTYgbhh+tKR6IH1dT3C5FMYjjePVQtNVSNHY17YwfEQgAjxWmh2FlPpyNHgC742UbxFJfyQsaDEcQknlfLM4vkkcXOcdSTr4eAyCkWw+HO4nTEWbbhb3knMjwtbzWzotjYGG7ryH7WnsGvndb1rQBYCwGgCo4jFxlFxgZSOV2bQbMCemabZFoNxmWOAsHW5i2q4ggL3BrdT/y/gprDEGtDRoAB7BZcStiHRlFx3LNKnnvcj27reW/D2so8RB+bt6sNSLuDBybJzDeQPLS1sxdNHWxzMbJE9sjHC7XMcHNI7iMiqorMAikvlwk620PiDktGzYuSAl1JPJTkm56GR0d/FubSupQ4xSkrVNGaSoTWxfSKk4cex+Am1Q2dvJs0LD/mjs4+azqbe7iUVvnNBHJnm6GR0dh2hsgNzbvz7l0oYyhP2ZIicZLdFvIoVgW9uhqHBkhfSyE2DahvACexsmbDfkL3PYpqCrKaexqERFkBERAEREAREQBERAEREAREQBERAEREAREQEZ3k4hUwYZUy0mUzGXvzay46Rze9rOJ3lz0XlrZ1sctT+sHiLrnrG/E8m/WJ1vnrqV7KIvkdFT+23yfYpnOlw97YHEkmF9+jJJv1HC5jGvVsRpbhAWs45otXsCMMZyA8AB8Au8UUh0jef5T+S0s+A43QZTUskrATZ7PpNNDxx3IHPrC6+qfem5h4ZWPa4ahzQbeOYK4NbCV4+wkySOXmboYfL/Df90/kuRhk38N3sWPFvTgOpb914/ArPh3i051dH/iAfEKlKOKj/pkqjS6nw3Bpz6h8yB8SsqDZqQ+k5rR3Zn8lkQ7dUp7D4Paf9Sy2ba0v1R5kfg5Qt4jpb3M3UaXU76HDWRDqjM6uOp/ILKWI3bak+oz3/mvr+ndIP3cfv/NVnh5yd2/hL7E6qRSsvoZK7IoHONmgnwC10m8embo2IeQ/F6xpN8MTR1XxDwLB8CVJDBNvW/uX3aMOsiWw7NSnUhvvXVVYUGDN6r6v325G0l+5rXfGzR71gU21GKVxAo6WeQH1yOFn3z1R94K9+nZlaFN+smReP1ZKsfgh6N3EG8RHVyzJ/EeK+9y2M1D6qqp2lz6GJjS0k3bFLdo6OI8mFvEeHQcOVr59ODbmqyoIfidTwMOsEBuXdz5DpzBA4vFWpgmBQUcLYaaNsUbdGjmeZcTm5x7TmuvgMFLDL90rlepPO72M9ERdMiCIiAIiIAiIgCIiAIiIAiIgCIiAIiIAiIgCIiALFrcLhmFpYo5AeT2NcPeERAR+t3WYTKCHUUIv9RpjPkYyLLQ1u4DCXjqtmh72Sk//AKByIgIpie4+gjc4Nlqja+r4/wDtKCYlsVBGSGuly7S3/auUQEdrcLYzQu87fku/CcEjltxFw8CPxCIgLKwXc1RTNYXSVI4tbPj/ABjU2odwOExjrNmm75JSPL6MNXKICTYXu9w2n4TFRwNc3RxYHuGVvSfd17c7qQAW0REByiIgCIiAIiIAiIgCIiAIiI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https://encrypted-tbn1.gstatic.com/images?q=tbn:ANd9GcQzpyHJP9-qwOrnwyz7jI8gPlU4jgF3B8ZQHh2-ZYF9GKGml9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32426"/>
            <a:ext cx="1176065" cy="78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7</a:t>
            </a:fld>
            <a:endParaRPr lang="pt-BR" noProof="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288" y="51470"/>
            <a:ext cx="7705104" cy="784225"/>
          </a:xfrm>
        </p:spPr>
        <p:txBody>
          <a:bodyPr/>
          <a:lstStyle/>
          <a:p>
            <a:r>
              <a:rPr lang="pt-BR" dirty="0" smtClean="0"/>
              <a:t>Reengenharia – Macro Blocos de Sustentação</a:t>
            </a:r>
            <a:br>
              <a:rPr lang="pt-BR" dirty="0" smtClean="0"/>
            </a:br>
            <a:r>
              <a:rPr lang="pt-BR" dirty="0" smtClean="0"/>
              <a:t>Continuação ...</a:t>
            </a:r>
            <a:endParaRPr lang="pt-BR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41251" y="709590"/>
            <a:ext cx="7947173" cy="36623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buAutoNum type="alphaLcParenR"/>
            </a:pPr>
            <a:endParaRPr lang="pt-BR" sz="1200" dirty="0"/>
          </a:p>
          <a:p>
            <a:pPr marL="0" indent="0" algn="just">
              <a:buNone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III – Mudança na modelagem da Logística</a:t>
            </a:r>
            <a:endParaRPr lang="pt-BR" sz="1200" dirty="0"/>
          </a:p>
          <a:p>
            <a:pPr marL="0" indent="0" algn="just">
              <a:buNone/>
            </a:pPr>
            <a:r>
              <a:rPr lang="pt-BR" sz="1200" dirty="0"/>
              <a:t>1 – Retirada a necessidade de criação de uma nova esteira de pedidos de venda de cartões SIM, ficando a escolha do tipo de SIM a ser feita por procedimento. </a:t>
            </a:r>
          </a:p>
          <a:p>
            <a:pPr marL="0" indent="0" algn="just">
              <a:buNone/>
            </a:pPr>
            <a:r>
              <a:rPr lang="pt-BR" sz="1200" dirty="0"/>
              <a:t>2 -  Retirada da</a:t>
            </a:r>
            <a:r>
              <a:rPr lang="pt-BR" sz="1200" kern="0" dirty="0">
                <a:solidFill>
                  <a:prstClr val="black"/>
                </a:solidFill>
              </a:rPr>
              <a:t> necessidade de criação de materiais novos no ERP e diferenciação de preços nos </a:t>
            </a:r>
            <a:r>
              <a:rPr lang="pt-BR" sz="1200" kern="0" dirty="0" err="1">
                <a:solidFill>
                  <a:prstClr val="black"/>
                </a:solidFill>
              </a:rPr>
              <a:t>SIMCards</a:t>
            </a:r>
            <a:endParaRPr lang="pt-BR" sz="1200" kern="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r>
              <a:rPr lang="pt-BR" sz="1200" kern="0" dirty="0">
                <a:solidFill>
                  <a:prstClr val="black"/>
                </a:solidFill>
              </a:rPr>
              <a:t>Redução de 100% de impactos para desenvolvimento e testes em TI para:</a:t>
            </a:r>
            <a:endParaRPr lang="pt-BR" sz="1200" dirty="0"/>
          </a:p>
          <a:p>
            <a:pPr marL="0" indent="0" algn="just">
              <a:buNone/>
            </a:pPr>
            <a:r>
              <a:rPr lang="pt-BR" sz="1200" dirty="0"/>
              <a:t>a) </a:t>
            </a:r>
            <a:r>
              <a:rPr lang="pt-B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</a:t>
            </a:r>
            <a:r>
              <a:rPr lang="pt-BR" sz="1200" dirty="0"/>
              <a:t>   b) </a:t>
            </a:r>
            <a:r>
              <a:rPr lang="pt-B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</a:t>
            </a:r>
          </a:p>
          <a:p>
            <a:pPr marL="0" indent="0" algn="just">
              <a:buNone/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</a:rPr>
              <a:t>III – Ajuste na Política de Segurança da Informação</a:t>
            </a:r>
          </a:p>
          <a:p>
            <a:pPr marL="0" indent="0" algn="just">
              <a:buNone/>
            </a:pPr>
            <a:r>
              <a:rPr lang="pt-BR" sz="1200" dirty="0"/>
              <a:t> 1 -  </a:t>
            </a:r>
            <a:r>
              <a:rPr lang="pt-BR" sz="1200" b="1" i="1" u="sng" dirty="0"/>
              <a:t>Retirada de 100% </a:t>
            </a:r>
            <a:r>
              <a:rPr lang="pt-BR" sz="1200" dirty="0"/>
              <a:t>dos seguintes impactos em desenvolvimento para TI:</a:t>
            </a:r>
          </a:p>
          <a:p>
            <a:pPr marL="228600" indent="-228600" algn="just">
              <a:buAutoNum type="alphaLcParenR"/>
            </a:pPr>
            <a:r>
              <a:rPr lang="pt-B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NDS</a:t>
            </a:r>
            <a:r>
              <a:rPr lang="pt-BR" sz="1200" dirty="0"/>
              <a:t> – Não será utilizado </a:t>
            </a:r>
            <a:r>
              <a:rPr lang="pt-BR" sz="1200" dirty="0" smtClean="0"/>
              <a:t>neste momento de lançamento para </a:t>
            </a:r>
            <a:r>
              <a:rPr lang="pt-BR" sz="1200" dirty="0"/>
              <a:t>autenticação nem </a:t>
            </a:r>
            <a:r>
              <a:rPr lang="pt-BR" sz="1200" dirty="0" smtClean="0"/>
              <a:t>autorização, em seu lugar estaremos melhorando os controles internos da plataforma M2M</a:t>
            </a:r>
            <a:endParaRPr lang="pt-BR" sz="1200" dirty="0"/>
          </a:p>
          <a:p>
            <a:pPr marL="228600" indent="-228600" algn="just">
              <a:buFont typeface="Wingdings" panose="05000000000000000000" pitchFamily="2" charset="2"/>
              <a:buAutoNum type="alphaLcParenR"/>
            </a:pPr>
            <a:r>
              <a:rPr lang="pt-B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</a:t>
            </a:r>
            <a:r>
              <a:rPr lang="pt-BR" sz="1200" dirty="0"/>
              <a:t> – Não será utilizado </a:t>
            </a:r>
            <a:r>
              <a:rPr lang="pt-BR" sz="1200" dirty="0" smtClean="0"/>
              <a:t>neste momento de lançamento para </a:t>
            </a:r>
            <a:r>
              <a:rPr lang="pt-BR" sz="1200" dirty="0"/>
              <a:t>a gestão de </a:t>
            </a:r>
            <a:r>
              <a:rPr lang="pt-BR" sz="1200" dirty="0" smtClean="0"/>
              <a:t>contas, </a:t>
            </a:r>
            <a:r>
              <a:rPr lang="pt-BR" sz="1200" dirty="0"/>
              <a:t>perfiz de </a:t>
            </a:r>
            <a:r>
              <a:rPr lang="pt-BR" sz="1200" dirty="0" smtClean="0"/>
              <a:t>colaboradores e </a:t>
            </a:r>
            <a:r>
              <a:rPr lang="pt-BR" sz="1200" dirty="0"/>
              <a:t>nem de clientes no acesso aos Front </a:t>
            </a:r>
            <a:r>
              <a:rPr lang="pt-BR" sz="1200" dirty="0" err="1"/>
              <a:t>ends</a:t>
            </a:r>
            <a:r>
              <a:rPr lang="pt-BR" sz="1200" dirty="0"/>
              <a:t> da Plataforma </a:t>
            </a:r>
            <a:r>
              <a:rPr lang="pt-BR" sz="1200" dirty="0" smtClean="0"/>
              <a:t>M2M. Estaremos </a:t>
            </a:r>
            <a:r>
              <a:rPr lang="pt-BR" sz="1200" dirty="0"/>
              <a:t>melhorando os controles internos da plataforma M2M</a:t>
            </a:r>
          </a:p>
          <a:p>
            <a:pPr marL="228600" indent="-228600" algn="just">
              <a:buAutoNum type="alphaLcParenR"/>
            </a:pPr>
            <a:endParaRPr lang="pt-BR" sz="1200" dirty="0"/>
          </a:p>
        </p:txBody>
      </p:sp>
      <p:sp>
        <p:nvSpPr>
          <p:cNvPr id="6" name="AutoShape 2" descr="data:image/jpeg;base64,/9j/4AAQSkZJRgABAQAAAQABAAD/2wCEAAkGBhISERQUEhQVFBMWGBgXGBYXFhoaGxgaHBYVGBUaFxoaHCghFxojGRgYIC8gJycpLi0sGB8xNTAqNScrLCkBCQoKDgwOGg8PGiwkHiQpLC8tLC4sLCwuKSwtKiwsMiwvKiwtLCwqLCwpLSwsKSwsLCw0LCwsLCwsLCwsLCwsLP/AABEIALQBFwMBIgACEQEDEQH/xAAcAAEAAgIDAQAAAAAAAAAAAAAABgcEBQEDCAL/xABLEAABAwIDBAYFCAYJAgcAAAABAAIDBBEFITEGBxJBEyJRYXGBMkKRobEIFCNSYpLB0RUkM0NTghY0cnOTosLS8LLTRVRVY4OEs//EABoBAQACAwEAAAAAAAAAAAAAAAADBAECBQb/xAA2EQACAQIEBAMHAwIHAAAAAAAAAQIDEQQSITEFQVGRE2FxMoGhscHR8BUiQhThIzNDUnKC8f/aAAwDAQACEQMRAD8AvFEVD73970he+joXcEYu2Wdp60hGTmxEeiwHIu1JuBYAlwE12331UVAXRx/rNQLgsYRwMIyIkfmAQfVFyLZ2VO4zvcxevk6OKR8Qdk2KmaQ453yc28hNtc7ZaLE3c7t58Wm1MdNGQJJrefBGNC8g37Gg3OoDvS2zGx1Jh8fR0sTWfWfq9/e95zPhoOQCA84Ddpj1UA91PO++f00rWu8xK8OB8Qu4bG7QUI4hFWNYNRBOXHxtA8keNl6jRAefNmd81dG7o5ZGykGxiqWhj76ENmYBnfk5hKtrZjeLS1jhH1oKg/uZbBzrC56NwPDKLZ9UkjmAsjazYKixFhbURDjtZsrbCRng62fgbjuVHbSbOVGEStiqiZqN7voagXBaRmA46seLXGfK7TkQIZZ4arVdOfuB6SRVhsvvCfT8DK1/S0zso6rmzsE/a0aceoy4ri71ZzXAgEG4OYI5ralVjVjmizLVjlERSGAiIgCIiAIi0mJbbYfTu4JquBj+bTI3iHiL3CA3aLUYZtdQ1GUFVBIexsrSe7q3utugCIiAIiIAiIgCIiAIiIAiIgCIiAIiICEb1to3wUoghJbNUks4xkY4gPpng8nW6oPa6/JecsEwSTEq9lPD1Q93CDYkRxtGbiOwNF+Vz4qxd6+PmSWuc03bGWUrLHIcA+lI7D0kzwf7sDktl8m/Z0BlRWuHWJEEZtoBZ8hHbclg/lKghLPOT5LT7mWW9geCQ0lPHTwNDI4xYDt7Se1xNyT2lZ6L5kkDQS4gAC5JNgANSTyCnMH0iqzH/lCUEMhZBHJU8ORe2zGE/ZJzd42t2XXGCfKEoZjaaGeDK5cG9I0dt+DrW7+FAWosLGsGhq4HwTsD4pBZzT7iDyIOYPIhfeG4pDURtlgkZLG7R7HBwPaLjmOY5LKQHnqDD34ZWSYfU3fCRxQvPrxE5EdjmnI+B5WUw2P2mfh1SyhqTeklsKaUn9m4+jEf/bd6v1TloRbc74NmzUUXziMXqKQmZna5g/bM0ORYL27WhRKDD2YphcsOssTOkiPMsIvb4Ed/iuVVi8PiFUjtLdfnP57Ei/dGzLpRQ/dVtU6uw9jpTeeImGa+pey3WPe5paT3kqYLqkYREQBcOcALnIDUrla3aaifNRVUUWUkkErGG9us6NzW58syM0BQ22+8+qxSpdTUUjoaRpILmmzpADYveRnwnkwa3F+7s2X3d0xHE9vGL262fEeeWgHkoHsjUdDUuZJ1C4FlnCxDg4ZG+hyIt2q5NmasdGG+swnLuJvf32XC4rXqw0i7LQnoxUpamypN1tFK2xp47dwz8jqu2q2exDC29LQzOnhbm6kneXtIyuI3u60TraZkXOYW8w7H2s1XXtJt1DDTyOfYN4Te/wAAOZ7lHQxFKNO8ZvP0u3d9LEkoO+2hv9nsdjrKaOoivwSC9nZOaQSHNcOTmuBB8FsVDt0tFIzDInSDhdM6Sfh+qJXl7B90g+amK9Ar21KgREWQEREAREQBERAEREBgY7jMdJTyTynqRtLrc3HRrW39ZziGjvIWTSSF0bHO1LWk+JAJVf745nOjp4R6LjLIRfUsa1rAe0XlJ8WjsU4wOqbJTQSNN2vijcD2hzGkH2FaKd5OPSxZqYdwowqv+Tl2VvrfsZyIi3Kx5Y2tqukpHyfxameTx4qiU5+wK79ytF0eDUtwAX9I89/FK8t/y2VEY2w/ouK+rZZWnuIlef8AUvQO6aYOweiLTcCO3mHuBHkQVVw20v8AlL5m0iXKpd+m0Eruhw6B3C6YGSYg6RA2a09znAk5j0ANCraXnneNWOOK4lIf3MUUbO4dCHkffJPmpas3CDa3NSHbN7ISYlVfNaMARtzkmdoGg2L3Ea3PotHuzIsXF/k8iCmfLT1Uj6mJheAWta15aLkNsbsJtlcnv7VuPk5YWGUE01hxSzFt+fCxjeEH+Zz/AGq0MUlDYJXHINjeTfsDSSt1GysDz7sNtRJRtZWx/sXODauEei5pcW9M1oyD2kE94y5r0RT1DXsa9hDmOAc1wzBBFwR3EKhticCBw9odpKzS19SXXPbmdFut3+1EuHVDKCpJfSvdwQSE3ML3ejG4nWNxNmnkSBppzcJjIyqTo32enp/YklBpKRcL2Aggi4IsR2jmqW3bu+aYg6nubRTTU+epAe7oz4cJaQVdapLEZODHazh5TxOHi6niv71PjnlpZ+jT7GsN7G33dD5rjmJ0YuGSATsHIBr+HIX1IkH3e5Wsql2bmEm08sjdHU8vsD4gLq2lYoyUoJrYw1ZhERSmAiIgKZ367uqb5vLiMZ6KZpZ0jQOrLxPay9vVf1rk87HK+aqbBcZrwAYQ6UX4RkXEHLK4z5jUq1/lEbXtEUdBG68jnNlltyYL9G095d1ss+oORzh27fDzwR39Z5k8ha3/AE+8KnjZxp0nKST9TaKu7Bhx5+kDgNOIkgDzdJZbfdJsgzFnyVFdI6ZtPI0Nhy4HmxIL/rN7ufMkXBtOj61G8DUEn3gqrN0OMjDMVqKKc8Ec5DWOccuJpJhPZ12uI8eEKpgKkZv2Um4pqy9b9tCWrDL3PQIC5RF1yAIiIAiIgCIiAIiIAiIgK03r36en7Ojkt95l/wAFv92GIdJh7GEjigc+Egcg03iv39E6M+awN69JeKCS2bZCz+V7CT72NWk3YYsIqt8LjZtQ27Ry6SMEm3e6O/8AhKjGWXENPmemq0/H4TCcd4N37v7plrIiK8eZPN20eGuMOKU9rOp6qWRoyzYX8YIt2tLSrG+T9igkwro+cEsjPJxEgPteR5FajeLSCkxeOdw+gro+ikNsukYOEcR0zYWi3Oyj+6SvOGYzNRSZR1PVa483N4nQG55Fpc3K/WcO9UqLyVp03z/cvk/j8zd6xTPQS8670ISyvxUEW4mwPb3gwtBI/mBHkvRSpzfpgZbLFVi/RyxmkmPJpPE6Bxy7S4EnuVitG8ez7M0Nr8nqoDsKLRqyeQHzaxw9xU32wpXy4fWRxjie+mnY1o5udE8NHmSFUPycsfDH1NE82c4iVgPMtHDKPG3Abdx7FeqlBRW7vaOlfSNjkeWvjYGgC2o7QdB+CwdpJPnM7IIDeaV8bI7ZkEODjJb6rAC6/wBlWNj+5TDaqYzcMsEjiXOMDw0OJ1PC5rgCe4DUlbrZXd9Q4eS6ni+kcLOleS+QjLLiPog2FwLDILlx4bCNbxU/y9yV1W45WSILz7R4qKjE62oy4DUuDSDcFkTeEO82tB81aW9bbAYfh8jg600oMUNteJwN3fytu7xsOapHCI/m1IzIl59UC7nPeeqwAZkm4apsdrTyLd6GkXZ3LG3SUZlxCtqiPQjZADfK73GWQAd1o/b4q2VHN3+zJoaJkb7dM8mWYjnK/N2fMNFmjuaFI1apQyQUeiNWEUZ2u3i0OGj9Yl+ktcQs60h1t1fVBtq4gd6rHFd/FdUXGH0gY3lJL1j4gZMab8iXLdtJXYLxmnaxpc9wa0ZlziAAO0k6Ko9vd/UMIdDh1p5tOmIvG3t4BrI7/LmPS0Vd1tFiWIPHz2qe+5Fowbi/cxtmNPeApHge71kVjYNP1j1n/k3yVCvxCjRW92bxpylsiE4bs1UVcxmqi9znu4jckvkJ7fqj8uWqtjBcIELbm3ERaw0aOwLJo8PZEOqM+ZOp81krzOMx88Q7ci9So5NXubjAKsNLmu0copvC3cR1WfoPHoSgXy14Xjm34e0HatcQbhbWkxrLheAR3ph8QlFRbytbP6PyNpw5kR2Y3mVeHhtPi8b3wt6ra1l35ZBolsLu7OLJ2QydmVbGGYvBUxiSnlZLGfWY4OHhloe5RiXCopPQPDfkcwtBNsD0TzLA18En8SleWE536zW9V+fJzSu5T4lOK/xYX846/DkVZUV/F9y0UVdU21GIwZO6KraOTx0Etud3NBY493AzxW1wnejRyyCGbjpJ3aR1ADQ45DqSAljsyLZ3PYujQxdGv/lyv5c+xDKEo7omCIismgREQBERAEREBDt6zrYffsmh/wA0gZ/qVe4lSSQx0tTF6ZbHI3Ow6WMA2J+q8CxHMF/appvjxACmgg9aadjrX0ZD9K93eA4Mb/OFycCMmGRxkWeI2kdzw0Ee/JcXiNTw6kJLlv6fmp6XhdZU8NlqexKbT9HGz7aE0wrEmVEEc0foSMa9t9bOF7EciNCFwoTuixXiinpif2TxIwW0ZNxG3+K2U+YRdiEs0VI4OIouhVlTfJtG93g7IjEaGSDISj6SF2nDK2/BnyBzaT2OKoWqgfiEGV48SoiWubo9wYTkCMw8OFx2EEc7r08qq3rbBTdIMSw9v6xGPpo2jOZgt1m21eALEakWtmLGCvSc0pQ0ktvt6MijK2+xJN2O3jcTpAXWbUxWZPH2HQPA+q61+43HK6keN4LFV08lPO3ijkbwuHvBHY4GxB5EBee8Nr3Sytr8NeIq1v7SE+hMPWa4XGZtpzsCCCLi59iN4dPiLeEfQ1TR9LTPye0i1y29uNl+feLgLajXVVW2a3XT+3mGrHnnavZauwWtbJdzeF94Kluj7aX5B1snMOufpA3N17Cb6qOtY1lQ5lLU6FrzaN5yF43nLO46pN+y9rqfYhh0U8bo5mNkjdkWPAIPkVVmP/J0o5SXUs0lMfquHSs8rkOHiXFTmpbTXAi4Nx2hRrazeLQ4cwmeZpktlCwh0jtbdUeiMj1nWHeqmf8AJ6xFl2RVsPRnW5lZfl6LWkHLvWzwn5Nwa4GesuObYohfyc8kD7qAr/G9o5sVrBU1YIivwwU7QXEi/VjjbrISbcTrZnLIWAuLd7u8kbI2srmgSD9hT5ERX9d50MpGn1fHTjEajBtnGcQZx1ThkL9JO8aXLnH6NmXcMsgSqxx3fRite4x036ux17Mh9O32pTmPEcKiyLNnl/4D0Fj21tHRNvVVEcWVw1zuuQNeFgu53kCq12m3+RPZJFhsU0kzmlrZi0BrCcg8NIJdbscAFWdDshxOMlU8yPOZHETc/acc3H/maluE4GXC0TGsYOdrD3alU62PhTWmvyNlFt2RUtXJJ0rnTcTpeK7zISSTe54iczdWJhGLRzsBYQCALs5t8uzvUoq9g6WZtpml7vrg8JHhbl3G6jNXugLTxU1SWkaB7c7/ANthy+6qE+IYbEK0m4teWhN4E0bvB64RSXdoRYns71K4pWuF2kEdoVaf0WxiIZOim7uIfFwb8V9Q/paPP5pn2skA+DiqNbC06rzRqRv6r62JKc5w0cSy0VdnazFYx1qKUj+yXfBl18HeRXN9KgcPFsg/0qt+m1n7Nn/2RN48eaZY6KuBvQqv/Iu9r/8AYu2PeHXu9HDnm/2ZD/pT9NxC3S7r7mfHiWnhhP8Az3KT0bCBmqZpNqMc1hoGtP23D4OcFt463aOYdaWlpgdS1nE4eAIcCfNdLCRVCP75K/qn8iGbcnoi0KqkY8ddoI7Ty8+Sp7erU0QhkhLmyym3QsbYvDyciLZga589M1sHbDVk/wDXMRqps/RjPRNOmRAvf3La4Pu/p6bOGJod9c3c/v6zs0r1KcpxnFNtO+itf3vl7mIxaTTNTsXtDjNNSwtkbBO1rbdFKXsla2/UHSDiB6vItuMhyU2oN5lObCqjlonHK8wBiv8A37CY29nWLfeFjfoRy+H4M7xSHEcXF3lBNdg6NN7MnLJA4Aggg5gg3B8CvpVpBQzUpLqVxgOZLLcULjmetFcAZm5LC1xtqpJgO3DJXiCob83qDfhFyY5bfwpCAC62ZYbOGeRA4l18Njqdd5dpdH+aledJw15EnREV4iCIvl5yNtbICqMWjOI4u4aww/Qjs4WOvMe4vk6neIwVZIpvoyFFN2eG2phK4fSSkvd7SAPDV1vtFTeQWafBcaFP+oc6s9tUjr46oqco4eG0NPV83738CstiT0WO1UQ9F0D3Htu2aNzR4WmKJsGRNjdbML2ZDwd3XmyPmIAfNFfwiaoQv0K/EXfEyvvpf1yq/wAS0URFaKBVW8LdCXyOrcMtHU+k+HIMmOpI5NeefInPI3Jrb9KMll6OqbJS1sRsHgmOVh5WdlfXQ555Er08o1thu9osSbaoj+kAs2ZnVkbrbresMz1XXGeigq0I1NdmuaMp2K/wPelX01mVTBWxD94yzJgM/SaepJyGXCeZupphW9vC5snTinfYEsqAYiL8iXdU6cnFVRj+7HFsOu6mPz2nGgAJe0d8d+L7pPko1FtfC/qVEZadCCOIeBFrj2KLNWp7rMvLcHqSnxOGQXZLG8drXtPwKiu8veJHhlLxsLH1EnVhjJ583uAz4W+8kDK9xR0eGUE3oiMnsa4tPsBHwUQx6BjJ3sjbwtabWuTnYX1PapKWIVR5bNMHaxs9fUufI8vlkPFJI7PxJ7uQA7gLKd4ZhUcDOFg8Xc3HvWq2Jow2Av8AWe4+wZAe2581IVzcXWcpOC2RlGfg+G9K/P0G69/YFK2MAAAFgNAFq9mwOhPbxG/sC2q81iZuU2uSOjRilG4REVYmCIiALkLhfUZzWUDuihusyKmXRE5ZsUoV2lCJFJsyIKILYQ4eOaxqecLZMqGnmu3h6dMrTbDado5LsAXwZh2r4dVtCu3hEj1Z3IQsN+JALDnxXvUU8TTjzMqDZl13BbQXUPx3DYpmlj23a7l2HkQeTgcwRotjU15K1ssvM/8AL5Lg4vEqcrx3LdOFlqdWyW30lLUMoMQfxNdlT1Tjm76scx5u5B/Pnc5q0FUG0mw7MQY2P5xFE++RILjlnkMuV+fNWFgzqmGniZLw1D2NDXSNdwmSwtxWcLcR59bVemwOJdWinPco1IZZNI3qLWNxl3rU87e/6N3/AEyEn2Lh20cQNnNnH/1piPaGEK9mXUjsRXBdpY6GskoKo9H1i+nkdk18T3FzBfkWkll/s94v9bd7xYIYnRQyB8rup1Otwk5Wbb0n8g0Xz1WdtSMIrIgK4xFjT1XSExOYcr8LzwubewuL52zWFs5hGz9K4SUz6PpPVkdUNkcMrdVz3ksyyysq3gLK4Rejfz3RchiKakqkoXkvPRvq1a/rrqZO6/Zd9JSufO3hqKh3SPb/AA2gBsUfi1oz73ORSeLFoHejNE7we0/AorKVlZFWc5Tk5y3erMtERZNAiIgCj+0mwVBX3+c07Hv06QDhky067bOI7ibKQIgKSx/5NzTd1FUlutmTi47hxsFwP5Sqj2t2UqMOqDBUgcfCHhzTxNc03Ac05G1wRmBmCvZKi28DYCDFafo5OpKy5ilAuWE6gj1mGwuO7tCA88bD4kCx0JPWBLm+B1A8Dn5qUqvtoNmqvDKjgnYY5Gkljxm14HrRu0cPfnYgHJSTA9qWTWa+zJPc7+z2HuXJxeHabnHYymTDA8SEbi13oO59h7fBSgFQRZ9BjL4svSb9U8vA8lwcRhs7zR3LVKtl0ZLEWDSY1FJz4T2Oy9h0KzlzZRcXZouKSewREWpsEREB9BxC7G1JXSi2UmtjFjNZXLubiS1iKVV5rmYyo2v6TXw7EVrUWXiZsxkRmPrl0OnJXUijdST3NrI5JWtqavjqGQt9UdLJ3DSJp7C5/W8Iz2rH2h2kbTBrGjpamTKKFuridC76re9duz2EuhjJldxzynjmf2utYNb9loyHh3qRQyw8SXPbz8/RfP3mt7uyNouCwdgXKKubhmWmXhku1tS8aPePBxHwK6kWylJbMxZHc+skLS1z3Oa4EFriXAg6gh1wR3KPTYNR0t6hkETHt9EhoHWd1WgDQEkgac1unvABJIAGpKgOKbSGrqRHCHOiicAA30ppjcMawc7C57tTYC6vYSNetK0ZOy31f5qQ1XGC21JBsdgwrsSYZWNe2BjpZDwNAJeHRRNNgNbyO/8AjCKyNhNlvmVNZ9jPKekmI04rANY37LGhrQedidSVwvZ0oZIJM5pJERFKAiIgCIiAIiIDXY9s7T1sRhqYmyxnkdWntaRm13eFQ+2fyfqmC8lA41MWvRusJW/BsnlY9y9EogPHFPj9VSuMcgddpsY5WkOb3Z2c027fYt9R7bQu/aB0Z+8PaM/cvSWP7JUdc3hqoI5bCwcRZzb68LxZzfIqs8e+ThTvJdSVD4Te/BIBI3wBFnAd54lWqYWnPddjNyJ02IRSeg9rvAj4LYU+ISM9F5A7NR7Co/iu4jFoTdkcc4vrFIL9xs/hPsutBVYZitHxdJFVRtbqXxuLABzDiC23eFTqcOvs+5lSa2LPh2mePSa13hcfms2PaWM6hzfIH4FU/T7bzttxBj+24sT7Db3LOi29HrReYd+BH4rnz4S/9vZkyrzXMtpmNwH17eII/BdoxOE/vGe0KrIdt6c6h7fEA/ArJ/pdS/xD9x35KtLhclyZusTIsz9IRfxGfeCfpCL+Iz7wVVybbU40D3eDR+JC+P6dQfUl9jf9yfpU+jM/1L6FrHEIv4jPvBcHE4f4jPvBVQ7bqHkyT/L+a6ZdvW+rET4uA+AKyuETfX4D+pfQtp2MQj943yufgup+0EI5k+DT+Kq6l2hragfq1I+TO3UZJJn2dQarPqNkdoJB/VZWAjRoY0+93ECpocGb3fxNXiZEyr9tYohcjhH23AewC5Ki9Xt7V1N2UbA0aGUiwHhe+f8Ayy11Lu3xVp4pMOfM7te8H3cVj5rcswDGQLfo11u5zR+Ktx4ZCl7MMz89uxG603zNpsnh9PBxSSSGSqf6csuvgw8m+d/cBK2yA6EHwKgYwPGf/TX/AH2/muxmAYwf/DJL/wB6wfFU63C61WWZ/QkhiMqtYnS65KljdXNHiQorT7GY282NCyPL0n1MZHh1CT7ln0u6fF3/ALSakgHawPkcO3JwAv5qOPBar3Zu8V5GxlxuFvr38AT8FpsW29hhHIH7Rz8mtuT7lIKTcWHD9ar6iTuiDYRz1ydfkpZge7PDKQ3ipYy+9+OS8jr9odJfh8rK7S4LBe27kcsRJ7FKtpsWxghtNC+OA/vZB0bCCNQbZj+zxHRW3u93XwYYwOc7pqixHSFtgwHURtz4b5Xde5tyFmibAIu1SowpRywVkV229WERFKYCIiAIiIAiIgCIiAIiIAiIgCIiA1WN7LUlYwsqYI5Wm+resL5EtcOs094IKqHbb5PVg6XDXkkZ/N5Dr3RvPwd95XmiA8Qz0743lkjS17TZzHgggjUOBzB7lK8BwukqY79HZ7cnN43eRGeh/Nbff70X6Xd0fDxdFH0tvr9b0u/o+j8rKMbEzEVBbycw+6xH4+1VsSn4bcXZoyiRjZGl+ofvu/NdVZgdFBG5748h9pxJPIDPUrfKIbeyOvE31bOPich7h8VzKMqlSai5PuZJNsJumfitp5W/NKK54eAfSS8rtLgcr+sRbkAdReGz+wOH0TQKemja61uNzeOQ3zN3uu61+V7Lb4ZDGyGJsIAiaxoYG6cAaOG3dayyV20rKyNQAiIsgIiIAiIgCIiAIiIAiIgCIiAIiIAiIgCIiAIiIAiIgCIo1tNvFw+gPDUztEn8NoL3912tvw+JsgJKipys+UQ139UoJpe97g22nJgff2haSs3y43JfoqaGFp06hLh4l77E/wAo8Fo5xjuwX8oJvF3r02GxljC2arOTYgbhh+tKR6IH1dT3C5FMYjjePVQtNVSNHY17YwfEQgAjxWmh2FlPpyNHgC742UbxFJfyQsaDEcQknlfLM4vkkcXOcdSTr4eAyCkWw+HO4nTEWbbhb3knMjwtbzWzotjYGG7ryH7WnsGvndb1rQBYCwGgCo4jFxlFxgZSOV2bQbMCemabZFoNxmWOAsHW5i2q4ggL3BrdT/y/gprDEGtDRoAB7BZcStiHRlFx3LNKnnvcj27reW/D2so8RB+bt6sNSLuDBybJzDeQPLS1sxdNHWxzMbJE9sjHC7XMcHNI7iMiqorMAikvlwk620PiDktGzYuSAl1JPJTkm56GR0d/FubSupQ4xSkrVNGaSoTWxfSKk4cex+Am1Q2dvJs0LD/mjs4+azqbe7iUVvnNBHJnm6GR0dh2hsgNzbvz7l0oYyhP2ZIicZLdFvIoVgW9uhqHBkhfSyE2DahvACexsmbDfkL3PYpqCrKaexqERFkBERAEREAREQBERAEREAREQBERAEREAREQEZ3k4hUwYZUy0mUzGXvzay46Rze9rOJ3lz0XlrZ1sctT+sHiLrnrG/E8m/WJ1vnrqV7KIvkdFT+23yfYpnOlw97YHEkmF9+jJJv1HC5jGvVsRpbhAWs45otXsCMMZyA8AB8Au8UUh0jef5T+S0s+A43QZTUskrATZ7PpNNDxx3IHPrC6+qfem5h4ZWPa4ahzQbeOYK4NbCV4+wkySOXmboYfL/Df90/kuRhk38N3sWPFvTgOpb914/ArPh3i051dH/iAfEKlKOKj/pkqjS6nw3Bpz6h8yB8SsqDZqQ+k5rR3Zn8lkQ7dUp7D4Paf9Sy2ba0v1R5kfg5Qt4jpb3M3UaXU76HDWRDqjM6uOp/ILKWI3bak+oz3/mvr+ndIP3cfv/NVnh5yd2/hL7E6qRSsvoZK7IoHONmgnwC10m8embo2IeQ/F6xpN8MTR1XxDwLB8CVJDBNvW/uX3aMOsiWw7NSnUhvvXVVYUGDN6r6v325G0l+5rXfGzR71gU21GKVxAo6WeQH1yOFn3z1R94K9+nZlaFN+smReP1ZKsfgh6N3EG8RHVyzJ/EeK+9y2M1D6qqp2lz6GJjS0k3bFLdo6OI8mFvEeHQcOVr59ODbmqyoIfidTwMOsEBuXdz5DpzBA4vFWpgmBQUcLYaaNsUbdGjmeZcTm5x7TmuvgMFLDL90rlepPO72M9ERdMiCIiAIiIAiIgCIiAIiIAiIgCIiAIiIAiIgCIiALFrcLhmFpYo5AeT2NcPeERAR+t3WYTKCHUUIv9RpjPkYyLLQ1u4DCXjqtmh72Sk//AKByIgIpie4+gjc4Nlqja+r4/wDtKCYlsVBGSGuly7S3/auUQEdrcLYzQu87fku/CcEjltxFw8CPxCIgLKwXc1RTNYXSVI4tbPj/ABjU2odwOExjrNmm75JSPL6MNXKICTYXu9w2n4TFRwNc3RxYHuGVvSfd17c7qQAW0REByiIgCIiAIiIAiIgCIiAIiI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2" descr="https://encrypted-tbn1.gstatic.com/images?q=tbn:ANd9GcQzpyHJP9-qwOrnwyz7jI8gPlU4jgF3B8ZQHh2-ZYF9GKGml9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32426"/>
            <a:ext cx="1176065" cy="78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32994"/>
            <a:ext cx="7849120" cy="274637"/>
          </a:xfrm>
        </p:spPr>
        <p:txBody>
          <a:bodyPr/>
          <a:lstStyle/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Escopo Sistêmico – Visão Geral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175728" y="6045977"/>
            <a:ext cx="890564" cy="331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074809-B561-44D0-A5BE-DD32324FDA3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116" y="4663881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4285" y="4761723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91881" y="4759972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TI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8766" y="4661301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87139" y="4747906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Conector de seta reta 14"/>
          <p:cNvCxnSpPr/>
          <p:nvPr/>
        </p:nvCxnSpPr>
        <p:spPr>
          <a:xfrm>
            <a:off x="4317623" y="500845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onector de seta reta 15"/>
          <p:cNvCxnSpPr/>
          <p:nvPr/>
        </p:nvCxnSpPr>
        <p:spPr>
          <a:xfrm>
            <a:off x="4314448" y="4742772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1640" y="4671890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V="1">
            <a:off x="5037956" y="4700345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3563888" y="4668836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314448" y="4872690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Retângulo de cantos arredondados 23"/>
          <p:cNvSpPr/>
          <p:nvPr/>
        </p:nvSpPr>
        <p:spPr>
          <a:xfrm>
            <a:off x="2055432" y="4759972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91356" y="4882369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sp>
        <p:nvSpPr>
          <p:cNvPr id="7" name="CaixaDeTexto 6"/>
          <p:cNvSpPr txBox="1"/>
          <p:nvPr/>
        </p:nvSpPr>
        <p:spPr>
          <a:xfrm>
            <a:off x="35496" y="4669155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31640" y="906274"/>
            <a:ext cx="146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Escopo Inicial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29190" y="915566"/>
            <a:ext cx="167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    Escopo  Final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88" y="1268735"/>
            <a:ext cx="43434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32994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8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948264" y="4654951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786454" y="4801621"/>
            <a:ext cx="1006824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Desenvolvimento/ configuração</a:t>
            </a:r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auto">
          <a:xfrm>
            <a:off x="7668368" y="4795850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8761799" y="479302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pic>
        <p:nvPicPr>
          <p:cNvPr id="2050" name="Picture 2" descr="https://encrypted-tbn1.gstatic.com/images?q=tbn:ANd9GcQYB6IhS0n7suDtFy-k_fxR_g19MxKkI0qgw97zPgeqeAS5ca7c2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904" y="195486"/>
            <a:ext cx="106438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o 34"/>
          <p:cNvGrpSpPr/>
          <p:nvPr/>
        </p:nvGrpSpPr>
        <p:grpSpPr>
          <a:xfrm>
            <a:off x="179512" y="1275607"/>
            <a:ext cx="4391025" cy="3240360"/>
            <a:chOff x="107504" y="1382241"/>
            <a:chExt cx="4391025" cy="3133725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382241"/>
              <a:ext cx="4391025" cy="31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" name="Grupo 36"/>
            <p:cNvGrpSpPr/>
            <p:nvPr/>
          </p:nvGrpSpPr>
          <p:grpSpPr>
            <a:xfrm>
              <a:off x="179512" y="1410816"/>
              <a:ext cx="1728192" cy="2601094"/>
              <a:chOff x="179512" y="1410816"/>
              <a:chExt cx="1728192" cy="2601094"/>
            </a:xfrm>
          </p:grpSpPr>
          <p:cxnSp>
            <p:nvCxnSpPr>
              <p:cNvPr id="38" name="Conector reto 37"/>
              <p:cNvCxnSpPr/>
              <p:nvPr/>
            </p:nvCxnSpPr>
            <p:spPr>
              <a:xfrm flipV="1">
                <a:off x="1907704" y="1410816"/>
                <a:ext cx="0" cy="8081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179512" y="1410816"/>
                <a:ext cx="1728192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>
                <a:off x="179512" y="1410816"/>
                <a:ext cx="0" cy="260109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de seta reta 40"/>
              <p:cNvCxnSpPr/>
              <p:nvPr/>
            </p:nvCxnSpPr>
            <p:spPr>
              <a:xfrm>
                <a:off x="179512" y="4011910"/>
                <a:ext cx="554773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35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Estrutura de </a:t>
            </a:r>
            <a:r>
              <a:rPr lang="pt-BR" dirty="0"/>
              <a:t>C</a:t>
            </a:r>
            <a:r>
              <a:rPr lang="pt-BR" dirty="0" smtClean="0"/>
              <a:t>onta Cliente e de Tarifação para M2M</a:t>
            </a:r>
            <a:endParaRPr lang="pt-BR" dirty="0"/>
          </a:p>
        </p:txBody>
      </p:sp>
      <p:sp>
        <p:nvSpPr>
          <p:cNvPr id="15" name="Fluxograma: Documento 14"/>
          <p:cNvSpPr/>
          <p:nvPr/>
        </p:nvSpPr>
        <p:spPr>
          <a:xfrm>
            <a:off x="2663540" y="3836594"/>
            <a:ext cx="180020" cy="136196"/>
          </a:xfrm>
          <a:prstGeom prst="flowChartDocument">
            <a:avLst/>
          </a:prstGeom>
          <a:solidFill>
            <a:srgbClr val="C00000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16" name="Fluxograma: Documento 15"/>
          <p:cNvSpPr/>
          <p:nvPr/>
        </p:nvSpPr>
        <p:spPr>
          <a:xfrm>
            <a:off x="2664018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21" name="Fluxograma: Documento 20"/>
          <p:cNvSpPr/>
          <p:nvPr/>
        </p:nvSpPr>
        <p:spPr>
          <a:xfrm>
            <a:off x="2950864" y="3836594"/>
            <a:ext cx="180020" cy="136196"/>
          </a:xfrm>
          <a:prstGeom prst="flowChartDocument">
            <a:avLst/>
          </a:prstGeom>
          <a:solidFill>
            <a:srgbClr val="C00000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22" name="Fluxograma: Documento 21"/>
          <p:cNvSpPr/>
          <p:nvPr/>
        </p:nvSpPr>
        <p:spPr>
          <a:xfrm>
            <a:off x="2951342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25" name="Fluxograma: Documento 24"/>
          <p:cNvSpPr/>
          <p:nvPr/>
        </p:nvSpPr>
        <p:spPr>
          <a:xfrm>
            <a:off x="3238896" y="3836594"/>
            <a:ext cx="180020" cy="136196"/>
          </a:xfrm>
          <a:prstGeom prst="flowChartDocument">
            <a:avLst/>
          </a:prstGeom>
          <a:solidFill>
            <a:srgbClr val="C00000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26" name="Fluxograma: Documento 25"/>
          <p:cNvSpPr/>
          <p:nvPr/>
        </p:nvSpPr>
        <p:spPr>
          <a:xfrm>
            <a:off x="3239374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29" name="Fluxograma: Documento 28"/>
          <p:cNvSpPr/>
          <p:nvPr/>
        </p:nvSpPr>
        <p:spPr>
          <a:xfrm>
            <a:off x="3526928" y="3836594"/>
            <a:ext cx="180020" cy="136196"/>
          </a:xfrm>
          <a:prstGeom prst="flowChartDocument">
            <a:avLst/>
          </a:prstGeom>
          <a:solidFill>
            <a:srgbClr val="C00000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30" name="Fluxograma: Documento 29"/>
          <p:cNvSpPr/>
          <p:nvPr/>
        </p:nvSpPr>
        <p:spPr>
          <a:xfrm>
            <a:off x="3527406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33" name="Fluxograma: Documento 32"/>
          <p:cNvSpPr/>
          <p:nvPr/>
        </p:nvSpPr>
        <p:spPr>
          <a:xfrm>
            <a:off x="4067944" y="3836594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34" name="Fluxograma: Documento 33"/>
          <p:cNvSpPr/>
          <p:nvPr/>
        </p:nvSpPr>
        <p:spPr>
          <a:xfrm>
            <a:off x="4068422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37" name="Fluxograma: Documento 36"/>
          <p:cNvSpPr/>
          <p:nvPr/>
        </p:nvSpPr>
        <p:spPr>
          <a:xfrm>
            <a:off x="4355268" y="3836594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38" name="Fluxograma: Documento 37"/>
          <p:cNvSpPr/>
          <p:nvPr/>
        </p:nvSpPr>
        <p:spPr>
          <a:xfrm>
            <a:off x="4355746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41" name="Fluxograma: Documento 40"/>
          <p:cNvSpPr/>
          <p:nvPr/>
        </p:nvSpPr>
        <p:spPr>
          <a:xfrm>
            <a:off x="4643300" y="3836594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42" name="Fluxograma: Documento 41"/>
          <p:cNvSpPr/>
          <p:nvPr/>
        </p:nvSpPr>
        <p:spPr>
          <a:xfrm>
            <a:off x="4643778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45" name="Fluxograma: Documento 44"/>
          <p:cNvSpPr/>
          <p:nvPr/>
        </p:nvSpPr>
        <p:spPr>
          <a:xfrm>
            <a:off x="4931332" y="3836594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46" name="Fluxograma: Documento 45"/>
          <p:cNvSpPr/>
          <p:nvPr/>
        </p:nvSpPr>
        <p:spPr>
          <a:xfrm>
            <a:off x="4931810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49" name="Fluxograma: Documento 48"/>
          <p:cNvSpPr/>
          <p:nvPr/>
        </p:nvSpPr>
        <p:spPr>
          <a:xfrm>
            <a:off x="5364088" y="3836594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50" name="Fluxograma: Documento 49"/>
          <p:cNvSpPr/>
          <p:nvPr/>
        </p:nvSpPr>
        <p:spPr>
          <a:xfrm>
            <a:off x="5364566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53" name="Fluxograma: Documento 52"/>
          <p:cNvSpPr/>
          <p:nvPr/>
        </p:nvSpPr>
        <p:spPr>
          <a:xfrm>
            <a:off x="5651412" y="3836594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54" name="Fluxograma: Documento 53"/>
          <p:cNvSpPr/>
          <p:nvPr/>
        </p:nvSpPr>
        <p:spPr>
          <a:xfrm>
            <a:off x="5651890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57" name="Fluxograma: Documento 56"/>
          <p:cNvSpPr/>
          <p:nvPr/>
        </p:nvSpPr>
        <p:spPr>
          <a:xfrm>
            <a:off x="5939444" y="3836594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58" name="Fluxograma: Documento 57"/>
          <p:cNvSpPr/>
          <p:nvPr/>
        </p:nvSpPr>
        <p:spPr>
          <a:xfrm>
            <a:off x="5939922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61" name="Fluxograma: Documento 60"/>
          <p:cNvSpPr/>
          <p:nvPr/>
        </p:nvSpPr>
        <p:spPr>
          <a:xfrm>
            <a:off x="6227476" y="3836594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62" name="Fluxograma: Documento 61"/>
          <p:cNvSpPr/>
          <p:nvPr/>
        </p:nvSpPr>
        <p:spPr>
          <a:xfrm>
            <a:off x="6227954" y="4071066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Gothic" charset="-128"/>
            </a:endParaRPr>
          </a:p>
        </p:txBody>
      </p:sp>
      <p:sp>
        <p:nvSpPr>
          <p:cNvPr id="164" name="Chave direita 163"/>
          <p:cNvSpPr/>
          <p:nvPr/>
        </p:nvSpPr>
        <p:spPr>
          <a:xfrm>
            <a:off x="6516216" y="3836594"/>
            <a:ext cx="144016" cy="427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4" name="Picture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74927"/>
            <a:ext cx="331236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CaixaDeTexto 126"/>
          <p:cNvSpPr txBox="1"/>
          <p:nvPr/>
        </p:nvSpPr>
        <p:spPr>
          <a:xfrm>
            <a:off x="2014990" y="1599322"/>
            <a:ext cx="828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ID-Fatura</a:t>
            </a:r>
            <a:endParaRPr lang="pt-BR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ector reto 47"/>
          <p:cNvCxnSpPr/>
          <p:nvPr/>
        </p:nvCxnSpPr>
        <p:spPr>
          <a:xfrm>
            <a:off x="3491880" y="1167450"/>
            <a:ext cx="102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3599166" y="1059728"/>
            <a:ext cx="82881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Cliente</a:t>
            </a:r>
            <a:endParaRPr lang="pt-BR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976390" y="145530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/>
              <a:t>1199703573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246183" y="2283718"/>
            <a:ext cx="1116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smtClean="0"/>
              <a:t>IXS.12.9999  </a:t>
            </a:r>
            <a:r>
              <a:rPr lang="pt-BR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Único</a:t>
            </a:r>
          </a:p>
          <a:p>
            <a:r>
              <a:rPr lang="pt-BR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Genérico</a:t>
            </a:r>
            <a:endParaRPr lang="pt-BR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800" dirty="0"/>
          </a:p>
        </p:txBody>
      </p:sp>
      <p:sp>
        <p:nvSpPr>
          <p:cNvPr id="111" name="Retângulo 110"/>
          <p:cNvSpPr/>
          <p:nvPr/>
        </p:nvSpPr>
        <p:spPr>
          <a:xfrm>
            <a:off x="2555776" y="3621150"/>
            <a:ext cx="11352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/>
              <a:t>totalcartoesNoIdServic</a:t>
            </a:r>
            <a:endParaRPr lang="pt-BR" sz="8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395288" y="3610522"/>
            <a:ext cx="61929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2123728" y="2803713"/>
            <a:ext cx="41044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41001 =  M2M_50MB_GPRS   = R$15,00 – </a:t>
            </a:r>
            <a:r>
              <a:rPr lang="pt-BR" sz="700" b="1" dirty="0">
                <a:solidFill>
                  <a:srgbClr val="FF0000"/>
                </a:solidFill>
              </a:rPr>
              <a:t> </a:t>
            </a:r>
            <a:r>
              <a:rPr lang="pt-BR" sz="700" b="1" dirty="0" smtClean="0">
                <a:solidFill>
                  <a:srgbClr val="FF0000"/>
                </a:solidFill>
              </a:rPr>
              <a:t>Mensalidade = 10,00 – Mensalidade Cartão = R$0,01 </a:t>
            </a:r>
          </a:p>
          <a:p>
            <a:r>
              <a:rPr lang="pt-BR" sz="700" dirty="0" smtClean="0"/>
              <a:t>41002 =  M2M_100MB_GPRS </a:t>
            </a:r>
            <a:r>
              <a:rPr lang="pt-BR" sz="700" dirty="0"/>
              <a:t>= </a:t>
            </a:r>
            <a:r>
              <a:rPr lang="pt-BR" sz="700" dirty="0" smtClean="0"/>
              <a:t>R$20,00 –  </a:t>
            </a:r>
            <a:r>
              <a:rPr lang="pt-BR" sz="700" dirty="0"/>
              <a:t>Mensalidade = </a:t>
            </a:r>
            <a:r>
              <a:rPr lang="pt-BR" sz="700" dirty="0" smtClean="0"/>
              <a:t>11,00 </a:t>
            </a:r>
            <a:r>
              <a:rPr lang="pt-BR" sz="700" dirty="0"/>
              <a:t>– Mensalidade Cartão = </a:t>
            </a:r>
            <a:r>
              <a:rPr lang="pt-BR" sz="700" dirty="0" smtClean="0"/>
              <a:t>R$0,01</a:t>
            </a:r>
          </a:p>
          <a:p>
            <a:r>
              <a:rPr lang="pt-BR" sz="700" dirty="0" smtClean="0"/>
              <a:t>41003 </a:t>
            </a:r>
            <a:r>
              <a:rPr lang="pt-BR" sz="700" dirty="0"/>
              <a:t>=  </a:t>
            </a:r>
            <a:r>
              <a:rPr lang="pt-BR" sz="700" dirty="0" smtClean="0"/>
              <a:t>M2M_100Mil_SMS </a:t>
            </a:r>
            <a:r>
              <a:rPr lang="pt-BR" sz="700" dirty="0"/>
              <a:t>= </a:t>
            </a:r>
            <a:r>
              <a:rPr lang="pt-BR" sz="700" dirty="0" smtClean="0"/>
              <a:t>R$200,00 </a:t>
            </a:r>
            <a:r>
              <a:rPr lang="pt-BR" sz="700" dirty="0"/>
              <a:t>–  Mensalidade = </a:t>
            </a:r>
            <a:r>
              <a:rPr lang="pt-BR" sz="700" dirty="0" smtClean="0"/>
              <a:t>12,00 </a:t>
            </a:r>
            <a:r>
              <a:rPr lang="pt-BR" sz="700" dirty="0"/>
              <a:t>– Mensalidade Cartão = R$0,01 </a:t>
            </a:r>
          </a:p>
          <a:p>
            <a:r>
              <a:rPr lang="pt-BR" sz="700" b="1" dirty="0" smtClean="0">
                <a:solidFill>
                  <a:srgbClr val="FF0000"/>
                </a:solidFill>
              </a:rPr>
              <a:t>41004 </a:t>
            </a:r>
            <a:r>
              <a:rPr lang="pt-BR" sz="700" b="1" dirty="0">
                <a:solidFill>
                  <a:srgbClr val="FF0000"/>
                </a:solidFill>
              </a:rPr>
              <a:t>=  </a:t>
            </a:r>
            <a:r>
              <a:rPr lang="pt-BR" sz="700" b="1" dirty="0" smtClean="0">
                <a:solidFill>
                  <a:srgbClr val="FF0000"/>
                </a:solidFill>
              </a:rPr>
              <a:t>M2M_200Mil_SMS </a:t>
            </a:r>
            <a:r>
              <a:rPr lang="pt-BR" sz="700" b="1" dirty="0">
                <a:solidFill>
                  <a:srgbClr val="FF0000"/>
                </a:solidFill>
              </a:rPr>
              <a:t>= </a:t>
            </a:r>
            <a:r>
              <a:rPr lang="pt-BR" sz="700" b="1" dirty="0" smtClean="0">
                <a:solidFill>
                  <a:srgbClr val="FF0000"/>
                </a:solidFill>
              </a:rPr>
              <a:t>R$300,00 </a:t>
            </a:r>
            <a:r>
              <a:rPr lang="pt-BR" sz="700" b="1" dirty="0">
                <a:solidFill>
                  <a:srgbClr val="FF0000"/>
                </a:solidFill>
              </a:rPr>
              <a:t>–  Mensalidade = </a:t>
            </a:r>
            <a:r>
              <a:rPr lang="pt-BR" sz="700" b="1" dirty="0" smtClean="0">
                <a:solidFill>
                  <a:srgbClr val="FF0000"/>
                </a:solidFill>
              </a:rPr>
              <a:t>13,00 </a:t>
            </a:r>
            <a:r>
              <a:rPr lang="pt-BR" sz="700" b="1" dirty="0">
                <a:solidFill>
                  <a:srgbClr val="FF0000"/>
                </a:solidFill>
              </a:rPr>
              <a:t>– Mensalidade Cartão = </a:t>
            </a:r>
            <a:r>
              <a:rPr lang="pt-BR" sz="700" b="1" dirty="0" smtClean="0">
                <a:solidFill>
                  <a:srgbClr val="FF0000"/>
                </a:solidFill>
              </a:rPr>
              <a:t>R$0,01</a:t>
            </a:r>
          </a:p>
          <a:p>
            <a:r>
              <a:rPr lang="pt-BR" sz="700" dirty="0" smtClean="0"/>
              <a:t>41005 =  M2M_100MB_CSD_GPRS </a:t>
            </a:r>
            <a:r>
              <a:rPr lang="pt-BR" sz="700" dirty="0"/>
              <a:t>= R$200,00 –  </a:t>
            </a:r>
            <a:r>
              <a:rPr lang="pt-BR" sz="700" dirty="0" smtClean="0"/>
              <a:t> Mensalidade </a:t>
            </a:r>
            <a:r>
              <a:rPr lang="pt-BR" sz="700" dirty="0"/>
              <a:t>= 11,00 – Mensalidade Cartão = </a:t>
            </a:r>
            <a:r>
              <a:rPr lang="pt-BR" sz="700" dirty="0" smtClean="0"/>
              <a:t>R$0,01</a:t>
            </a:r>
          </a:p>
          <a:p>
            <a:r>
              <a:rPr lang="pt-BR" sz="700" b="1" dirty="0" smtClean="0">
                <a:solidFill>
                  <a:srgbClr val="FF0000"/>
                </a:solidFill>
              </a:rPr>
              <a:t>41006 </a:t>
            </a:r>
            <a:r>
              <a:rPr lang="pt-BR" sz="700" b="1" dirty="0">
                <a:solidFill>
                  <a:srgbClr val="FF0000"/>
                </a:solidFill>
              </a:rPr>
              <a:t>=  </a:t>
            </a:r>
            <a:r>
              <a:rPr lang="pt-BR" sz="700" b="1" dirty="0" smtClean="0">
                <a:solidFill>
                  <a:srgbClr val="FF0000"/>
                </a:solidFill>
              </a:rPr>
              <a:t>M2M_200MB_CSD_GPRS </a:t>
            </a:r>
            <a:r>
              <a:rPr lang="pt-BR" sz="700" b="1" dirty="0">
                <a:solidFill>
                  <a:srgbClr val="FF0000"/>
                </a:solidFill>
              </a:rPr>
              <a:t>= </a:t>
            </a:r>
            <a:r>
              <a:rPr lang="pt-BR" sz="700" b="1" dirty="0" smtClean="0">
                <a:solidFill>
                  <a:srgbClr val="FF0000"/>
                </a:solidFill>
              </a:rPr>
              <a:t>R$250,00 </a:t>
            </a:r>
            <a:r>
              <a:rPr lang="pt-BR" sz="700" b="1" dirty="0">
                <a:solidFill>
                  <a:srgbClr val="FF0000"/>
                </a:solidFill>
              </a:rPr>
              <a:t>–  Mensalidade = </a:t>
            </a:r>
            <a:r>
              <a:rPr lang="pt-BR" sz="700" b="1" dirty="0" smtClean="0">
                <a:solidFill>
                  <a:srgbClr val="FF0000"/>
                </a:solidFill>
              </a:rPr>
              <a:t>12,00 </a:t>
            </a:r>
            <a:r>
              <a:rPr lang="pt-BR" sz="700" b="1" dirty="0">
                <a:solidFill>
                  <a:srgbClr val="FF0000"/>
                </a:solidFill>
              </a:rPr>
              <a:t>– Mensalidade Cartão = R$0,01</a:t>
            </a:r>
          </a:p>
        </p:txBody>
      </p:sp>
      <p:sp>
        <p:nvSpPr>
          <p:cNvPr id="6" name="Chave esquerda 5"/>
          <p:cNvSpPr/>
          <p:nvPr/>
        </p:nvSpPr>
        <p:spPr>
          <a:xfrm>
            <a:off x="1043608" y="917550"/>
            <a:ext cx="246147" cy="1654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496" y="3776112"/>
            <a:ext cx="2160240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SimCards</a:t>
            </a:r>
            <a:r>
              <a:rPr lang="pt-BR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associados ao IXS.12.1647</a:t>
            </a:r>
          </a:p>
          <a:p>
            <a:r>
              <a:rPr lang="pt-BR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41001 – 41004 - 41006</a:t>
            </a:r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Slide Number Placeholder 7"/>
          <p:cNvSpPr txBox="1">
            <a:spLocks/>
          </p:cNvSpPr>
          <p:nvPr/>
        </p:nvSpPr>
        <p:spPr>
          <a:xfrm>
            <a:off x="8604646" y="51470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8200CC-7CDE-4066-B053-37C9C4E43E5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483768" y="2643758"/>
            <a:ext cx="4032448" cy="1619860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have direita 51"/>
          <p:cNvSpPr/>
          <p:nvPr/>
        </p:nvSpPr>
        <p:spPr>
          <a:xfrm>
            <a:off x="6479505" y="874927"/>
            <a:ext cx="180727" cy="25966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52009" y="1722249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Associação e Configuração na Plataforma via Portal  O&amp;M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6732240" y="377672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Administrados na Plataforma via Portal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SelfCare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5496" y="1203598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Configurado no Siebel no ato da venda e enviado a Plataforma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have direita 46"/>
          <p:cNvSpPr/>
          <p:nvPr/>
        </p:nvSpPr>
        <p:spPr>
          <a:xfrm flipH="1">
            <a:off x="1979711" y="2861974"/>
            <a:ext cx="144017" cy="6095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5576" y="2715766"/>
            <a:ext cx="13112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Configuração e associação de </a:t>
            </a:r>
            <a:r>
              <a:rPr lang="pt-B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APNs</a:t>
            </a:r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+ Franquias</a:t>
            </a:r>
          </a:p>
          <a:p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por Planos + Alertas , </a:t>
            </a:r>
            <a:r>
              <a:rPr lang="pt-BR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8161061" y="1764995"/>
            <a:ext cx="732075" cy="632306"/>
            <a:chOff x="149536" y="5949280"/>
            <a:chExt cx="1021876" cy="1084989"/>
          </a:xfrm>
        </p:grpSpPr>
        <p:pic>
          <p:nvPicPr>
            <p:cNvPr id="55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CaixaDeTexto 55"/>
            <p:cNvSpPr txBox="1"/>
            <p:nvPr/>
          </p:nvSpPr>
          <p:spPr>
            <a:xfrm>
              <a:off x="149536" y="6453336"/>
              <a:ext cx="1021876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 </a:t>
              </a:r>
            </a:p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Corporativo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7901672" y="4387483"/>
            <a:ext cx="630768" cy="509196"/>
            <a:chOff x="290947" y="5949280"/>
            <a:chExt cx="880465" cy="873742"/>
          </a:xfrm>
        </p:grpSpPr>
        <p:pic>
          <p:nvPicPr>
            <p:cNvPr id="64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CaixaDeTexto 64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Cliente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Botão de ação: Avançar ou Próximo 6">
            <a:hlinkClick r:id="rId4" action="ppaction://hlinksldjump" highlightClick="1"/>
          </p:cNvPr>
          <p:cNvSpPr/>
          <p:nvPr/>
        </p:nvSpPr>
        <p:spPr>
          <a:xfrm>
            <a:off x="8532440" y="4423053"/>
            <a:ext cx="324135" cy="319134"/>
          </a:xfrm>
          <a:prstGeom prst="actionButtonForwardNext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10.xml><?xml version="1.0" encoding="utf-8"?>
<a:theme xmlns:a="http://schemas.openxmlformats.org/drawingml/2006/main" name="8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11.xml><?xml version="1.0" encoding="utf-8"?>
<a:theme xmlns:a="http://schemas.openxmlformats.org/drawingml/2006/main" name="9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12.xml><?xml version="1.0" encoding="utf-8"?>
<a:theme xmlns:a="http://schemas.openxmlformats.org/drawingml/2006/main" name="10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Custom 1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7570B3"/>
      </a:accent1>
      <a:accent2>
        <a:srgbClr val="7570B3"/>
      </a:accent2>
      <a:accent3>
        <a:srgbClr val="BFAF8F"/>
      </a:accent3>
      <a:accent4>
        <a:srgbClr val="00AFB2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C8DDEAF9-F0CD-4BB0-BE53-C199750F9A42}"/>
    </a:ext>
  </a:extLst>
</a:theme>
</file>

<file path=ppt/theme/theme3.xml><?xml version="1.0" encoding="utf-8"?>
<a:theme xmlns:a="http://schemas.openxmlformats.org/drawingml/2006/main" name="1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4.xml><?xml version="1.0" encoding="utf-8"?>
<a:theme xmlns:a="http://schemas.openxmlformats.org/drawingml/2006/main" name="2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5.xml><?xml version="1.0" encoding="utf-8"?>
<a:theme xmlns:a="http://schemas.openxmlformats.org/drawingml/2006/main" name="3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Oi_pra_todo_mundo - v1.potx" id="{D5D7D015-BE63-4345-B875-09554FC53C03}" vid="{BF5E7B6A-ACDC-42E9-BC17-93B643F5D340}"/>
    </a:ext>
  </a:extLst>
</a:theme>
</file>

<file path=ppt/theme/theme6.xml><?xml version="1.0" encoding="utf-8"?>
<a:theme xmlns:a="http://schemas.openxmlformats.org/drawingml/2006/main" name="4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Oi_pra_todo_mundo - v1.potx" id="{D5D7D015-BE63-4345-B875-09554FC53C03}" vid="{BF5E7B6A-ACDC-42E9-BC17-93B643F5D340}"/>
    </a:ext>
  </a:extLst>
</a:theme>
</file>

<file path=ppt/theme/theme7.xml><?xml version="1.0" encoding="utf-8"?>
<a:theme xmlns:a="http://schemas.openxmlformats.org/drawingml/2006/main" name="5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8.xml><?xml version="1.0" encoding="utf-8"?>
<a:theme xmlns:a="http://schemas.openxmlformats.org/drawingml/2006/main" name="6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9.xml><?xml version="1.0" encoding="utf-8"?>
<a:theme xmlns:a="http://schemas.openxmlformats.org/drawingml/2006/main" name="7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Oi_pra_todo_mundo - v1.potx" id="{D5D7D015-BE63-4345-B875-09554FC53C03}" vid="{BF5E7B6A-ACDC-42E9-BC17-93B643F5D3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Template_Oi_pra_todo_mundo - v1</Template>
  <TotalTime>8553</TotalTime>
  <Words>8033</Words>
  <Application>Microsoft Office PowerPoint</Application>
  <PresentationFormat>Apresentação na tela (16:9)</PresentationFormat>
  <Paragraphs>1565</Paragraphs>
  <Slides>45</Slides>
  <Notes>1</Notes>
  <HiddenSlides>4</HiddenSlides>
  <MMClips>0</MMClips>
  <ScaleCrop>false</ScaleCrop>
  <HeadingPairs>
    <vt:vector size="4" baseType="variant">
      <vt:variant>
        <vt:lpstr>Tema</vt:lpstr>
      </vt:variant>
      <vt:variant>
        <vt:i4>12</vt:i4>
      </vt:variant>
      <vt:variant>
        <vt:lpstr>Títulos de slides</vt:lpstr>
      </vt:variant>
      <vt:variant>
        <vt:i4>45</vt:i4>
      </vt:variant>
    </vt:vector>
  </HeadingPairs>
  <TitlesOfParts>
    <vt:vector size="57" baseType="lpstr">
      <vt:lpstr>Template_Oi_pra_todo_mundo - v1</vt:lpstr>
      <vt:lpstr>2_Custom Design</vt:lpstr>
      <vt:lpstr>1_Template_Oi_pra_todo_mundo - v1</vt:lpstr>
      <vt:lpstr>2_Template_Oi_pra_todo_mundo - v1</vt:lpstr>
      <vt:lpstr>3_Template_Oi_pra_todo_mundo - v1</vt:lpstr>
      <vt:lpstr>4_Template_Oi_pra_todo_mundo - v1</vt:lpstr>
      <vt:lpstr>5_Template_Oi_pra_todo_mundo - v1</vt:lpstr>
      <vt:lpstr>6_Template_Oi_pra_todo_mundo - v1</vt:lpstr>
      <vt:lpstr>7_Template_Oi_pra_todo_mundo - v1</vt:lpstr>
      <vt:lpstr>8_Template_Oi_pra_todo_mundo - v1</vt:lpstr>
      <vt:lpstr>9_Template_Oi_pra_todo_mundo - v1</vt:lpstr>
      <vt:lpstr>10_Template_Oi_pra_todo_mundo - v1</vt:lpstr>
      <vt:lpstr>M2M</vt:lpstr>
      <vt:lpstr>Apresentação do PowerPoint</vt:lpstr>
      <vt:lpstr>M2M – Plataforma de Serviços  Módulos Funcionais Utilizados Como Guia a Solução</vt:lpstr>
      <vt:lpstr>M2M – reengenharia e design evolutivo</vt:lpstr>
      <vt:lpstr>Design Sistêmico – Visão Geral  </vt:lpstr>
      <vt:lpstr>Reengenharia – Macro Blocos de Sustentação</vt:lpstr>
      <vt:lpstr>Reengenharia – Macro Blocos de Sustentação Continuação ...</vt:lpstr>
      <vt:lpstr>Escopo Sistêmico – Visão Geral  </vt:lpstr>
      <vt:lpstr>          Estrutura de Conta Cliente e de Tarifação para M2M</vt:lpstr>
      <vt:lpstr>M2M – Premissas gerais</vt:lpstr>
      <vt:lpstr>Premissas Gerais adotadas para elaboração das OG’s</vt:lpstr>
      <vt:lpstr>Premissas Gerais adotadas para elaboração das OG’s</vt:lpstr>
      <vt:lpstr>Premissas Gerais adotadas para elaboração das OG’s</vt:lpstr>
      <vt:lpstr>Premissas Gerais adotadas para elaboração das OG’s</vt:lpstr>
      <vt:lpstr>M2M – cenário 4  Principais Macro Processos</vt:lpstr>
      <vt:lpstr>1 - Desenho de Solução – Macro Processo Venda (Accounting) / Provisão M2M e Logística</vt:lpstr>
      <vt:lpstr>2 - Desenho de Solução – Macro Processo Ciclo da Receita/Mediação</vt:lpstr>
      <vt:lpstr>3a - Desenho de Solução – Macro Processo Revenue Assurance(IP) – Cadastro(Ajuste em Relatório)</vt:lpstr>
      <vt:lpstr>3b - Desenho de Solução – Macro Processo Revenue Assurance(FR) –Tráfego com Base em Processos Atuais</vt:lpstr>
      <vt:lpstr>4 - Desenho de Solução – Macro Processo Solicitação de Novos ou Reativação de SimCards(quantidade controlada)</vt:lpstr>
      <vt:lpstr>5 - Desenho de Solução – Macro Processo Fraude(Bloqueio/Desbloqueio) -  Inclusão de Atividade Manual na Plataforma</vt:lpstr>
      <vt:lpstr>6 - Desenho de Solução – Macro Processo Contestação para M2M – Procedimento Manual na Plataforma</vt:lpstr>
      <vt:lpstr>7 - Desenho de Solução – Macro Processo Inadimplência(Bloqueio/Desbloqueio/Retirada) – Procedimento Manual na Plataforma</vt:lpstr>
      <vt:lpstr>8 - Desenho de Solução – Macro Processo Troca de Plano(Tarifários*) M2M – (Quantidade controlada)  </vt:lpstr>
      <vt:lpstr>9 - Desenho de Solução – Macro Processo Trouble Tickets(Processo Atual - Oi Chamado Inalterado em TI)</vt:lpstr>
      <vt:lpstr>10 - Desenho de Solução – Macro Processo Migração para M2M(Fora do escopo)</vt:lpstr>
      <vt:lpstr>11 - Desenho de Solução – Macro Processo Solicitação de Cancelamento de Cartões</vt:lpstr>
      <vt:lpstr>Migração - Premissas Gerais adotadas para elaboração das OG’s</vt:lpstr>
      <vt:lpstr>Apresentação do PowerPoint</vt:lpstr>
      <vt:lpstr>Apresentação do PowerPoint</vt:lpstr>
      <vt:lpstr>Cenário 4 – Macro Requisitos/Premissas</vt:lpstr>
      <vt:lpstr>Cenário 4 - Macro Requisitos/Premissas</vt:lpstr>
      <vt:lpstr>Cenário 4- Macro Requisitos/Premissas</vt:lpstr>
      <vt:lpstr>Cenário 4 - Macro Requisitos/Premissas</vt:lpstr>
      <vt:lpstr>Cenários de Envio de SMS pela Plataforma CG</vt:lpstr>
      <vt:lpstr>Cenários de Envio de SMS pela Plataforma CG</vt:lpstr>
      <vt:lpstr>M2M – cenário Disruptivo</vt:lpstr>
      <vt:lpstr>Desenho de Solução – Visão Geral  Cenário Disruptivo </vt:lpstr>
      <vt:lpstr>Design Final do Corporativo x Cenário Disruptivo Riscos do Processo de Logística e Ordem de Venda</vt:lpstr>
      <vt:lpstr>Design Final do Corporativo x Cenário Disruptivo Demais Riscos....</vt:lpstr>
      <vt:lpstr>Apresentação do PowerPoint</vt:lpstr>
      <vt:lpstr>Diferenças entre o Ecossistema e o Business OI e PT</vt:lpstr>
      <vt:lpstr>Diferenças entre o Ecossistema e o Business OI e PT</vt:lpstr>
      <vt:lpstr>Diferenças entre o Ecossistema e o Business OI e PT</vt:lpstr>
      <vt:lpstr>Diferenças entre o Ecossistema e o Business OI e PT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profile</dc:creator>
  <cp:lastModifiedBy>profile</cp:lastModifiedBy>
  <cp:revision>1187</cp:revision>
  <dcterms:created xsi:type="dcterms:W3CDTF">2013-12-02T23:47:23Z</dcterms:created>
  <dcterms:modified xsi:type="dcterms:W3CDTF">2014-05-22T14:08:36Z</dcterms:modified>
</cp:coreProperties>
</file>