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4"/>
  </p:sldMasterIdLst>
  <p:notesMasterIdLst>
    <p:notesMasterId r:id="rId13"/>
  </p:notesMasterIdLst>
  <p:handoutMasterIdLst>
    <p:handoutMasterId r:id="rId14"/>
  </p:handoutMasterIdLst>
  <p:sldIdLst>
    <p:sldId id="378" r:id="rId5"/>
    <p:sldId id="388" r:id="rId6"/>
    <p:sldId id="384" r:id="rId7"/>
    <p:sldId id="389" r:id="rId8"/>
    <p:sldId id="390" r:id="rId9"/>
    <p:sldId id="391" r:id="rId10"/>
    <p:sldId id="392" r:id="rId11"/>
    <p:sldId id="387" r:id="rId12"/>
  </p:sldIdLst>
  <p:sldSz cx="9144000" cy="6858000" type="screen4x3"/>
  <p:notesSz cx="69850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59B"/>
    <a:srgbClr val="FFCC00"/>
    <a:srgbClr val="CCCCFF"/>
    <a:srgbClr val="008000"/>
    <a:srgbClr val="003366"/>
    <a:srgbClr val="FFCC99"/>
    <a:srgbClr val="EDF2DA"/>
    <a:srgbClr val="180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0" autoAdjust="0"/>
    <p:restoredTop sz="94737" autoAdjust="0"/>
  </p:normalViewPr>
  <p:slideViewPr>
    <p:cSldViewPr snapToGrid="0" showGuides="1">
      <p:cViewPr>
        <p:scale>
          <a:sx n="80" d="100"/>
          <a:sy n="80" d="100"/>
        </p:scale>
        <p:origin x="-797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84"/>
    </p:cViewPr>
  </p:sorterViewPr>
  <p:notesViewPr>
    <p:cSldViewPr snapToGrid="0" showGuides="1">
      <p:cViewPr>
        <p:scale>
          <a:sx n="75" d="100"/>
          <a:sy n="75" d="100"/>
        </p:scale>
        <p:origin x="-1674" y="52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77838" y="196850"/>
            <a:ext cx="604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63550" y="25400"/>
            <a:ext cx="29305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577" tIns="0" rIns="0" bIns="0" anchor="b">
            <a:spAutoFit/>
          </a:bodyPr>
          <a:lstStyle/>
          <a:p>
            <a:pPr algn="l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[Course Title]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582988" y="25400"/>
            <a:ext cx="29305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8577" bIns="0" anchor="b">
            <a:spAutoFit/>
          </a:bodyPr>
          <a:lstStyle/>
          <a:p>
            <a:pPr algn="r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[Module Title]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300288" y="9074150"/>
            <a:ext cx="238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928688">
              <a:spcBef>
                <a:spcPct val="50000"/>
              </a:spcBef>
              <a:defRPr/>
            </a:pPr>
            <a:fld id="{4C7F2EFB-FD46-431D-ACE8-EFC9007759F8}" type="slidenum">
              <a:rPr lang="en-US" sz="1000">
                <a:latin typeface="Arial" charset="0"/>
              </a:rPr>
              <a:pPr defTabSz="928688">
                <a:spcBef>
                  <a:spcPct val="5000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63550" y="9090025"/>
            <a:ext cx="9191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351" tIns="0" rIns="0" bIns="0" anchor="b">
            <a:spAutoFit/>
          </a:bodyPr>
          <a:lstStyle/>
          <a:p>
            <a:pPr algn="l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Rev. [#]</a:t>
            </a:r>
          </a:p>
        </p:txBody>
      </p:sp>
    </p:spTree>
    <p:extLst>
      <p:ext uri="{BB962C8B-B14F-4D97-AF65-F5344CB8AC3E}">
        <p14:creationId xmlns:p14="http://schemas.microsoft.com/office/powerpoint/2010/main" val="2598510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482725" y="369888"/>
            <a:ext cx="4019550" cy="30130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3476625"/>
            <a:ext cx="5895975" cy="542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442" tIns="46442" rIns="46442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First-Level Heading</a:t>
            </a:r>
          </a:p>
          <a:p>
            <a:pPr lvl="1"/>
            <a:r>
              <a:rPr lang="en-US" noProof="0" smtClean="0"/>
              <a:t>Second-Level Heading</a:t>
            </a:r>
          </a:p>
          <a:p>
            <a:pPr lvl="2"/>
            <a:r>
              <a:rPr lang="en-US" noProof="0" smtClean="0"/>
              <a:t>Normal paragraph</a:t>
            </a:r>
          </a:p>
          <a:p>
            <a:pPr lvl="3"/>
            <a:r>
              <a:rPr lang="en-US" noProof="0" smtClean="0"/>
              <a:t>First-level bullet</a:t>
            </a:r>
          </a:p>
          <a:p>
            <a:pPr lvl="4"/>
            <a:r>
              <a:rPr lang="en-US" noProof="0" smtClean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1849396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28600" rtl="0" eaLnBrk="0" fontAlgn="base" hangingPunct="0">
      <a:spcBef>
        <a:spcPct val="35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228600" rtl="0" eaLnBrk="0" fontAlgn="base" hangingPunct="0">
      <a:spcBef>
        <a:spcPct val="35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228600" algn="l" defTabSz="228600" rtl="0" eaLnBrk="0" fontAlgn="base" hangingPunct="0">
      <a:spcBef>
        <a:spcPct val="25000"/>
      </a:spcBef>
      <a:spcAft>
        <a:spcPct val="0"/>
      </a:spcAft>
      <a:buClr>
        <a:schemeClr val="accent2"/>
      </a:buClr>
      <a:buSzPct val="85000"/>
      <a:buFont typeface="Wingdings" pitchFamily="2" charset="2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20700" indent="-177800" algn="l" defTabSz="228600" rtl="0" eaLnBrk="0" fontAlgn="base" hangingPunct="0">
      <a:spcBef>
        <a:spcPct val="25000"/>
      </a:spcBef>
      <a:spcAft>
        <a:spcPct val="0"/>
      </a:spcAft>
      <a:buClr>
        <a:schemeClr val="tx1"/>
      </a:buClr>
      <a:buSzPct val="70000"/>
      <a:buFont typeface="Wingdings" pitchFamily="2" charset="2"/>
      <a:buChar char="n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800100" indent="-165100" algn="l" defTabSz="228600" rtl="0" eaLnBrk="0" fontAlgn="base" hangingPunct="0">
      <a:spcBef>
        <a:spcPct val="25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098"/>
          <p:cNvSpPr>
            <a:spLocks noChangeArrowheads="1" noTextEdit="1"/>
          </p:cNvSpPr>
          <p:nvPr>
            <p:ph type="sldImg"/>
          </p:nvPr>
        </p:nvSpPr>
        <p:spPr>
          <a:xfrm>
            <a:off x="1484313" y="369888"/>
            <a:ext cx="4016375" cy="3013075"/>
          </a:xfrm>
          <a:ln/>
        </p:spPr>
      </p:sp>
      <p:sp>
        <p:nvSpPr>
          <p:cNvPr id="22531" name="Rectangle 409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Purpose</a:t>
            </a:r>
          </a:p>
          <a:p>
            <a:pPr lvl="2"/>
            <a:r>
              <a:rPr lang="en-US" smtClean="0">
                <a:cs typeface="Times New Roman" pitchFamily="18" charset="0"/>
              </a:rPr>
              <a:t>This module introduces some basic concepts of telecommunication networks and calling records.</a:t>
            </a:r>
          </a:p>
          <a:p>
            <a:r>
              <a:rPr lang="en-US" smtClean="0">
                <a:cs typeface="Times New Roman" pitchFamily="18" charset="0"/>
              </a:rPr>
              <a:t>Objectives</a:t>
            </a:r>
          </a:p>
          <a:p>
            <a:pPr lvl="2"/>
            <a:r>
              <a:rPr lang="en-US" smtClean="0">
                <a:cs typeface="Times New Roman" pitchFamily="18" charset="0"/>
              </a:rPr>
              <a:t>At the completion of this module, the student will be able to:</a:t>
            </a: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basic telecommunications network equipment and geography terminology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terminology used to identify services, equipment, and telephone numbers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how a call generates a Call Detail Record (CDR)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Become familiar with the type of information on a CDR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cs typeface="Times New Roman" pitchFamily="18" charset="0"/>
              </a:rPr>
              <a:t>Understand the use of Customer Care and Billing Systems</a:t>
            </a:r>
          </a:p>
          <a:p>
            <a:pPr lvl="3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PtrueCOLO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4475"/>
            <a:ext cx="1722437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38150" y="1828800"/>
            <a:ext cx="1519238" cy="4686300"/>
          </a:xfrm>
          <a:prstGeom prst="roundRect">
            <a:avLst>
              <a:gd name="adj" fmla="val 16667"/>
            </a:avLst>
          </a:prstGeom>
          <a:solidFill>
            <a:srgbClr val="003366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2062163" y="1457325"/>
            <a:ext cx="7138987" cy="5324475"/>
            <a:chOff x="1208" y="918"/>
            <a:chExt cx="4588" cy="3354"/>
          </a:xfrm>
        </p:grpSpPr>
        <p:pic>
          <p:nvPicPr>
            <p:cNvPr id="7" name="Picture 7" descr="TELCO-PowerPoint cover 2 (flat)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918"/>
              <a:ext cx="4588" cy="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8"/>
            <p:cNvGrpSpPr>
              <a:grpSpLocks/>
            </p:cNvGrpSpPr>
            <p:nvPr userDrawn="1"/>
          </p:nvGrpSpPr>
          <p:grpSpPr bwMode="auto">
            <a:xfrm>
              <a:off x="1452" y="2384"/>
              <a:ext cx="2412" cy="231"/>
              <a:chOff x="1580" y="2424"/>
              <a:chExt cx="2412" cy="231"/>
            </a:xfrm>
          </p:grpSpPr>
          <p:sp>
            <p:nvSpPr>
              <p:cNvPr id="9" name="AutoShape 9"/>
              <p:cNvSpPr>
                <a:spLocks noChangeArrowheads="1"/>
              </p:cNvSpPr>
              <p:nvPr userDrawn="1"/>
            </p:nvSpPr>
            <p:spPr bwMode="auto">
              <a:xfrm>
                <a:off x="1580" y="2448"/>
                <a:ext cx="2412" cy="192"/>
              </a:xfrm>
              <a:prstGeom prst="roundRect">
                <a:avLst>
                  <a:gd name="adj" fmla="val 16667"/>
                </a:avLst>
              </a:prstGeom>
              <a:solidFill>
                <a:srgbClr val="003366"/>
              </a:solidFill>
              <a:ln w="9525" algn="ctr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1786" y="2424"/>
                <a:ext cx="196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i="1">
                    <a:solidFill>
                      <a:schemeClr val="bg1"/>
                    </a:solidFill>
                    <a:latin typeface="Futura Bk" pitchFamily="34" charset="0"/>
                  </a:rPr>
                  <a:t>HP FMS Training</a:t>
                </a:r>
              </a:p>
            </p:txBody>
          </p:sp>
        </p:grpSp>
      </p:grpSp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5675" y="238125"/>
            <a:ext cx="6738938" cy="1025525"/>
          </a:xfrm>
          <a:ln w="12700"/>
        </p:spPr>
        <p:txBody>
          <a:bodyPr anchor="t"/>
          <a:lstStyle>
            <a:lvl1pPr algn="r">
              <a:defRPr sz="3200">
                <a:solidFill>
                  <a:srgbClr val="5C86B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720725"/>
            <a:ext cx="6738938" cy="590550"/>
          </a:xfrm>
          <a:ln w="12700"/>
        </p:spPr>
        <p:txBody>
          <a:bodyPr lIns="0" tIns="0" rIns="0" bIns="0" anchor="b"/>
          <a:lstStyle>
            <a:lvl1pPr algn="r" defTabSz="904875">
              <a:lnSpc>
                <a:spcPct val="85000"/>
              </a:lnSpc>
              <a:spcBef>
                <a:spcPct val="0"/>
              </a:spcBef>
              <a:defRPr sz="2000" b="0">
                <a:solidFill>
                  <a:srgbClr val="180E3E"/>
                </a:solidFill>
                <a:latin typeface="The Sans CPQ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2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0974DFA6-90AB-4CE8-9755-02FC3FDA2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310090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404813"/>
            <a:ext cx="2228850" cy="6091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404813"/>
            <a:ext cx="6535737" cy="6091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096C4E2B-426E-44F8-8F18-EFA1EFFF2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37171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A05AFBF1-22BA-41E7-860D-3C4B0E817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87812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F8954F6E-9024-4C31-88A7-A21815180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356744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844550"/>
            <a:ext cx="4267200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44550"/>
            <a:ext cx="4268787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40C70920-6F9C-44F8-89A3-4281E4D87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31545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1CC05E82-3D2D-4CA1-ABFD-A53B9E855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312971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87E3B4BE-A927-410A-8339-115E4B1A4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164615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D9E3A059-6FA5-4390-9581-BCC167A94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17698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65E95EB3-F443-4ABC-B9CC-74DF20B21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609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F01D22B6-971E-4344-A731-25CC1D317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3765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rgbClr val="5C86B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404813"/>
            <a:ext cx="89169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844550"/>
            <a:ext cx="868838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578600"/>
            <a:ext cx="62357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50000"/>
              </a:spcBef>
              <a:defRPr sz="1200" b="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91300"/>
            <a:ext cx="787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M1-</a:t>
            </a:r>
            <a:fld id="{C2C6CB47-A9C3-4D4C-A04D-79CF44A79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1300" y="6578600"/>
            <a:ext cx="1079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+mj-lt"/>
          <a:ea typeface="+mj-ea"/>
          <a:cs typeface="+mj-cs"/>
        </a:defRPr>
      </a:lvl1pPr>
      <a:lvl2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2pPr>
      <a:lvl3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3pPr>
      <a:lvl4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4pPr>
      <a:lvl5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5pPr>
      <a:lvl6pPr marL="4572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6pPr>
      <a:lvl7pPr marL="9144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7pPr>
      <a:lvl8pPr marL="13716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8pPr>
      <a:lvl9pPr marL="18288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98463" indent="-284163" algn="l" rtl="0" eaLnBrk="0" fontAlgn="base" hangingPunct="0">
        <a:spcBef>
          <a:spcPct val="25000"/>
        </a:spcBef>
        <a:spcAft>
          <a:spcPct val="0"/>
        </a:spcAft>
        <a:buClr>
          <a:srgbClr val="180E3E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796925" indent="-284163" algn="l" rtl="0" eaLnBrk="0" fontAlgn="base" hangingPunct="0">
        <a:spcBef>
          <a:spcPct val="25000"/>
        </a:spcBef>
        <a:spcAft>
          <a:spcPct val="0"/>
        </a:spcAft>
        <a:buClr>
          <a:srgbClr val="5C86BC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195388" indent="-284163" algn="l" rtl="0" eaLnBrk="0" fontAlgn="base" hangingPunct="0">
        <a:spcBef>
          <a:spcPct val="25000"/>
        </a:spcBef>
        <a:spcAft>
          <a:spcPct val="0"/>
        </a:spcAft>
        <a:buClr>
          <a:srgbClr val="180E3E"/>
        </a:buClr>
        <a:buSzPct val="60000"/>
        <a:buFont typeface="Wingdings" pitchFamily="2" charset="2"/>
        <a:buChar char="u"/>
        <a:defRPr>
          <a:solidFill>
            <a:schemeClr val="tx1"/>
          </a:solidFill>
          <a:latin typeface="+mn-lt"/>
        </a:defRPr>
      </a:lvl4pPr>
      <a:lvl5pPr marL="1309688" indent="519113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5pPr>
      <a:lvl6pPr marL="17668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6pPr>
      <a:lvl7pPr marL="22240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7pPr>
      <a:lvl8pPr marL="26812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8pPr>
      <a:lvl9pPr marL="31384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r>
              <a:rPr lang="pt-BR" smtClean="0"/>
              <a:t>Administrador da Solução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0275" y="708025"/>
            <a:ext cx="6738938" cy="838200"/>
          </a:xfrm>
          <a:ln w="9525"/>
        </p:spPr>
        <p:txBody>
          <a:bodyPr/>
          <a:lstStyle/>
          <a:p>
            <a:pPr marL="0" indent="0"/>
            <a:r>
              <a:rPr lang="pt-BR" i="1" smtClean="0"/>
              <a:t>Monitoração</a:t>
            </a:r>
          </a:p>
          <a:p>
            <a:pPr marL="0" indent="0"/>
            <a:endParaRPr lang="pt-BR" i="1" smtClean="0"/>
          </a:p>
          <a:p>
            <a:pPr marL="0" indent="0"/>
            <a:r>
              <a:rPr lang="pt-BR" i="1" smtClean="0"/>
              <a:t>Módulo 3</a:t>
            </a:r>
            <a:endParaRPr lang="en-US" i="1" smtClean="0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033713" y="3806825"/>
            <a:ext cx="2743200" cy="30638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2000" i="1">
                <a:solidFill>
                  <a:schemeClr val="bg1"/>
                </a:solidFill>
              </a:rPr>
              <a:t>Treinamento HP 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7940A961-9F02-48D3-AB28-CFB3ECF24FB5}" type="slidenum">
              <a:rPr lang="en-US"/>
              <a:pPr algn="l">
                <a:defRPr/>
              </a:pPr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Logs disponíveis </a:t>
            </a:r>
            <a:endParaRPr lang="en-US" sz="32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pt-BR" sz="2300" dirty="0" smtClean="0">
                <a:solidFill>
                  <a:schemeClr val="accent1">
                    <a:lumMod val="50000"/>
                  </a:schemeClr>
                </a:solidFill>
              </a:rPr>
              <a:t>Diretório centralizado de logs na Oi: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2300" dirty="0" smtClean="0"/>
              <a:t>Servidor de Integração (APPL) fmspx01: 	/fraude/logs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900" dirty="0" smtClean="0"/>
              <a:t>PP, RCM, EDC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2300" dirty="0" smtClean="0"/>
              <a:t>Servidor de FRMv11 (APPL) </a:t>
            </a:r>
            <a:r>
              <a:rPr lang="pt-BR" sz="2300" dirty="0" smtClean="0"/>
              <a:t>f</a:t>
            </a:r>
            <a:r>
              <a:rPr lang="pt-BR" sz="2300" dirty="0" smtClean="0"/>
              <a:t>mspx03: 	/fraude/logs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900" dirty="0" smtClean="0"/>
              <a:t>FRMv11 </a:t>
            </a:r>
            <a:r>
              <a:rPr lang="pt-BR" sz="1900" dirty="0"/>
              <a:t>(core + </a:t>
            </a:r>
            <a:r>
              <a:rPr lang="pt-BR" sz="1900" dirty="0" err="1"/>
              <a:t>feeders</a:t>
            </a:r>
            <a:r>
              <a:rPr lang="pt-BR" sz="1900" dirty="0"/>
              <a:t>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2300" dirty="0" smtClean="0"/>
              <a:t>Servidor de Desenvolvimento </a:t>
            </a:r>
            <a:r>
              <a:rPr lang="pt-BR" sz="2300" dirty="0" smtClean="0"/>
              <a:t>f</a:t>
            </a:r>
            <a:r>
              <a:rPr lang="pt-BR" sz="2300" dirty="0" smtClean="0"/>
              <a:t>msdx01: 	/fraude/logs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900" dirty="0" smtClean="0"/>
              <a:t>PP</a:t>
            </a:r>
            <a:r>
              <a:rPr lang="pt-BR" sz="1900" dirty="0"/>
              <a:t>, RCM, EDC, FRMv11 (core + </a:t>
            </a:r>
            <a:r>
              <a:rPr lang="pt-BR" sz="1900" dirty="0" err="1"/>
              <a:t>feeders</a:t>
            </a:r>
            <a:r>
              <a:rPr lang="pt-BR" sz="1900" dirty="0" smtClean="0"/>
              <a:t>)</a:t>
            </a:r>
          </a:p>
          <a:p>
            <a:pPr marL="512762" lvl="2" indent="0">
              <a:lnSpc>
                <a:spcPct val="90000"/>
              </a:lnSpc>
              <a:buNone/>
            </a:pPr>
            <a:endParaRPr lang="pt-BR" sz="1900" dirty="0"/>
          </a:p>
          <a:p>
            <a:pPr marL="0" indent="0">
              <a:lnSpc>
                <a:spcPct val="90000"/>
              </a:lnSpc>
            </a:pPr>
            <a:r>
              <a:rPr lang="pt-BR" sz="2300" dirty="0" smtClean="0">
                <a:solidFill>
                  <a:schemeClr val="accent1">
                    <a:lumMod val="50000"/>
                  </a:schemeClr>
                </a:solidFill>
              </a:rPr>
              <a:t>Nomenclaturas dos logs na Oi: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PP –			PP_&lt;fluxo&gt;_&lt;instancia&gt;.log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RCM</a:t>
            </a:r>
            <a:r>
              <a:rPr lang="pt-BR" sz="1800" b="0" dirty="0" smtClean="0"/>
              <a:t> –		rating_&lt;fluxo&gt;_&lt;instancia&gt;.log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EDC</a:t>
            </a:r>
            <a:r>
              <a:rPr lang="pt-BR" sz="1800" b="0" dirty="0" smtClean="0"/>
              <a:t> –		</a:t>
            </a:r>
            <a:r>
              <a:rPr lang="pt-BR" sz="1800" b="0" dirty="0" err="1" smtClean="0"/>
              <a:t>edc</a:t>
            </a:r>
            <a:r>
              <a:rPr lang="pt-BR" sz="1800" b="0" dirty="0" smtClean="0"/>
              <a:t>_&lt;fluxo&gt;_&lt;instancia&gt;.log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FRMv11 CORE – 	erm.log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FIT </a:t>
            </a:r>
            <a:r>
              <a:rPr lang="pt-BR" sz="1800" b="0" dirty="0" err="1" smtClean="0"/>
              <a:t>Feeders</a:t>
            </a:r>
            <a:r>
              <a:rPr lang="pt-BR" sz="1800" b="0" dirty="0" smtClean="0"/>
              <a:t> </a:t>
            </a:r>
            <a:r>
              <a:rPr lang="pt-BR" sz="1800" b="0" dirty="0" smtClean="0"/>
              <a:t>– </a:t>
            </a:r>
            <a:r>
              <a:rPr lang="pt-BR" sz="1800" b="0" dirty="0" smtClean="0"/>
              <a:t>	</a:t>
            </a:r>
            <a:r>
              <a:rPr lang="pt-BR" sz="1800" b="0" dirty="0" err="1" smtClean="0"/>
              <a:t>feeder</a:t>
            </a:r>
            <a:r>
              <a:rPr lang="pt-BR" sz="1800" b="0" dirty="0" smtClean="0"/>
              <a:t>_&lt;</a:t>
            </a:r>
            <a:r>
              <a:rPr lang="pt-BR" sz="1800" b="0" dirty="0" err="1" smtClean="0"/>
              <a:t>instance</a:t>
            </a:r>
            <a:r>
              <a:rPr lang="pt-BR" sz="1800" b="0" dirty="0" smtClean="0"/>
              <a:t>#&gt;.log</a:t>
            </a:r>
            <a:endParaRPr lang="pt-BR" sz="1800" b="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2C6955C8-14D4-422F-A8B9-83624548926B}" type="slidenum">
              <a:rPr lang="en-US"/>
              <a:pPr algn="l">
                <a:defRPr/>
              </a:pPr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Utilitários de monitoração</a:t>
            </a:r>
            <a:endParaRPr lang="en-US" sz="8800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O ERM Control é o utilitário que se comunica com o ERM Monitor. Para usá-lo, devem-se executar os seguintes comandos: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	source $DETENV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	cd $SYS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	./</a:t>
            </a:r>
            <a:r>
              <a:rPr lang="pt-BR" sz="2000" dirty="0" smtClean="0"/>
              <a:t>erm_control.exe</a:t>
            </a:r>
            <a:endParaRPr lang="pt-BR" sz="2300" dirty="0" smtClean="0"/>
          </a:p>
          <a:p>
            <a:pPr indent="15875">
              <a:defRPr/>
            </a:pPr>
            <a:endParaRPr lang="en-US" sz="1400" dirty="0" smtClean="0"/>
          </a:p>
          <a:p>
            <a:pPr indent="15875">
              <a:defRPr/>
            </a:pPr>
            <a:r>
              <a:rPr lang="en-US" sz="1400" dirty="0" smtClean="0"/>
              <a:t>Options</a:t>
            </a:r>
            <a:r>
              <a:rPr lang="en-US" sz="1400" dirty="0" smtClean="0"/>
              <a:t>:</a:t>
            </a:r>
          </a:p>
          <a:p>
            <a:pPr indent="190500">
              <a:defRPr/>
            </a:pPr>
            <a:r>
              <a:rPr lang="en-US" sz="1400" dirty="0" smtClean="0"/>
              <a:t>  0 — Help</a:t>
            </a:r>
          </a:p>
          <a:p>
            <a:pPr indent="190500">
              <a:defRPr/>
            </a:pPr>
            <a:r>
              <a:rPr lang="en-US" sz="1400" dirty="0" smtClean="0"/>
              <a:t>  1 — List running processes</a:t>
            </a:r>
          </a:p>
          <a:p>
            <a:pPr indent="190500">
              <a:defRPr/>
            </a:pPr>
            <a:r>
              <a:rPr lang="en-US" sz="1400" dirty="0" smtClean="0"/>
              <a:t>  2 — Request a process</a:t>
            </a:r>
          </a:p>
          <a:p>
            <a:pPr indent="190500">
              <a:defRPr/>
            </a:pPr>
            <a:r>
              <a:rPr lang="en-US" sz="1400" dirty="0" smtClean="0"/>
              <a:t>  3 — Shutdown</a:t>
            </a:r>
          </a:p>
          <a:p>
            <a:pPr indent="190500">
              <a:defRPr/>
            </a:pPr>
            <a:r>
              <a:rPr lang="en-US" sz="1400" dirty="0" smtClean="0"/>
              <a:t>     — Shutdown system servers not under monitor control</a:t>
            </a:r>
          </a:p>
          <a:p>
            <a:pPr indent="190500">
              <a:defRPr/>
            </a:pPr>
            <a:r>
              <a:rPr lang="en-US" sz="1400" dirty="0" smtClean="0"/>
              <a:t>  5 — Shutdown monitor and system server</a:t>
            </a:r>
          </a:p>
          <a:p>
            <a:pPr indent="190500">
              <a:defRPr/>
            </a:pPr>
            <a:r>
              <a:rPr lang="en-US" sz="1400" dirty="0" smtClean="0"/>
              <a:t>     — Shutdown monitor on all nodes</a:t>
            </a:r>
          </a:p>
          <a:p>
            <a:pPr indent="190500">
              <a:defRPr/>
            </a:pPr>
            <a:r>
              <a:rPr lang="en-US" sz="1400" dirty="0" smtClean="0"/>
              <a:t>     — Shutdown monitor on all nodes and system server</a:t>
            </a:r>
          </a:p>
          <a:p>
            <a:pPr indent="190500">
              <a:defRPr/>
            </a:pPr>
            <a:r>
              <a:rPr lang="en-US" sz="1400" dirty="0" smtClean="0"/>
              <a:t>  8 — Manual process termination by </a:t>
            </a:r>
            <a:r>
              <a:rPr lang="en-US" sz="1400" dirty="0" err="1" smtClean="0"/>
              <a:t>pid</a:t>
            </a:r>
            <a:endParaRPr lang="en-US" sz="1400" dirty="0" smtClean="0"/>
          </a:p>
          <a:p>
            <a:pPr indent="190500">
              <a:defRPr/>
            </a:pPr>
            <a:r>
              <a:rPr lang="en-US" sz="1400" dirty="0" smtClean="0"/>
              <a:t>  9 — Display all nodes and status</a:t>
            </a:r>
          </a:p>
          <a:p>
            <a:pPr indent="190500">
              <a:defRPr/>
            </a:pPr>
            <a:r>
              <a:rPr lang="en-US" sz="1400" dirty="0" smtClean="0"/>
              <a:t>10 — Exit</a:t>
            </a:r>
            <a:endParaRPr lang="pt-BR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F32F7900-5B69-4F24-B394-09D6F287EF56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Utilitários de monitoração</a:t>
            </a:r>
            <a:endParaRPr lang="en-US" sz="8800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As opções que não têm um número não estão disponíveis. Só há um nó servidor, então as opções</a:t>
            </a:r>
          </a:p>
          <a:p>
            <a:pPr indent="190500">
              <a:defRPr/>
            </a:pPr>
            <a:r>
              <a:rPr lang="en-US" sz="1600" dirty="0" smtClean="0"/>
              <a:t>Shutdown monitor on all nodes</a:t>
            </a:r>
          </a:p>
          <a:p>
            <a:pPr indent="190500">
              <a:defRPr/>
            </a:pPr>
            <a:r>
              <a:rPr lang="en-US" sz="1600" dirty="0" smtClean="0"/>
              <a:t>Shutdown monitor on all nodes and system server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sempre estarão desabilitadas, por exemplo.</a:t>
            </a:r>
            <a:endParaRPr lang="en-US" sz="2300" dirty="0" smtClean="0"/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174625" indent="18415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300" dirty="0" smtClean="0"/>
              <a:t>A opção 1 lista os processos que estão rodando.</a:t>
            </a:r>
          </a:p>
          <a:p>
            <a:pPr marL="174625" indent="18415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pt-BR" sz="2300" dirty="0" smtClean="0"/>
          </a:p>
          <a:p>
            <a:pPr marL="174625" indent="18415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300" dirty="0" smtClean="0"/>
              <a:t>A opção 3 dá shutdown no sistema. Isso pode levar algum tempo, use a opção 1 para verificar que todos os processos encerraram.</a:t>
            </a:r>
          </a:p>
          <a:p>
            <a:pPr marL="174625" indent="18415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pt-BR" sz="2300" dirty="0" smtClean="0"/>
          </a:p>
          <a:p>
            <a:pPr marL="174625" indent="18415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300" dirty="0" smtClean="0"/>
              <a:t>A opção 5 dá shutdown inclusive no system server.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BECD049E-CE8F-4955-93A9-6215E86B6753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Utilitários de monitoração</a:t>
            </a:r>
            <a:endParaRPr lang="en-US" sz="8800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88388" cy="5440363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O ERM Support é o utilitário que gera output para diagnóstico de possíveis problemas. Para usá-lo, devem-se executar os seguintes comandos: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	source $DETENV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	cd $SYS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	./</a:t>
            </a:r>
            <a:r>
              <a:rPr lang="pt-BR" sz="2000" dirty="0" smtClean="0"/>
              <a:t>erm_support.exe</a:t>
            </a:r>
            <a:endParaRPr lang="pt-BR" sz="2000" dirty="0" smtClean="0"/>
          </a:p>
          <a:p>
            <a:pPr marL="0" indent="0">
              <a:lnSpc>
                <a:spcPct val="90000"/>
              </a:lnSpc>
              <a:defRPr/>
            </a:pPr>
            <a:endParaRPr lang="pt-BR" sz="2000" dirty="0" smtClean="0"/>
          </a:p>
          <a:p>
            <a:pPr indent="15875">
              <a:defRPr/>
            </a:pPr>
            <a:r>
              <a:rPr lang="en-US" sz="1200" dirty="0" smtClean="0"/>
              <a:t>Main Menu:</a:t>
            </a:r>
          </a:p>
          <a:p>
            <a:pPr indent="376238">
              <a:defRPr/>
            </a:pPr>
            <a:r>
              <a:rPr lang="en-US" sz="1200" dirty="0" smtClean="0"/>
              <a:t>0 - Exit</a:t>
            </a:r>
          </a:p>
          <a:p>
            <a:pPr indent="376238">
              <a:defRPr/>
            </a:pPr>
            <a:r>
              <a:rPr lang="en-US" sz="1200" dirty="0" smtClean="0"/>
              <a:t>1 - Show messages logged in a time range</a:t>
            </a:r>
          </a:p>
          <a:p>
            <a:pPr indent="376238">
              <a:defRPr/>
            </a:pPr>
            <a:r>
              <a:rPr lang="en-US" sz="1200" dirty="0" smtClean="0"/>
              <a:t>2 - Examine Event Buffer Contents</a:t>
            </a:r>
          </a:p>
          <a:p>
            <a:pPr indent="376238">
              <a:defRPr/>
            </a:pPr>
            <a:r>
              <a:rPr lang="en-US" sz="1200" dirty="0" smtClean="0"/>
              <a:t>3 - Show counts by detector sets</a:t>
            </a:r>
          </a:p>
          <a:p>
            <a:pPr indent="376238">
              <a:defRPr/>
            </a:pPr>
            <a:r>
              <a:rPr lang="en-US" sz="1200" dirty="0" smtClean="0"/>
              <a:t>4 - List Event Buffer Files</a:t>
            </a:r>
          </a:p>
          <a:p>
            <a:pPr indent="376238">
              <a:defRPr/>
            </a:pPr>
            <a:r>
              <a:rPr lang="en-US" sz="1200" dirty="0" smtClean="0"/>
              <a:t>5 - Show Accumulation counts by buffer type</a:t>
            </a:r>
          </a:p>
          <a:p>
            <a:pPr indent="376238">
              <a:defRPr/>
            </a:pPr>
            <a:r>
              <a:rPr lang="en-US" sz="1200" dirty="0" smtClean="0"/>
              <a:t>6 - Reset </a:t>
            </a:r>
            <a:r>
              <a:rPr lang="en-US" sz="1200" dirty="0" err="1" smtClean="0"/>
              <a:t>Accum</a:t>
            </a:r>
            <a:r>
              <a:rPr lang="en-US" sz="1200" dirty="0" smtClean="0"/>
              <a:t> Count</a:t>
            </a:r>
          </a:p>
          <a:p>
            <a:pPr indent="376238">
              <a:defRPr/>
            </a:pPr>
            <a:r>
              <a:rPr lang="en-US" sz="1200" dirty="0" smtClean="0"/>
              <a:t>7 - Clear event buffers in one detector set</a:t>
            </a:r>
          </a:p>
          <a:p>
            <a:pPr indent="376238">
              <a:defRPr/>
            </a:pPr>
            <a:r>
              <a:rPr lang="en-US" sz="1200" dirty="0" smtClean="0"/>
              <a:t>8 - Advance event buffer read position</a:t>
            </a:r>
          </a:p>
          <a:p>
            <a:pPr indent="376238">
              <a:defRPr/>
            </a:pPr>
            <a:r>
              <a:rPr lang="en-US" sz="1200" dirty="0" smtClean="0"/>
              <a:t>9 - Set server trace option</a:t>
            </a:r>
          </a:p>
          <a:p>
            <a:pPr indent="376238">
              <a:defRPr/>
            </a:pPr>
            <a:r>
              <a:rPr lang="en-US" sz="1200" dirty="0" smtClean="0"/>
              <a:t>10 - Show server trace option</a:t>
            </a:r>
          </a:p>
          <a:p>
            <a:pPr indent="376238">
              <a:defRPr/>
            </a:pPr>
            <a:r>
              <a:rPr lang="en-US" sz="1200" dirty="0" smtClean="0"/>
              <a:t>11 - Generate log of alarms created in a time range</a:t>
            </a:r>
            <a:endParaRPr lang="pt-BR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6A821FCC-E25A-4EEC-9A87-1E1DD53DD522}" type="slidenum">
              <a:rPr lang="en-US"/>
              <a:pPr algn="l">
                <a:defRPr/>
              </a:pPr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Utilitários de monitoração</a:t>
            </a:r>
            <a:endParaRPr lang="en-US" sz="8800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88388" cy="5440363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Com o ERM Support, é possível:</a:t>
            </a:r>
          </a:p>
          <a:p>
            <a:pPr marL="174625" indent="96838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000" dirty="0" smtClean="0"/>
              <a:t> listar mensagens logadas em um determinado intervalo de tempo</a:t>
            </a:r>
          </a:p>
          <a:p>
            <a:pPr marL="174625" indent="96838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000" dirty="0" smtClean="0"/>
              <a:t> mostrar detalhes dos eventos processados nos Event Buffers</a:t>
            </a:r>
          </a:p>
          <a:p>
            <a:pPr marL="174625" indent="96838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000" dirty="0" smtClean="0"/>
              <a:t> mostrar os acúmulos dos contadores de entrada, saída, archive, etc.</a:t>
            </a:r>
          </a:p>
          <a:p>
            <a:pPr marL="174625" indent="96838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000" dirty="0" smtClean="0"/>
              <a:t> mostrar o número de eventos no </a:t>
            </a:r>
            <a:r>
              <a:rPr lang="pt-BR" sz="2000" dirty="0" err="1" smtClean="0"/>
              <a:t>Event</a:t>
            </a:r>
            <a:r>
              <a:rPr lang="pt-BR" sz="2000" dirty="0" smtClean="0"/>
              <a:t> </a:t>
            </a:r>
            <a:r>
              <a:rPr lang="pt-BR" sz="2000" dirty="0" smtClean="0"/>
              <a:t>Buffer </a:t>
            </a:r>
            <a:r>
              <a:rPr lang="pt-BR" sz="2000" dirty="0" smtClean="0">
                <a:solidFill>
                  <a:srgbClr val="FF0000"/>
                </a:solidFill>
              </a:rPr>
              <a:t>(na Oi, já temos o máximo suportado de 96 </a:t>
            </a:r>
            <a:r>
              <a:rPr lang="pt-BR" sz="2000" dirty="0" err="1" smtClean="0">
                <a:solidFill>
                  <a:srgbClr val="FF0000"/>
                </a:solidFill>
              </a:rPr>
              <a:t>EBs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174625" indent="96838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000" dirty="0" smtClean="0"/>
              <a:t> limpar os Event Buffers</a:t>
            </a:r>
          </a:p>
          <a:p>
            <a:pPr marL="174625" indent="96838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000" dirty="0" smtClean="0"/>
              <a:t> mudar o nível de trace dos logs do sistema</a:t>
            </a:r>
          </a:p>
          <a:p>
            <a:pPr marL="174625" indent="96838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2000" dirty="0" smtClean="0"/>
              <a:t> gerar um log dos alarmes criados em um determinado intervalo de tempo</a:t>
            </a:r>
          </a:p>
          <a:p>
            <a:pPr marL="174625" indent="96838">
              <a:lnSpc>
                <a:spcPct val="90000"/>
              </a:lnSpc>
              <a:defRPr/>
            </a:pPr>
            <a:endParaRPr lang="pt-BR" sz="20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A manipulação dos Event Buffers deve ser feita cuidadosamente, pois dados podem ser perdidos. O utilitário ERM Support só deve ser usado sob orientação dos responsáveis pelo sistema, ou do suporte da HP.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39750876-C260-41BB-805E-C3C51B730D65}" type="slidenum">
              <a:rPr lang="en-US"/>
              <a:pPr algn="l">
                <a:defRPr/>
              </a:pPr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Utilitários de monitoração</a:t>
            </a:r>
            <a:endParaRPr lang="en-US" sz="8800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88388" cy="5440363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2000" dirty="0" smtClean="0"/>
              <a:t>Com o ERM Archive Control, é possível verificar que o Archive Server está no ar, pará-lo e iniciá-lo.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000" dirty="0" smtClean="0"/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Archive Control Main Menu:</a:t>
            </a:r>
          </a:p>
          <a:p>
            <a:pPr indent="15875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Installation Name: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1 - Start server(s)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2 - Stop server(s)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3 - Get information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4 - Check Name Space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5 - Help</a:t>
            </a:r>
          </a:p>
          <a:p>
            <a:pPr indent="376238"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 – Exit</a:t>
            </a:r>
          </a:p>
          <a:p>
            <a:pPr marL="0" indent="0">
              <a:defRPr/>
            </a:pPr>
            <a:endParaRPr lang="pt-BR" sz="2000" dirty="0" smtClean="0"/>
          </a:p>
          <a:p>
            <a:pPr marL="0" indent="0">
              <a:defRPr/>
            </a:pPr>
            <a:r>
              <a:rPr lang="pt-BR" sz="2000" dirty="0" smtClean="0"/>
              <a:t>A </a:t>
            </a:r>
            <a:r>
              <a:rPr lang="pt-BR" sz="2000" dirty="0" smtClean="0"/>
              <a:t>opção 3 é usada para verificar que os processos estão no 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0E79A3B4-51CB-4564-AE2D-CEDAE20F70AB}" type="slidenum">
              <a:rPr lang="en-US"/>
              <a:pPr algn="l">
                <a:defRPr/>
              </a:pPr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smtClean="0"/>
              <a:t>Instâncias de Banco de Dados</a:t>
            </a:r>
            <a:endParaRPr lang="en-US" sz="32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Temos </a:t>
            </a:r>
            <a:r>
              <a:rPr lang="pt-BR" sz="2300" dirty="0" smtClean="0"/>
              <a:t>quatro instâncias </a:t>
            </a:r>
            <a:r>
              <a:rPr lang="pt-BR" sz="2300" dirty="0" smtClean="0"/>
              <a:t>de banco: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	</a:t>
            </a:r>
            <a:r>
              <a:rPr lang="pt-BR" sz="2300" dirty="0" smtClean="0">
                <a:solidFill>
                  <a:schemeClr val="accent2">
                    <a:lumMod val="25000"/>
                  </a:schemeClr>
                </a:solidFill>
              </a:rPr>
              <a:t>FRMOI 	</a:t>
            </a:r>
            <a:r>
              <a:rPr lang="pt-BR" sz="2300" dirty="0" smtClean="0">
                <a:sym typeface="Wingdings" pitchFamily="2" charset="2"/>
              </a:rPr>
              <a:t> </a:t>
            </a:r>
            <a:r>
              <a:rPr lang="pt-BR" sz="2300" i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Detection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>
                <a:sym typeface="Wingdings" pitchFamily="2" charset="2"/>
              </a:rPr>
              <a:t>	</a:t>
            </a:r>
            <a:r>
              <a:rPr lang="pt-BR" sz="2300" dirty="0" smtClean="0">
                <a:solidFill>
                  <a:schemeClr val="accent2">
                    <a:lumMod val="25000"/>
                  </a:schemeClr>
                </a:solidFill>
              </a:rPr>
              <a:t>FRMOI</a:t>
            </a:r>
            <a:r>
              <a:rPr lang="pt-BR" sz="2300" dirty="0" smtClean="0">
                <a:solidFill>
                  <a:schemeClr val="accent2">
                    <a:lumMod val="25000"/>
                  </a:schemeClr>
                </a:solidFill>
                <a:sym typeface="Wingdings" pitchFamily="2" charset="2"/>
              </a:rPr>
              <a:t>_C</a:t>
            </a:r>
            <a:r>
              <a:rPr lang="pt-BR" sz="2300" dirty="0" smtClean="0">
                <a:sym typeface="Wingdings" pitchFamily="2" charset="2"/>
              </a:rPr>
              <a:t> 	 </a:t>
            </a:r>
            <a:r>
              <a:rPr lang="pt-BR" sz="2300" i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Archive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>
                <a:sym typeface="Wingdings" pitchFamily="2" charset="2"/>
              </a:rPr>
              <a:t>	</a:t>
            </a:r>
            <a:r>
              <a:rPr lang="pt-BR" sz="2300" dirty="0" smtClean="0">
                <a:solidFill>
                  <a:schemeClr val="accent2">
                    <a:lumMod val="25000"/>
                  </a:schemeClr>
                </a:solidFill>
              </a:rPr>
              <a:t>FRMOI</a:t>
            </a:r>
            <a:r>
              <a:rPr lang="pt-BR" sz="2300" dirty="0" smtClean="0">
                <a:solidFill>
                  <a:schemeClr val="accent2">
                    <a:lumMod val="25000"/>
                  </a:schemeClr>
                </a:solidFill>
                <a:sym typeface="Wingdings" pitchFamily="2" charset="2"/>
              </a:rPr>
              <a:t>_A</a:t>
            </a:r>
            <a:r>
              <a:rPr lang="pt-BR" sz="2300" dirty="0" smtClean="0">
                <a:sym typeface="Wingdings" pitchFamily="2" charset="2"/>
              </a:rPr>
              <a:t> 	 </a:t>
            </a:r>
            <a:r>
              <a:rPr lang="pt-BR" sz="23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Analysis</a:t>
            </a:r>
            <a:endParaRPr lang="pt-BR" sz="2300" i="1" dirty="0" smtClean="0">
              <a:solidFill>
                <a:schemeClr val="tx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	</a:t>
            </a:r>
            <a:r>
              <a:rPr lang="pt-BR" sz="2300" dirty="0" smtClean="0">
                <a:solidFill>
                  <a:schemeClr val="accent2">
                    <a:lumMod val="25000"/>
                  </a:schemeClr>
                </a:solidFill>
                <a:sym typeface="Wingdings" pitchFamily="2" charset="2"/>
              </a:rPr>
              <a:t>HPMODULE	</a:t>
            </a:r>
            <a:r>
              <a:rPr lang="pt-BR" sz="2300" dirty="0" smtClean="0">
                <a:sym typeface="Wingdings" pitchFamily="2" charset="2"/>
              </a:rPr>
              <a:t> </a:t>
            </a:r>
            <a:r>
              <a:rPr lang="pt-BR" sz="2300" i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Módulos de integração (PP, PC, RCM e 			    EDC)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>
              <a:solidFill>
                <a:schemeClr val="accent2">
                  <a:lumMod val="25000"/>
                </a:schemeClr>
              </a:solidFill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>
                <a:sym typeface="Wingdings" pitchFamily="2" charset="2"/>
              </a:rPr>
              <a:t>A </a:t>
            </a:r>
            <a:r>
              <a:rPr lang="pt-BR" sz="2300" dirty="0" smtClean="0">
                <a:sym typeface="Wingdings" pitchFamily="2" charset="2"/>
              </a:rPr>
              <a:t>instância </a:t>
            </a:r>
            <a:r>
              <a:rPr lang="pt-BR" sz="2300" dirty="0" smtClean="0">
                <a:solidFill>
                  <a:schemeClr val="accent2">
                    <a:lumMod val="25000"/>
                  </a:schemeClr>
                </a:solidFill>
                <a:sym typeface="Wingdings" pitchFamily="2" charset="2"/>
              </a:rPr>
              <a:t>FRMOI_C</a:t>
            </a:r>
            <a:r>
              <a:rPr lang="pt-BR" sz="2300" dirty="0" smtClean="0">
                <a:sym typeface="Wingdings" pitchFamily="2" charset="2"/>
              </a:rPr>
              <a:t> </a:t>
            </a:r>
            <a:r>
              <a:rPr lang="pt-BR" sz="2300" dirty="0" smtClean="0">
                <a:sym typeface="Wingdings" pitchFamily="2" charset="2"/>
              </a:rPr>
              <a:t>é a maior de todas, pois é a responsável por guardar todos os </a:t>
            </a:r>
            <a:r>
              <a:rPr lang="pt-BR" sz="2300" dirty="0" smtClean="0">
                <a:sym typeface="Wingdings" pitchFamily="2" charset="2"/>
              </a:rPr>
              <a:t>eventos por 90d e casos arquivados </a:t>
            </a:r>
            <a:r>
              <a:rPr lang="pt-BR" sz="2300" dirty="0" smtClean="0">
                <a:sym typeface="Wingdings" pitchFamily="2" charset="2"/>
              </a:rPr>
              <a:t>por </a:t>
            </a:r>
            <a:r>
              <a:rPr lang="pt-BR" sz="2300" dirty="0" smtClean="0">
                <a:sym typeface="Wingdings" pitchFamily="2" charset="2"/>
              </a:rPr>
              <a:t>365d.</a:t>
            </a:r>
            <a:endParaRPr lang="pt-BR" sz="2300" dirty="0" smtClean="0"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>
                <a:sym typeface="Wingdings" pitchFamily="2" charset="2"/>
              </a:rPr>
              <a:t>Estas instâncias estão em duas máquinas, usando Oracle </a:t>
            </a:r>
            <a:r>
              <a:rPr lang="pt-BR" sz="2300" dirty="0" smtClean="0">
                <a:sym typeface="Wingdings" pitchFamily="2" charset="2"/>
              </a:rPr>
              <a:t>ASM.</a:t>
            </a:r>
            <a:endParaRPr lang="pt-BR" sz="23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ase Layout">
  <a:themeElements>
    <a:clrScheme name="1_Base Layout 2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99CCFF"/>
      </a:accent1>
      <a:accent2>
        <a:srgbClr val="99FF99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E78A"/>
      </a:accent6>
      <a:hlink>
        <a:srgbClr val="6666FF"/>
      </a:hlink>
      <a:folHlink>
        <a:srgbClr val="FFFF66"/>
      </a:folHlink>
    </a:clrScheme>
    <a:fontScheme name="1_Base Layout">
      <a:majorFont>
        <a:latin typeface="The Sans CPQ Semi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Base Layout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se Layou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99FF99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E78A"/>
        </a:accent6>
        <a:hlink>
          <a:srgbClr val="6666FF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96BC932A66844A903FC2F6F32B7024" ma:contentTypeVersion="0" ma:contentTypeDescription="Create a new document." ma:contentTypeScope="" ma:versionID="b40fcef8b014f00658d91a141446ba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33437C-F387-44CA-8743-18E4862C3F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88DA9-7B2A-4284-9F35-23D335283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B12A602-0E12-4471-90E1-B2332E7E479C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Designs\Base Layout.ppt</Template>
  <TotalTime>8500</TotalTime>
  <Words>470</Words>
  <Application>Microsoft Office PowerPoint</Application>
  <PresentationFormat>On-screen Show (4:3)</PresentationFormat>
  <Paragraphs>121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Narrow</vt:lpstr>
      <vt:lpstr>Arial</vt:lpstr>
      <vt:lpstr>The Sans CPQ SemiBold</vt:lpstr>
      <vt:lpstr>Wingdings</vt:lpstr>
      <vt:lpstr>Courier New</vt:lpstr>
      <vt:lpstr>Times New Roman</vt:lpstr>
      <vt:lpstr>Futura Bk</vt:lpstr>
      <vt:lpstr>1_Base Layout</vt:lpstr>
      <vt:lpstr>Administrador da Solução</vt:lpstr>
      <vt:lpstr>Logs disponíveis </vt:lpstr>
      <vt:lpstr>Utilitários de monitoração</vt:lpstr>
      <vt:lpstr>Utilitários de monitoração</vt:lpstr>
      <vt:lpstr>Utilitários de monitoração</vt:lpstr>
      <vt:lpstr>Utilitários de monitoração</vt:lpstr>
      <vt:lpstr>Utilitários de monitoração</vt:lpstr>
      <vt:lpstr>Instâncias de Banco de Dados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Richard G (CMS)</dc:creator>
  <cp:lastModifiedBy>Queiroz, Luiz Gustavo Mauro de</cp:lastModifiedBy>
  <cp:revision>255</cp:revision>
  <cp:lastPrinted>2001-01-08T22:05:04Z</cp:lastPrinted>
  <dcterms:created xsi:type="dcterms:W3CDTF">2001-01-31T22:14:48Z</dcterms:created>
  <dcterms:modified xsi:type="dcterms:W3CDTF">2013-07-03T13:54:29Z</dcterms:modified>
</cp:coreProperties>
</file>