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4"/>
  </p:sldMasterIdLst>
  <p:notesMasterIdLst>
    <p:notesMasterId r:id="rId15"/>
  </p:notesMasterIdLst>
  <p:handoutMasterIdLst>
    <p:handoutMasterId r:id="rId16"/>
  </p:handoutMasterIdLst>
  <p:sldIdLst>
    <p:sldId id="378" r:id="rId5"/>
    <p:sldId id="383" r:id="rId6"/>
    <p:sldId id="384" r:id="rId7"/>
    <p:sldId id="386" r:id="rId8"/>
    <p:sldId id="390" r:id="rId9"/>
    <p:sldId id="387" r:id="rId10"/>
    <p:sldId id="385" r:id="rId11"/>
    <p:sldId id="388" r:id="rId12"/>
    <p:sldId id="389" r:id="rId13"/>
    <p:sldId id="391" r:id="rId14"/>
  </p:sldIdLst>
  <p:sldSz cx="9144000" cy="6858000" type="screen4x3"/>
  <p:notesSz cx="69850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CCFF"/>
    <a:srgbClr val="008000"/>
    <a:srgbClr val="003366"/>
    <a:srgbClr val="FFCC99"/>
    <a:srgbClr val="EDF2DA"/>
    <a:srgbClr val="180E3E"/>
    <a:srgbClr val="4B4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4737" autoAdjust="0"/>
  </p:normalViewPr>
  <p:slideViewPr>
    <p:cSldViewPr snapToGrid="0" showGuides="1">
      <p:cViewPr varScale="1">
        <p:scale>
          <a:sx n="63" d="100"/>
          <a:sy n="63" d="100"/>
        </p:scale>
        <p:origin x="-1277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84"/>
    </p:cViewPr>
  </p:sorterViewPr>
  <p:notesViewPr>
    <p:cSldViewPr snapToGrid="0" showGuides="1">
      <p:cViewPr>
        <p:scale>
          <a:sx n="75" d="100"/>
          <a:sy n="75" d="100"/>
        </p:scale>
        <p:origin x="-1674" y="52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77838" y="196850"/>
            <a:ext cx="604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63550" y="25400"/>
            <a:ext cx="2930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577" tIns="0" rIns="0" bIns="0" anchor="b">
            <a:spAutoFit/>
          </a:bodyPr>
          <a:lstStyle/>
          <a:p>
            <a:pPr algn="l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[Course Title]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582988" y="25400"/>
            <a:ext cx="2930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8577" bIns="0" anchor="b">
            <a:spAutoFit/>
          </a:bodyPr>
          <a:lstStyle/>
          <a:p>
            <a:pPr algn="r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[Module Title]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300288" y="9074150"/>
            <a:ext cx="238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928688">
              <a:spcBef>
                <a:spcPct val="50000"/>
              </a:spcBef>
              <a:defRPr/>
            </a:pPr>
            <a:fld id="{A7FA5EE9-AE3E-44D7-90AD-C94B310241E6}" type="slidenum">
              <a:rPr lang="en-US" sz="1000">
                <a:latin typeface="Arial" charset="0"/>
              </a:rPr>
              <a:pPr defTabSz="928688">
                <a:spcBef>
                  <a:spcPct val="5000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3550" y="9090025"/>
            <a:ext cx="9191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351" tIns="0" rIns="0" bIns="0" anchor="b">
            <a:spAutoFit/>
          </a:bodyPr>
          <a:lstStyle/>
          <a:p>
            <a:pPr algn="l" defTabSz="928688">
              <a:spcBef>
                <a:spcPct val="50000"/>
              </a:spcBef>
              <a:defRPr/>
            </a:pPr>
            <a:r>
              <a:rPr lang="en-US" sz="900" b="0">
                <a:latin typeface="Arial" charset="0"/>
              </a:rPr>
              <a:t>Rev. [#]</a:t>
            </a:r>
          </a:p>
        </p:txBody>
      </p:sp>
    </p:spTree>
    <p:extLst>
      <p:ext uri="{BB962C8B-B14F-4D97-AF65-F5344CB8AC3E}">
        <p14:creationId xmlns:p14="http://schemas.microsoft.com/office/powerpoint/2010/main" val="2674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82725" y="369888"/>
            <a:ext cx="4019550" cy="30130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3476625"/>
            <a:ext cx="5895975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442" tIns="46442" rIns="46442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First-Level Heading</a:t>
            </a:r>
          </a:p>
          <a:p>
            <a:pPr lvl="1"/>
            <a:r>
              <a:rPr lang="en-US" noProof="0" smtClean="0"/>
              <a:t>Second-Level Heading</a:t>
            </a:r>
          </a:p>
          <a:p>
            <a:pPr lvl="2"/>
            <a:r>
              <a:rPr lang="en-US" noProof="0" smtClean="0"/>
              <a:t>Normal paragraph</a:t>
            </a:r>
          </a:p>
          <a:p>
            <a:pPr lvl="3"/>
            <a:r>
              <a:rPr lang="en-US" noProof="0" smtClean="0"/>
              <a:t>First-level bullet</a:t>
            </a:r>
          </a:p>
          <a:p>
            <a:pPr lvl="4"/>
            <a:r>
              <a:rPr lang="en-US" noProof="0" smtClean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445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28600" rtl="0" eaLnBrk="0" fontAlgn="base" hangingPunct="0">
      <a:spcBef>
        <a:spcPct val="35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228600" rtl="0" eaLnBrk="0" fontAlgn="base" hangingPunct="0">
      <a:spcBef>
        <a:spcPct val="35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228600" algn="l" defTabSz="228600" rtl="0" eaLnBrk="0" fontAlgn="base" hangingPunct="0">
      <a:spcBef>
        <a:spcPct val="25000"/>
      </a:spcBef>
      <a:spcAft>
        <a:spcPct val="0"/>
      </a:spcAft>
      <a:buClr>
        <a:schemeClr val="accent2"/>
      </a:buClr>
      <a:buSzPct val="85000"/>
      <a:buFont typeface="Wingdings" pitchFamily="2" charset="2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20700" indent="-177800" algn="l" defTabSz="228600" rtl="0" eaLnBrk="0" fontAlgn="base" hangingPunct="0">
      <a:spcBef>
        <a:spcPct val="25000"/>
      </a:spcBef>
      <a:spcAft>
        <a:spcPct val="0"/>
      </a:spcAft>
      <a:buClr>
        <a:schemeClr val="tx1"/>
      </a:buClr>
      <a:buSzPct val="70000"/>
      <a:buFont typeface="Wingdings" pitchFamily="2" charset="2"/>
      <a:buChar char="n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800100" indent="-165100" algn="l" defTabSz="228600" rtl="0" eaLnBrk="0" fontAlgn="base" hangingPunct="0">
      <a:spcBef>
        <a:spcPct val="25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4313" y="369888"/>
            <a:ext cx="4016375" cy="3013075"/>
          </a:xfrm>
          <a:ln/>
        </p:spPr>
      </p:sp>
      <p:sp>
        <p:nvSpPr>
          <p:cNvPr id="22531" name="Rectangle 409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Purpose</a:t>
            </a:r>
          </a:p>
          <a:p>
            <a:pPr lvl="2"/>
            <a:r>
              <a:rPr lang="en-US" smtClean="0">
                <a:cs typeface="Times New Roman" pitchFamily="18" charset="0"/>
              </a:rPr>
              <a:t>This module introduces some basic concepts of telecommunication networks and calling records.</a:t>
            </a:r>
          </a:p>
          <a:p>
            <a:r>
              <a:rPr lang="en-US" smtClean="0">
                <a:cs typeface="Times New Roman" pitchFamily="18" charset="0"/>
              </a:rPr>
              <a:t>Objectives</a:t>
            </a:r>
          </a:p>
          <a:p>
            <a:pPr lvl="2"/>
            <a:r>
              <a:rPr lang="en-US" smtClean="0">
                <a:cs typeface="Times New Roman" pitchFamily="18" charset="0"/>
              </a:rPr>
              <a:t>At the completion of this module, the student will be able to:</a:t>
            </a: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basic telecommunications network equipment and geography terminology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terminology used to identify services, equipment, and telephone numbers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Understand how a call generates a Call Detail Record (CDR)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Become familiar with the type of information on a CDR</a:t>
            </a:r>
            <a:endParaRPr lang="en-US" smtClean="0">
              <a:cs typeface="Times New Roman" pitchFamily="18" charset="0"/>
            </a:endParaRPr>
          </a:p>
          <a:p>
            <a:pPr lvl="3"/>
            <a:r>
              <a:rPr lang="en-US" smtClean="0">
                <a:cs typeface="Times New Roman" pitchFamily="18" charset="0"/>
              </a:rPr>
              <a:t>Understand the use of Customer Care and Billing Systems</a:t>
            </a:r>
          </a:p>
          <a:p>
            <a:pPr lvl="3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PtrueCOLO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4475"/>
            <a:ext cx="172243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38150" y="1828800"/>
            <a:ext cx="1519238" cy="4686300"/>
          </a:xfrm>
          <a:prstGeom prst="roundRect">
            <a:avLst>
              <a:gd name="adj" fmla="val 16667"/>
            </a:avLst>
          </a:prstGeom>
          <a:solidFill>
            <a:srgbClr val="003366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2062163" y="1457325"/>
            <a:ext cx="7138987" cy="5324475"/>
            <a:chOff x="1208" y="918"/>
            <a:chExt cx="4588" cy="3354"/>
          </a:xfrm>
        </p:grpSpPr>
        <p:pic>
          <p:nvPicPr>
            <p:cNvPr id="7" name="Picture 7" descr="TELCO-PowerPoint cover 2 (flat)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" y="918"/>
              <a:ext cx="4588" cy="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8"/>
            <p:cNvGrpSpPr>
              <a:grpSpLocks/>
            </p:cNvGrpSpPr>
            <p:nvPr userDrawn="1"/>
          </p:nvGrpSpPr>
          <p:grpSpPr bwMode="auto">
            <a:xfrm>
              <a:off x="1452" y="2384"/>
              <a:ext cx="2412" cy="231"/>
              <a:chOff x="1580" y="2424"/>
              <a:chExt cx="2412" cy="231"/>
            </a:xfrm>
          </p:grpSpPr>
          <p:sp>
            <p:nvSpPr>
              <p:cNvPr id="9" name="AutoShape 9"/>
              <p:cNvSpPr>
                <a:spLocks noChangeArrowheads="1"/>
              </p:cNvSpPr>
              <p:nvPr userDrawn="1"/>
            </p:nvSpPr>
            <p:spPr bwMode="auto">
              <a:xfrm>
                <a:off x="1580" y="2448"/>
                <a:ext cx="2412" cy="192"/>
              </a:xfrm>
              <a:prstGeom prst="roundRect">
                <a:avLst>
                  <a:gd name="adj" fmla="val 16667"/>
                </a:avLst>
              </a:prstGeom>
              <a:solidFill>
                <a:srgbClr val="003366"/>
              </a:solidFill>
              <a:ln w="9525" algn="ctr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1786" y="2424"/>
                <a:ext cx="196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i="1">
                    <a:solidFill>
                      <a:schemeClr val="bg1"/>
                    </a:solidFill>
                    <a:latin typeface="Futura Bk" pitchFamily="34" charset="0"/>
                  </a:rPr>
                  <a:t>HP FMS Training</a:t>
                </a:r>
              </a:p>
            </p:txBody>
          </p:sp>
        </p:grpSp>
      </p:grpSp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5675" y="238125"/>
            <a:ext cx="6738938" cy="1025525"/>
          </a:xfrm>
          <a:ln w="12700"/>
        </p:spPr>
        <p:txBody>
          <a:bodyPr anchor="t"/>
          <a:lstStyle>
            <a:lvl1pPr algn="r">
              <a:defRPr sz="3200">
                <a:solidFill>
                  <a:srgbClr val="5C86B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720725"/>
            <a:ext cx="6738938" cy="590550"/>
          </a:xfrm>
          <a:ln w="12700"/>
        </p:spPr>
        <p:txBody>
          <a:bodyPr lIns="0" tIns="0" rIns="0" bIns="0" anchor="b"/>
          <a:lstStyle>
            <a:lvl1pPr algn="r" defTabSz="904875">
              <a:lnSpc>
                <a:spcPct val="85000"/>
              </a:lnSpc>
              <a:spcBef>
                <a:spcPct val="0"/>
              </a:spcBef>
              <a:defRPr sz="2000" b="0">
                <a:solidFill>
                  <a:srgbClr val="180E3E"/>
                </a:solidFill>
                <a:latin typeface="The Sans CPQ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587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97BF02DE-84DF-4092-814C-69AF47ED2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39277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404813"/>
            <a:ext cx="2228850" cy="6091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404813"/>
            <a:ext cx="6535737" cy="6091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916BB37-9F07-4F7B-8210-780F5E8D1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77136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EA0D04A6-ED72-4120-9A04-6BAACABA0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40722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AD317B5-B546-4978-B2A5-ABEB3C3A7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07698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844550"/>
            <a:ext cx="4267200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44550"/>
            <a:ext cx="4268787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5D276B1A-3952-44C4-9165-380A336A0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18037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2E38124-7998-4C98-B661-9984D8C1E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7462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9CE1A687-FEE6-47DB-BED6-D6C5EBFDD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1919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E094EE3E-F125-4D13-A729-4748C740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8254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B138648D-9BE7-4B7A-998E-D8CA391A1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2916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M1-</a:t>
            </a:r>
            <a:fld id="{AA3A9F82-F216-4FBA-82DA-8865136B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  <p:extLst>
      <p:ext uri="{BB962C8B-B14F-4D97-AF65-F5344CB8AC3E}">
        <p14:creationId xmlns:p14="http://schemas.microsoft.com/office/powerpoint/2010/main" val="40250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rgbClr val="5C86B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404813"/>
            <a:ext cx="89169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844550"/>
            <a:ext cx="868838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578600"/>
            <a:ext cx="62357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50000"/>
              </a:spcBef>
              <a:defRPr sz="1200" b="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Hewlett-Packard Confidential</a:t>
            </a: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91300"/>
            <a:ext cx="787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M1-</a:t>
            </a:r>
            <a:fld id="{E80ACC79-6EE5-495C-85FF-53A096A5B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578600"/>
            <a:ext cx="1079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V9.4-0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+mj-lt"/>
          <a:ea typeface="+mj-ea"/>
          <a:cs typeface="+mj-cs"/>
        </a:defRPr>
      </a:lvl1pPr>
      <a:lvl2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2pPr>
      <a:lvl3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3pPr>
      <a:lvl4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4pPr>
      <a:lvl5pPr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5pPr>
      <a:lvl6pPr marL="4572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6pPr>
      <a:lvl7pPr marL="9144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7pPr>
      <a:lvl8pPr marL="13716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8pPr>
      <a:lvl9pPr marL="1828800" algn="l" defTabSz="9048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EDF2DA"/>
          </a:solidFill>
          <a:latin typeface="The Sans CPQ SemiBold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84163" algn="l" rtl="0" eaLnBrk="0" fontAlgn="base" hangingPunct="0">
        <a:spcBef>
          <a:spcPct val="25000"/>
        </a:spcBef>
        <a:spcAft>
          <a:spcPct val="0"/>
        </a:spcAft>
        <a:buClr>
          <a:srgbClr val="180E3E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796925" indent="-284163" algn="l" rtl="0" eaLnBrk="0" fontAlgn="base" hangingPunct="0">
        <a:spcBef>
          <a:spcPct val="25000"/>
        </a:spcBef>
        <a:spcAft>
          <a:spcPct val="0"/>
        </a:spcAft>
        <a:buClr>
          <a:srgbClr val="5C86BC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195388" indent="-284163" algn="l" rtl="0" eaLnBrk="0" fontAlgn="base" hangingPunct="0">
        <a:spcBef>
          <a:spcPct val="25000"/>
        </a:spcBef>
        <a:spcAft>
          <a:spcPct val="0"/>
        </a:spcAft>
        <a:buClr>
          <a:srgbClr val="180E3E"/>
        </a:buClr>
        <a:buSzPct val="60000"/>
        <a:buFont typeface="Wingdings" pitchFamily="2" charset="2"/>
        <a:buChar char="u"/>
        <a:defRPr>
          <a:solidFill>
            <a:schemeClr val="tx1"/>
          </a:solidFill>
          <a:latin typeface="+mn-lt"/>
        </a:defRPr>
      </a:lvl4pPr>
      <a:lvl5pPr marL="1309688" indent="519113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5pPr>
      <a:lvl6pPr marL="17668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6pPr>
      <a:lvl7pPr marL="22240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7pPr>
      <a:lvl8pPr marL="26812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8pPr>
      <a:lvl9pPr marL="3138488" algn="l" rtl="0" eaLnBrk="0" fontAlgn="base" hangingPunct="0">
        <a:spcBef>
          <a:spcPct val="25000"/>
        </a:spcBef>
        <a:spcAft>
          <a:spcPct val="0"/>
        </a:spcAft>
        <a:buClr>
          <a:srgbClr val="FC0128"/>
        </a:buClr>
        <a:buSzPct val="50000"/>
        <a:buFont typeface="Wingdings" pitchFamily="2" charset="2"/>
        <a:defRPr b="1">
          <a:solidFill>
            <a:schemeClr val="tx1"/>
          </a:solidFill>
          <a:latin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r>
              <a:rPr lang="pt-BR" smtClean="0"/>
              <a:t>Administrador da Solução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0275" y="631825"/>
            <a:ext cx="6738938" cy="865188"/>
          </a:xfrm>
          <a:ln w="9525"/>
        </p:spPr>
        <p:txBody>
          <a:bodyPr/>
          <a:lstStyle/>
          <a:p>
            <a:pPr marL="0" indent="0"/>
            <a:r>
              <a:rPr lang="pt-BR" i="1" smtClean="0"/>
              <a:t>Utilitários do HP ERM /FRM Server</a:t>
            </a:r>
          </a:p>
          <a:p>
            <a:pPr marL="0" indent="0"/>
            <a:endParaRPr lang="pt-BR" i="1" smtClean="0"/>
          </a:p>
          <a:p>
            <a:pPr marL="0" indent="0"/>
            <a:r>
              <a:rPr lang="pt-BR" i="1" smtClean="0"/>
              <a:t>Módulo 4</a:t>
            </a:r>
            <a:endParaRPr lang="en-US" i="1" smtClean="0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033713" y="3806825"/>
            <a:ext cx="2743200" cy="3063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2000" i="1">
                <a:solidFill>
                  <a:schemeClr val="bg1"/>
                </a:solidFill>
              </a:rPr>
              <a:t>Treinamento HP 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10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Logs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7681" y="844550"/>
            <a:ext cx="8688387" cy="9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463" indent="-2841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80E3E"/>
              </a:buClr>
              <a:buSzPct val="7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796925" indent="-2841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5C86BC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195388" indent="-2841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80E3E"/>
              </a:buClr>
              <a:buSzPct val="6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n-lt"/>
              </a:defRPr>
            </a:lvl4pPr>
            <a:lvl5pPr marL="1309688" indent="5191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17668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2240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26812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1384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indent="0">
              <a:lnSpc>
                <a:spcPct val="90000"/>
              </a:lnSpc>
              <a:defRPr/>
            </a:pPr>
            <a:r>
              <a:rPr lang="pt-BR" sz="2300" kern="0" dirty="0" smtClean="0"/>
              <a:t>Concentrados em /fraude/logs (alias $LOGS)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kern="0" dirty="0" smtClean="0">
                <a:solidFill>
                  <a:srgbClr val="FF0000"/>
                </a:solidFill>
              </a:rPr>
              <a:t>Um log por instância, para cada módulo.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kern="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2300" kern="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23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681" y="1816768"/>
            <a:ext cx="8688387" cy="467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463" indent="-2841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80E3E"/>
              </a:buClr>
              <a:buSzPct val="7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796925" indent="-2841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5C86BC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195388" indent="-2841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80E3E"/>
              </a:buClr>
              <a:buSzPct val="6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n-lt"/>
              </a:defRPr>
            </a:lvl4pPr>
            <a:lvl5pPr marL="1309688" indent="5191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17668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2240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26812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1384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FC0128"/>
              </a:buClr>
              <a:buSzPct val="50000"/>
              <a:buFont typeface="Wingdings" pitchFamily="2" charset="2"/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</a:rPr>
              <a:t>edc_log_0_20130703.log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</a:rPr>
              <a:t>edc_log_1_20130703.log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</a:rPr>
              <a:t>edc_log_2_20130703.log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</a:rPr>
              <a:t>edc_log_3_20130703.log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</a:rPr>
              <a:t>edc_log_4_20130703.log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erm.log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feeder_I00F00.log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feeder_I00F01.log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feeder_I00F02.log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feeder_I00F04.log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feeder_I00F10.log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feeder_I00F11.log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fms_prepaid.log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FFC000"/>
                </a:solidFill>
              </a:rPr>
              <a:t>fms_sub_integration.log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PP_1_0.log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PP_1_1.log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PP_1_2.log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PP_1_3.log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PP_1_4.log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PP_2_0.log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PP_2_2.log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PP_2_4.log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PP_2_5.log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PP_2_6.log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PP_2_7.log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PP_2_8.log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PP_2_9.log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PP_3_0.log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chemeClr val="accent6">
                    <a:lumMod val="75000"/>
                  </a:schemeClr>
                </a:solidFill>
              </a:rPr>
              <a:t>PP_3_1.log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rcm_monitor_planos.log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rcm_monitor_servicos.log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rcm_rating_cor.1.log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rcm_rating_r1fixo.1.log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rcm_rating_r1fixo.2.log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rcm_rating_r1fixo.3.log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rcm_rating_r1fixo.4.log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rcm_rating_r1fixo.5.log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rcm_rating_r2.1.log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rcm_rating_r1movel.10.log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rcm_rating_r1movel.1.log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rcm_rating_r1movel.2.log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rcm_rating_r1movel.3.log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rcm_rating_r1movel.4.log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rcm_rating_r1movel.5.log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rcm_rating_r1movel.6.log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rcm_rating_r1movel.7.log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rcm_rating_r1movel.8.log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kern="0" dirty="0">
                <a:solidFill>
                  <a:srgbClr val="7030A0"/>
                </a:solidFill>
              </a:rPr>
              <a:t>rcm_rating_r1movel.9.log</a:t>
            </a:r>
          </a:p>
          <a:p>
            <a:pPr marL="0" indent="0">
              <a:lnSpc>
                <a:spcPct val="90000"/>
              </a:lnSpc>
              <a:defRPr/>
            </a:pPr>
            <a:endParaRPr lang="pt-BR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163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/>
              <a:t>PP: </a:t>
            </a:r>
            <a:r>
              <a:rPr lang="pt-BR" sz="3200" dirty="0" smtClean="0"/>
              <a:t>Inicialização </a:t>
            </a:r>
            <a:r>
              <a:rPr lang="pt-BR" sz="3200" dirty="0"/>
              <a:t>e </a:t>
            </a:r>
            <a:r>
              <a:rPr lang="pt-BR" sz="3200" dirty="0" smtClean="0"/>
              <a:t>parada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Preparação: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	</a:t>
            </a:r>
            <a:r>
              <a:rPr lang="pt-BR" sz="2300" b="0" dirty="0" smtClean="0"/>
              <a:t># </a:t>
            </a:r>
            <a:r>
              <a:rPr lang="pt-BR" sz="2300" b="0" dirty="0" err="1"/>
              <a:t>source</a:t>
            </a:r>
            <a:r>
              <a:rPr lang="pt-BR" sz="2300" b="0" dirty="0"/>
              <a:t> $DETENV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 err="1"/>
              <a:t>cd</a:t>
            </a:r>
            <a:r>
              <a:rPr lang="pt-BR" sz="2300" b="0" dirty="0"/>
              <a:t> /fraude/pp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total: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</a:t>
            </a:r>
            <a:r>
              <a:rPr lang="pt-BR" sz="2300" b="0" dirty="0"/>
              <a:t># ./</a:t>
            </a:r>
            <a:r>
              <a:rPr lang="pt-BR" sz="2300" b="0" dirty="0" smtClean="0"/>
              <a:t>pre-proc_monitor.sh -start</a:t>
            </a:r>
            <a:endParaRPr lang="pt-BR" sz="2300" b="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por fluxo: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/>
              <a:t>./pre-proc_monitor.sh </a:t>
            </a:r>
            <a:r>
              <a:rPr lang="pt-BR" sz="2300" b="0" dirty="0" smtClean="0"/>
              <a:t>–start –fluxo&lt;#&gt;</a:t>
            </a: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total: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/>
              <a:t>./pre-proc_monitor.sh </a:t>
            </a:r>
            <a:r>
              <a:rPr lang="pt-BR" sz="2300" b="0" dirty="0" smtClean="0"/>
              <a:t>-stop</a:t>
            </a:r>
            <a:endParaRPr lang="pt-BR" sz="230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por </a:t>
            </a:r>
            <a:r>
              <a:rPr lang="pt-BR" sz="2300" dirty="0"/>
              <a:t>fluxo</a:t>
            </a:r>
            <a:r>
              <a:rPr lang="pt-BR" sz="2300" dirty="0" smtClean="0"/>
              <a:t>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/>
              <a:t>./pre-proc_monitor.sh </a:t>
            </a:r>
            <a:r>
              <a:rPr lang="pt-BR" sz="2300" b="0" dirty="0" smtClean="0"/>
              <a:t>–stop </a:t>
            </a:r>
            <a:r>
              <a:rPr lang="pt-BR" sz="2300" b="0" dirty="0"/>
              <a:t>–fluxo</a:t>
            </a:r>
            <a:r>
              <a:rPr lang="pt-BR" sz="2300" b="0" dirty="0" smtClean="0"/>
              <a:t>&lt;#&gt;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/>
              <a:t>, onde # varia de 1 a 3.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/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PP: Processos 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1600" dirty="0" smtClean="0"/>
              <a:t># </a:t>
            </a:r>
            <a:r>
              <a:rPr lang="pt-BR" sz="1600" dirty="0" err="1"/>
              <a:t>ps</a:t>
            </a:r>
            <a:r>
              <a:rPr lang="pt-BR" sz="1600" dirty="0"/>
              <a:t> -</a:t>
            </a:r>
            <a:r>
              <a:rPr lang="pt-BR" sz="1600" dirty="0" err="1"/>
              <a:t>ef</a:t>
            </a:r>
            <a:r>
              <a:rPr lang="pt-BR" sz="1600" dirty="0"/>
              <a:t> | </a:t>
            </a:r>
            <a:r>
              <a:rPr lang="pt-BR" sz="1600" dirty="0" err="1"/>
              <a:t>grep</a:t>
            </a:r>
            <a:r>
              <a:rPr lang="pt-BR" sz="1600" dirty="0"/>
              <a:t> </a:t>
            </a:r>
            <a:r>
              <a:rPr lang="pt-BR" sz="1600" dirty="0" err="1"/>
              <a:t>proc</a:t>
            </a:r>
            <a:endParaRPr lang="pt-BR" sz="160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11078  9037  0 15:25 </a:t>
            </a:r>
            <a:r>
              <a:rPr lang="pt-BR" sz="1600" b="0" dirty="0" err="1"/>
              <a:t>pts</a:t>
            </a:r>
            <a:r>
              <a:rPr lang="pt-BR" sz="1600" b="0" dirty="0"/>
              <a:t>/10   00:00:00 </a:t>
            </a:r>
            <a:r>
              <a:rPr lang="pt-BR" sz="1600" b="0" dirty="0" err="1"/>
              <a:t>grep</a:t>
            </a:r>
            <a:r>
              <a:rPr lang="pt-BR" sz="1600" b="0" dirty="0"/>
              <a:t> </a:t>
            </a:r>
            <a:r>
              <a:rPr lang="pt-BR" sz="1600" b="0" dirty="0" err="1"/>
              <a:t>proc</a:t>
            </a: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14386     1  0 Jun28 ?        00:00:05 /fraude/pp/pre-proc.exe -fluxo 3 -instancia 0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19748     1  0 Jun27 ?        00:00:06 /fraude/pp/pre-proc.exe -fluxo 1 -instancia 0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19768     1  0 Jun27 ?        00:00:06 /fraude/pp/pre-proc.exe -fluxo 1 -instancia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19788     1  0 Jun27 ?        00:00:06 /fraude/pp/pre-proc.exe -fluxo 1 -instancia 2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19809     1  0 Jun27 ?        00:00:06 /fraude/pp/pre-proc.exe -fluxo 1 -instancia 3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19829     1  0 Jun27 ?        00:00:06 /fraude/pp/pre-proc.exe -fluxo 1 -instancia 4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19858     1  0 Jun27 ?        00:00:03 /fraude/pp/pre-proc.exe -fluxo 2 -instancia 0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19884     1  0 Jun27 ?        00:00:03 /fraude/pp/pre-proc.exe -fluxo 2 -instancia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19904     1  0 Jun27 ?        00:00:03 /fraude/pp/pre-proc.exe -fluxo 2 -instancia 2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19924     1  0 Jun27 ?        00:00:03 /fraude/pp/pre-proc.exe -fluxo 2 -instancia 3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19944     1  0 Jun27 ?        00:00:03 /fraude/pp/pre-proc.exe -fluxo 2 -instancia 4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19966     1  0 Jun27 ?        00:00:03 /fraude/pp/pre-proc.exe -fluxo 2 -instancia 5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19986     1  0 Jun27 ?        00:00:03 /fraude/pp/pre-proc.exe -fluxo 2 -instancia 6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20012     1  0 Jun27 ?        00:00:03 /fraude/pp/pre-proc.exe -fluxo 2 -instancia 7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20033     1  0 Jun27 ?        00:00:03 /fraude/pp/pre-proc.exe -fluxo 2 -instancia 8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20054     1  0 Jun27 ?        00:00:03 /fraude/pp/pre-proc.exe -fluxo 2 -instancia 9</a:t>
            </a:r>
          </a:p>
          <a:p>
            <a:pPr marL="0" indent="0">
              <a:lnSpc>
                <a:spcPct val="90000"/>
              </a:lnSpc>
              <a:defRPr/>
            </a:pPr>
            <a:endParaRPr lang="pt-B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302247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RCM: Inicialização e Parada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300" dirty="0"/>
              <a:t>Preparação: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 err="1"/>
              <a:t>source</a:t>
            </a:r>
            <a:r>
              <a:rPr lang="pt-BR" sz="2300" b="0" dirty="0"/>
              <a:t> $DETENV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 err="1"/>
              <a:t>cd</a:t>
            </a:r>
            <a:r>
              <a:rPr lang="pt-BR" sz="2300" b="0" dirty="0"/>
              <a:t> /</a:t>
            </a:r>
            <a:r>
              <a:rPr lang="pt-BR" sz="2300" b="0" dirty="0" smtClean="0"/>
              <a:t>fraude/</a:t>
            </a:r>
            <a:r>
              <a:rPr lang="pt-BR" sz="2300" b="0" dirty="0" err="1" smtClean="0"/>
              <a:t>rcm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endParaRPr lang="pt-BR" sz="230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total: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/</a:t>
            </a:r>
            <a:r>
              <a:rPr lang="pt-BR" sz="2300" b="0" dirty="0"/>
              <a:t>fraude/</a:t>
            </a:r>
            <a:r>
              <a:rPr lang="pt-BR" sz="2300" b="0" dirty="0" err="1"/>
              <a:t>rcm</a:t>
            </a:r>
            <a:r>
              <a:rPr lang="pt-BR" sz="2300" b="0" dirty="0"/>
              <a:t>/</a:t>
            </a:r>
            <a:r>
              <a:rPr lang="pt-BR" sz="2300" b="0" dirty="0" err="1"/>
              <a:t>rcm.env</a:t>
            </a:r>
            <a:r>
              <a:rPr lang="pt-BR" sz="2300" b="0" dirty="0"/>
              <a:t> -</a:t>
            </a:r>
            <a:r>
              <a:rPr lang="pt-BR" sz="2300" b="0" dirty="0" smtClean="0"/>
              <a:t>start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por fluxo: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/</a:t>
            </a:r>
            <a:r>
              <a:rPr lang="pt-BR" sz="2300" b="0" dirty="0"/>
              <a:t>fraude/</a:t>
            </a:r>
            <a:r>
              <a:rPr lang="pt-BR" sz="2300" b="0" dirty="0" err="1"/>
              <a:t>rcm</a:t>
            </a:r>
            <a:r>
              <a:rPr lang="pt-BR" sz="2300" b="0" dirty="0"/>
              <a:t>/</a:t>
            </a:r>
            <a:r>
              <a:rPr lang="pt-BR" sz="2300" b="0" dirty="0" err="1"/>
              <a:t>rcm.env</a:t>
            </a:r>
            <a:r>
              <a:rPr lang="pt-BR" sz="2300" b="0" dirty="0"/>
              <a:t> -start </a:t>
            </a:r>
            <a:r>
              <a:rPr lang="pt-BR" sz="2300" b="0" dirty="0" smtClean="0"/>
              <a:t>–fluxo&lt;#&gt;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total: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/</a:t>
            </a:r>
            <a:r>
              <a:rPr lang="pt-BR" sz="2300" b="0" dirty="0"/>
              <a:t>fraude/</a:t>
            </a:r>
            <a:r>
              <a:rPr lang="pt-BR" sz="2300" b="0" dirty="0" err="1"/>
              <a:t>rcm</a:t>
            </a:r>
            <a:r>
              <a:rPr lang="pt-BR" sz="2300" b="0" dirty="0"/>
              <a:t>/</a:t>
            </a:r>
            <a:r>
              <a:rPr lang="pt-BR" sz="2300" b="0" dirty="0" err="1"/>
              <a:t>rcm.env</a:t>
            </a:r>
            <a:r>
              <a:rPr lang="pt-BR" sz="2300" b="0" dirty="0"/>
              <a:t> -</a:t>
            </a:r>
            <a:r>
              <a:rPr lang="pt-BR" sz="2300" b="0" dirty="0" smtClean="0"/>
              <a:t>stop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por fluxo: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/</a:t>
            </a:r>
            <a:r>
              <a:rPr lang="pt-BR" sz="2300" b="0" dirty="0"/>
              <a:t>fraude/</a:t>
            </a:r>
            <a:r>
              <a:rPr lang="pt-BR" sz="2300" b="0" dirty="0" err="1"/>
              <a:t>rcm</a:t>
            </a:r>
            <a:r>
              <a:rPr lang="pt-BR" sz="2300" b="0" dirty="0"/>
              <a:t>/</a:t>
            </a:r>
            <a:r>
              <a:rPr lang="pt-BR" sz="2300" b="0" dirty="0" err="1"/>
              <a:t>rcm.env</a:t>
            </a:r>
            <a:r>
              <a:rPr lang="pt-BR" sz="2300" b="0" dirty="0"/>
              <a:t> </a:t>
            </a:r>
            <a:r>
              <a:rPr lang="pt-BR" sz="2300" b="0" dirty="0" smtClean="0"/>
              <a:t>–stop </a:t>
            </a:r>
            <a:r>
              <a:rPr lang="pt-BR" sz="2300" b="0" dirty="0"/>
              <a:t>–fluxo&lt;#&gt;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, onde # varia de 1 a 3.</a:t>
            </a:r>
            <a:endParaRPr 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195125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RCM: Processos 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1600" dirty="0"/>
              <a:t># </a:t>
            </a:r>
            <a:r>
              <a:rPr lang="pt-BR" sz="1600" dirty="0" err="1"/>
              <a:t>ps</a:t>
            </a:r>
            <a:r>
              <a:rPr lang="pt-BR" sz="1600" dirty="0"/>
              <a:t> -</a:t>
            </a:r>
            <a:r>
              <a:rPr lang="pt-BR" sz="1600" dirty="0" err="1"/>
              <a:t>ef</a:t>
            </a:r>
            <a:r>
              <a:rPr lang="pt-BR" sz="1600" dirty="0"/>
              <a:t> | </a:t>
            </a:r>
            <a:r>
              <a:rPr lang="pt-BR" sz="1600" dirty="0" err="1"/>
              <a:t>grep</a:t>
            </a:r>
            <a:r>
              <a:rPr lang="pt-BR" sz="1600" dirty="0"/>
              <a:t> </a:t>
            </a:r>
            <a:r>
              <a:rPr lang="pt-BR" sz="1600" dirty="0" err="1" smtClean="0"/>
              <a:t>rcm</a:t>
            </a:r>
            <a:endParaRPr lang="pt-BR" sz="16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 smtClean="0"/>
              <a:t>frm11     </a:t>
            </a:r>
            <a:r>
              <a:rPr lang="pt-BR" sz="1600" b="0" dirty="0"/>
              <a:t>9689 29124  0 15:21 </a:t>
            </a:r>
            <a:r>
              <a:rPr lang="pt-BR" sz="1600" b="0" dirty="0" err="1"/>
              <a:t>pts</a:t>
            </a:r>
            <a:r>
              <a:rPr lang="pt-BR" sz="1600" b="0" dirty="0"/>
              <a:t>/16   00:00:00 /fraude/</a:t>
            </a:r>
            <a:r>
              <a:rPr lang="pt-BR" sz="1600" b="0" dirty="0" err="1"/>
              <a:t>rcm</a:t>
            </a:r>
            <a:r>
              <a:rPr lang="pt-BR" sz="1600" b="0" dirty="0"/>
              <a:t>/rcm_rating.exe /fraude/</a:t>
            </a:r>
            <a:r>
              <a:rPr lang="pt-BR" sz="1600" b="0" dirty="0" err="1"/>
              <a:t>rcm</a:t>
            </a:r>
            <a:r>
              <a:rPr lang="pt-BR" sz="1600" b="0" dirty="0"/>
              <a:t>/</a:t>
            </a:r>
            <a:r>
              <a:rPr lang="pt-BR" sz="1600" b="0" dirty="0" err="1"/>
              <a:t>rcm.env</a:t>
            </a:r>
            <a:r>
              <a:rPr lang="pt-BR" sz="1600" b="0" dirty="0"/>
              <a:t> -r1fixa1 -instancia1 -debug3 -</a:t>
            </a:r>
            <a:r>
              <a:rPr lang="pt-BR" sz="1600" b="0" dirty="0" err="1"/>
              <a:t>logfile</a:t>
            </a:r>
            <a:r>
              <a:rPr lang="pt-BR" sz="1600" b="0" dirty="0"/>
              <a:t>/fraude/logs/rcm_rating_r1fixo.1.log </a:t>
            </a:r>
            <a:r>
              <a:rPr lang="pt-BR" sz="1600" b="0" dirty="0" smtClean="0"/>
              <a:t>–</a:t>
            </a:r>
            <a:r>
              <a:rPr lang="pt-BR" sz="1600" b="0" dirty="0" err="1" smtClean="0"/>
              <a:t>bepromiscuous</a:t>
            </a:r>
            <a:endParaRPr lang="pt-BR" sz="1600" b="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 </a:t>
            </a:r>
            <a:r>
              <a:rPr lang="pt-BR" sz="1600" b="0" dirty="0" smtClean="0"/>
              <a:t>9690 </a:t>
            </a:r>
            <a:r>
              <a:rPr lang="pt-BR" sz="1600" b="0" dirty="0"/>
              <a:t>29124  0 15:21 </a:t>
            </a:r>
            <a:r>
              <a:rPr lang="pt-BR" sz="1600" b="0" dirty="0" err="1"/>
              <a:t>pts</a:t>
            </a:r>
            <a:r>
              <a:rPr lang="pt-BR" sz="1600" b="0" dirty="0"/>
              <a:t>/16   00:00:00 /fraude/</a:t>
            </a:r>
            <a:r>
              <a:rPr lang="pt-BR" sz="1600" b="0" dirty="0" err="1"/>
              <a:t>rcm</a:t>
            </a:r>
            <a:r>
              <a:rPr lang="pt-BR" sz="1600" b="0" dirty="0"/>
              <a:t>/rcm_rating.exe /fraude/</a:t>
            </a:r>
            <a:r>
              <a:rPr lang="pt-BR" sz="1600" b="0" dirty="0" err="1"/>
              <a:t>rcm</a:t>
            </a:r>
            <a:r>
              <a:rPr lang="pt-BR" sz="1600" b="0" dirty="0"/>
              <a:t>/</a:t>
            </a:r>
            <a:r>
              <a:rPr lang="pt-BR" sz="1600" b="0" dirty="0" err="1"/>
              <a:t>rcm.env</a:t>
            </a:r>
            <a:r>
              <a:rPr lang="pt-BR" sz="1600" b="0" dirty="0"/>
              <a:t> -r1fixa1 </a:t>
            </a:r>
            <a:r>
              <a:rPr lang="pt-BR" sz="1600" b="0" dirty="0" smtClean="0"/>
              <a:t>–instancia2 </a:t>
            </a:r>
            <a:r>
              <a:rPr lang="pt-BR" sz="1600" b="0" dirty="0"/>
              <a:t>-debug3 -</a:t>
            </a:r>
            <a:r>
              <a:rPr lang="pt-BR" sz="1600" b="0" dirty="0" err="1"/>
              <a:t>logfile</a:t>
            </a:r>
            <a:r>
              <a:rPr lang="pt-BR" sz="1600" b="0" dirty="0"/>
              <a:t>/fraude/logs/rcm_rating_r1fixo.1.log -</a:t>
            </a:r>
            <a:r>
              <a:rPr lang="pt-BR" sz="1600" b="0" dirty="0" err="1"/>
              <a:t>bepromiscuous</a:t>
            </a: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 smtClean="0"/>
              <a:t>frm11     9691 </a:t>
            </a:r>
            <a:r>
              <a:rPr lang="pt-BR" sz="1600" b="0" dirty="0"/>
              <a:t>29124  0 15:21 </a:t>
            </a:r>
            <a:r>
              <a:rPr lang="pt-BR" sz="1600" b="0" dirty="0" err="1"/>
              <a:t>pts</a:t>
            </a:r>
            <a:r>
              <a:rPr lang="pt-BR" sz="1600" b="0" dirty="0"/>
              <a:t>/16   00:00:00 /fraude/</a:t>
            </a:r>
            <a:r>
              <a:rPr lang="pt-BR" sz="1600" b="0" dirty="0" err="1"/>
              <a:t>rcm</a:t>
            </a:r>
            <a:r>
              <a:rPr lang="pt-BR" sz="1600" b="0" dirty="0"/>
              <a:t>/rcm_rating.exe /fraude/</a:t>
            </a:r>
            <a:r>
              <a:rPr lang="pt-BR" sz="1600" b="0" dirty="0" err="1"/>
              <a:t>rcm</a:t>
            </a:r>
            <a:r>
              <a:rPr lang="pt-BR" sz="1600" b="0" dirty="0"/>
              <a:t>/</a:t>
            </a:r>
            <a:r>
              <a:rPr lang="pt-BR" sz="1600" b="0" dirty="0" err="1"/>
              <a:t>rcm.env</a:t>
            </a:r>
            <a:r>
              <a:rPr lang="pt-BR" sz="1600" b="0" dirty="0"/>
              <a:t> -r1fixa1 </a:t>
            </a:r>
            <a:r>
              <a:rPr lang="pt-BR" sz="1600" b="0" dirty="0" smtClean="0"/>
              <a:t>–instancia3 </a:t>
            </a:r>
            <a:r>
              <a:rPr lang="pt-BR" sz="1600" b="0" dirty="0"/>
              <a:t>-debug3 -</a:t>
            </a:r>
            <a:r>
              <a:rPr lang="pt-BR" sz="1600" b="0" dirty="0" err="1"/>
              <a:t>logfile</a:t>
            </a:r>
            <a:r>
              <a:rPr lang="pt-BR" sz="1600" b="0" dirty="0"/>
              <a:t>/fraude/logs/rcm_rating_r1fixo.1.log </a:t>
            </a:r>
            <a:r>
              <a:rPr lang="pt-BR" sz="1600" b="0" dirty="0" smtClean="0"/>
              <a:t>–</a:t>
            </a:r>
            <a:r>
              <a:rPr lang="pt-BR" sz="1600" b="0" dirty="0" err="1" smtClean="0"/>
              <a:t>bepromiscuous</a:t>
            </a:r>
            <a:endParaRPr lang="pt-BR" sz="1600" b="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 </a:t>
            </a:r>
            <a:r>
              <a:rPr lang="pt-BR" sz="1600" b="0" dirty="0" smtClean="0"/>
              <a:t>9692 </a:t>
            </a:r>
            <a:r>
              <a:rPr lang="pt-BR" sz="1600" b="0" dirty="0"/>
              <a:t>29124  0 15:21 </a:t>
            </a:r>
            <a:r>
              <a:rPr lang="pt-BR" sz="1600" b="0" dirty="0" err="1"/>
              <a:t>pts</a:t>
            </a:r>
            <a:r>
              <a:rPr lang="pt-BR" sz="1600" b="0" dirty="0"/>
              <a:t>/16   00:00:00 /fraude/</a:t>
            </a:r>
            <a:r>
              <a:rPr lang="pt-BR" sz="1600" b="0" dirty="0" err="1"/>
              <a:t>rcm</a:t>
            </a:r>
            <a:r>
              <a:rPr lang="pt-BR" sz="1600" b="0" dirty="0"/>
              <a:t>/rcm_rating.exe /fraude/</a:t>
            </a:r>
            <a:r>
              <a:rPr lang="pt-BR" sz="1600" b="0" dirty="0" err="1"/>
              <a:t>rcm</a:t>
            </a:r>
            <a:r>
              <a:rPr lang="pt-BR" sz="1600" b="0" dirty="0"/>
              <a:t>/</a:t>
            </a:r>
            <a:r>
              <a:rPr lang="pt-BR" sz="1600" b="0" dirty="0" err="1"/>
              <a:t>rcm.env</a:t>
            </a:r>
            <a:r>
              <a:rPr lang="pt-BR" sz="1600" b="0" dirty="0"/>
              <a:t> -</a:t>
            </a:r>
            <a:r>
              <a:rPr lang="pt-BR" sz="1600" b="0" dirty="0" smtClean="0"/>
              <a:t>r1movel1 </a:t>
            </a:r>
            <a:r>
              <a:rPr lang="pt-BR" sz="1600" b="0" dirty="0"/>
              <a:t>–</a:t>
            </a:r>
            <a:r>
              <a:rPr lang="pt-BR" sz="1600" b="0" dirty="0" smtClean="0"/>
              <a:t>instancia1 </a:t>
            </a:r>
            <a:r>
              <a:rPr lang="pt-BR" sz="1600" b="0" dirty="0"/>
              <a:t>-debug3 -</a:t>
            </a:r>
            <a:r>
              <a:rPr lang="pt-BR" sz="1600" b="0" dirty="0" err="1"/>
              <a:t>logfile</a:t>
            </a:r>
            <a:r>
              <a:rPr lang="pt-BR" sz="1600" b="0" dirty="0"/>
              <a:t>/fraude/logs/rcm_rating_r1fixo.1.log </a:t>
            </a:r>
            <a:r>
              <a:rPr lang="pt-BR" sz="1600" b="0" dirty="0" smtClean="0"/>
              <a:t>–</a:t>
            </a:r>
            <a:r>
              <a:rPr lang="pt-BR" sz="1600" b="0" dirty="0" err="1" smtClean="0"/>
              <a:t>bepromiscuous</a:t>
            </a:r>
            <a:endParaRPr lang="pt-BR" sz="1600" b="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 smtClean="0"/>
              <a:t>(...)</a:t>
            </a: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endParaRPr lang="pt-BR" sz="1600" b="0" dirty="0"/>
          </a:p>
        </p:txBody>
      </p:sp>
    </p:spTree>
    <p:extLst>
      <p:ext uri="{BB962C8B-B14F-4D97-AF65-F5344CB8AC3E}">
        <p14:creationId xmlns:p14="http://schemas.microsoft.com/office/powerpoint/2010/main" val="285614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EDC: Inicialização </a:t>
            </a:r>
            <a:r>
              <a:rPr lang="pt-BR" sz="3200" dirty="0"/>
              <a:t>e </a:t>
            </a:r>
            <a:r>
              <a:rPr lang="pt-BR" sz="3200" dirty="0" smtClean="0"/>
              <a:t>parada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300" dirty="0"/>
              <a:t>Preparação: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	</a:t>
            </a:r>
            <a:r>
              <a:rPr lang="pt-BR" sz="2300" b="0" dirty="0" smtClean="0"/>
              <a:t># </a:t>
            </a:r>
            <a:r>
              <a:rPr lang="pt-BR" sz="2300" b="0" dirty="0" err="1"/>
              <a:t>source</a:t>
            </a:r>
            <a:r>
              <a:rPr lang="pt-BR" sz="2300" b="0" dirty="0"/>
              <a:t> $DETENV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</a:t>
            </a:r>
            <a:r>
              <a:rPr lang="pt-BR" sz="2300" b="0" dirty="0" err="1"/>
              <a:t>cd</a:t>
            </a:r>
            <a:r>
              <a:rPr lang="pt-BR" sz="2300" b="0" dirty="0"/>
              <a:t> /</a:t>
            </a:r>
            <a:r>
              <a:rPr lang="pt-BR" sz="2300" b="0" dirty="0" smtClean="0"/>
              <a:t>fraude/</a:t>
            </a:r>
            <a:r>
              <a:rPr lang="pt-BR" sz="2300" b="0" dirty="0" err="1" smtClean="0"/>
              <a:t>edc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total: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./</a:t>
            </a:r>
            <a:r>
              <a:rPr lang="pt-BR" sz="2300" b="0" dirty="0"/>
              <a:t>EDC_module.exe -</a:t>
            </a:r>
            <a:r>
              <a:rPr lang="pt-BR" sz="2300" b="0" dirty="0" smtClean="0"/>
              <a:t>start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por fluxo: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./</a:t>
            </a:r>
            <a:r>
              <a:rPr lang="pt-BR" sz="2300" b="0" dirty="0"/>
              <a:t>EDC_module.exe -</a:t>
            </a:r>
            <a:r>
              <a:rPr lang="pt-BR" sz="2300" b="0" dirty="0" smtClean="0"/>
              <a:t>start –fluxo&lt;#&gt;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total: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./</a:t>
            </a:r>
            <a:r>
              <a:rPr lang="pt-BR" sz="2300" b="0" dirty="0"/>
              <a:t>EDC_module.exe </a:t>
            </a:r>
            <a:r>
              <a:rPr lang="pt-BR" sz="2300" b="0" dirty="0" smtClean="0"/>
              <a:t>–stop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por fluxo: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 smtClean="0"/>
              <a:t>	#  ./</a:t>
            </a:r>
            <a:r>
              <a:rPr lang="pt-BR" sz="2300" b="0" dirty="0"/>
              <a:t>EDC_module.exe -</a:t>
            </a:r>
            <a:r>
              <a:rPr lang="pt-BR" sz="2300" b="0" dirty="0" smtClean="0"/>
              <a:t>stop –fluxo&lt;#&gt;</a:t>
            </a:r>
            <a:endParaRPr lang="pt-BR" sz="2300" b="0" dirty="0"/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, </a:t>
            </a:r>
            <a:r>
              <a:rPr lang="pt-BR" sz="2300" dirty="0"/>
              <a:t>onde # varia de </a:t>
            </a:r>
            <a:r>
              <a:rPr lang="pt-BR" sz="2300" dirty="0" smtClean="0"/>
              <a:t>0 </a:t>
            </a:r>
            <a:r>
              <a:rPr lang="pt-BR" sz="2300" dirty="0"/>
              <a:t>a 3.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194978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EDC: Processos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1600" dirty="0"/>
              <a:t> $ </a:t>
            </a:r>
            <a:r>
              <a:rPr lang="pt-BR" sz="1600" dirty="0" err="1"/>
              <a:t>ps</a:t>
            </a:r>
            <a:r>
              <a:rPr lang="pt-BR" sz="1600" dirty="0"/>
              <a:t> -</a:t>
            </a:r>
            <a:r>
              <a:rPr lang="pt-BR" sz="1600" dirty="0" err="1"/>
              <a:t>ef</a:t>
            </a:r>
            <a:r>
              <a:rPr lang="pt-BR" sz="1600" dirty="0"/>
              <a:t> | </a:t>
            </a:r>
            <a:r>
              <a:rPr lang="pt-BR" sz="1600" dirty="0" err="1"/>
              <a:t>grep</a:t>
            </a:r>
            <a:r>
              <a:rPr lang="pt-BR" sz="1600" dirty="0"/>
              <a:t> -i EDC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 4159     1  0 15:05 </a:t>
            </a:r>
            <a:r>
              <a:rPr lang="pt-BR" sz="1600" b="0" dirty="0" err="1"/>
              <a:t>pts</a:t>
            </a:r>
            <a:r>
              <a:rPr lang="pt-BR" sz="1600" b="0" dirty="0"/>
              <a:t>/5    00:00:00 ./EDC_module.exe startforcenohupprogramf1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 7559     1  0 15:14 </a:t>
            </a:r>
            <a:r>
              <a:rPr lang="pt-BR" sz="1600" b="0" dirty="0" err="1"/>
              <a:t>pts</a:t>
            </a:r>
            <a:r>
              <a:rPr lang="pt-BR" sz="1600" b="0" dirty="0"/>
              <a:t>/5    00:00:00 ./EDC_module.exe </a:t>
            </a:r>
            <a:r>
              <a:rPr lang="pt-BR" sz="1600" b="0" dirty="0" smtClean="0"/>
              <a:t>startforcenohupprogramf0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 </a:t>
            </a:r>
            <a:r>
              <a:rPr lang="pt-BR" sz="1600" b="0" dirty="0" smtClean="0"/>
              <a:t>7558     </a:t>
            </a:r>
            <a:r>
              <a:rPr lang="pt-BR" sz="1600" b="0" dirty="0"/>
              <a:t>1  0 15:14 </a:t>
            </a:r>
            <a:r>
              <a:rPr lang="pt-BR" sz="1600" b="0" dirty="0" err="1"/>
              <a:t>pts</a:t>
            </a:r>
            <a:r>
              <a:rPr lang="pt-BR" sz="1600" b="0" dirty="0"/>
              <a:t>/5    00:00:00 ./EDC_module.exe </a:t>
            </a:r>
            <a:r>
              <a:rPr lang="pt-BR" sz="1600" b="0" dirty="0" smtClean="0"/>
              <a:t>startforcenohupprogramf2</a:t>
            </a: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 smtClean="0"/>
              <a:t>frm11     7557     </a:t>
            </a:r>
            <a:r>
              <a:rPr lang="pt-BR" sz="1600" b="0" dirty="0"/>
              <a:t>1  0 15:14 </a:t>
            </a:r>
            <a:r>
              <a:rPr lang="pt-BR" sz="1600" b="0" dirty="0" err="1"/>
              <a:t>pts</a:t>
            </a:r>
            <a:r>
              <a:rPr lang="pt-BR" sz="1600" b="0" dirty="0"/>
              <a:t>/5    00:00:00 ./EDC_module.exe </a:t>
            </a:r>
            <a:r>
              <a:rPr lang="pt-BR" sz="1600" b="0" dirty="0" smtClean="0"/>
              <a:t>startforcenohupprogramf3</a:t>
            </a: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 smtClean="0"/>
              <a:t>frm11    </a:t>
            </a:r>
            <a:r>
              <a:rPr lang="pt-BR" sz="1600" b="0" dirty="0"/>
              <a:t>12181  9037  0 15:29 </a:t>
            </a:r>
            <a:r>
              <a:rPr lang="pt-BR" sz="1600" b="0" dirty="0" err="1"/>
              <a:t>pts</a:t>
            </a:r>
            <a:r>
              <a:rPr lang="pt-BR" sz="1600" b="0" dirty="0"/>
              <a:t>/10   00:00:00 </a:t>
            </a:r>
            <a:r>
              <a:rPr lang="pt-BR" sz="1600" b="0" dirty="0" err="1"/>
              <a:t>grep</a:t>
            </a:r>
            <a:r>
              <a:rPr lang="pt-BR" sz="1600" b="0" dirty="0"/>
              <a:t> -i </a:t>
            </a:r>
            <a:r>
              <a:rPr lang="pt-BR" sz="1600" b="0" dirty="0" err="1" smtClean="0"/>
              <a:t>edc</a:t>
            </a:r>
            <a:endParaRPr lang="pt-BR" sz="1600" b="0" dirty="0"/>
          </a:p>
        </p:txBody>
      </p:sp>
    </p:spTree>
    <p:extLst>
      <p:ext uri="{BB962C8B-B14F-4D97-AF65-F5344CB8AC3E}">
        <p14:creationId xmlns:p14="http://schemas.microsoft.com/office/powerpoint/2010/main" val="5313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PC: Inicialização </a:t>
            </a:r>
            <a:r>
              <a:rPr lang="pt-BR" sz="3200" dirty="0"/>
              <a:t>e </a:t>
            </a:r>
            <a:r>
              <a:rPr lang="pt-BR" sz="3200" dirty="0" smtClean="0"/>
              <a:t>parada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81" y="844550"/>
            <a:ext cx="8688387" cy="56515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2300" dirty="0"/>
              <a:t>Preparação: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/>
              <a:t>	</a:t>
            </a:r>
            <a:r>
              <a:rPr lang="pt-BR" sz="2300" b="0" dirty="0"/>
              <a:t># </a:t>
            </a:r>
            <a:r>
              <a:rPr lang="pt-BR" sz="2300" b="0" dirty="0" err="1"/>
              <a:t>source</a:t>
            </a:r>
            <a:r>
              <a:rPr lang="pt-BR" sz="2300" b="0" dirty="0"/>
              <a:t> $DETENV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b="0" dirty="0"/>
              <a:t>	# </a:t>
            </a:r>
            <a:r>
              <a:rPr lang="pt-BR" sz="2300" b="0" dirty="0" err="1"/>
              <a:t>cd</a:t>
            </a:r>
            <a:r>
              <a:rPr lang="pt-BR" sz="2300" b="0" dirty="0"/>
              <a:t> /</a:t>
            </a:r>
            <a:r>
              <a:rPr lang="pt-BR" sz="2300" b="0" dirty="0" smtClean="0"/>
              <a:t>fraude/</a:t>
            </a:r>
            <a:r>
              <a:rPr lang="pt-BR" sz="2300" b="0" dirty="0" err="1" smtClean="0"/>
              <a:t>java</a:t>
            </a:r>
            <a:r>
              <a:rPr lang="pt-BR" sz="2300" b="0" dirty="0" smtClean="0"/>
              <a:t>/jboss-5.1.0.GA/bin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Inicialização do JBOSS: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	</a:t>
            </a:r>
            <a:r>
              <a:rPr lang="pt-BR" sz="2300" b="0" dirty="0" smtClean="0"/>
              <a:t># ./</a:t>
            </a:r>
            <a:r>
              <a:rPr lang="pt-BR" sz="2300" b="0" dirty="0"/>
              <a:t>start_jboss.sh</a:t>
            </a:r>
            <a:endParaRPr lang="pt-BR" sz="2300" b="0" dirty="0" smtClean="0"/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 smtClean="0"/>
              <a:t>Parada do JBOSS: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pt-BR" sz="2300" dirty="0"/>
              <a:t>	</a:t>
            </a:r>
            <a:r>
              <a:rPr lang="pt-BR" sz="2300" b="0" dirty="0"/>
              <a:t># ./shutdown_jboss.sh</a:t>
            </a:r>
            <a:endParaRPr lang="pt-BR" sz="2300" b="0" dirty="0" smtClean="0"/>
          </a:p>
          <a:p>
            <a:pPr marL="0" indent="0">
              <a:lnSpc>
                <a:spcPct val="90000"/>
              </a:lnSpc>
              <a:defRPr/>
            </a:pPr>
            <a:endParaRPr lang="pt-BR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pt-BR" sz="1800" u="sng" dirty="0" smtClean="0">
                <a:solidFill>
                  <a:srgbClr val="FF0000"/>
                </a:solidFill>
              </a:rPr>
              <a:t>Lembre-se!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1800" dirty="0" smtClean="0">
                <a:solidFill>
                  <a:srgbClr val="FF0000"/>
                </a:solidFill>
              </a:rPr>
              <a:t>Este módulo serve como GUI WEB para monitoração e parametrização do PP, RCM e EDC.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1800" dirty="0" smtClean="0">
                <a:solidFill>
                  <a:srgbClr val="FF0000"/>
                </a:solidFill>
              </a:rPr>
              <a:t>Este </a:t>
            </a:r>
            <a:r>
              <a:rPr lang="pt-BR" sz="1800" dirty="0">
                <a:solidFill>
                  <a:srgbClr val="FF0000"/>
                </a:solidFill>
              </a:rPr>
              <a:t>módulo serve como GUI WEB para 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rgbClr val="FF0000"/>
                </a:solidFill>
              </a:rPr>
              <a:t>parametrização </a:t>
            </a:r>
            <a:r>
              <a:rPr lang="pt-BR" sz="1800" dirty="0" smtClean="0">
                <a:solidFill>
                  <a:srgbClr val="FF0000"/>
                </a:solidFill>
              </a:rPr>
              <a:t>da tabela de </a:t>
            </a:r>
            <a:r>
              <a:rPr lang="pt-BR" sz="1800" dirty="0" err="1" smtClean="0">
                <a:solidFill>
                  <a:srgbClr val="FF0000"/>
                </a:solidFill>
              </a:rPr>
              <a:t>EOTs</a:t>
            </a:r>
            <a:r>
              <a:rPr lang="pt-BR" sz="1800" dirty="0" smtClean="0">
                <a:solidFill>
                  <a:srgbClr val="FF0000"/>
                </a:solidFill>
              </a:rPr>
              <a:t> e </a:t>
            </a:r>
            <a:r>
              <a:rPr lang="pt-BR" sz="1800" dirty="0" err="1" smtClean="0">
                <a:solidFill>
                  <a:srgbClr val="FF0000"/>
                </a:solidFill>
              </a:rPr>
              <a:t>Operadoras_B_Risco</a:t>
            </a:r>
            <a:r>
              <a:rPr lang="pt-BR" sz="1800" dirty="0" smtClean="0">
                <a:solidFill>
                  <a:srgbClr val="FF0000"/>
                </a:solidFill>
              </a:rPr>
              <a:t>, usadas no FRMv11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1800" dirty="0" smtClean="0">
                <a:solidFill>
                  <a:srgbClr val="FF0000"/>
                </a:solidFill>
              </a:rPr>
              <a:t>Acessível somente pelo FRMv11 Client (WEBTOOLBAR)</a:t>
            </a: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23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316365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41300" y="6578600"/>
            <a:ext cx="1079500" cy="279400"/>
          </a:xfrm>
        </p:spPr>
        <p:txBody>
          <a:bodyPr/>
          <a:lstStyle/>
          <a:p>
            <a:pPr algn="l">
              <a:defRPr/>
            </a:pPr>
            <a:fld id="{CB72971B-139D-49A9-9F9B-7504FA9B4F2A}" type="slidenum">
              <a:rPr lang="en-US"/>
              <a:pPr algn="l">
                <a:defRPr/>
              </a:pPr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sz="3200" dirty="0" smtClean="0"/>
              <a:t>PC: Processos</a:t>
            </a:r>
            <a:endParaRPr 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pt-BR" sz="1600" dirty="0"/>
              <a:t>$ </a:t>
            </a:r>
            <a:r>
              <a:rPr lang="pt-BR" sz="1600" dirty="0" err="1"/>
              <a:t>ps</a:t>
            </a:r>
            <a:r>
              <a:rPr lang="pt-BR" sz="1600" dirty="0"/>
              <a:t> -</a:t>
            </a:r>
            <a:r>
              <a:rPr lang="pt-BR" sz="1600" dirty="0" err="1"/>
              <a:t>ef</a:t>
            </a:r>
            <a:r>
              <a:rPr lang="pt-BR" sz="1600" dirty="0"/>
              <a:t> | </a:t>
            </a:r>
            <a:r>
              <a:rPr lang="pt-BR" sz="1600" dirty="0" err="1"/>
              <a:t>grep</a:t>
            </a:r>
            <a:r>
              <a:rPr lang="pt-BR" sz="1600" dirty="0"/>
              <a:t> </a:t>
            </a:r>
            <a:r>
              <a:rPr lang="pt-BR" sz="1600" dirty="0" err="1"/>
              <a:t>java</a:t>
            </a:r>
            <a:endParaRPr lang="pt-BR" sz="160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13982  9037  0 15:34 </a:t>
            </a:r>
            <a:r>
              <a:rPr lang="pt-BR" sz="1600" b="0" dirty="0" err="1"/>
              <a:t>pts</a:t>
            </a:r>
            <a:r>
              <a:rPr lang="pt-BR" sz="1600" b="0" dirty="0"/>
              <a:t>/10   00:00:00 </a:t>
            </a:r>
            <a:r>
              <a:rPr lang="pt-BR" sz="1600" b="0" dirty="0" err="1"/>
              <a:t>grep</a:t>
            </a:r>
            <a:r>
              <a:rPr lang="pt-BR" sz="1600" b="0" dirty="0"/>
              <a:t> </a:t>
            </a:r>
            <a:r>
              <a:rPr lang="pt-BR" sz="1600" b="0" dirty="0" err="1"/>
              <a:t>java</a:t>
            </a:r>
            <a:endParaRPr lang="pt-BR" sz="1600" b="0" dirty="0"/>
          </a:p>
          <a:p>
            <a:pPr marL="0" indent="0">
              <a:lnSpc>
                <a:spcPct val="90000"/>
              </a:lnSpc>
              <a:defRPr/>
            </a:pPr>
            <a:r>
              <a:rPr lang="pt-BR" sz="1600" b="0" dirty="0"/>
              <a:t>frm11    18558 18477  1 Jun28 ?        02:19:05 /</a:t>
            </a:r>
            <a:r>
              <a:rPr lang="pt-BR" sz="1600" b="0" dirty="0" err="1"/>
              <a:t>usr</a:t>
            </a:r>
            <a:r>
              <a:rPr lang="pt-BR" sz="1600" b="0" dirty="0"/>
              <a:t>/</a:t>
            </a:r>
            <a:r>
              <a:rPr lang="pt-BR" sz="1600" b="0" dirty="0" err="1"/>
              <a:t>java</a:t>
            </a:r>
            <a:r>
              <a:rPr lang="pt-BR" sz="1600" b="0" dirty="0"/>
              <a:t>/jdk1.6.0_37/bin/</a:t>
            </a:r>
            <a:r>
              <a:rPr lang="pt-BR" sz="1600" b="0" dirty="0" err="1"/>
              <a:t>java</a:t>
            </a:r>
            <a:r>
              <a:rPr lang="pt-BR" sz="1600" b="0" dirty="0"/>
              <a:t> -Dprogram.name=run.sh -server -Xms128m -Xmx512m -</a:t>
            </a:r>
            <a:r>
              <a:rPr lang="pt-BR" sz="1600" b="0" dirty="0" err="1"/>
              <a:t>XX:MaxPermSize</a:t>
            </a:r>
            <a:r>
              <a:rPr lang="pt-BR" sz="1600" b="0" dirty="0"/>
              <a:t>=256m -</a:t>
            </a:r>
            <a:r>
              <a:rPr lang="pt-BR" sz="1600" b="0" dirty="0" err="1"/>
              <a:t>Dorg.jboss.resolver.warning</a:t>
            </a:r>
            <a:r>
              <a:rPr lang="pt-BR" sz="1600" b="0" dirty="0"/>
              <a:t>=</a:t>
            </a:r>
            <a:r>
              <a:rPr lang="pt-BR" sz="1600" b="0" dirty="0" err="1"/>
              <a:t>true</a:t>
            </a:r>
            <a:r>
              <a:rPr lang="pt-BR" sz="1600" b="0" dirty="0"/>
              <a:t> -</a:t>
            </a:r>
            <a:r>
              <a:rPr lang="pt-BR" sz="1600" b="0" dirty="0" err="1"/>
              <a:t>Dsun.rmi.dgc.client.gcInterval</a:t>
            </a:r>
            <a:r>
              <a:rPr lang="pt-BR" sz="1600" b="0" dirty="0"/>
              <a:t>=3600000 -</a:t>
            </a:r>
            <a:r>
              <a:rPr lang="pt-BR" sz="1600" b="0" dirty="0" err="1"/>
              <a:t>Dsun.rmi.dgc.server.gcInterval</a:t>
            </a:r>
            <a:r>
              <a:rPr lang="pt-BR" sz="1600" b="0" dirty="0"/>
              <a:t>=3600000 -Djava.net.preferIPv4Stack=</a:t>
            </a:r>
            <a:r>
              <a:rPr lang="pt-BR" sz="1600" b="0" dirty="0" err="1"/>
              <a:t>true</a:t>
            </a:r>
            <a:r>
              <a:rPr lang="pt-BR" sz="1600" b="0" dirty="0"/>
              <a:t> -Xms512m -Xmx2048m -</a:t>
            </a:r>
            <a:r>
              <a:rPr lang="pt-BR" sz="1600" b="0" dirty="0" err="1"/>
              <a:t>Djava.endorsed.dirs</a:t>
            </a:r>
            <a:r>
              <a:rPr lang="pt-BR" sz="1600" b="0" dirty="0"/>
              <a:t>=/fraude/</a:t>
            </a:r>
            <a:r>
              <a:rPr lang="pt-BR" sz="1600" b="0" dirty="0" err="1"/>
              <a:t>java</a:t>
            </a:r>
            <a:r>
              <a:rPr lang="pt-BR" sz="1600" b="0" dirty="0"/>
              <a:t>/jboss-5.1.0.GA/</a:t>
            </a:r>
            <a:r>
              <a:rPr lang="pt-BR" sz="1600" b="0" dirty="0" err="1"/>
              <a:t>lib</a:t>
            </a:r>
            <a:r>
              <a:rPr lang="pt-BR" sz="1600" b="0" dirty="0"/>
              <a:t>/</a:t>
            </a:r>
            <a:r>
              <a:rPr lang="pt-BR" sz="1600" b="0" dirty="0" err="1"/>
              <a:t>endorsed</a:t>
            </a:r>
            <a:r>
              <a:rPr lang="pt-BR" sz="1600" b="0" dirty="0"/>
              <a:t> -</a:t>
            </a:r>
            <a:r>
              <a:rPr lang="pt-BR" sz="1600" b="0" dirty="0" err="1"/>
              <a:t>classpath</a:t>
            </a:r>
            <a:r>
              <a:rPr lang="pt-BR" sz="1600" b="0" dirty="0"/>
              <a:t> /fraude/</a:t>
            </a:r>
            <a:r>
              <a:rPr lang="pt-BR" sz="1600" b="0" dirty="0" err="1"/>
              <a:t>java</a:t>
            </a:r>
            <a:r>
              <a:rPr lang="pt-BR" sz="1600" b="0" dirty="0"/>
              <a:t>/jboss-5.1.0.GA/bin/run.jar:/</a:t>
            </a:r>
            <a:r>
              <a:rPr lang="pt-BR" sz="1600" b="0" dirty="0" err="1"/>
              <a:t>usr</a:t>
            </a:r>
            <a:r>
              <a:rPr lang="pt-BR" sz="1600" b="0" dirty="0"/>
              <a:t>/</a:t>
            </a:r>
            <a:r>
              <a:rPr lang="pt-BR" sz="1600" b="0" dirty="0" err="1"/>
              <a:t>java</a:t>
            </a:r>
            <a:r>
              <a:rPr lang="pt-BR" sz="1600" b="0" dirty="0"/>
              <a:t>/jdk1.6.0_37/</a:t>
            </a:r>
            <a:r>
              <a:rPr lang="pt-BR" sz="1600" b="0" dirty="0" err="1"/>
              <a:t>lib</a:t>
            </a:r>
            <a:r>
              <a:rPr lang="pt-BR" sz="1600" b="0" dirty="0"/>
              <a:t>/tools.jar </a:t>
            </a:r>
            <a:r>
              <a:rPr lang="pt-BR" sz="1600" b="0" dirty="0" err="1"/>
              <a:t>org.jboss.Main</a:t>
            </a:r>
            <a:r>
              <a:rPr lang="pt-BR" sz="1600" b="0" dirty="0"/>
              <a:t> -b 0.0.0.0</a:t>
            </a:r>
          </a:p>
          <a:p>
            <a:pPr marL="0" indent="0">
              <a:lnSpc>
                <a:spcPct val="90000"/>
              </a:lnSpc>
              <a:defRPr/>
            </a:pPr>
            <a:endParaRPr 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4109061621"/>
      </p:ext>
    </p:extLst>
  </p:cSld>
  <p:clrMapOvr>
    <a:masterClrMapping/>
  </p:clrMapOvr>
</p:sld>
</file>

<file path=ppt/theme/theme1.xml><?xml version="1.0" encoding="utf-8"?>
<a:theme xmlns:a="http://schemas.openxmlformats.org/drawingml/2006/main" name="1_Base Layout">
  <a:themeElements>
    <a:clrScheme name="1_Base Layout 2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99CCFF"/>
      </a:accent1>
      <a:accent2>
        <a:srgbClr val="99FF99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E78A"/>
      </a:accent6>
      <a:hlink>
        <a:srgbClr val="6666FF"/>
      </a:hlink>
      <a:folHlink>
        <a:srgbClr val="FFFF66"/>
      </a:folHlink>
    </a:clrScheme>
    <a:fontScheme name="1_Base Layout">
      <a:majorFont>
        <a:latin typeface="The Sans CPQ Semi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Base Layout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se Layou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99FF99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E78A"/>
        </a:accent6>
        <a:hlink>
          <a:srgbClr val="6666FF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6BC932A66844A903FC2F6F32B7024" ma:contentTypeVersion="0" ma:contentTypeDescription="Create a new document." ma:contentTypeScope="" ma:versionID="b40fcef8b014f00658d91a141446ba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7C2B4C-2605-4216-9978-E75DC5C03645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B88DA9-7B2A-4284-9F35-23D335283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F33437C-F387-44CA-8743-18E4862C3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Designs\Base Layout.ppt</Template>
  <TotalTime>8337</TotalTime>
  <Words>683</Words>
  <Application>Microsoft Office PowerPoint</Application>
  <PresentationFormat>On-screen Show (4:3)</PresentationFormat>
  <Paragraphs>173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1_Base Layout</vt:lpstr>
      <vt:lpstr>Administrador da Solução</vt:lpstr>
      <vt:lpstr>PP: Inicialização e parada</vt:lpstr>
      <vt:lpstr>PP: Processos </vt:lpstr>
      <vt:lpstr>RCM: Inicialização e Parada</vt:lpstr>
      <vt:lpstr>RCM: Processos </vt:lpstr>
      <vt:lpstr>EDC: Inicialização e parada</vt:lpstr>
      <vt:lpstr>EDC: Processos</vt:lpstr>
      <vt:lpstr>PC: Inicialização e parada</vt:lpstr>
      <vt:lpstr>PC: Processos</vt:lpstr>
      <vt:lpstr>Logs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Richard G (CMS)</dc:creator>
  <cp:lastModifiedBy>Queiroz, Luiz Gustavo Mauro de</cp:lastModifiedBy>
  <cp:revision>249</cp:revision>
  <cp:lastPrinted>2001-01-08T22:05:04Z</cp:lastPrinted>
  <dcterms:created xsi:type="dcterms:W3CDTF">2001-01-31T22:14:48Z</dcterms:created>
  <dcterms:modified xsi:type="dcterms:W3CDTF">2013-07-03T18:50:20Z</dcterms:modified>
</cp:coreProperties>
</file>