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4"/>
  </p:sldMasterIdLst>
  <p:notesMasterIdLst>
    <p:notesMasterId r:id="rId23"/>
  </p:notesMasterIdLst>
  <p:handoutMasterIdLst>
    <p:handoutMasterId r:id="rId24"/>
  </p:handoutMasterIdLst>
  <p:sldIdLst>
    <p:sldId id="378" r:id="rId5"/>
    <p:sldId id="383" r:id="rId6"/>
    <p:sldId id="388" r:id="rId7"/>
    <p:sldId id="389" r:id="rId8"/>
    <p:sldId id="390" r:id="rId9"/>
    <p:sldId id="392" r:id="rId10"/>
    <p:sldId id="393" r:id="rId11"/>
    <p:sldId id="384" r:id="rId12"/>
    <p:sldId id="394" r:id="rId13"/>
    <p:sldId id="395" r:id="rId14"/>
    <p:sldId id="385" r:id="rId15"/>
    <p:sldId id="396" r:id="rId16"/>
    <p:sldId id="397" r:id="rId17"/>
    <p:sldId id="398" r:id="rId18"/>
    <p:sldId id="399" r:id="rId19"/>
    <p:sldId id="400" r:id="rId20"/>
    <p:sldId id="386" r:id="rId21"/>
    <p:sldId id="401" r:id="rId22"/>
  </p:sldIdLst>
  <p:sldSz cx="9144000" cy="6858000" type="screen4x3"/>
  <p:notesSz cx="6985000" cy="9271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CCFF"/>
    <a:srgbClr val="008000"/>
    <a:srgbClr val="003366"/>
    <a:srgbClr val="FFCC99"/>
    <a:srgbClr val="EDF2DA"/>
    <a:srgbClr val="180E3E"/>
    <a:srgbClr val="4B4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4737" autoAdjust="0"/>
  </p:normalViewPr>
  <p:slideViewPr>
    <p:cSldViewPr snapToGrid="0" showGuides="1">
      <p:cViewPr varScale="1">
        <p:scale>
          <a:sx n="63" d="100"/>
          <a:sy n="63" d="100"/>
        </p:scale>
        <p:origin x="-1277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84"/>
    </p:cViewPr>
  </p:sorterViewPr>
  <p:notesViewPr>
    <p:cSldViewPr snapToGrid="0" showGuides="1">
      <p:cViewPr>
        <p:scale>
          <a:sx n="75" d="100"/>
          <a:sy n="75" d="100"/>
        </p:scale>
        <p:origin x="-1674" y="528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477838" y="196850"/>
            <a:ext cx="604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63550" y="25400"/>
            <a:ext cx="29305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577" tIns="0" rIns="0" bIns="0" anchor="b">
            <a:spAutoFit/>
          </a:bodyPr>
          <a:lstStyle/>
          <a:p>
            <a:pPr algn="l" defTabSz="928688">
              <a:spcBef>
                <a:spcPct val="50000"/>
              </a:spcBef>
              <a:defRPr/>
            </a:pPr>
            <a:r>
              <a:rPr lang="en-US" sz="900" b="0">
                <a:latin typeface="Arial" charset="0"/>
              </a:rPr>
              <a:t>[Course Title]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582988" y="25400"/>
            <a:ext cx="29305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8577" bIns="0" anchor="b">
            <a:spAutoFit/>
          </a:bodyPr>
          <a:lstStyle/>
          <a:p>
            <a:pPr algn="r" defTabSz="928688">
              <a:spcBef>
                <a:spcPct val="50000"/>
              </a:spcBef>
              <a:defRPr/>
            </a:pPr>
            <a:r>
              <a:rPr lang="en-US" sz="900" b="0">
                <a:latin typeface="Arial" charset="0"/>
              </a:rPr>
              <a:t>[Module Title]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2300288" y="9074150"/>
            <a:ext cx="238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defTabSz="928688">
              <a:spcBef>
                <a:spcPct val="50000"/>
              </a:spcBef>
              <a:defRPr/>
            </a:pPr>
            <a:fld id="{A7FA5EE9-AE3E-44D7-90AD-C94B310241E6}" type="slidenum">
              <a:rPr lang="en-US" sz="1000">
                <a:latin typeface="Arial" charset="0"/>
              </a:rPr>
              <a:pPr defTabSz="928688">
                <a:spcBef>
                  <a:spcPct val="50000"/>
                </a:spcBef>
                <a:defRPr/>
              </a:pPr>
              <a:t>‹#›</a:t>
            </a:fld>
            <a:endParaRPr lang="en-US" sz="1000">
              <a:latin typeface="Arial" charset="0"/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63550" y="9090025"/>
            <a:ext cx="9191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351" tIns="0" rIns="0" bIns="0" anchor="b">
            <a:spAutoFit/>
          </a:bodyPr>
          <a:lstStyle/>
          <a:p>
            <a:pPr algn="l" defTabSz="928688">
              <a:spcBef>
                <a:spcPct val="50000"/>
              </a:spcBef>
              <a:defRPr/>
            </a:pPr>
            <a:r>
              <a:rPr lang="en-US" sz="900" b="0">
                <a:latin typeface="Arial" charset="0"/>
              </a:rPr>
              <a:t>Rev. [#]</a:t>
            </a:r>
          </a:p>
        </p:txBody>
      </p:sp>
    </p:spTree>
    <p:extLst>
      <p:ext uri="{BB962C8B-B14F-4D97-AF65-F5344CB8AC3E}">
        <p14:creationId xmlns:p14="http://schemas.microsoft.com/office/powerpoint/2010/main" val="2674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82725" y="369888"/>
            <a:ext cx="4019550" cy="30130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3476625"/>
            <a:ext cx="5895975" cy="542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442" tIns="46442" rIns="46442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First-Level Heading</a:t>
            </a:r>
          </a:p>
          <a:p>
            <a:pPr lvl="1"/>
            <a:r>
              <a:rPr lang="en-US" noProof="0" smtClean="0"/>
              <a:t>Second-Level Heading</a:t>
            </a:r>
          </a:p>
          <a:p>
            <a:pPr lvl="2"/>
            <a:r>
              <a:rPr lang="en-US" noProof="0" smtClean="0"/>
              <a:t>Normal paragraph</a:t>
            </a:r>
          </a:p>
          <a:p>
            <a:pPr lvl="3"/>
            <a:r>
              <a:rPr lang="en-US" noProof="0" smtClean="0"/>
              <a:t>First-level bullet</a:t>
            </a:r>
          </a:p>
          <a:p>
            <a:pPr lvl="4"/>
            <a:r>
              <a:rPr lang="en-US" noProof="0" smtClean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3844515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28600" rtl="0" eaLnBrk="0" fontAlgn="base" hangingPunct="0">
      <a:spcBef>
        <a:spcPct val="35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defTabSz="228600" rtl="0" eaLnBrk="0" fontAlgn="base" hangingPunct="0">
      <a:spcBef>
        <a:spcPct val="35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228600" algn="l" defTabSz="228600" rtl="0" eaLnBrk="0" fontAlgn="base" hangingPunct="0">
      <a:spcBef>
        <a:spcPct val="25000"/>
      </a:spcBef>
      <a:spcAft>
        <a:spcPct val="0"/>
      </a:spcAft>
      <a:buClr>
        <a:schemeClr val="accent2"/>
      </a:buClr>
      <a:buSzPct val="85000"/>
      <a:buFont typeface="Wingdings" pitchFamily="2" charset="2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20700" indent="-177800" algn="l" defTabSz="228600" rtl="0" eaLnBrk="0" fontAlgn="base" hangingPunct="0">
      <a:spcBef>
        <a:spcPct val="25000"/>
      </a:spcBef>
      <a:spcAft>
        <a:spcPct val="0"/>
      </a:spcAft>
      <a:buClr>
        <a:schemeClr val="tx1"/>
      </a:buClr>
      <a:buSzPct val="70000"/>
      <a:buFont typeface="Wingdings" pitchFamily="2" charset="2"/>
      <a:buChar char="n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800100" indent="-165100" algn="l" defTabSz="228600" rtl="0" eaLnBrk="0" fontAlgn="base" hangingPunct="0">
      <a:spcBef>
        <a:spcPct val="25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4313" y="369888"/>
            <a:ext cx="4016375" cy="3013075"/>
          </a:xfrm>
          <a:ln/>
        </p:spPr>
      </p:sp>
      <p:sp>
        <p:nvSpPr>
          <p:cNvPr id="22531" name="Rectangle 4099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Purpose</a:t>
            </a:r>
          </a:p>
          <a:p>
            <a:pPr lvl="2"/>
            <a:r>
              <a:rPr lang="en-US" smtClean="0">
                <a:cs typeface="Times New Roman" pitchFamily="18" charset="0"/>
              </a:rPr>
              <a:t>This module introduces some basic concepts of telecommunication networks and calling records.</a:t>
            </a:r>
          </a:p>
          <a:p>
            <a:r>
              <a:rPr lang="en-US" smtClean="0">
                <a:cs typeface="Times New Roman" pitchFamily="18" charset="0"/>
              </a:rPr>
              <a:t>Objectives</a:t>
            </a:r>
          </a:p>
          <a:p>
            <a:pPr lvl="2"/>
            <a:r>
              <a:rPr lang="en-US" smtClean="0">
                <a:cs typeface="Times New Roman" pitchFamily="18" charset="0"/>
              </a:rPr>
              <a:t>At the completion of this module, the student will be able to:</a:t>
            </a:r>
          </a:p>
          <a:p>
            <a:pPr lvl="3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Understand basic telecommunications network equipment and geography terminology</a:t>
            </a:r>
            <a:endParaRPr lang="en-US" smtClean="0">
              <a:cs typeface="Times New Roman" pitchFamily="18" charset="0"/>
            </a:endParaRPr>
          </a:p>
          <a:p>
            <a:pPr lvl="3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Understand terminology used to identify services, equipment, and telephone numbers</a:t>
            </a:r>
            <a:endParaRPr lang="en-US" smtClean="0">
              <a:cs typeface="Times New Roman" pitchFamily="18" charset="0"/>
            </a:endParaRPr>
          </a:p>
          <a:p>
            <a:pPr lvl="3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Understand how a call generates a Call Detail Record (CDR)</a:t>
            </a:r>
            <a:endParaRPr lang="en-US" smtClean="0">
              <a:cs typeface="Times New Roman" pitchFamily="18" charset="0"/>
            </a:endParaRPr>
          </a:p>
          <a:p>
            <a:pPr lvl="3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Become familiar with the type of information on a CDR</a:t>
            </a:r>
            <a:endParaRPr lang="en-US" smtClean="0">
              <a:cs typeface="Times New Roman" pitchFamily="18" charset="0"/>
            </a:endParaRPr>
          </a:p>
          <a:p>
            <a:pPr lvl="3"/>
            <a:r>
              <a:rPr lang="en-US" smtClean="0">
                <a:cs typeface="Times New Roman" pitchFamily="18" charset="0"/>
              </a:rPr>
              <a:t>Understand the use of Customer Care and Billing Systems</a:t>
            </a:r>
          </a:p>
          <a:p>
            <a:pPr lvl="3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PtrueCOLO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44475"/>
            <a:ext cx="1722437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438150" y="1828800"/>
            <a:ext cx="1519238" cy="4686300"/>
          </a:xfrm>
          <a:prstGeom prst="roundRect">
            <a:avLst>
              <a:gd name="adj" fmla="val 16667"/>
            </a:avLst>
          </a:prstGeom>
          <a:solidFill>
            <a:srgbClr val="003366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2062163" y="1457325"/>
            <a:ext cx="7138987" cy="5324475"/>
            <a:chOff x="1208" y="918"/>
            <a:chExt cx="4588" cy="3354"/>
          </a:xfrm>
        </p:grpSpPr>
        <p:pic>
          <p:nvPicPr>
            <p:cNvPr id="7" name="Picture 7" descr="TELCO-PowerPoint cover 2 (flat)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" y="918"/>
              <a:ext cx="4588" cy="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8"/>
            <p:cNvGrpSpPr>
              <a:grpSpLocks/>
            </p:cNvGrpSpPr>
            <p:nvPr userDrawn="1"/>
          </p:nvGrpSpPr>
          <p:grpSpPr bwMode="auto">
            <a:xfrm>
              <a:off x="1452" y="2384"/>
              <a:ext cx="2412" cy="231"/>
              <a:chOff x="1580" y="2424"/>
              <a:chExt cx="2412" cy="231"/>
            </a:xfrm>
          </p:grpSpPr>
          <p:sp>
            <p:nvSpPr>
              <p:cNvPr id="9" name="AutoShape 9"/>
              <p:cNvSpPr>
                <a:spLocks noChangeArrowheads="1"/>
              </p:cNvSpPr>
              <p:nvPr userDrawn="1"/>
            </p:nvSpPr>
            <p:spPr bwMode="auto">
              <a:xfrm>
                <a:off x="1580" y="2448"/>
                <a:ext cx="2412" cy="192"/>
              </a:xfrm>
              <a:prstGeom prst="roundRect">
                <a:avLst>
                  <a:gd name="adj" fmla="val 16667"/>
                </a:avLst>
              </a:prstGeom>
              <a:solidFill>
                <a:srgbClr val="003366"/>
              </a:solidFill>
              <a:ln w="9525" algn="ctr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1786" y="2424"/>
                <a:ext cx="196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i="1">
                    <a:solidFill>
                      <a:schemeClr val="bg1"/>
                    </a:solidFill>
                    <a:latin typeface="Futura Bk" pitchFamily="34" charset="0"/>
                  </a:rPr>
                  <a:t>HP FMS Training</a:t>
                </a:r>
              </a:p>
            </p:txBody>
          </p:sp>
        </p:grpSp>
      </p:grpSp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5675" y="238125"/>
            <a:ext cx="6738938" cy="1025525"/>
          </a:xfrm>
          <a:ln w="12700"/>
        </p:spPr>
        <p:txBody>
          <a:bodyPr anchor="t"/>
          <a:lstStyle>
            <a:lvl1pPr algn="r">
              <a:defRPr sz="3200">
                <a:solidFill>
                  <a:srgbClr val="5C86B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25675" y="720725"/>
            <a:ext cx="6738938" cy="590550"/>
          </a:xfrm>
          <a:ln w="12700"/>
        </p:spPr>
        <p:txBody>
          <a:bodyPr lIns="0" tIns="0" rIns="0" bIns="0" anchor="b"/>
          <a:lstStyle>
            <a:lvl1pPr algn="r" defTabSz="904875">
              <a:lnSpc>
                <a:spcPct val="85000"/>
              </a:lnSpc>
              <a:spcBef>
                <a:spcPct val="0"/>
              </a:spcBef>
              <a:defRPr sz="2000" b="0">
                <a:solidFill>
                  <a:srgbClr val="180E3E"/>
                </a:solidFill>
                <a:latin typeface="The Sans CPQ SemiBold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587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97BF02DE-84DF-4092-814C-69AF47ED2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392772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404813"/>
            <a:ext cx="2228850" cy="6091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404813"/>
            <a:ext cx="6535737" cy="6091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B916BB37-9F07-4F7B-8210-780F5E8D1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77136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EA0D04A6-ED72-4120-9A04-6BAACABA0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40722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BAD317B5-B546-4978-B2A5-ABEB3C3A7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07698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844550"/>
            <a:ext cx="4267200" cy="565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844550"/>
            <a:ext cx="4268787" cy="565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5D276B1A-3952-44C4-9165-380A336A0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180373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B2E38124-7998-4C98-B661-9984D8C1E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7462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9CE1A687-FEE6-47DB-BED6-D6C5EBFDD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1919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E094EE3E-F125-4D13-A729-4748C740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82541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B138648D-9BE7-4B7A-998E-D8CA391A1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9161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AA3A9F82-F216-4FBA-82DA-8865136BF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402503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0" y="0"/>
            <a:ext cx="9144000" cy="831850"/>
          </a:xfrm>
          <a:prstGeom prst="rect">
            <a:avLst/>
          </a:prstGeom>
          <a:solidFill>
            <a:srgbClr val="5C86B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404813"/>
            <a:ext cx="89169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844550"/>
            <a:ext cx="8688387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578600"/>
            <a:ext cx="62357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50000"/>
              </a:spcBef>
              <a:defRPr sz="1200" b="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91300"/>
            <a:ext cx="787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M1-</a:t>
            </a:r>
            <a:fld id="{E80ACC79-6EE5-495C-85FF-53A096A5B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1300" y="6578600"/>
            <a:ext cx="10795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dt="0"/>
  <p:txStyles>
    <p:titleStyle>
      <a:lvl1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+mj-lt"/>
          <a:ea typeface="+mj-ea"/>
          <a:cs typeface="+mj-cs"/>
        </a:defRPr>
      </a:lvl1pPr>
      <a:lvl2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2pPr>
      <a:lvl3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3pPr>
      <a:lvl4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4pPr>
      <a:lvl5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5pPr>
      <a:lvl6pPr marL="457200"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6pPr>
      <a:lvl7pPr marL="914400"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7pPr>
      <a:lvl8pPr marL="1371600"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8pPr>
      <a:lvl9pPr marL="1828800"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98463" indent="-284163" algn="l" rtl="0" eaLnBrk="0" fontAlgn="base" hangingPunct="0">
        <a:spcBef>
          <a:spcPct val="25000"/>
        </a:spcBef>
        <a:spcAft>
          <a:spcPct val="0"/>
        </a:spcAft>
        <a:buClr>
          <a:srgbClr val="180E3E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796925" indent="-284163" algn="l" rtl="0" eaLnBrk="0" fontAlgn="base" hangingPunct="0">
        <a:spcBef>
          <a:spcPct val="25000"/>
        </a:spcBef>
        <a:spcAft>
          <a:spcPct val="0"/>
        </a:spcAft>
        <a:buClr>
          <a:srgbClr val="5C86BC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195388" indent="-284163" algn="l" rtl="0" eaLnBrk="0" fontAlgn="base" hangingPunct="0">
        <a:spcBef>
          <a:spcPct val="25000"/>
        </a:spcBef>
        <a:spcAft>
          <a:spcPct val="0"/>
        </a:spcAft>
        <a:buClr>
          <a:srgbClr val="180E3E"/>
        </a:buClr>
        <a:buSzPct val="60000"/>
        <a:buFont typeface="Wingdings" pitchFamily="2" charset="2"/>
        <a:buChar char="u"/>
        <a:defRPr>
          <a:solidFill>
            <a:schemeClr val="tx1"/>
          </a:solidFill>
          <a:latin typeface="+mn-lt"/>
        </a:defRPr>
      </a:lvl4pPr>
      <a:lvl5pPr marL="1309688" indent="519113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5pPr>
      <a:lvl6pPr marL="1766888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6pPr>
      <a:lvl7pPr marL="2224088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7pPr>
      <a:lvl8pPr marL="2681288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8pPr>
      <a:lvl9pPr marL="3138488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r>
              <a:rPr lang="pt-BR" smtClean="0"/>
              <a:t>Administrador da Solução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0275" y="631825"/>
            <a:ext cx="6738938" cy="865188"/>
          </a:xfrm>
          <a:ln w="9525"/>
        </p:spPr>
        <p:txBody>
          <a:bodyPr/>
          <a:lstStyle/>
          <a:p>
            <a:pPr marL="0" indent="0"/>
            <a:r>
              <a:rPr lang="pt-BR" i="1" smtClean="0"/>
              <a:t>Utilitários do HP ERM /FRM Server</a:t>
            </a:r>
          </a:p>
          <a:p>
            <a:pPr marL="0" indent="0"/>
            <a:endParaRPr lang="pt-BR" i="1" smtClean="0"/>
          </a:p>
          <a:p>
            <a:pPr marL="0" indent="0"/>
            <a:r>
              <a:rPr lang="pt-BR" i="1" smtClean="0"/>
              <a:t>Módulo 4</a:t>
            </a:r>
            <a:endParaRPr lang="en-US" i="1" smtClean="0"/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3033713" y="3806825"/>
            <a:ext cx="2743200" cy="30638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2000" i="1">
                <a:solidFill>
                  <a:schemeClr val="bg1"/>
                </a:solidFill>
              </a:rPr>
              <a:t>Treinamento HP 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957070A2-6F69-432B-89B5-668C973C3750}" type="slidenum">
              <a:rPr lang="en-US"/>
              <a:pPr algn="l">
                <a:defRPr/>
              </a:pPr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Controle do Archive</a:t>
            </a:r>
            <a:endParaRPr lang="en-US" sz="32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20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1</a:t>
            </a:r>
            <a:r>
              <a:rPr lang="pt-BR" sz="20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Start server(s).</a:t>
            </a:r>
          </a:p>
          <a:p>
            <a:pPr marL="0" indent="15875">
              <a:defRPr/>
            </a:pPr>
            <a:r>
              <a:rPr lang="pt-BR" sz="2000" dirty="0" smtClean="0"/>
              <a:t>Inicia o Archive Server.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0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2</a:t>
            </a:r>
            <a:r>
              <a:rPr lang="pt-BR" sz="20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Stop server(s).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Interrompe o Archive Server que já esteja no ar.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0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3</a:t>
            </a:r>
            <a:r>
              <a:rPr lang="pt-BR" sz="20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Get information.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Confirma que os processos do Archive estão rodando, exibindo uma tabela.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0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4</a:t>
            </a:r>
            <a:r>
              <a:rPr lang="pt-BR" sz="20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Check Name Space.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Verifica a consistência do name space CORBA. Só é usada depois de uma queda anormal do sistema, opção raramente usada.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0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0</a:t>
            </a:r>
            <a:r>
              <a:rPr lang="pt-BR" sz="20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Exit.</a:t>
            </a:r>
            <a:endParaRPr lang="pt-BR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003A0D10-DA4C-4A1F-9261-5B077BF13AF3}" type="slidenum">
              <a:rPr lang="en-US"/>
              <a:pPr algn="l">
                <a:defRPr/>
              </a:pPr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Suporte ao Detection</a:t>
            </a:r>
            <a:endParaRPr lang="en-US" sz="32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dirty="0" smtClean="0"/>
              <a:t>O utilitário de suporte ao Detection pode ser usado para checar o status do Detection Server, o conteúdo dos eventos processados e o progresso do processamento destes.</a:t>
            </a:r>
          </a:p>
          <a:p>
            <a:pPr marL="0" indent="0">
              <a:lnSpc>
                <a:spcPct val="90000"/>
              </a:lnSpc>
              <a:defRPr/>
            </a:pPr>
            <a:endParaRPr lang="pt-BR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dirty="0" smtClean="0"/>
              <a:t>Para executá-lo, deve-se rodar:</a:t>
            </a:r>
          </a:p>
          <a:p>
            <a:pPr marL="0" indent="0">
              <a:lnSpc>
                <a:spcPct val="90000"/>
              </a:lnSpc>
              <a:defRPr/>
            </a:pPr>
            <a:endParaRPr lang="pt-BR" dirty="0" smtClean="0"/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dirty="0" smtClean="0"/>
              <a:t>source $DETENV</a:t>
            </a:r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dirty="0" smtClean="0"/>
              <a:t>cd $SYS</a:t>
            </a:r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dirty="0" smtClean="0"/>
              <a:t>./erm_support.exe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7D834463-D2D6-48A5-B561-79CD437D0218}" type="slidenum">
              <a:rPr lang="en-US"/>
              <a:pPr algn="l">
                <a:defRPr/>
              </a:pPr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Suporte ao Detection</a:t>
            </a:r>
            <a:endParaRPr lang="en-US" sz="32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dirty="0" smtClean="0"/>
              <a:t>O utilitário de suporte ao Detection pode ser usado para checar o status do Detection Server, o conteúdo dos eventos processados e o progresso do processamento destes.</a:t>
            </a:r>
          </a:p>
          <a:p>
            <a:pPr marL="0" indent="0">
              <a:lnSpc>
                <a:spcPct val="90000"/>
              </a:lnSpc>
              <a:defRPr/>
            </a:pPr>
            <a:endParaRPr lang="pt-BR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dirty="0" smtClean="0"/>
              <a:t>Para executá-lo, deve-se rodar:</a:t>
            </a:r>
          </a:p>
          <a:p>
            <a:pPr marL="0" indent="0">
              <a:lnSpc>
                <a:spcPct val="90000"/>
              </a:lnSpc>
              <a:defRPr/>
            </a:pPr>
            <a:endParaRPr lang="pt-BR" dirty="0" smtClean="0"/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dirty="0" smtClean="0"/>
              <a:t>source $DETENV</a:t>
            </a:r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dirty="0" smtClean="0"/>
              <a:t>cd $SYS</a:t>
            </a:r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dirty="0" smtClean="0"/>
              <a:t>./erm_support.exe </a:t>
            </a:r>
          </a:p>
          <a:p>
            <a:pPr marL="358775" indent="719138">
              <a:lnSpc>
                <a:spcPct val="90000"/>
              </a:lnSpc>
              <a:defRPr/>
            </a:pPr>
            <a:endParaRPr lang="pt-BR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dirty="0" smtClean="0"/>
              <a:t>Não deve ser usada normalmente, pode interferir no processamento do sistema.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859FC327-15BC-472F-AE0E-965BDB02F87B}" type="slidenum">
              <a:rPr lang="en-US"/>
              <a:pPr algn="l">
                <a:defRPr/>
              </a:pPr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Suporte ao Detection</a:t>
            </a:r>
            <a:endParaRPr lang="en-US" sz="32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Menu: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indent="15875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Main Menu:</a:t>
            </a:r>
          </a:p>
          <a:p>
            <a:pPr indent="376238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0 - Exit</a:t>
            </a:r>
          </a:p>
          <a:p>
            <a:pPr indent="376238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1 - Show messages logged in a time range</a:t>
            </a:r>
          </a:p>
          <a:p>
            <a:pPr indent="376238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2 - Examine Event Buffer Contents</a:t>
            </a:r>
          </a:p>
          <a:p>
            <a:pPr indent="376238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3 - Show counts by detector sets</a:t>
            </a:r>
          </a:p>
          <a:p>
            <a:pPr indent="376238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4 - List Event Buffer Files</a:t>
            </a:r>
          </a:p>
          <a:p>
            <a:pPr indent="376238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5 - Show Accumulation counts by buffer type</a:t>
            </a:r>
          </a:p>
          <a:p>
            <a:pPr indent="376238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6 - Reset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Accum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Count</a:t>
            </a:r>
          </a:p>
          <a:p>
            <a:pPr indent="376238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7 - Clear event buffers in one detector set</a:t>
            </a:r>
          </a:p>
          <a:p>
            <a:pPr indent="376238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8 - Advance event buffer read position</a:t>
            </a:r>
          </a:p>
          <a:p>
            <a:pPr indent="376238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9 - Set server trace option</a:t>
            </a:r>
          </a:p>
          <a:p>
            <a:pPr indent="376238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10 - Show server trace option</a:t>
            </a:r>
          </a:p>
          <a:p>
            <a:pPr indent="376238">
              <a:lnSpc>
                <a:spcPct val="90000"/>
              </a:lnSpc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11 - Generate log of alarms created in a time range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19EC6EF1-208B-45FE-B837-563CA04639C3}" type="slidenum">
              <a:rPr lang="en-US"/>
              <a:pPr algn="l">
                <a:defRPr/>
              </a:pPr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Suporte ao Detection</a:t>
            </a:r>
            <a:endParaRPr lang="en-US" sz="32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0</a:t>
            </a:r>
            <a:r>
              <a:rPr lang="pt-BR" sz="20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Exit.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0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1</a:t>
            </a:r>
            <a:r>
              <a:rPr lang="pt-BR" sz="20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Show messages logged in a time range.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Lista todas as mensagens geradas pelo sistema durante um período específico.</a:t>
            </a:r>
            <a:endParaRPr lang="en-US" sz="2000" dirty="0" smtClean="0"/>
          </a:p>
          <a:p>
            <a:pPr marL="0" indent="0">
              <a:lnSpc>
                <a:spcPct val="90000"/>
              </a:lnSpc>
              <a:defRPr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2</a:t>
            </a:r>
            <a:r>
              <a:rPr lang="pt-BR" sz="20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Examine Event Buffer Contents.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Mostra detalhes dos eventos que estão sendo processados.</a:t>
            </a:r>
            <a:endParaRPr lang="en-US" sz="2000" dirty="0" smtClean="0"/>
          </a:p>
          <a:p>
            <a:pPr marL="0" indent="0">
              <a:lnSpc>
                <a:spcPct val="90000"/>
              </a:lnSpc>
              <a:defRPr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3</a:t>
            </a:r>
            <a:r>
              <a:rPr lang="pt-BR" sz="20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Show counts by detector sets.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Mostra a contagem acumulada dos inputs de todos os detector sets.</a:t>
            </a:r>
            <a:endParaRPr lang="en-US" sz="2000" dirty="0" smtClean="0"/>
          </a:p>
          <a:p>
            <a:pPr marL="0" indent="0">
              <a:lnSpc>
                <a:spcPct val="90000"/>
              </a:lnSpc>
              <a:defRPr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4</a:t>
            </a:r>
            <a:r>
              <a:rPr lang="pt-BR" sz="20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 Event Buffer Files.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Lista os arquivos que compõem os Event Buffers.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512947FE-1598-459C-A8B5-360B96FED1BD}" type="slidenum">
              <a:rPr lang="en-US"/>
              <a:pPr algn="l">
                <a:defRPr/>
              </a:pPr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Suporte ao Detection</a:t>
            </a:r>
            <a:endParaRPr lang="en-US" sz="32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6</a:t>
            </a:r>
            <a:r>
              <a:rPr lang="pt-BR" sz="20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Accum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Count.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Reseta o contador de eventos acumulados.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7</a:t>
            </a:r>
            <a:r>
              <a:rPr lang="pt-BR" sz="18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Clear event buffers in one detector 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Pede ao usuário o ID de um detector set, apaga os arquivos dos Event Buffers e os regera, limpando as informações de count e posição. Esta opção deve ser usada com cautela.</a:t>
            </a:r>
            <a:endParaRPr lang="en-US" sz="2000" dirty="0" smtClean="0"/>
          </a:p>
          <a:p>
            <a:pPr marL="0" indent="0">
              <a:lnSpc>
                <a:spcPct val="90000"/>
              </a:lnSpc>
              <a:defRPr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8</a:t>
            </a:r>
            <a:r>
              <a:rPr lang="pt-BR" sz="18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Advance event buffer read 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Permite avançar a posição atual do processamento de um Event Buffer. Deve ser usada com cautela.</a:t>
            </a:r>
          </a:p>
          <a:p>
            <a:pPr marL="0" indent="0">
              <a:lnSpc>
                <a:spcPct val="90000"/>
              </a:lnSpc>
              <a:defRPr/>
            </a:pPr>
            <a:endParaRPr lang="pt-BR" sz="18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u="sng" dirty="0" smtClean="0">
                <a:solidFill>
                  <a:schemeClr val="accent6">
                    <a:lumMod val="50000"/>
                  </a:schemeClr>
                </a:solidFill>
              </a:rPr>
              <a:t>Opção 9</a:t>
            </a:r>
            <a:r>
              <a:rPr lang="pt-BR" sz="1800" dirty="0" smtClean="0"/>
              <a:t> –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Set server trace 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Habilita ou desabilita o output de trace para os logs do servidor.</a:t>
            </a:r>
          </a:p>
          <a:p>
            <a:pPr marL="0" indent="0">
              <a:lnSpc>
                <a:spcPct val="90000"/>
              </a:lnSpc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0209B4F8-091F-45F7-9D19-C82DFFCFB952}" type="slidenum">
              <a:rPr lang="en-US"/>
              <a:pPr algn="l">
                <a:defRPr/>
              </a:pPr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Suporte ao Detection</a:t>
            </a:r>
            <a:endParaRPr lang="en-US" sz="32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pt-BR" sz="1800" u="sng" dirty="0" smtClean="0">
                <a:solidFill>
                  <a:schemeClr val="accent6">
                    <a:lumMod val="50000"/>
                  </a:schemeClr>
                </a:solidFill>
              </a:rPr>
              <a:t>Opção 10</a:t>
            </a:r>
            <a:r>
              <a:rPr lang="pt-BR" sz="1800" dirty="0" smtClean="0"/>
              <a:t> –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Show server trace option.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1800" dirty="0" smtClean="0"/>
              <a:t>Mostra se o trace está sendo usado e aonde o output está sendo gerado.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defRPr/>
            </a:pPr>
            <a:endParaRPr lang="pt-BR" sz="18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1800" u="sng" dirty="0" smtClean="0">
                <a:solidFill>
                  <a:schemeClr val="accent6">
                    <a:lumMod val="50000"/>
                  </a:schemeClr>
                </a:solidFill>
              </a:rPr>
              <a:t>Opção 11</a:t>
            </a:r>
            <a:r>
              <a:rPr lang="pt-BR" sz="1800" dirty="0" smtClean="0"/>
              <a:t> –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Generate log of alarms created in a time range.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800" dirty="0" smtClean="0"/>
              <a:t>Gera um dump dos alarmes em um determinado período.</a:t>
            </a:r>
          </a:p>
          <a:p>
            <a:pPr marL="0" indent="0">
              <a:lnSpc>
                <a:spcPct val="90000"/>
              </a:lnSpc>
              <a:defRPr/>
            </a:pPr>
            <a:endParaRPr lang="pt-BR" sz="18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1800" u="sng" dirty="0" smtClean="0">
                <a:solidFill>
                  <a:schemeClr val="accent6">
                    <a:lumMod val="50000"/>
                  </a:schemeClr>
                </a:solidFill>
              </a:rPr>
              <a:t>Opção 5</a:t>
            </a:r>
            <a:r>
              <a:rPr lang="pt-BR" sz="1800" dirty="0" smtClean="0"/>
              <a:t> –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Show Accumulation counts by buffer type.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800" dirty="0" smtClean="0"/>
              <a:t>Mostra as acumulações divididas por tipo de buffer para todos os detector sets.</a:t>
            </a:r>
          </a:p>
          <a:p>
            <a:pPr marL="0" indent="0">
              <a:lnSpc>
                <a:spcPct val="90000"/>
              </a:lnSpc>
              <a:defRPr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indent="15875"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Accumulation Counts:</a:t>
            </a:r>
          </a:p>
          <a:p>
            <a:pPr indent="461963"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0 - Exit</a:t>
            </a:r>
          </a:p>
          <a:p>
            <a:pPr indent="461963"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1 -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Intube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indent="461963"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2 -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Crosstube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indent="461963"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3 - Archive</a:t>
            </a:r>
          </a:p>
          <a:p>
            <a:pPr indent="461963"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4 - Update</a:t>
            </a:r>
          </a:p>
          <a:p>
            <a:pPr indent="461963"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5 - Error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926FA6DF-6BCC-423B-A6CE-F93CC577B98D}" type="slidenum">
              <a:rPr lang="en-US"/>
              <a:pPr algn="l">
                <a:defRPr/>
              </a:pPr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Configuração do Detection</a:t>
            </a:r>
            <a:endParaRPr lang="en-US" sz="32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20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O utilitário de configuração do Detection é usado para reconfigurar o sistema, alterando os parâmetros definidos na instalação.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0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Para executá-lo, deve-se rodar:</a:t>
            </a:r>
          </a:p>
          <a:p>
            <a:pPr marL="0" indent="0">
              <a:lnSpc>
                <a:spcPct val="90000"/>
              </a:lnSpc>
              <a:defRPr/>
            </a:pPr>
            <a:endParaRPr lang="pt-BR" sz="2000" dirty="0" smtClean="0"/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 smtClean="0"/>
              <a:t>source $DETENV</a:t>
            </a:r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 smtClean="0"/>
              <a:t>cd $SYS</a:t>
            </a:r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 smtClean="0"/>
              <a:t>./erm_configure.exe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E70B6AC0-7E1A-40AA-AEF5-2000E9D42F57}" type="slidenum">
              <a:rPr lang="en-US"/>
              <a:pPr algn="l">
                <a:defRPr/>
              </a:pPr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Configuração do Detection</a:t>
            </a:r>
            <a:endParaRPr lang="en-US" sz="320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0 - Help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1 - Show Configuration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2 - List all partitions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3 - Add a partition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4 - Change a partition name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5 - Delete a partition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6 - Change batch job start times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7 - Change the number of detector sets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8 - Resize the event buffers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9 - Change the maximum size of an event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10 - Change the number of days to profile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11 - Cluster Configuration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12 - Feed Configuration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13 - Change Database Password for Client Access</a:t>
            </a:r>
          </a:p>
          <a:p>
            <a:pPr indent="103188"/>
            <a:r>
              <a:rPr lang="en-US" sz="2000" smtClean="0">
                <a:latin typeface="Courier New" pitchFamily="49" charset="0"/>
                <a:cs typeface="Courier New" pitchFamily="49" charset="0"/>
              </a:rPr>
              <a:t>14 - Exit</a:t>
            </a:r>
            <a:endParaRPr lang="pt-BR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CB72971B-139D-49A9-9F9B-7504FA9B4F2A}" type="slidenum">
              <a:rPr lang="en-US"/>
              <a:pPr algn="l">
                <a:defRPr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Controle do Detection</a:t>
            </a:r>
            <a:endParaRPr lang="en-US" sz="320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O utilitário de controle se comunica com o monitor. Serve principalmente para dar shutdown no sistema e fazer manutenção do banco.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Para executá-lo, deve-se rodar: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300" dirty="0" smtClean="0"/>
              <a:t>source $DETENV</a:t>
            </a:r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300" dirty="0" smtClean="0"/>
              <a:t>cd $SYS</a:t>
            </a:r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300" dirty="0" smtClean="0"/>
              <a:t>./erm_control.exe -remote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0B04AA06-3332-4702-BF69-5632E19CBB96}" type="slidenum">
              <a:rPr lang="en-US"/>
              <a:pPr algn="l">
                <a:defRPr/>
              </a:pPr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Controle do Detection</a:t>
            </a:r>
            <a:endParaRPr lang="en-US" sz="320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pt-BR" sz="2300" dirty="0" smtClean="0">
                <a:cs typeface="Courier New" pitchFamily="49" charset="0"/>
              </a:rPr>
              <a:t>Menu:</a:t>
            </a:r>
          </a:p>
          <a:p>
            <a:pPr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Options:</a:t>
            </a: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 — Help</a:t>
            </a: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1 — List running processes</a:t>
            </a: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2 — Request a process</a:t>
            </a: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3 — Shutdown</a:t>
            </a: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— Shutdown system servers not under monitor control</a:t>
            </a: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5 — Shutdown monitor and system server</a:t>
            </a: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— Shutdown monitor on all nodes</a:t>
            </a: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— Shutdown monitor on all nodes and system server</a:t>
            </a: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 — Manual process termination by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pid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9 — Display all nodes and status</a:t>
            </a: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10 — Exit</a:t>
            </a:r>
          </a:p>
          <a:p>
            <a:pPr indent="15875"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300" dirty="0" smtClean="0">
                <a:cs typeface="Courier New" pitchFamily="49" charset="0"/>
              </a:rPr>
              <a:t>As opções sem número estão desabilitadas.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CA97A457-5AF8-42F3-8995-B7E783C45FBA}" type="slidenum">
              <a:rPr lang="en-US"/>
              <a:pPr algn="l">
                <a:defRPr/>
              </a:pPr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Controle do Detection</a:t>
            </a:r>
            <a:endParaRPr lang="en-US" sz="320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23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u="sng" dirty="0" smtClean="0">
                <a:solidFill>
                  <a:schemeClr val="accent6">
                    <a:lumMod val="50000"/>
                  </a:schemeClr>
                </a:solidFill>
              </a:rPr>
              <a:t>Opção 1</a:t>
            </a:r>
            <a:r>
              <a:rPr lang="pt-BR" sz="23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 running processes.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Lista os processos rodando com seus ids. Se nenhum processo do ERM estiver no ar, exibe a seguinte mensagem:</a:t>
            </a:r>
          </a:p>
          <a:p>
            <a:pPr algn="ctr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system is not currently running.</a:t>
            </a:r>
            <a:endParaRPr lang="pt-BR" sz="2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defRPr/>
            </a:pPr>
            <a:endParaRPr lang="pt-BR" sz="23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u="sng" dirty="0" smtClean="0">
                <a:solidFill>
                  <a:schemeClr val="accent6">
                    <a:lumMod val="50000"/>
                  </a:schemeClr>
                </a:solidFill>
              </a:rPr>
              <a:t>Opção 2</a:t>
            </a:r>
            <a:r>
              <a:rPr lang="pt-BR" sz="23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Request a process.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Abre um submenu para executar processos on-demand, que não rodam continuamente.</a:t>
            </a: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Options:</a:t>
            </a:r>
          </a:p>
          <a:p>
            <a:pPr indent="376238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 — Help</a:t>
            </a:r>
          </a:p>
          <a:p>
            <a:pPr indent="376238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— Build Analysis knowledge base(s)</a:t>
            </a:r>
          </a:p>
          <a:p>
            <a:pPr indent="376238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 — Run on-demand cleanup</a:t>
            </a:r>
          </a:p>
          <a:p>
            <a:pPr indent="376238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3 — Return to main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FC0E1490-4D34-45D6-AD94-DFC01DDFAC91}" type="slidenum">
              <a:rPr lang="en-US"/>
              <a:pPr algn="l">
                <a:defRPr/>
              </a:pPr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Controle do Detection</a:t>
            </a:r>
            <a:endParaRPr lang="en-US" sz="320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23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u="sng" dirty="0" smtClean="0">
                <a:solidFill>
                  <a:schemeClr val="accent6">
                    <a:lumMod val="50000"/>
                  </a:schemeClr>
                </a:solidFill>
              </a:rPr>
              <a:t>Opção 3</a:t>
            </a:r>
            <a:r>
              <a:rPr lang="pt-BR" sz="23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Shutdown.</a:t>
            </a:r>
          </a:p>
          <a:p>
            <a:pPr marL="0" indent="15875">
              <a:defRPr/>
            </a:pPr>
            <a:r>
              <a:rPr lang="pt-BR" sz="2300" dirty="0" smtClean="0"/>
              <a:t>Dá shutdown no sistema. Espera que cada processo encerre suas operações de I/O, demora alguns segundos ou minutos até que todos os processos acabem. Usada geralmente em conjunto com a opção 1. System Server continua no ar.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u="sng" dirty="0" smtClean="0">
                <a:solidFill>
                  <a:schemeClr val="accent6">
                    <a:lumMod val="50000"/>
                  </a:schemeClr>
                </a:solidFill>
              </a:rPr>
              <a:t>Opção 4</a:t>
            </a:r>
            <a:r>
              <a:rPr lang="pt-BR" sz="23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Shutdown system servers not under monitor control.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Só está disponível quando o Detection já foi parado. Raramente usada.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u="sng" dirty="0" smtClean="0">
                <a:solidFill>
                  <a:schemeClr val="accent6">
                    <a:lumMod val="50000"/>
                  </a:schemeClr>
                </a:solidFill>
              </a:rPr>
              <a:t>Opção 5</a:t>
            </a:r>
            <a:r>
              <a:rPr lang="pt-BR" sz="23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Shutdown monitor and system server.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Dá shutdown e interrompe também o System Server.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3E475B4E-866C-45C2-AAB4-7878DB9AB9FC}" type="slidenum">
              <a:rPr lang="en-US"/>
              <a:pPr algn="l">
                <a:defRPr/>
              </a:pPr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Controle do Detection</a:t>
            </a:r>
            <a:endParaRPr lang="en-US" sz="320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23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u="sng" dirty="0" smtClean="0">
                <a:solidFill>
                  <a:schemeClr val="accent6">
                    <a:lumMod val="50000"/>
                  </a:schemeClr>
                </a:solidFill>
              </a:rPr>
              <a:t>Opção 6</a:t>
            </a:r>
            <a:r>
              <a:rPr lang="pt-BR" sz="23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Shutdown monitor on all nodes.</a:t>
            </a:r>
          </a:p>
          <a:p>
            <a:pPr marL="0" indent="15875">
              <a:defRPr/>
            </a:pPr>
            <a:r>
              <a:rPr lang="pt-BR" sz="2300" dirty="0" smtClean="0"/>
              <a:t>Somente usada quando há mais de um servidor de aplicação.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u="sng" dirty="0" smtClean="0">
                <a:solidFill>
                  <a:schemeClr val="accent6">
                    <a:lumMod val="50000"/>
                  </a:schemeClr>
                </a:solidFill>
              </a:rPr>
              <a:t>Opção 7</a:t>
            </a:r>
            <a:r>
              <a:rPr lang="pt-BR" sz="23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Shutdown monitor on all nodes and system server.</a:t>
            </a:r>
          </a:p>
          <a:p>
            <a:pPr marL="0" indent="15875">
              <a:defRPr/>
            </a:pPr>
            <a:r>
              <a:rPr lang="pt-BR" sz="2300" dirty="0" smtClean="0"/>
              <a:t>Somente usada quando há mais de um servidor de aplicação.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u="sng" dirty="0" smtClean="0">
                <a:solidFill>
                  <a:schemeClr val="accent6">
                    <a:lumMod val="50000"/>
                  </a:schemeClr>
                </a:solidFill>
              </a:rPr>
              <a:t>Opção 8</a:t>
            </a:r>
            <a:r>
              <a:rPr lang="pt-BR" sz="23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Manual process termination by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Termina processos individualmente usando o id do processo, de acordo com os exibidos na opção 1.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2FCD9134-A4AF-415F-B268-064E1C09E836}" type="slidenum">
              <a:rPr lang="en-US"/>
              <a:pPr algn="l">
                <a:defRPr/>
              </a:pPr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Controle do Detection</a:t>
            </a:r>
            <a:endParaRPr lang="en-US" sz="320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23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u="sng" dirty="0" smtClean="0">
                <a:solidFill>
                  <a:schemeClr val="accent6">
                    <a:lumMod val="50000"/>
                  </a:schemeClr>
                </a:solidFill>
              </a:rPr>
              <a:t>Opção 9</a:t>
            </a:r>
            <a:r>
              <a:rPr lang="pt-BR" sz="23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Display all nodes and status.</a:t>
            </a:r>
          </a:p>
          <a:p>
            <a:pPr marL="0" indent="15875">
              <a:defRPr/>
            </a:pPr>
            <a:r>
              <a:rPr lang="pt-BR" sz="2300" dirty="0" smtClean="0"/>
              <a:t>Mostra o status de todos os nós da aplicação. No caso, há apenas um nó.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u="sng" dirty="0" smtClean="0">
                <a:solidFill>
                  <a:schemeClr val="accent6">
                    <a:lumMod val="50000"/>
                  </a:schemeClr>
                </a:solidFill>
              </a:rPr>
              <a:t>Opção 10</a:t>
            </a:r>
            <a:r>
              <a:rPr lang="pt-BR" sz="23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6EE2EC97-E485-4A07-B058-08FC35D8F0D9}" type="slidenum">
              <a:rPr lang="en-US"/>
              <a:pPr algn="l">
                <a:defRPr/>
              </a:pPr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Controle do Archive</a:t>
            </a:r>
            <a:endParaRPr lang="en-US" sz="32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O utilitário de controle do Archive se comunica com os processos do servidor lógico de Archive.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Para executá-lo, deve-se rodar: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300" dirty="0" smtClean="0"/>
              <a:t>source $ARCENV</a:t>
            </a:r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300" dirty="0" smtClean="0"/>
              <a:t>cd $SYS</a:t>
            </a:r>
          </a:p>
          <a:p>
            <a:pPr marL="358775" indent="719138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300" dirty="0" smtClean="0"/>
              <a:t>./ermarchive_control.exe -remote</a:t>
            </a:r>
          </a:p>
          <a:p>
            <a:pPr>
              <a:defRPr/>
            </a:pPr>
            <a:endParaRPr lang="pt-BR" sz="23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7A69EA8D-CC0A-47F9-9C17-F3B55BBEAA94}" type="slidenum">
              <a:rPr lang="en-US"/>
              <a:pPr algn="l">
                <a:defRPr/>
              </a:pPr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 de Controle do Archive</a:t>
            </a:r>
            <a:endParaRPr lang="en-US" sz="32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Menu:</a:t>
            </a:r>
          </a:p>
          <a:p>
            <a:pPr>
              <a:defRPr/>
            </a:pPr>
            <a:endParaRPr lang="en-US" sz="2000" dirty="0" smtClean="0"/>
          </a:p>
          <a:p>
            <a:pPr marL="714375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Archive Control Main Menu:</a:t>
            </a:r>
          </a:p>
          <a:p>
            <a:pPr marL="714375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Installation Name: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714375" indent="177800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1 - Start server(s)</a:t>
            </a:r>
          </a:p>
          <a:p>
            <a:pPr marL="714375" indent="177800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2 - Stop server(s)</a:t>
            </a:r>
          </a:p>
          <a:p>
            <a:pPr marL="714375" indent="177800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3 - Get information</a:t>
            </a:r>
          </a:p>
          <a:p>
            <a:pPr marL="714375" indent="177800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4 - Check Name Space</a:t>
            </a:r>
          </a:p>
          <a:p>
            <a:pPr marL="714375" indent="177800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5 - Help</a:t>
            </a:r>
          </a:p>
          <a:p>
            <a:pPr marL="714375" indent="177800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0 - Exit</a:t>
            </a:r>
            <a:endParaRPr lang="pt-BR" sz="23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ase Layout">
  <a:themeElements>
    <a:clrScheme name="1_Base Layout 2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99CCFF"/>
      </a:accent1>
      <a:accent2>
        <a:srgbClr val="99FF99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E78A"/>
      </a:accent6>
      <a:hlink>
        <a:srgbClr val="6666FF"/>
      </a:hlink>
      <a:folHlink>
        <a:srgbClr val="FFFF66"/>
      </a:folHlink>
    </a:clrScheme>
    <a:fontScheme name="1_Base Layout">
      <a:majorFont>
        <a:latin typeface="The Sans CPQ Semi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Base Layout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se Layou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99FF99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E78A"/>
        </a:accent6>
        <a:hlink>
          <a:srgbClr val="6666FF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96BC932A66844A903FC2F6F32B7024" ma:contentTypeVersion="0" ma:contentTypeDescription="Create a new document." ma:contentTypeScope="" ma:versionID="b40fcef8b014f00658d91a141446ba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7C2B4C-2605-4216-9978-E75DC5C03645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7B88DA9-7B2A-4284-9F35-23D335283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F33437C-F387-44CA-8743-18E4862C3F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Designs\Base Layout.ppt</Template>
  <TotalTime>8290</TotalTime>
  <Words>1330</Words>
  <Application>Microsoft Office PowerPoint</Application>
  <PresentationFormat>On-screen Show (4:3)</PresentationFormat>
  <Paragraphs>237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1_Base Layout</vt:lpstr>
      <vt:lpstr>Administrador da Solução</vt:lpstr>
      <vt:lpstr>Utilitário de Controle do Detection</vt:lpstr>
      <vt:lpstr>Utilitário de Controle do Detection</vt:lpstr>
      <vt:lpstr>Utilitário de Controle do Detection</vt:lpstr>
      <vt:lpstr>Utilitário de Controle do Detection</vt:lpstr>
      <vt:lpstr>Utilitário de Controle do Detection</vt:lpstr>
      <vt:lpstr>Utilitário de Controle do Detection</vt:lpstr>
      <vt:lpstr>Utilitário de Controle do Archive</vt:lpstr>
      <vt:lpstr>Utilitário de Controle do Archive</vt:lpstr>
      <vt:lpstr>Utilitário de Controle do Archive</vt:lpstr>
      <vt:lpstr>Utilitário de Suporte ao Detection</vt:lpstr>
      <vt:lpstr>Utilitário de Suporte ao Detection</vt:lpstr>
      <vt:lpstr>Utilitário de Suporte ao Detection</vt:lpstr>
      <vt:lpstr>Utilitário de Suporte ao Detection</vt:lpstr>
      <vt:lpstr>Utilitário de Suporte ao Detection</vt:lpstr>
      <vt:lpstr>Utilitário de Suporte ao Detection</vt:lpstr>
      <vt:lpstr>Utilitário de Configuração do Detection</vt:lpstr>
      <vt:lpstr>Utilitário de Configuração do Detection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Chappell, Richard G (CMS)</dc:creator>
  <cp:lastModifiedBy>Queiroz, Luiz Gustavo Mauro de</cp:lastModifiedBy>
  <cp:revision>237</cp:revision>
  <cp:lastPrinted>2001-01-08T22:05:04Z</cp:lastPrinted>
  <dcterms:created xsi:type="dcterms:W3CDTF">2001-01-31T22:14:48Z</dcterms:created>
  <dcterms:modified xsi:type="dcterms:W3CDTF">2013-07-03T17:59:07Z</dcterms:modified>
</cp:coreProperties>
</file>