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731" r:id="rId5"/>
    <p:sldMasterId id="2147483745" r:id="rId6"/>
  </p:sldMasterIdLst>
  <p:notesMasterIdLst>
    <p:notesMasterId r:id="rId20"/>
  </p:notesMasterIdLst>
  <p:sldIdLst>
    <p:sldId id="329" r:id="rId7"/>
    <p:sldId id="509" r:id="rId8"/>
    <p:sldId id="539" r:id="rId9"/>
    <p:sldId id="534" r:id="rId10"/>
    <p:sldId id="600" r:id="rId11"/>
    <p:sldId id="601" r:id="rId12"/>
    <p:sldId id="592" r:id="rId13"/>
    <p:sldId id="546" r:id="rId14"/>
    <p:sldId id="540" r:id="rId15"/>
    <p:sldId id="593" r:id="rId16"/>
    <p:sldId id="598" r:id="rId17"/>
    <p:sldId id="599" r:id="rId18"/>
    <p:sldId id="341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00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1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9E9F"/>
    <a:srgbClr val="4D4D4D"/>
    <a:srgbClr val="C03EA0"/>
    <a:srgbClr val="C03E1C"/>
    <a:srgbClr val="F99D1C"/>
    <a:srgbClr val="00AAAD"/>
    <a:srgbClr val="4D4E50"/>
    <a:srgbClr val="AD3186"/>
    <a:srgbClr val="E98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86" autoAdjust="0"/>
    <p:restoredTop sz="93116" autoAdjust="0"/>
  </p:normalViewPr>
  <p:slideViewPr>
    <p:cSldViewPr snapToObjects="1">
      <p:cViewPr>
        <p:scale>
          <a:sx n="100" d="100"/>
          <a:sy n="100" d="100"/>
        </p:scale>
        <p:origin x="-666" y="-72"/>
      </p:cViewPr>
      <p:guideLst>
        <p:guide orient="horz" pos="2300"/>
        <p:guide orient="horz" pos="11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B3371-C7D7-F048-A57E-C03D5C4E4947}" type="datetimeFigureOut">
              <a:rPr lang="en-US" smtClean="0"/>
              <a:t>4/5/2016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AF3DB-B6A1-2444-9DD8-53D016F8E6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05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157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401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060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01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273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060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060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060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401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401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060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Cap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Oi_todomundo_logo_1_c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1613" y="2662238"/>
            <a:ext cx="2024062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476250" y="2113136"/>
            <a:ext cx="4629844" cy="2763664"/>
          </a:xfrm>
          <a:noFill/>
          <a:ln>
            <a:noFill/>
          </a:ln>
        </p:spPr>
        <p:txBody>
          <a:bodyPr lIns="0" tIns="0" rIns="0" bIns="0"/>
          <a:lstStyle>
            <a:lvl1pPr marL="0" indent="0" eaLnBrk="1" latinLnBrk="0" hangingPunct="1">
              <a:lnSpc>
                <a:spcPts val="2100"/>
              </a:lnSpc>
              <a:spcAft>
                <a:spcPts val="0"/>
              </a:spcAft>
              <a:buFont typeface="Wingdings" charset="2"/>
              <a:buNone/>
              <a:defRPr lang="es-ES_tradnl" sz="2100" smtClean="0">
                <a:solidFill>
                  <a:srgbClr val="FFFFFF"/>
                </a:solidFill>
              </a:defRPr>
            </a:lvl1pPr>
            <a:lvl2pPr>
              <a:defRPr lang="es-ES_tradnl" smtClean="0">
                <a:cs typeface="+mn-cs"/>
              </a:defRPr>
            </a:lvl2pPr>
            <a:lvl3pPr>
              <a:defRPr lang="es-ES_tradnl" smtClean="0">
                <a:cs typeface="+mn-cs"/>
              </a:defRPr>
            </a:lvl3pPr>
            <a:lvl4pPr>
              <a:defRPr lang="es-ES_tradnl" smtClean="0">
                <a:cs typeface="+mn-cs"/>
              </a:defRPr>
            </a:lvl4pPr>
            <a:lvl5pPr>
              <a:defRPr lang="pt-BR">
                <a:cs typeface="+mn-cs"/>
              </a:defRPr>
            </a:lvl5pPr>
          </a:lstStyle>
          <a:p>
            <a:pPr lvl="0" eaLnBrk="1" latinLnBrk="0" hangingPunct="1">
              <a:lnSpc>
                <a:spcPts val="2800"/>
              </a:lnSpc>
            </a:pPr>
            <a:r>
              <a:rPr lang="pt-PT" dirty="0" smtClean="0"/>
              <a:t>SUBTÍTULO LOREM IPSUM</a:t>
            </a:r>
          </a:p>
          <a:p>
            <a:pPr lvl="0" eaLnBrk="1" latinLnBrk="0" hangingPunct="1">
              <a:lnSpc>
                <a:spcPts val="2800"/>
              </a:lnSpc>
            </a:pPr>
            <a:r>
              <a:rPr lang="pt-PT" dirty="0" smtClean="0"/>
              <a:t>DOLOR SIT, CONSECTETUER ADIPISCING ELIT, SED DIAM NONUMMY NIBH EUISMOD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6705347" cy="78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spcBef>
                <a:spcPts val="0"/>
              </a:spcBef>
            </a:pPr>
            <a:r>
              <a:rPr lang="pt-BR" smtClean="0">
                <a:solidFill>
                  <a:schemeClr val="bg1"/>
                </a:solidFill>
              </a:rPr>
              <a:t>Insira o título do projeto Insira o título do projeto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27968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Oi_todomundo_logo_1_c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1613" y="2662238"/>
            <a:ext cx="2024062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5875" y="411832"/>
            <a:ext cx="8207750" cy="727993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bg1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76250" y="2662238"/>
            <a:ext cx="6084888" cy="1919287"/>
          </a:xfrm>
          <a:noFill/>
          <a:ln>
            <a:noFill/>
          </a:ln>
        </p:spPr>
        <p:txBody>
          <a:bodyPr lIns="0" tIns="0" rIns="0" bIns="0"/>
          <a:lstStyle>
            <a:lvl1pPr marL="0" indent="0">
              <a:buFont typeface="Wingdings" charset="2"/>
              <a:buNone/>
              <a:defRPr lang="es-ES_tradnl" sz="2800" smtClean="0">
                <a:solidFill>
                  <a:srgbClr val="FFFFFF"/>
                </a:solidFill>
              </a:defRPr>
            </a:lvl1pPr>
            <a:lvl2pPr>
              <a:defRPr lang="es-ES_tradnl" smtClean="0">
                <a:cs typeface="+mn-cs"/>
              </a:defRPr>
            </a:lvl2pPr>
            <a:lvl3pPr>
              <a:defRPr lang="es-ES_tradnl" smtClean="0">
                <a:cs typeface="+mn-cs"/>
              </a:defRPr>
            </a:lvl3pPr>
            <a:lvl4pPr>
              <a:defRPr lang="es-ES_tradnl" smtClean="0">
                <a:cs typeface="+mn-cs"/>
              </a:defRPr>
            </a:lvl4pPr>
            <a:lvl5pPr>
              <a:defRPr lang="pt-BR">
                <a:cs typeface="+mn-cs"/>
              </a:defRPr>
            </a:lvl5pPr>
          </a:lstStyle>
          <a:p>
            <a:pPr lvl="0" eaLnBrk="1" latinLnBrk="0" hangingPunct="1">
              <a:lnSpc>
                <a:spcPts val="2800"/>
              </a:lnSpc>
            </a:pPr>
            <a:r>
              <a:rPr lang="pt-PT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80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 separador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1"/>
            <a:ext cx="6996487" cy="727994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tx2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0"/>
          </p:nvPr>
        </p:nvSpPr>
        <p:spPr>
          <a:xfrm>
            <a:off x="476250" y="2199067"/>
            <a:ext cx="8205788" cy="2382458"/>
          </a:xfrm>
          <a:noFill/>
          <a:ln>
            <a:noFill/>
          </a:ln>
        </p:spPr>
        <p:txBody>
          <a:bodyPr lIns="0" tIns="0" rIns="0" bIns="0"/>
          <a:lstStyle>
            <a:lvl1pPr marL="514350" indent="-514350">
              <a:buFont typeface="Wingdings" charset="2"/>
              <a:buAutoNum type="arabicPlain"/>
              <a:defRPr lang="es-ES_tradnl" sz="2800" smtClean="0">
                <a:solidFill>
                  <a:schemeClr val="accent3"/>
                </a:solidFill>
              </a:defRPr>
            </a:lvl1pPr>
            <a:lvl2pPr>
              <a:defRPr lang="es-ES_tradnl" smtClean="0">
                <a:cs typeface="+mn-cs"/>
              </a:defRPr>
            </a:lvl2pPr>
            <a:lvl3pPr>
              <a:defRPr lang="es-ES_tradnl" smtClean="0">
                <a:cs typeface="+mn-cs"/>
              </a:defRPr>
            </a:lvl3pPr>
            <a:lvl4pPr>
              <a:defRPr lang="es-ES_tradnl" smtClean="0">
                <a:cs typeface="+mn-cs"/>
              </a:defRPr>
            </a:lvl4pPr>
            <a:lvl5pPr>
              <a:defRPr lang="pt-BR">
                <a:cs typeface="+mn-cs"/>
              </a:defRPr>
            </a:lvl5pPr>
          </a:lstStyle>
          <a:p>
            <a:pPr lvl="0" eaLnBrk="1" latinLnBrk="0" hangingPunct="1">
              <a:lnSpc>
                <a:spcPts val="2800"/>
              </a:lnSpc>
            </a:pPr>
            <a:r>
              <a:rPr lang="pt-PT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2456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8580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  <a:latin typeface="Simplon BP Regular"/>
                <a:cs typeface="Simplon BP Regular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4D4E50"/>
                </a:solidFill>
              </a:rPr>
              <a:pPr/>
              <a:t>‹nº›</a:t>
            </a:fld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4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pt-BR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2"/>
            <a:ext cx="8210924" cy="727993"/>
          </a:xfr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600"/>
              </a:lnSpc>
              <a:spcBef>
                <a:spcPct val="0"/>
              </a:spcBef>
              <a:defRPr lang="pt-BR">
                <a:solidFill>
                  <a:schemeClr val="tx2"/>
                </a:solidFill>
              </a:defRPr>
            </a:lvl1pPr>
          </a:lstStyle>
          <a:p>
            <a:pPr marL="0" lvl="0" eaLnBrk="1" latinLnBrk="0" hangingPunct="1">
              <a:lnSpc>
                <a:spcPts val="5600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9126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058864"/>
            <a:ext cx="8207375" cy="360362"/>
          </a:xfrm>
        </p:spPr>
        <p:txBody>
          <a:bodyPr/>
          <a:lstStyle>
            <a:lvl1pPr marL="0" indent="0">
              <a:buNone/>
              <a:defRPr sz="2100">
                <a:solidFill>
                  <a:schemeClr val="accent3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LOREM IPSUM DOLOR SIT AMET 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19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357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3226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: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058864"/>
            <a:ext cx="8207375" cy="360362"/>
          </a:xfrm>
        </p:spPr>
        <p:txBody>
          <a:bodyPr/>
          <a:lstStyle>
            <a:lvl1pPr marL="0" indent="0">
              <a:buNone/>
              <a:defRPr sz="2100">
                <a:solidFill>
                  <a:schemeClr val="accent3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LOREM IPSUM DOLOR SIT AMET 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35443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15073" y="1635649"/>
            <a:ext cx="5001344" cy="857250"/>
          </a:xfrm>
          <a:prstGeom prst="rect">
            <a:avLst/>
          </a:prstGeom>
        </p:spPr>
        <p:txBody>
          <a:bodyPr vert="horz" lIns="91436" tIns="45718" rIns="91436" bIns="45718" rtlCol="0" anchor="t">
            <a:noAutofit/>
          </a:bodyPr>
          <a:lstStyle>
            <a:lvl1pPr>
              <a:defRPr sz="3800" b="1"/>
            </a:lvl1pPr>
          </a:lstStyle>
          <a:p>
            <a:r>
              <a:rPr lang="x-none" dirty="0" smtClean="0"/>
              <a:t>Título com letra Arial</a:t>
            </a:r>
            <a:br>
              <a:rPr lang="x-none" dirty="0" smtClean="0"/>
            </a:br>
            <a:r>
              <a:rPr lang="x-none" dirty="0" smtClean="0"/>
              <a:t>Bold tamanho 38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347469" y="2860154"/>
            <a:ext cx="4968875" cy="647700"/>
          </a:xfrm>
          <a:prstGeom prst="rect">
            <a:avLst/>
          </a:prstGeom>
        </p:spPr>
        <p:txBody>
          <a:bodyPr vert="horz" lIns="91436" tIns="45718" rIns="91436" bIns="45718"/>
          <a:lstStyle>
            <a:lvl1pPr>
              <a:defRPr baseline="0"/>
            </a:lvl1pPr>
          </a:lstStyle>
          <a:p>
            <a:pPr lvl="0"/>
            <a:r>
              <a:rPr lang="x-none" dirty="0" smtClean="0"/>
              <a:t>Referência (Dpto, cidade, etc.) | Ano</a:t>
            </a:r>
          </a:p>
          <a:p>
            <a:pPr lvl="0"/>
            <a:r>
              <a:rPr lang="x-none" dirty="0" smtClean="0"/>
              <a:t>Usar letra Arial tamanho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9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t-PT" smtClean="0"/>
              <a:t>Índice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68312" y="4478746"/>
            <a:ext cx="2244407" cy="1812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100" dirty="0" smtClean="0">
                <a:solidFill>
                  <a:schemeClr val="accent3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chemeClr val="accent3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chemeClr val="accent3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chemeClr val="accent3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483570" y="4371950"/>
            <a:ext cx="576262" cy="36004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US" sz="2100" dirty="0">
                <a:solidFill>
                  <a:schemeClr val="accent3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3085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352" y="4876006"/>
            <a:ext cx="837456" cy="267494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11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712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22422" y="2212474"/>
            <a:ext cx="184666" cy="369332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7178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20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Layout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058864"/>
            <a:ext cx="8207375" cy="360362"/>
          </a:xfrm>
        </p:spPr>
        <p:txBody>
          <a:bodyPr/>
          <a:lstStyle>
            <a:lvl1pPr marL="0" indent="0">
              <a:buNone/>
              <a:defRPr sz="2100">
                <a:solidFill>
                  <a:schemeClr val="accent3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LOREM IPSUM DOLOR SIT AMET 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005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i Layout Base so 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703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+ Cor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058864"/>
            <a:ext cx="8207375" cy="360362"/>
          </a:xfrm>
        </p:spPr>
        <p:txBody>
          <a:bodyPr/>
          <a:lstStyle>
            <a:lvl1pPr marL="0" indent="0">
              <a:buNone/>
              <a:defRPr sz="2100">
                <a:solidFill>
                  <a:schemeClr val="accent3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LOREM IPSUM DOLOR SIT AMET 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347677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36935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accent3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748239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744" userDrawn="1">
          <p15:clr>
            <a:srgbClr val="FBAE40"/>
          </p15:clr>
        </p15:guide>
        <p15:guide id="2" pos="301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Destaqu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Oi_todomundo_logo_1_c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9675" y="3524250"/>
            <a:ext cx="13858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6840537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DESTAQUE 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consectetur</a:t>
            </a:r>
            <a:r>
              <a:rPr lang="pt-PT" dirty="0" smtClean="0"/>
              <a:t> inserir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consectetor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65827529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46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ó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25925" y="1998663"/>
            <a:ext cx="1219200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1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jp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smtClean="0"/>
              <a:t>Fifth 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180528" y="304416"/>
            <a:ext cx="179146" cy="1058863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0528" y="1419622"/>
            <a:ext cx="179146" cy="1640519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80528" y="3407195"/>
            <a:ext cx="179146" cy="1446667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</a:t>
            </a:r>
            <a:r>
              <a:rPr lang="en-US" sz="10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0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9162968" y="267494"/>
            <a:ext cx="305576" cy="859196"/>
          </a:xfrm>
          <a:prstGeom prst="rect">
            <a:avLst/>
          </a:prstGeom>
          <a:solidFill>
            <a:srgbClr val="E98B3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R 249  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G 157  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B 28</a:t>
            </a:r>
            <a:endParaRPr lang="en-US" sz="700" dirty="0">
              <a:solidFill>
                <a:schemeClr val="bg1"/>
              </a:solidFill>
              <a:latin typeface="Simplon BP Regular" charset="0"/>
              <a:cs typeface="Simplon BP Regular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162968" y="1330723"/>
            <a:ext cx="305576" cy="859196"/>
          </a:xfrm>
          <a:prstGeom prst="rect">
            <a:avLst/>
          </a:prstGeom>
          <a:solidFill>
            <a:srgbClr val="AD318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R 192  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G 62 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B 150</a:t>
            </a:r>
            <a:endParaRPr lang="en-US" sz="700" dirty="0">
              <a:solidFill>
                <a:schemeClr val="bg1"/>
              </a:solidFill>
              <a:latin typeface="Simplon BP Regular" charset="0"/>
              <a:cs typeface="Simplon BP Regular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9162968" y="2387421"/>
            <a:ext cx="305576" cy="859196"/>
          </a:xfrm>
          <a:prstGeom prst="rect">
            <a:avLst/>
          </a:prstGeom>
          <a:solidFill>
            <a:srgbClr val="439E9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R 0  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G 170  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B 173</a:t>
            </a:r>
            <a:endParaRPr lang="en-US" sz="700" dirty="0">
              <a:solidFill>
                <a:schemeClr val="bg1"/>
              </a:solidFill>
              <a:latin typeface="Simplon BP Regular" charset="0"/>
              <a:cs typeface="Simplon BP Regular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9162968" y="3470711"/>
            <a:ext cx="305576" cy="859196"/>
          </a:xfrm>
          <a:prstGeom prst="rect">
            <a:avLst/>
          </a:prstGeom>
          <a:solidFill>
            <a:srgbClr val="4D4E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R 77  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G 77  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B 77</a:t>
            </a:r>
            <a:endParaRPr lang="en-US" sz="700" dirty="0">
              <a:solidFill>
                <a:schemeClr val="bg1"/>
              </a:solidFill>
              <a:latin typeface="Simplon BP Regular" charset="0"/>
              <a:cs typeface="Simplon BP Regular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481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722" r:id="rId2"/>
    <p:sldLayoutId id="2147483727" r:id="rId3"/>
    <p:sldLayoutId id="2147483737" r:id="rId4"/>
    <p:sldLayoutId id="2147483730" r:id="rId5"/>
    <p:sldLayoutId id="2147483729" r:id="rId6"/>
    <p:sldLayoutId id="2147483726" r:id="rId7"/>
    <p:sldLayoutId id="2147483658" r:id="rId8"/>
    <p:sldLayoutId id="214748365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AAAD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orient="horz" pos="894" userDrawn="1">
          <p15:clr>
            <a:srgbClr val="F26B43"/>
          </p15:clr>
        </p15:guide>
        <p15:guide id="3" orient="horz" pos="169" userDrawn="1">
          <p15:clr>
            <a:srgbClr val="F26B43"/>
          </p15:clr>
        </p15:guide>
        <p15:guide id="4" pos="295" userDrawn="1">
          <p15:clr>
            <a:srgbClr val="F26B43"/>
          </p15:clr>
        </p15:guide>
        <p15:guide id="5" pos="5465" userDrawn="1">
          <p15:clr>
            <a:srgbClr val="F26B43"/>
          </p15:clr>
        </p15:guide>
        <p15:guide id="6" orient="horz" pos="3072" userDrawn="1">
          <p15:clr>
            <a:srgbClr val="F26B43"/>
          </p15:clr>
        </p15:guide>
        <p15:guide id="7" orient="horz" pos="66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0528" y="304416"/>
            <a:ext cx="179146" cy="1058863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180528" y="1419622"/>
            <a:ext cx="179146" cy="1640519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180528" y="3407195"/>
            <a:ext cx="179146" cy="1446667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0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</a:t>
            </a:r>
            <a:r>
              <a:rPr lang="en-US" sz="10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0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162968" y="267494"/>
            <a:ext cx="305576" cy="859196"/>
          </a:xfrm>
          <a:prstGeom prst="rect">
            <a:avLst/>
          </a:prstGeom>
          <a:solidFill>
            <a:srgbClr val="E98B3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R 249  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G 157  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B 28</a:t>
            </a:r>
            <a:endParaRPr lang="en-US" sz="700" dirty="0">
              <a:solidFill>
                <a:schemeClr val="bg1"/>
              </a:solidFill>
              <a:latin typeface="Simplon BP Regular" charset="0"/>
              <a:cs typeface="Simplon BP Regular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9162968" y="1330723"/>
            <a:ext cx="305576" cy="859196"/>
          </a:xfrm>
          <a:prstGeom prst="rect">
            <a:avLst/>
          </a:prstGeom>
          <a:solidFill>
            <a:srgbClr val="AD318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R 192  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G 62 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B 150</a:t>
            </a:r>
            <a:endParaRPr lang="en-US" sz="700" dirty="0">
              <a:solidFill>
                <a:schemeClr val="bg1"/>
              </a:solidFill>
              <a:latin typeface="Simplon BP Regular" charset="0"/>
              <a:cs typeface="Simplon BP Regular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9162968" y="2387421"/>
            <a:ext cx="305576" cy="859196"/>
          </a:xfrm>
          <a:prstGeom prst="rect">
            <a:avLst/>
          </a:prstGeom>
          <a:solidFill>
            <a:srgbClr val="439E9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R 0  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G 170  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B 173</a:t>
            </a:r>
            <a:endParaRPr lang="en-US" sz="700" dirty="0">
              <a:solidFill>
                <a:schemeClr val="bg1"/>
              </a:solidFill>
              <a:latin typeface="Simplon BP Regular" charset="0"/>
              <a:cs typeface="Simplon BP Regular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9162968" y="3470711"/>
            <a:ext cx="305576" cy="859196"/>
          </a:xfrm>
          <a:prstGeom prst="rect">
            <a:avLst/>
          </a:prstGeom>
          <a:solidFill>
            <a:srgbClr val="4D4E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0" bIns="0" rtlCol="0" anchor="ctr"/>
          <a:lstStyle/>
          <a:p>
            <a:r>
              <a:rPr lang="en-US" sz="7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R 77  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G 77  </a:t>
            </a:r>
          </a:p>
          <a:p>
            <a:r>
              <a:rPr lang="en-US" sz="700" dirty="0" smtClean="0">
                <a:solidFill>
                  <a:schemeClr val="bg1"/>
                </a:solidFill>
                <a:latin typeface="Simplon BP Regular" charset="0"/>
                <a:cs typeface="Simplon BP Regular" charset="0"/>
              </a:rPr>
              <a:t>B 77</a:t>
            </a:r>
            <a:endParaRPr lang="en-US" sz="700" dirty="0">
              <a:solidFill>
                <a:schemeClr val="bg1"/>
              </a:solidFill>
              <a:latin typeface="Simplon BP Regular" charset="0"/>
              <a:cs typeface="Simplon BP Regular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961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8" r:id="rId2"/>
    <p:sldLayoutId id="2147483739" r:id="rId3"/>
    <p:sldLayoutId id="2147483736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2100" b="0" i="0" kern="1200" noProof="0">
          <a:solidFill>
            <a:srgbClr val="00AAAD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352" y="4876006"/>
            <a:ext cx="837456" cy="267494"/>
          </a:xfrm>
          <a:prstGeom prst="rect">
            <a:avLst/>
          </a:prstGeom>
        </p:spPr>
        <p:txBody>
          <a:bodyPr lIns="91436" tIns="45718" rIns="91436" bIns="45718"/>
          <a:lstStyle>
            <a:lvl1pPr algn="r">
              <a:lnSpc>
                <a:spcPct val="80000"/>
              </a:lnSpc>
              <a:defRPr sz="11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 defTabSz="457178"/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178"/>
              <a:t>‹nº›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9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</p:sldLayoutIdLst>
  <p:hf hdr="0" ftr="0" dt="0"/>
  <p:txStyles>
    <p:titleStyle>
      <a:lvl1pPr algn="l" defTabSz="457178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178" rtl="0" eaLnBrk="1" latinLnBrk="0" hangingPunct="1">
        <a:spcBef>
          <a:spcPct val="20000"/>
        </a:spcBef>
        <a:buFont typeface="Arial"/>
        <a:buNone/>
        <a:defRPr sz="1500" kern="1200" baseline="0">
          <a:solidFill>
            <a:srgbClr val="FFFFFF"/>
          </a:solidFill>
          <a:latin typeface="Arial"/>
          <a:ea typeface="+mn-ea"/>
          <a:cs typeface="Arial"/>
        </a:defRPr>
      </a:lvl1pPr>
      <a:lvl2pPr marL="457178" indent="0" algn="l" defTabSz="457178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2pPr>
      <a:lvl3pPr marL="914355" indent="0" algn="l" defTabSz="457178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3pPr>
      <a:lvl4pPr marL="1371532" indent="0" algn="l" defTabSz="457178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4pPr>
      <a:lvl5pPr marL="1828709" indent="0" algn="l" defTabSz="457178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Arial"/>
          <a:ea typeface="+mn-ea"/>
          <a:cs typeface="Arial"/>
        </a:defRPr>
      </a:lvl5pPr>
      <a:lvl6pPr marL="2514474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Visão geral da arquitetura</a:t>
            </a:r>
            <a:endParaRPr lang="pt-BR" sz="40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0"/>
          </p:nvPr>
        </p:nvSpPr>
        <p:spPr>
          <a:xfrm>
            <a:off x="476250" y="3147814"/>
            <a:ext cx="6084888" cy="1919287"/>
          </a:xfrm>
        </p:spPr>
        <p:txBody>
          <a:bodyPr/>
          <a:lstStyle/>
          <a:p>
            <a:r>
              <a:rPr lang="pt-BR" sz="2000" dirty="0" err="1" smtClean="0"/>
              <a:t>Abr</a:t>
            </a:r>
            <a:r>
              <a:rPr lang="pt-BR" sz="2000" dirty="0" smtClean="0"/>
              <a:t>/2016</a:t>
            </a:r>
          </a:p>
          <a:p>
            <a:endParaRPr lang="pt-BR" sz="2000" dirty="0"/>
          </a:p>
          <a:p>
            <a:r>
              <a:rPr lang="pt-BR" sz="2000" dirty="0"/>
              <a:t>Gerência de Arquitetura Corporativa</a:t>
            </a:r>
          </a:p>
          <a:p>
            <a:r>
              <a:rPr lang="pt-BR" sz="2000" dirty="0"/>
              <a:t>Diretoria de Governança, Arquitetura e </a:t>
            </a:r>
            <a:r>
              <a:rPr lang="pt-BR" sz="2000" dirty="0" smtClean="0"/>
              <a:t>Transformação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7969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pt-BR" sz="2800" i="1" dirty="0" smtClean="0"/>
              <a:t>INSIGHTS</a:t>
            </a:r>
            <a:endParaRPr lang="pt-BR" sz="2800" dirty="0"/>
          </a:p>
        </p:txBody>
      </p:sp>
      <p:sp>
        <p:nvSpPr>
          <p:cNvPr id="3" name="Text Placeholder 7"/>
          <p:cNvSpPr txBox="1">
            <a:spLocks/>
          </p:cNvSpPr>
          <p:nvPr/>
        </p:nvSpPr>
        <p:spPr>
          <a:xfrm>
            <a:off x="251520" y="879575"/>
            <a:ext cx="8712968" cy="39964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None/>
              <a:tabLst/>
              <a:defRPr lang="es-ES_tradnl" sz="2100" kern="1200">
                <a:solidFill>
                  <a:schemeClr val="accent3"/>
                </a:solidFill>
                <a:latin typeface="Simplon BP Regular"/>
                <a:ea typeface="ＭＳ Ｐゴシック" charset="0"/>
                <a:cs typeface="Simplon BP Regular"/>
              </a:defRPr>
            </a:lvl1pPr>
            <a:lvl2pPr marL="188912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None/>
              <a:tabLst>
                <a:tab pos="365125" algn="l"/>
              </a:tabLst>
              <a:defRPr lang="es-ES_tradnl" sz="2100" kern="1200">
                <a:solidFill>
                  <a:schemeClr val="accent3"/>
                </a:solidFill>
                <a:latin typeface="Simplon BP Regular"/>
                <a:ea typeface="ＭＳ Ｐゴシック" charset="0"/>
                <a:cs typeface="Simplon BP Regular"/>
              </a:defRPr>
            </a:lvl2pPr>
            <a:lvl3pPr marL="365125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None/>
              <a:tabLst>
                <a:tab pos="541338" algn="l"/>
              </a:tabLst>
              <a:defRPr lang="es-ES_tradnl" sz="2100" kern="1200">
                <a:solidFill>
                  <a:schemeClr val="accent3"/>
                </a:solidFill>
                <a:latin typeface="Simplon BP Regular"/>
                <a:ea typeface="ＭＳ Ｐゴシック" charset="0"/>
                <a:cs typeface="Simplon BP Regular"/>
              </a:defRPr>
            </a:lvl3pPr>
            <a:lvl4pPr marL="541337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None/>
              <a:tabLst>
                <a:tab pos="717550" algn="l"/>
              </a:tabLst>
              <a:defRPr lang="es-ES_tradnl" sz="2100" kern="1200">
                <a:solidFill>
                  <a:schemeClr val="accent3"/>
                </a:solidFill>
                <a:latin typeface="Simplon BP Regular"/>
                <a:ea typeface="ＭＳ Ｐゴシック" charset="0"/>
                <a:cs typeface="Simplon BP Regular"/>
              </a:defRPr>
            </a:lvl4pPr>
            <a:lvl5pPr marL="71755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None/>
              <a:tabLst>
                <a:tab pos="893763" algn="l"/>
              </a:tabLst>
              <a:defRPr lang="pt-BR" sz="2100" kern="1200">
                <a:solidFill>
                  <a:schemeClr val="accent3"/>
                </a:solidFill>
                <a:latin typeface="Simplon BP Regular"/>
                <a:ea typeface="ＭＳ Ｐゴシック" charset="0"/>
                <a:cs typeface="Simplon BP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 dirty="0" err="1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Além</a:t>
            </a:r>
            <a:r>
              <a:rPr lang="en-US" sz="1200" dirty="0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das </a:t>
            </a:r>
            <a:r>
              <a:rPr lang="en-US" sz="1200" dirty="0" err="1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extrações</a:t>
            </a:r>
            <a:r>
              <a:rPr lang="en-US" sz="1200" dirty="0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i="1" dirty="0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core</a:t>
            </a:r>
            <a:r>
              <a:rPr lang="en-US" sz="1200" dirty="0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do SAC, a nova </a:t>
            </a:r>
            <a:r>
              <a:rPr lang="en-US" sz="1200" dirty="0" err="1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aplicação</a:t>
            </a:r>
            <a:r>
              <a:rPr lang="en-US" sz="1200" dirty="0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também</a:t>
            </a:r>
            <a:r>
              <a:rPr lang="en-US" sz="1200" dirty="0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deverá</a:t>
            </a:r>
            <a:r>
              <a:rPr lang="en-US" sz="1200" dirty="0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dispor</a:t>
            </a:r>
            <a:r>
              <a:rPr lang="en-US" sz="1200" dirty="0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de </a:t>
            </a:r>
            <a:r>
              <a:rPr lang="en-US" sz="1200" dirty="0" err="1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funcionalidades</a:t>
            </a:r>
            <a:r>
              <a:rPr lang="en-US" sz="1200" dirty="0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de </a:t>
            </a:r>
            <a:r>
              <a:rPr lang="en-US" sz="1200" dirty="0" err="1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extração</a:t>
            </a:r>
            <a:r>
              <a:rPr lang="en-US" sz="1200" dirty="0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de BD’s e OS’s do STC (CRM </a:t>
            </a:r>
            <a:r>
              <a:rPr lang="en-US" sz="1200" dirty="0" err="1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Fixo</a:t>
            </a:r>
            <a:r>
              <a:rPr lang="en-US" sz="1200" dirty="0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R1) </a:t>
            </a:r>
            <a:r>
              <a:rPr lang="en-US" sz="1200" dirty="0" err="1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em</a:t>
            </a:r>
            <a:r>
              <a:rPr lang="en-US" sz="1200" dirty="0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atendimento</a:t>
            </a:r>
            <a:r>
              <a:rPr lang="en-US" sz="1200" dirty="0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à </a:t>
            </a:r>
            <a:r>
              <a:rPr lang="en-US" sz="1200" dirty="0" err="1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demanda</a:t>
            </a:r>
            <a:r>
              <a:rPr lang="en-US" sz="1200" dirty="0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Unifica</a:t>
            </a:r>
            <a:r>
              <a:rPr lang="en-US" sz="1200" dirty="0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F</a:t>
            </a:r>
            <a:r>
              <a:rPr lang="en-US" sz="1200" dirty="0" err="1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ixo</a:t>
            </a:r>
            <a:r>
              <a:rPr lang="en-US" sz="1200" dirty="0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e </a:t>
            </a:r>
            <a:r>
              <a:rPr lang="en-US" sz="1200" dirty="0" err="1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Velox</a:t>
            </a:r>
            <a:endParaRPr lang="en-US" sz="1200" dirty="0" smtClean="0">
              <a:solidFill>
                <a:schemeClr val="tx1"/>
              </a:solidFill>
              <a:latin typeface="Simplon BP Regular" pitchFamily="2" charset="0"/>
              <a:ea typeface="Simplon Oi Headline" charset="0"/>
              <a:cs typeface="Simplon Oi Headline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 dirty="0" err="1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Em</a:t>
            </a:r>
            <a:r>
              <a:rPr lang="en-US" sz="1200" dirty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atendimento</a:t>
            </a:r>
            <a:r>
              <a:rPr lang="en-US" sz="1200" dirty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às</a:t>
            </a:r>
            <a:r>
              <a:rPr lang="en-US" sz="1200" dirty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políticas</a:t>
            </a:r>
            <a:r>
              <a:rPr lang="en-US" sz="1200" dirty="0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procedimentos</a:t>
            </a:r>
            <a:r>
              <a:rPr lang="en-US" sz="1200" dirty="0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e </a:t>
            </a:r>
            <a:r>
              <a:rPr lang="en-US" sz="1200" dirty="0" err="1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padrões</a:t>
            </a:r>
            <a:r>
              <a:rPr lang="en-US" sz="1200" dirty="0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de </a:t>
            </a:r>
            <a:r>
              <a:rPr lang="en-US" sz="1200" dirty="0" err="1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desenvolvimento</a:t>
            </a:r>
            <a:r>
              <a:rPr lang="en-US" sz="1200" dirty="0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suporte</a:t>
            </a:r>
            <a:r>
              <a:rPr lang="en-US" sz="1200" dirty="0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e </a:t>
            </a:r>
            <a:r>
              <a:rPr lang="en-US" sz="1200" dirty="0" err="1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manutenção</a:t>
            </a:r>
            <a:r>
              <a:rPr lang="en-US" sz="1200" dirty="0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de </a:t>
            </a:r>
            <a:r>
              <a:rPr lang="en-US" sz="1200" dirty="0" err="1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sistemas</a:t>
            </a:r>
            <a:r>
              <a:rPr lang="en-US" sz="1200" dirty="0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de TI da </a:t>
            </a:r>
            <a:r>
              <a:rPr lang="en-US" sz="1200" dirty="0" err="1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Oi</a:t>
            </a:r>
            <a:r>
              <a:rPr lang="en-US" sz="1200" dirty="0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, </a:t>
            </a:r>
            <a:r>
              <a:rPr lang="en-US" sz="1200" dirty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a nova </a:t>
            </a:r>
            <a:r>
              <a:rPr lang="en-US" sz="1200" dirty="0" err="1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aplicação</a:t>
            </a:r>
            <a:r>
              <a:rPr lang="en-US" sz="1200" dirty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deverá</a:t>
            </a:r>
            <a:r>
              <a:rPr lang="en-US" sz="1200" dirty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ser</a:t>
            </a:r>
            <a:r>
              <a:rPr lang="en-US" sz="1200" dirty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desenvolvida</a:t>
            </a:r>
            <a:r>
              <a:rPr lang="en-US" sz="1200" dirty="0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respeitando</a:t>
            </a:r>
            <a:r>
              <a:rPr lang="en-US" sz="1200" dirty="0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o </a:t>
            </a:r>
            <a:r>
              <a:rPr lang="en-US" sz="1200" dirty="0" err="1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conteúdo</a:t>
            </a:r>
            <a:r>
              <a:rPr lang="en-US" sz="1200" dirty="0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dos 3P’s </a:t>
            </a:r>
            <a:r>
              <a:rPr lang="en-US" sz="1200" dirty="0" err="1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presente</a:t>
            </a:r>
            <a:r>
              <a:rPr lang="en-US" sz="1200" dirty="0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no Portal da </a:t>
            </a:r>
            <a:r>
              <a:rPr lang="en-US" sz="1200" dirty="0" err="1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Arquitetura</a:t>
            </a:r>
            <a:r>
              <a:rPr lang="en-US" sz="1200" dirty="0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na</a:t>
            </a:r>
            <a:r>
              <a:rPr lang="en-US" sz="1200" dirty="0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intranet da </a:t>
            </a:r>
            <a:r>
              <a:rPr lang="en-US" sz="1200" dirty="0" err="1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Oi</a:t>
            </a:r>
            <a:r>
              <a:rPr lang="en-US" sz="1200" dirty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(http://</a:t>
            </a:r>
            <a:r>
              <a:rPr lang="en-US" sz="1200" dirty="0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arquitetura)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 dirty="0" err="1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Independente</a:t>
            </a:r>
            <a:r>
              <a:rPr lang="en-US" sz="1200" dirty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qual</a:t>
            </a:r>
            <a:r>
              <a:rPr lang="en-US" sz="1200" dirty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área</a:t>
            </a:r>
            <a:r>
              <a:rPr lang="en-US" sz="1200" dirty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a </a:t>
            </a:r>
            <a:r>
              <a:rPr lang="en-US" sz="1200" dirty="0" err="1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aplicação</a:t>
            </a:r>
            <a:r>
              <a:rPr lang="en-US" sz="1200" dirty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ficará</a:t>
            </a:r>
            <a:r>
              <a:rPr lang="en-US" sz="1200" dirty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sob </a:t>
            </a:r>
            <a:r>
              <a:rPr lang="en-US" sz="1200" dirty="0" err="1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responsabilidade</a:t>
            </a:r>
            <a:r>
              <a:rPr lang="en-US" sz="1200" dirty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, a nova </a:t>
            </a:r>
            <a:r>
              <a:rPr lang="en-US" sz="1200" dirty="0" err="1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aplicação</a:t>
            </a:r>
            <a:r>
              <a:rPr lang="en-US" sz="1200" dirty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deverá</a:t>
            </a:r>
            <a:r>
              <a:rPr lang="en-US" sz="1200" dirty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ser</a:t>
            </a:r>
            <a:r>
              <a:rPr lang="en-US" sz="1200" dirty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integrada</a:t>
            </a:r>
            <a:r>
              <a:rPr lang="en-US" sz="1200" dirty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com o NDS e </a:t>
            </a:r>
            <a:r>
              <a:rPr lang="en-US" sz="1200" dirty="0" err="1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respeitar</a:t>
            </a:r>
            <a:r>
              <a:rPr lang="en-US" sz="1200" dirty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às</a:t>
            </a:r>
            <a:r>
              <a:rPr lang="en-US" sz="1200" dirty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políticas</a:t>
            </a:r>
            <a:r>
              <a:rPr lang="en-US" sz="1200" dirty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segurança</a:t>
            </a:r>
            <a:r>
              <a:rPr lang="en-US" sz="1200" dirty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informação</a:t>
            </a:r>
            <a:r>
              <a:rPr lang="en-US" sz="1200" dirty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 da </a:t>
            </a:r>
            <a:r>
              <a:rPr lang="en-US" sz="1200" dirty="0" err="1" smtClean="0">
                <a:solidFill>
                  <a:schemeClr val="tx1"/>
                </a:solidFill>
                <a:latin typeface="Simplon BP Regular" pitchFamily="2" charset="0"/>
                <a:ea typeface="Simplon Oi Headline" charset="0"/>
                <a:cs typeface="Simplon Oi Headline" charset="0"/>
              </a:rPr>
              <a:t>Oi</a:t>
            </a:r>
            <a:endParaRPr lang="en-US" sz="1200" dirty="0">
              <a:solidFill>
                <a:schemeClr val="tx1"/>
              </a:solidFill>
              <a:latin typeface="Simplon BP Regular" pitchFamily="2" charset="0"/>
              <a:ea typeface="Simplon Oi Headline" charset="0"/>
              <a:cs typeface="Simplon Oi Head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9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297905" y="2179638"/>
            <a:ext cx="8548190" cy="784225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800" dirty="0" err="1" smtClean="0"/>
              <a:t>SOLUçÕES</a:t>
            </a:r>
            <a:r>
              <a:rPr lang="pt-BR" sz="2800" dirty="0" smtClean="0"/>
              <a:t> PROPOSTAS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237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pt-BR" sz="2800" dirty="0" smtClean="0"/>
              <a:t>SOLUÇÕES </a:t>
            </a:r>
            <a:r>
              <a:rPr lang="pt-BR" sz="2800" dirty="0" smtClean="0"/>
              <a:t>PROPOSTAS</a:t>
            </a:r>
            <a:endParaRPr lang="pt-BR" sz="2800" i="1" dirty="0"/>
          </a:p>
        </p:txBody>
      </p:sp>
      <p:pic>
        <p:nvPicPr>
          <p:cNvPr id="8194" name="Picture 2" descr="http://4.bp.blogspot.com/-7LsWKXoe0z8/UGI_AYbhQvI/AAAAAAAARPc/HRPCOsCb-w4/s1600/ericsson-conceptwa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864" y="1310976"/>
            <a:ext cx="1704960" cy="90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4427984" y="1131590"/>
            <a:ext cx="216024" cy="3672408"/>
            <a:chOff x="4427984" y="1310976"/>
            <a:chExt cx="144016" cy="3041924"/>
          </a:xfrm>
        </p:grpSpPr>
        <p:cxnSp>
          <p:nvCxnSpPr>
            <p:cNvPr id="9" name="Conector reto 8"/>
            <p:cNvCxnSpPr/>
            <p:nvPr/>
          </p:nvCxnSpPr>
          <p:spPr>
            <a:xfrm>
              <a:off x="4499992" y="1310976"/>
              <a:ext cx="0" cy="2988966"/>
            </a:xfrm>
            <a:prstGeom prst="line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tângulo 9"/>
            <p:cNvSpPr/>
            <p:nvPr/>
          </p:nvSpPr>
          <p:spPr>
            <a:xfrm>
              <a:off x="4427984" y="4208884"/>
              <a:ext cx="144016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pt-BR" sz="1400" smtClean="0">
                <a:latin typeface="Simplon BP Regular"/>
                <a:cs typeface="Simplon BP Regular"/>
              </a:endParaRPr>
            </a:p>
          </p:txBody>
        </p:sp>
      </p:grpSp>
      <p:pic>
        <p:nvPicPr>
          <p:cNvPr id="8196" name="Picture 4" descr="https://upload.wikimedia.org/wikipedia/commons/f/f8/Accenture_logotip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424" y="1357139"/>
            <a:ext cx="1446287" cy="41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213419" y="2712640"/>
            <a:ext cx="4109790" cy="136536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BR" sz="1400" dirty="0" smtClean="0">
                <a:latin typeface="Simplon BP" charset="0"/>
                <a:ea typeface="Simplon BP" charset="0"/>
                <a:cs typeface="Simplon BP" charset="0"/>
              </a:rPr>
              <a:t>“Em uma breve análise, a GAC enxerga que todos os cenários de negócio do SIGO podem ser atendidos por funcionalidades </a:t>
            </a:r>
            <a:r>
              <a:rPr lang="pt-BR" sz="1400" i="1" dirty="0" err="1" smtClean="0">
                <a:latin typeface="Simplon BP" charset="0"/>
                <a:ea typeface="Simplon BP" charset="0"/>
                <a:cs typeface="Simplon BP" charset="0"/>
              </a:rPr>
              <a:t>vanila</a:t>
            </a:r>
            <a:r>
              <a:rPr lang="pt-BR" sz="1400" dirty="0" smtClean="0">
                <a:latin typeface="Simplon BP" charset="0"/>
                <a:ea typeface="Simplon BP" charset="0"/>
                <a:cs typeface="Simplon BP" charset="0"/>
              </a:rPr>
              <a:t> do OM </a:t>
            </a:r>
            <a:r>
              <a:rPr lang="pt-BR" sz="1400" dirty="0" err="1" smtClean="0">
                <a:latin typeface="Simplon BP" charset="0"/>
                <a:ea typeface="Simplon BP" charset="0"/>
                <a:cs typeface="Simplon BP" charset="0"/>
              </a:rPr>
              <a:t>Conceptwave</a:t>
            </a:r>
            <a:r>
              <a:rPr lang="pt-BR" sz="1400" dirty="0"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pt-BR" sz="1400" dirty="0" smtClean="0">
                <a:latin typeface="Simplon BP" charset="0"/>
                <a:ea typeface="Simplon BP" charset="0"/>
                <a:cs typeface="Simplon BP" charset="0"/>
              </a:rPr>
              <a:t>da Ericsson. Aplicação esta que a Oi possui em produção para </a:t>
            </a:r>
            <a:r>
              <a:rPr lang="pt-BR" sz="1400" i="1" dirty="0" err="1" smtClean="0">
                <a:latin typeface="Simplon BP" charset="0"/>
                <a:ea typeface="Simplon BP" charset="0"/>
                <a:cs typeface="Simplon BP" charset="0"/>
              </a:rPr>
              <a:t>Order</a:t>
            </a:r>
            <a:r>
              <a:rPr lang="pt-BR" sz="1400" i="1" dirty="0" smtClean="0">
                <a:latin typeface="Simplon BP" charset="0"/>
                <a:ea typeface="Simplon BP" charset="0"/>
                <a:cs typeface="Simplon BP" charset="0"/>
              </a:rPr>
              <a:t> Management </a:t>
            </a:r>
            <a:r>
              <a:rPr lang="pt-BR" sz="1400" dirty="0" smtClean="0">
                <a:latin typeface="Simplon BP" charset="0"/>
                <a:ea typeface="Simplon BP" charset="0"/>
                <a:cs typeface="Simplon BP" charset="0"/>
              </a:rPr>
              <a:t>de R1”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805486" y="2712640"/>
            <a:ext cx="4097660" cy="136536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BR" sz="1400" dirty="0" smtClean="0">
                <a:latin typeface="Simplon BP" charset="0"/>
                <a:ea typeface="Simplon BP" charset="0"/>
                <a:cs typeface="Simplon BP" charset="0"/>
              </a:rPr>
              <a:t>“Atualmente a Accenture está trabalhando no levantamento das funcionalidades do SIGO e, para substituí-lo, irá propor à Oi o desenvolvimento de uma aplicação em Java com BD em Oracle 11g e com servidor da aplicação web com </a:t>
            </a:r>
            <a:r>
              <a:rPr lang="pt-BR" sz="1400" dirty="0" err="1"/>
              <a:t>Tomcat</a:t>
            </a:r>
            <a:r>
              <a:rPr lang="pt-BR" sz="1400" dirty="0"/>
              <a:t>, Apache, </a:t>
            </a:r>
            <a:r>
              <a:rPr lang="pt-BR" sz="1400" dirty="0" err="1"/>
              <a:t>Glassfish</a:t>
            </a:r>
            <a:r>
              <a:rPr lang="pt-BR" sz="1400" dirty="0"/>
              <a:t> ou </a:t>
            </a:r>
            <a:r>
              <a:rPr lang="pt-BR" sz="1400" dirty="0" smtClean="0"/>
              <a:t>similar”</a:t>
            </a:r>
            <a:endParaRPr lang="pt-BR" sz="1400" dirty="0" smtClean="0">
              <a:latin typeface="Simplon BP" charset="0"/>
              <a:ea typeface="Simplon BP" charset="0"/>
              <a:cs typeface="Simplon BP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13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3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ÍNDICE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O objetivo </a:t>
            </a:r>
            <a:r>
              <a:rPr lang="pt-BR" dirty="0"/>
              <a:t>deste material é </a:t>
            </a:r>
            <a:r>
              <a:rPr lang="pt-BR" dirty="0" smtClean="0"/>
              <a:t>prover um </a:t>
            </a:r>
            <a:r>
              <a:rPr lang="pt-BR" i="1" dirty="0" smtClean="0"/>
              <a:t>overview</a:t>
            </a:r>
            <a:r>
              <a:rPr lang="pt-BR" dirty="0" smtClean="0"/>
              <a:t> do sistema SIGO no que tange o seu cenário atual e seus macro fluxos de negócio a fim de realizar uma análise em alto nível para a sua evolução frente a arquitetura de TI atual da Oi</a:t>
            </a:r>
            <a:endParaRPr lang="pt-BR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Cenário atual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Visão </a:t>
            </a:r>
            <a:r>
              <a:rPr lang="pt-BR" dirty="0"/>
              <a:t>g</a:t>
            </a:r>
            <a:r>
              <a:rPr lang="pt-BR" dirty="0" smtClean="0"/>
              <a:t>eral dos macro fluxos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Direcionamentos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Soluções propostas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2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297905" y="2179638"/>
            <a:ext cx="8548190" cy="784225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800" dirty="0" smtClean="0"/>
              <a:t>CENÁRIO ATUAL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972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m 112"/>
          <p:cNvPicPr/>
          <p:nvPr/>
        </p:nvPicPr>
        <p:blipFill>
          <a:blip r:embed="rId3"/>
          <a:stretch>
            <a:fillRect/>
          </a:stretch>
        </p:blipFill>
        <p:spPr>
          <a:xfrm>
            <a:off x="2293268" y="2912845"/>
            <a:ext cx="2376264" cy="1713229"/>
          </a:xfrm>
          <a:prstGeom prst="rect">
            <a:avLst/>
          </a:prstGeom>
        </p:spPr>
      </p:pic>
      <p:pic>
        <p:nvPicPr>
          <p:cNvPr id="112" name="Imagem 111" descr="http://10.59.99.217/SIGO_INTEGRADO_3/SIGO_CONORTE/sigo_oem/EXIN_SIAC/includes/novo_massivo/img_tuto/log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35" y="3146779"/>
            <a:ext cx="2448272" cy="16762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pt-BR" sz="2800" dirty="0" smtClean="0"/>
              <a:t>CONTEXTO</a:t>
            </a:r>
            <a:endParaRPr lang="pt-BR" sz="2800" dirty="0"/>
          </a:p>
        </p:txBody>
      </p:sp>
      <p:sp>
        <p:nvSpPr>
          <p:cNvPr id="101" name="Text Placeholder 7"/>
          <p:cNvSpPr txBox="1">
            <a:spLocks/>
          </p:cNvSpPr>
          <p:nvPr/>
        </p:nvSpPr>
        <p:spPr>
          <a:xfrm>
            <a:off x="160462" y="944141"/>
            <a:ext cx="8818884" cy="17567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None/>
              <a:tabLst/>
              <a:defRPr lang="es-ES_tradnl" sz="2100" kern="1200">
                <a:solidFill>
                  <a:schemeClr val="accent3"/>
                </a:solidFill>
                <a:latin typeface="Simplon BP Regular"/>
                <a:ea typeface="ＭＳ Ｐゴシック" charset="0"/>
                <a:cs typeface="Simplon BP Regular"/>
              </a:defRPr>
            </a:lvl1pPr>
            <a:lvl2pPr marL="188912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None/>
              <a:tabLst>
                <a:tab pos="365125" algn="l"/>
              </a:tabLst>
              <a:defRPr lang="es-ES_tradnl" sz="2100" kern="1200">
                <a:solidFill>
                  <a:schemeClr val="accent3"/>
                </a:solidFill>
                <a:latin typeface="Simplon BP Regular"/>
                <a:ea typeface="ＭＳ Ｐゴシック" charset="0"/>
                <a:cs typeface="Simplon BP Regular"/>
              </a:defRPr>
            </a:lvl2pPr>
            <a:lvl3pPr marL="365125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None/>
              <a:tabLst>
                <a:tab pos="541338" algn="l"/>
              </a:tabLst>
              <a:defRPr lang="es-ES_tradnl" sz="2100" kern="1200">
                <a:solidFill>
                  <a:schemeClr val="accent3"/>
                </a:solidFill>
                <a:latin typeface="Simplon BP Regular"/>
                <a:ea typeface="ＭＳ Ｐゴシック" charset="0"/>
                <a:cs typeface="Simplon BP Regular"/>
              </a:defRPr>
            </a:lvl3pPr>
            <a:lvl4pPr marL="541337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None/>
              <a:tabLst>
                <a:tab pos="717550" algn="l"/>
              </a:tabLst>
              <a:defRPr lang="es-ES_tradnl" sz="2100" kern="1200">
                <a:solidFill>
                  <a:schemeClr val="accent3"/>
                </a:solidFill>
                <a:latin typeface="Simplon BP Regular"/>
                <a:ea typeface="ＭＳ Ｐゴシック" charset="0"/>
                <a:cs typeface="Simplon BP Regular"/>
              </a:defRPr>
            </a:lvl4pPr>
            <a:lvl5pPr marL="71755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charset="2"/>
              <a:buNone/>
              <a:tabLst>
                <a:tab pos="893763" algn="l"/>
              </a:tabLst>
              <a:defRPr lang="pt-BR" sz="2100" kern="1200">
                <a:solidFill>
                  <a:schemeClr val="accent3"/>
                </a:solidFill>
                <a:latin typeface="Simplon BP Regular"/>
                <a:ea typeface="ＭＳ Ｐゴシック" charset="0"/>
                <a:cs typeface="Simplon BP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pt-BR" sz="1200" dirty="0" smtClean="0">
                <a:latin typeface="Simplon BP Regular" pitchFamily="50" charset="0"/>
                <a:ea typeface="Simplon BP" charset="0"/>
                <a:cs typeface="Simplon BP" charset="0"/>
              </a:rPr>
              <a:t>O SIGO é uma ferramenta de d</a:t>
            </a:r>
            <a:r>
              <a:rPr lang="pt-BR" sz="1200" dirty="0" smtClean="0"/>
              <a:t>istribuição </a:t>
            </a:r>
            <a:r>
              <a:rPr lang="pt-BR" sz="1200" dirty="0"/>
              <a:t>automática de </a:t>
            </a:r>
            <a:r>
              <a:rPr lang="pt-BR" sz="1200" dirty="0" err="1" smtClean="0"/>
              <a:t>BD’s</a:t>
            </a:r>
            <a:r>
              <a:rPr lang="pt-BR" sz="1200" dirty="0" smtClean="0"/>
              <a:t> </a:t>
            </a:r>
            <a:r>
              <a:rPr lang="pt-BR" sz="1200" dirty="0"/>
              <a:t>e </a:t>
            </a:r>
            <a:r>
              <a:rPr lang="pt-BR" sz="1200" dirty="0" err="1" smtClean="0"/>
              <a:t>OS’s</a:t>
            </a:r>
            <a:r>
              <a:rPr lang="pt-BR" sz="1200" dirty="0" smtClean="0"/>
              <a:t> de Fixo e Velox coletadas </a:t>
            </a:r>
            <a:r>
              <a:rPr lang="pt-BR" sz="1200" dirty="0"/>
              <a:t>no sistema </a:t>
            </a:r>
            <a:r>
              <a:rPr lang="pt-BR" sz="1200" dirty="0" smtClean="0"/>
              <a:t>SAC para </a:t>
            </a:r>
            <a:r>
              <a:rPr lang="pt-BR" sz="1200" dirty="0"/>
              <a:t>tratamento pelos usuários da </a:t>
            </a:r>
            <a:r>
              <a:rPr lang="pt-BR" sz="1200" dirty="0" smtClean="0"/>
              <a:t>operação (</a:t>
            </a:r>
            <a:r>
              <a:rPr lang="pt-BR" sz="1200" dirty="0" err="1" smtClean="0"/>
              <a:t>CO’s</a:t>
            </a:r>
            <a:r>
              <a:rPr lang="pt-BR" sz="1200" dirty="0" smtClean="0"/>
              <a:t>) de Campo Grande. Ele realiza encerramentos</a:t>
            </a:r>
            <a:r>
              <a:rPr lang="pt-BR" sz="1200" dirty="0"/>
              <a:t>, repasses e </a:t>
            </a:r>
            <a:r>
              <a:rPr lang="pt-BR" sz="1200" dirty="0" smtClean="0"/>
              <a:t>transbordos </a:t>
            </a:r>
            <a:r>
              <a:rPr lang="pt-BR" sz="1200" dirty="0"/>
              <a:t>de </a:t>
            </a:r>
            <a:r>
              <a:rPr lang="pt-BR" sz="1200" dirty="0" err="1" smtClean="0"/>
              <a:t>BD’s</a:t>
            </a:r>
            <a:r>
              <a:rPr lang="pt-BR" sz="1200" dirty="0" smtClean="0"/>
              <a:t> </a:t>
            </a:r>
            <a:r>
              <a:rPr lang="pt-BR" sz="1200" dirty="0"/>
              <a:t>e </a:t>
            </a:r>
            <a:r>
              <a:rPr lang="pt-BR" sz="1200" dirty="0" err="1" smtClean="0"/>
              <a:t>OS’s</a:t>
            </a:r>
            <a:r>
              <a:rPr lang="pt-BR" sz="1200" dirty="0" smtClean="0"/>
              <a:t> </a:t>
            </a:r>
            <a:r>
              <a:rPr lang="pt-BR" sz="1200" dirty="0"/>
              <a:t>tratados pelos usuários e por eventos </a:t>
            </a:r>
            <a:r>
              <a:rPr lang="pt-BR" sz="1200" dirty="0" smtClean="0"/>
              <a:t>massivos. Ele também envia comandos de aprovisionamento e configurações de terminais fixo e solicita visitas técnicas.</a:t>
            </a:r>
          </a:p>
          <a:p>
            <a:pPr algn="just">
              <a:lnSpc>
                <a:spcPct val="120000"/>
              </a:lnSpc>
            </a:pPr>
            <a:r>
              <a:rPr lang="pt-BR" sz="1200" dirty="0" smtClean="0"/>
              <a:t>No cenário atual de sistemas, visando </a:t>
            </a:r>
            <a:r>
              <a:rPr lang="pt-BR" sz="1200" dirty="0"/>
              <a:t>padronizar os processos entre os </a:t>
            </a:r>
            <a:r>
              <a:rPr lang="pt-BR" sz="1200" dirty="0" err="1" smtClean="0"/>
              <a:t>CO’s</a:t>
            </a:r>
            <a:r>
              <a:rPr lang="pt-BR" sz="1200" dirty="0"/>
              <a:t>, aumentar a autonomia para o desenvolvimento de </a:t>
            </a:r>
            <a:r>
              <a:rPr lang="pt-BR" sz="1200" dirty="0" smtClean="0"/>
              <a:t>melhorias, diminuir a dependência de terceiros para demandas evolutivas e reduzir o </a:t>
            </a:r>
            <a:r>
              <a:rPr lang="pt-BR" sz="1200" dirty="0"/>
              <a:t>custo com </a:t>
            </a:r>
            <a:r>
              <a:rPr lang="pt-BR" sz="1200" dirty="0" smtClean="0"/>
              <a:t>licenças, a área de TI em conjunto com os </a:t>
            </a:r>
            <a:r>
              <a:rPr lang="pt-BR" sz="1200" dirty="0" err="1" smtClean="0"/>
              <a:t>CO’s</a:t>
            </a:r>
            <a:r>
              <a:rPr lang="pt-BR" sz="1200" dirty="0" smtClean="0"/>
              <a:t> concluiu que a solução atual do SIGO deve ser substituída por uma solução mais aderente aos direcionadores de TI atuais da Oi.</a:t>
            </a:r>
            <a:endParaRPr lang="pt-BR" sz="1200" b="1" dirty="0">
              <a:solidFill>
                <a:srgbClr val="FF0000"/>
              </a:solidFill>
            </a:endParaRPr>
          </a:p>
          <a:p>
            <a:pPr algn="just">
              <a:lnSpc>
                <a:spcPct val="120000"/>
              </a:lnSpc>
            </a:pPr>
            <a:endParaRPr lang="pt-BR" sz="1200" dirty="0" smtClean="0">
              <a:latin typeface="Simplon BP Regular" pitchFamily="50" charset="0"/>
              <a:ea typeface="Simplon BP" charset="0"/>
              <a:cs typeface="Simplon BP" charset="0"/>
            </a:endParaRPr>
          </a:p>
        </p:txBody>
      </p:sp>
      <p:pic>
        <p:nvPicPr>
          <p:cNvPr id="111" name="Imagem 110" descr="http://10.59.99.217/SIGO_INTEGRADO_3/SIGO_CONORTE/sigo_oem/COM_CSTN1-BD/includes/novo_massivo/img_tuto/inicio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" y="2637470"/>
            <a:ext cx="2376264" cy="1729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Imagem 113"/>
          <p:cNvPicPr/>
          <p:nvPr/>
        </p:nvPicPr>
        <p:blipFill>
          <a:blip r:embed="rId6"/>
          <a:stretch>
            <a:fillRect/>
          </a:stretch>
        </p:blipFill>
        <p:spPr>
          <a:xfrm>
            <a:off x="6550124" y="3396605"/>
            <a:ext cx="2448272" cy="162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640191" cy="78422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pt-BR" sz="2800" dirty="0" smtClean="0"/>
              <a:t>CÉLULAS DE CO DE QUE UTILIZAM O SIGO</a:t>
            </a:r>
            <a:endParaRPr lang="pt-BR" sz="2800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874097"/>
              </p:ext>
            </p:extLst>
          </p:nvPr>
        </p:nvGraphicFramePr>
        <p:xfrm>
          <a:off x="1225724" y="843558"/>
          <a:ext cx="6480720" cy="4162668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5194260"/>
                <a:gridCol w="1286460"/>
              </a:tblGrid>
              <a:tr h="370480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Célula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Licenças</a:t>
                      </a:r>
                      <a:r>
                        <a:rPr lang="pt-BR" sz="900" baseline="0" dirty="0" smtClean="0"/>
                        <a:t> SIGO</a:t>
                      </a:r>
                      <a:endParaRPr lang="pt-BR" sz="900" dirty="0"/>
                    </a:p>
                  </a:txBody>
                  <a:tcPr anchor="ctr"/>
                </a:tc>
              </a:tr>
              <a:tr h="172968"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/>
                        <a:t>Suporte Geral /</a:t>
                      </a:r>
                      <a:r>
                        <a:rPr lang="pt-BR" sz="900" baseline="0" dirty="0" smtClean="0"/>
                        <a:t> Teste final Fixo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0</a:t>
                      </a:r>
                      <a:endParaRPr lang="pt-BR" sz="900" dirty="0"/>
                    </a:p>
                  </a:txBody>
                  <a:tcPr anchor="ctr"/>
                </a:tc>
              </a:tr>
              <a:tr h="256032"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/>
                        <a:t>Suporte PDA</a:t>
                      </a:r>
                      <a:r>
                        <a:rPr lang="pt-BR" sz="900" baseline="0" dirty="0" smtClean="0"/>
                        <a:t> URA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0</a:t>
                      </a:r>
                      <a:endParaRPr lang="pt-BR" sz="900" dirty="0"/>
                    </a:p>
                  </a:txBody>
                  <a:tcPr anchor="ctr"/>
                </a:tc>
              </a:tr>
              <a:tr h="256032"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/>
                        <a:t>Suporte Geral /</a:t>
                      </a:r>
                      <a:r>
                        <a:rPr lang="pt-BR" sz="900" baseline="0" dirty="0" smtClean="0"/>
                        <a:t> Teste Final Velox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0</a:t>
                      </a:r>
                      <a:endParaRPr lang="pt-BR" sz="900" dirty="0"/>
                    </a:p>
                  </a:txBody>
                  <a:tcPr anchor="ctr"/>
                </a:tc>
              </a:tr>
              <a:tr h="256032"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/>
                        <a:t>Suporte a Rede fixo / MAT / FAC</a:t>
                      </a:r>
                      <a:endParaRPr lang="pt-BR" sz="9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66</a:t>
                      </a:r>
                      <a:endParaRPr lang="pt-BR" sz="9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/>
                        <a:t>Suporte a Rede Velox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0</a:t>
                      </a:r>
                      <a:endParaRPr lang="pt-BR" sz="900" dirty="0"/>
                    </a:p>
                  </a:txBody>
                  <a:tcPr anchor="ctr"/>
                </a:tc>
              </a:tr>
              <a:tr h="256032"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/>
                        <a:t>Suporte a Rede Dados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0</a:t>
                      </a:r>
                      <a:endParaRPr lang="pt-BR" sz="900" dirty="0"/>
                    </a:p>
                  </a:txBody>
                  <a:tcPr anchor="ctr"/>
                </a:tc>
              </a:tr>
              <a:tr h="256032"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/>
                        <a:t>Dados</a:t>
                      </a:r>
                      <a:r>
                        <a:rPr lang="pt-BR" sz="900" baseline="0" dirty="0" smtClean="0"/>
                        <a:t> e Voz Avançada - Ativação de TX</a:t>
                      </a:r>
                      <a:endParaRPr lang="pt-B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0</a:t>
                      </a:r>
                      <a:endParaRPr lang="pt-BR" sz="900" dirty="0"/>
                    </a:p>
                  </a:txBody>
                  <a:tcPr anchor="ctr"/>
                </a:tc>
              </a:tr>
              <a:tr h="256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smtClean="0"/>
                        <a:t>Dados</a:t>
                      </a:r>
                      <a:r>
                        <a:rPr lang="pt-BR" sz="900" baseline="0" dirty="0" smtClean="0"/>
                        <a:t> e Voz Avançada - Ativação IP Metro dados R2</a:t>
                      </a:r>
                      <a:endParaRPr lang="pt-BR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0</a:t>
                      </a:r>
                      <a:endParaRPr lang="pt-BR" sz="900" dirty="0"/>
                    </a:p>
                  </a:txBody>
                  <a:tcPr anchor="ctr"/>
                </a:tc>
              </a:tr>
              <a:tr h="256032"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/>
                        <a:t>Massivo Velox</a:t>
                      </a:r>
                      <a:endParaRPr lang="pt-BR" sz="9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29</a:t>
                      </a:r>
                      <a:endParaRPr lang="pt-BR" sz="9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/>
                        <a:t>Massivo Fixo</a:t>
                      </a:r>
                      <a:endParaRPr lang="pt-BR" sz="9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33</a:t>
                      </a:r>
                      <a:endParaRPr lang="pt-BR" sz="9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/>
                        <a:t>Triagem Velox</a:t>
                      </a:r>
                      <a:endParaRPr lang="pt-BR" sz="9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294</a:t>
                      </a:r>
                      <a:endParaRPr lang="pt-BR" sz="9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/>
                        <a:t>Triagem</a:t>
                      </a:r>
                      <a:r>
                        <a:rPr lang="pt-BR" sz="900" baseline="0" dirty="0" smtClean="0"/>
                        <a:t> Fixo</a:t>
                      </a:r>
                      <a:endParaRPr lang="pt-BR" sz="9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153</a:t>
                      </a:r>
                      <a:endParaRPr lang="pt-BR" sz="9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6032"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/>
                        <a:t>Aprovisionamento Fixo</a:t>
                      </a:r>
                      <a:endParaRPr lang="pt-BR" sz="9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13</a:t>
                      </a:r>
                      <a:endParaRPr lang="pt-BR" sz="9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62604">
                <a:tc>
                  <a:txBody>
                    <a:bodyPr/>
                    <a:lstStyle/>
                    <a:p>
                      <a:pPr algn="l"/>
                      <a:r>
                        <a:rPr lang="pt-BR" sz="900" dirty="0" smtClean="0"/>
                        <a:t>Gestão</a:t>
                      </a:r>
                      <a:endParaRPr lang="pt-BR" sz="9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28</a:t>
                      </a:r>
                      <a:endParaRPr lang="pt-BR" sz="9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14732"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TOTAL</a:t>
                      </a:r>
                      <a:endParaRPr lang="pt-BR" sz="900" dirty="0"/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 smtClean="0"/>
                        <a:t>616</a:t>
                      </a:r>
                      <a:endParaRPr lang="pt-BR" sz="900" dirty="0"/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78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640191" cy="78422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pt-BR" sz="2800" dirty="0" smtClean="0"/>
              <a:t>FUNCIONALIDADES DO SIGO UTILIZADAS NO CO</a:t>
            </a:r>
            <a:endParaRPr lang="pt-BR" sz="2800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138110"/>
              </p:ext>
            </p:extLst>
          </p:nvPr>
        </p:nvGraphicFramePr>
        <p:xfrm>
          <a:off x="688529" y="915566"/>
          <a:ext cx="3491619" cy="38210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9391"/>
                <a:gridCol w="2052228"/>
              </a:tblGrid>
              <a:tr h="1900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+mn-lt"/>
                        </a:rPr>
                        <a:t>Célula</a:t>
                      </a:r>
                      <a:endParaRPr lang="pt-BR" sz="105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+mn-lt"/>
                        </a:rPr>
                        <a:t>Funcionalidade</a:t>
                      </a:r>
                      <a:endParaRPr lang="pt-BR" sz="105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81548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+mn-lt"/>
                        </a:rPr>
                        <a:t>Triagem Velox</a:t>
                      </a:r>
                      <a:endParaRPr lang="pt-BR" sz="105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Coleta BD no SGFT/SAC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Atualização SGFT/SAC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Coleta SIAC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Teste </a:t>
                      </a:r>
                      <a:r>
                        <a:rPr lang="pt-BR" sz="1000" u="none" strike="noStrike" dirty="0" err="1">
                          <a:effectLst/>
                          <a:latin typeface="+mn-lt"/>
                        </a:rPr>
                        <a:t>Assia</a:t>
                      </a:r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  <a:latin typeface="+mn-lt"/>
                        </a:rPr>
                        <a:t>on</a:t>
                      </a:r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  <a:latin typeface="+mn-lt"/>
                        </a:rPr>
                        <a:t>line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Teste </a:t>
                      </a:r>
                      <a:r>
                        <a:rPr lang="pt-BR" sz="1000" u="none" strike="noStrike" dirty="0" err="1">
                          <a:effectLst/>
                          <a:latin typeface="+mn-lt"/>
                        </a:rPr>
                        <a:t>Assia</a:t>
                      </a:r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 batch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Relatórios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Gestão de Fila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 err="1">
                          <a:effectLst/>
                          <a:latin typeface="+mn-lt"/>
                        </a:rPr>
                        <a:t>Perfilamento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Massivo BD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Massivo SIAC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+mn-lt"/>
                        </a:rPr>
                        <a:t>Triagem </a:t>
                      </a:r>
                      <a:r>
                        <a:rPr lang="pt-BR" sz="1050" u="none" strike="noStrike" dirty="0" smtClean="0">
                          <a:effectLst/>
                          <a:latin typeface="+mn-lt"/>
                        </a:rPr>
                        <a:t>+ Suporte Avançado Fixo</a:t>
                      </a:r>
                      <a:endParaRPr lang="pt-BR" sz="105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Coleta SAC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Atualização SAC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Coleta SIAC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Teste </a:t>
                      </a:r>
                      <a:r>
                        <a:rPr lang="pt-BR" sz="1000" u="none" strike="noStrike" dirty="0" err="1">
                          <a:effectLst/>
                          <a:latin typeface="+mn-lt"/>
                        </a:rPr>
                        <a:t>Masc</a:t>
                      </a:r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 batch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Teste </a:t>
                      </a:r>
                      <a:r>
                        <a:rPr lang="pt-BR" sz="1000" u="none" strike="noStrike" dirty="0" err="1">
                          <a:effectLst/>
                          <a:latin typeface="+mn-lt"/>
                        </a:rPr>
                        <a:t>Masc</a:t>
                      </a:r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 online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Relatórios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Gestão de Fila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 err="1">
                          <a:effectLst/>
                          <a:latin typeface="+mn-lt"/>
                        </a:rPr>
                        <a:t>Perfilamento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Massivo BD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15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  <a:latin typeface="+mn-lt"/>
                        </a:rPr>
                        <a:t>Massivo SIAC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966413"/>
              </p:ext>
            </p:extLst>
          </p:nvPr>
        </p:nvGraphicFramePr>
        <p:xfrm>
          <a:off x="4845124" y="915566"/>
          <a:ext cx="3547492" cy="30082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3418"/>
                <a:gridCol w="1854074"/>
              </a:tblGrid>
              <a:tr h="20932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+mn-lt"/>
                        </a:rPr>
                        <a:t>Célula</a:t>
                      </a:r>
                      <a:endParaRPr lang="pt-BR" sz="1050" b="1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+mn-lt"/>
                        </a:rPr>
                        <a:t>Funcionalidade</a:t>
                      </a:r>
                      <a:endParaRPr lang="pt-BR" sz="1050" b="1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99922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pt-BR" sz="1050" b="1" u="none" strike="noStrike" dirty="0">
                          <a:effectLst/>
                          <a:latin typeface="+mn-lt"/>
                        </a:rPr>
                        <a:t>Suporte a Rede </a:t>
                      </a:r>
                      <a:r>
                        <a:rPr lang="pt-BR" sz="1050" b="1" u="none" strike="noStrike" dirty="0" smtClean="0">
                          <a:effectLst/>
                          <a:latin typeface="+mn-lt"/>
                        </a:rPr>
                        <a:t>Fixo</a:t>
                      </a:r>
                      <a:endParaRPr lang="pt-BR" sz="1050" b="1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>
                          <a:effectLst/>
                          <a:latin typeface="+mn-lt"/>
                        </a:rPr>
                        <a:t>Masc Programação</a:t>
                      </a:r>
                      <a:endParaRPr lang="pt-BR" sz="1000" b="0" i="0" u="none" strike="noStrike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99922">
                <a:tc vMerge="1">
                  <a:txBody>
                    <a:bodyPr/>
                    <a:lstStyle/>
                    <a:p>
                      <a:pPr algn="ctr" fontAlgn="ctr"/>
                      <a:endParaRPr lang="pt-BR" sz="1100" b="1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>
                          <a:effectLst/>
                          <a:latin typeface="+mn-lt"/>
                        </a:rPr>
                        <a:t>Coleta SAC</a:t>
                      </a:r>
                      <a:endParaRPr lang="pt-BR" sz="1000" b="0" i="0" u="none" strike="noStrike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999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dirty="0">
                          <a:effectLst/>
                          <a:latin typeface="+mn-lt"/>
                        </a:rPr>
                        <a:t>Atualização SAC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999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dirty="0">
                          <a:effectLst/>
                          <a:latin typeface="+mn-lt"/>
                        </a:rPr>
                        <a:t>Coleta SIAC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999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dirty="0">
                          <a:effectLst/>
                          <a:latin typeface="+mn-lt"/>
                        </a:rPr>
                        <a:t>Teste </a:t>
                      </a:r>
                      <a:r>
                        <a:rPr lang="pt-BR" sz="1000" b="0" u="none" strike="noStrike" dirty="0" err="1">
                          <a:effectLst/>
                          <a:latin typeface="+mn-lt"/>
                        </a:rPr>
                        <a:t>Masc</a:t>
                      </a:r>
                      <a:r>
                        <a:rPr lang="pt-BR" sz="1000" b="0" u="none" strike="noStrike" dirty="0">
                          <a:effectLst/>
                          <a:latin typeface="+mn-lt"/>
                        </a:rPr>
                        <a:t> batch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999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dirty="0">
                          <a:effectLst/>
                          <a:latin typeface="+mn-lt"/>
                        </a:rPr>
                        <a:t>Teste </a:t>
                      </a:r>
                      <a:r>
                        <a:rPr lang="pt-BR" sz="1000" b="0" u="none" strike="noStrike" dirty="0" err="1">
                          <a:effectLst/>
                          <a:latin typeface="+mn-lt"/>
                        </a:rPr>
                        <a:t>Masc</a:t>
                      </a:r>
                      <a:r>
                        <a:rPr lang="pt-BR" sz="1000" b="0" u="none" strike="noStrike" dirty="0">
                          <a:effectLst/>
                          <a:latin typeface="+mn-lt"/>
                        </a:rPr>
                        <a:t> online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999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dirty="0">
                          <a:effectLst/>
                          <a:latin typeface="+mn-lt"/>
                        </a:rPr>
                        <a:t>Relatórios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999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dirty="0">
                          <a:effectLst/>
                          <a:latin typeface="+mn-lt"/>
                        </a:rPr>
                        <a:t>Gestão de Fila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999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u="none" strike="noStrike" dirty="0" err="1">
                          <a:effectLst/>
                          <a:latin typeface="+mn-lt"/>
                        </a:rPr>
                        <a:t>Perfilamento</a:t>
                      </a:r>
                      <a:endParaRPr lang="pt-BR" sz="1000" b="0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9992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Aprovisionamento Fixo</a:t>
                      </a:r>
                      <a:endParaRPr lang="pt-BR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Masc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Programação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99922">
                <a:tc vMerge="1">
                  <a:txBody>
                    <a:bodyPr/>
                    <a:lstStyle/>
                    <a:p>
                      <a:pPr algn="ctr" fontAlgn="ctr"/>
                      <a:endParaRPr lang="pt-BR" sz="1100" b="1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Coleta de OS no SAC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99922">
                <a:tc vMerge="1">
                  <a:txBody>
                    <a:bodyPr/>
                    <a:lstStyle/>
                    <a:p>
                      <a:pPr algn="ctr" fontAlgn="ctr"/>
                      <a:endParaRPr lang="pt-BR" sz="1100" b="1" i="0" u="none" strike="noStrike" dirty="0">
                        <a:solidFill>
                          <a:srgbClr val="37464D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Gestão de fila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99922">
                <a:tc vMerge="1">
                  <a:txBody>
                    <a:bodyPr/>
                    <a:lstStyle/>
                    <a:p>
                      <a:pPr algn="ctr" fontAlgn="ctr"/>
                      <a:endParaRPr lang="pt-BR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Configuração</a:t>
                      </a:r>
                      <a:r>
                        <a:rPr lang="pt-B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Terminal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199922">
                <a:tc vMerge="1">
                  <a:txBody>
                    <a:bodyPr/>
                    <a:lstStyle/>
                    <a:p>
                      <a:pPr algn="ctr" fontAlgn="ctr"/>
                      <a:endParaRPr lang="pt-BR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Relatórios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09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297905" y="2179638"/>
            <a:ext cx="8548190" cy="784225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800" dirty="0" smtClean="0"/>
              <a:t>Visão geral DOS MACRO fluxos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538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riângulo isósceles 179"/>
          <p:cNvSpPr/>
          <p:nvPr/>
        </p:nvSpPr>
        <p:spPr>
          <a:xfrm rot="16200000">
            <a:off x="3568980" y="3076053"/>
            <a:ext cx="1307701" cy="472827"/>
          </a:xfrm>
          <a:prstGeom prst="triangle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pt-BR" sz="1400" smtClean="0">
              <a:latin typeface="Simplon BP Regular"/>
              <a:cs typeface="Simplon BP Regular"/>
            </a:endParaRPr>
          </a:p>
        </p:txBody>
      </p:sp>
      <p:sp>
        <p:nvSpPr>
          <p:cNvPr id="123" name="Triângulo isósceles 122"/>
          <p:cNvSpPr/>
          <p:nvPr/>
        </p:nvSpPr>
        <p:spPr>
          <a:xfrm rot="16200000">
            <a:off x="3236122" y="1294555"/>
            <a:ext cx="1973413" cy="472827"/>
          </a:xfrm>
          <a:prstGeom prst="triangle">
            <a:avLst/>
          </a:prstGeom>
          <a:solidFill>
            <a:schemeClr val="bg1">
              <a:lumMod val="95000"/>
              <a:alpha val="63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pt-BR" sz="1400" smtClean="0">
              <a:latin typeface="Simplon BP Regular"/>
              <a:cs typeface="Simplon BP Regular"/>
            </a:endParaRPr>
          </a:p>
        </p:txBody>
      </p:sp>
      <p:sp>
        <p:nvSpPr>
          <p:cNvPr id="29" name="Título 2"/>
          <p:cNvSpPr txBox="1">
            <a:spLocks/>
          </p:cNvSpPr>
          <p:nvPr/>
        </p:nvSpPr>
        <p:spPr>
          <a:xfrm>
            <a:off x="142105" y="68529"/>
            <a:ext cx="8210924" cy="504056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4572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lang="pt-BR" sz="5600" i="0" kern="1200" noProof="0">
                <a:solidFill>
                  <a:schemeClr val="tx2"/>
                </a:solidFill>
                <a:latin typeface="Simplon Oi Headline" charset="0"/>
                <a:ea typeface="ＭＳ Ｐゴシック" charset="0"/>
                <a:cs typeface="Simplon Oi Headline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2800" dirty="0" smtClean="0"/>
              <a:t>MACRO FLUXOS </a:t>
            </a:r>
            <a:r>
              <a:rPr lang="pt-BR" sz="2800" i="1" dirty="0" smtClean="0"/>
              <a:t>AS IS</a:t>
            </a:r>
          </a:p>
        </p:txBody>
      </p:sp>
      <p:graphicFrame>
        <p:nvGraphicFramePr>
          <p:cNvPr id="45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467009"/>
              </p:ext>
            </p:extLst>
          </p:nvPr>
        </p:nvGraphicFramePr>
        <p:xfrm>
          <a:off x="4471417" y="536476"/>
          <a:ext cx="4412367" cy="1981200"/>
        </p:xfrm>
        <a:graphic>
          <a:graphicData uri="http://schemas.openxmlformats.org/drawingml/2006/table">
            <a:tbl>
              <a:tblPr firstRow="1" bandRow="1"/>
              <a:tblGrid>
                <a:gridCol w="316607"/>
                <a:gridCol w="3384376"/>
                <a:gridCol w="711384"/>
              </a:tblGrid>
              <a:tr h="15354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pt-BR" sz="8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Atividade</a:t>
                      </a:r>
                      <a:endParaRPr lang="pt-BR" sz="8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Interface</a:t>
                      </a:r>
                      <a:endParaRPr lang="pt-BR" sz="8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2044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254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Coleta/Extração</a:t>
                      </a:r>
                      <a:r>
                        <a:rPr lang="pt-BR" sz="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 </a:t>
                      </a:r>
                      <a:r>
                        <a:rPr lang="pt-B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BD’s</a:t>
                      </a: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OS’s</a:t>
                      </a: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pt-B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SIAC’s</a:t>
                      </a: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Fixo para tratamento pelos </a:t>
                      </a:r>
                      <a:r>
                        <a:rPr lang="pt-BR" sz="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usuários e por eventos massivos</a:t>
                      </a:r>
                      <a:endParaRPr lang="pt-BR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254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Macro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254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51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4BACC6"/>
                      </a:solidFill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Encerramentos, repasses e transbordo de </a:t>
                      </a:r>
                      <a:r>
                        <a:rPr lang="pt-B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BD’s</a:t>
                      </a: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OS’s</a:t>
                      </a: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pt-B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SIAC’s</a:t>
                      </a: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Fixo tratados pelos usuários e por eventos massivos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Macro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18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4BACC6"/>
                      </a:solidFill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Envio de comandos de aprovisionamento e configurações dos terminais fixos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P2P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65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4BACC6"/>
                      </a:solidFill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Execução de comandos de aprovisionamento e configurações dos terminais fixos (*)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P2P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73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4BACC6"/>
                      </a:solidFill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Solicita visita do técnico de campo (*)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ESB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73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4BACC6"/>
                      </a:solidFill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Técnico</a:t>
                      </a:r>
                      <a:r>
                        <a:rPr lang="pt-BR" sz="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campo encerra BD via Click (*)</a:t>
                      </a:r>
                      <a:endParaRPr lang="pt-BR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ESB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Retângulo 45"/>
          <p:cNvSpPr/>
          <p:nvPr/>
        </p:nvSpPr>
        <p:spPr>
          <a:xfrm>
            <a:off x="242486" y="544267"/>
            <a:ext cx="3753450" cy="1739452"/>
          </a:xfrm>
          <a:prstGeom prst="rect">
            <a:avLst/>
          </a:prstGeom>
          <a:noFill/>
          <a:ln w="12700">
            <a:solidFill>
              <a:srgbClr val="009AA6"/>
            </a:solidFill>
          </a:ln>
        </p:spPr>
        <p:txBody>
          <a:bodyPr lIns="36000" tIns="36000" rIns="36000" bIns="36000" rtlCol="0" anchor="ctr">
            <a:normAutofit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smtClean="0">
              <a:solidFill>
                <a:srgbClr val="FFFFFF"/>
              </a:solidFill>
              <a:ea typeface="MS Gothic" charset="-128"/>
            </a:endParaRPr>
          </a:p>
        </p:txBody>
      </p:sp>
      <p:sp>
        <p:nvSpPr>
          <p:cNvPr id="147" name="Nuvem 146"/>
          <p:cNvSpPr/>
          <p:nvPr/>
        </p:nvSpPr>
        <p:spPr>
          <a:xfrm>
            <a:off x="2801516" y="674562"/>
            <a:ext cx="1075535" cy="673687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Rede Fixo R2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84" name="Retângulo de cantos arredondados 83"/>
          <p:cNvSpPr/>
          <p:nvPr/>
        </p:nvSpPr>
        <p:spPr>
          <a:xfrm>
            <a:off x="929308" y="1687763"/>
            <a:ext cx="648072" cy="432048"/>
          </a:xfrm>
          <a:prstGeom prst="roundRect">
            <a:avLst/>
          </a:prstGeom>
          <a:solidFill>
            <a:schemeClr val="bg1"/>
          </a:solidFill>
          <a:ln w="158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200" b="1" kern="0" dirty="0" smtClean="0">
                <a:solidFill>
                  <a:srgbClr val="000000"/>
                </a:solidFill>
                <a:latin typeface="Arial"/>
              </a:rPr>
              <a:t>SAC</a:t>
            </a:r>
            <a:endParaRPr lang="pt-BR" sz="1200" b="1" kern="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5" name="Conector de seta reta 195"/>
          <p:cNvCxnSpPr/>
          <p:nvPr/>
        </p:nvCxnSpPr>
        <p:spPr>
          <a:xfrm rot="16200000" flipH="1">
            <a:off x="427173" y="1267066"/>
            <a:ext cx="853634" cy="150635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</p:cxnSp>
      <p:sp>
        <p:nvSpPr>
          <p:cNvPr id="90" name="Retângulo de cantos arredondados 89"/>
          <p:cNvSpPr/>
          <p:nvPr/>
        </p:nvSpPr>
        <p:spPr>
          <a:xfrm>
            <a:off x="1668438" y="790696"/>
            <a:ext cx="648072" cy="432048"/>
          </a:xfrm>
          <a:prstGeom prst="roundRect">
            <a:avLst/>
          </a:prstGeom>
          <a:solidFill>
            <a:schemeClr val="bg1"/>
          </a:solidFill>
          <a:ln w="158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200" b="1" kern="0" dirty="0" smtClean="0">
                <a:solidFill>
                  <a:srgbClr val="000000"/>
                </a:solidFill>
                <a:latin typeface="Arial"/>
              </a:rPr>
              <a:t>MASC</a:t>
            </a:r>
            <a:endParaRPr lang="pt-BR" sz="1200" b="1" kern="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" name="Conector de seta reta 48"/>
          <p:cNvCxnSpPr>
            <a:stCxn id="128" idx="3"/>
            <a:endCxn id="90" idx="1"/>
          </p:cNvCxnSpPr>
          <p:nvPr/>
        </p:nvCxnSpPr>
        <p:spPr>
          <a:xfrm>
            <a:off x="1204099" y="1003802"/>
            <a:ext cx="464339" cy="2918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>
            <a:stCxn id="90" idx="3"/>
            <a:endCxn id="147" idx="2"/>
          </p:cNvCxnSpPr>
          <p:nvPr/>
        </p:nvCxnSpPr>
        <p:spPr>
          <a:xfrm>
            <a:off x="2316510" y="1006720"/>
            <a:ext cx="488342" cy="4686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ângulo de cantos arredondados 128"/>
          <p:cNvSpPr/>
          <p:nvPr/>
        </p:nvSpPr>
        <p:spPr>
          <a:xfrm>
            <a:off x="2123728" y="1695263"/>
            <a:ext cx="648072" cy="432048"/>
          </a:xfrm>
          <a:prstGeom prst="roundRect">
            <a:avLst/>
          </a:prstGeom>
          <a:solidFill>
            <a:schemeClr val="bg1"/>
          </a:solidFill>
          <a:ln w="158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200" b="1" kern="0" dirty="0" smtClean="0">
                <a:solidFill>
                  <a:srgbClr val="000000"/>
                </a:solidFill>
                <a:latin typeface="Arial"/>
              </a:rPr>
              <a:t>CLICK</a:t>
            </a:r>
            <a:endParaRPr lang="pt-BR" sz="1200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Retângulo de cantos arredondados 127"/>
          <p:cNvSpPr/>
          <p:nvPr/>
        </p:nvSpPr>
        <p:spPr>
          <a:xfrm>
            <a:off x="353244" y="768831"/>
            <a:ext cx="850855" cy="4699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200" b="1" kern="0" dirty="0" smtClean="0">
                <a:solidFill>
                  <a:srgbClr val="000000"/>
                </a:solidFill>
                <a:latin typeface="Arial"/>
              </a:rPr>
              <a:t>SIGO</a:t>
            </a:r>
            <a:endParaRPr lang="pt-BR" sz="1200" b="1" kern="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Picture 4" descr="http://images.clipshrine.com/getimg/PngMedium-male-user-icon-phone-ear-headset-160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12" y="645987"/>
            <a:ext cx="161556" cy="26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Conector de seta reta 195"/>
          <p:cNvCxnSpPr>
            <a:stCxn id="84" idx="1"/>
          </p:cNvCxnSpPr>
          <p:nvPr/>
        </p:nvCxnSpPr>
        <p:spPr>
          <a:xfrm rot="10800000">
            <a:off x="586810" y="1222745"/>
            <a:ext cx="342499" cy="681043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</p:cxnSp>
      <p:sp>
        <p:nvSpPr>
          <p:cNvPr id="72" name="Oval 40"/>
          <p:cNvSpPr>
            <a:spLocks noChangeArrowheads="1"/>
          </p:cNvSpPr>
          <p:nvPr/>
        </p:nvSpPr>
        <p:spPr bwMode="auto">
          <a:xfrm>
            <a:off x="672557" y="1825785"/>
            <a:ext cx="171004" cy="171004"/>
          </a:xfrm>
          <a:prstGeom prst="ellipse">
            <a:avLst/>
          </a:prstGeom>
          <a:solidFill>
            <a:sysClr val="windowText" lastClr="000000">
              <a:lumMod val="85000"/>
              <a:lumOff val="15000"/>
            </a:sysClr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Arial" charset="0"/>
              </a:rPr>
              <a:t>1</a:t>
            </a:r>
          </a:p>
        </p:txBody>
      </p:sp>
      <p:sp>
        <p:nvSpPr>
          <p:cNvPr id="142" name="Oval 40"/>
          <p:cNvSpPr>
            <a:spLocks noChangeArrowheads="1"/>
          </p:cNvSpPr>
          <p:nvPr/>
        </p:nvSpPr>
        <p:spPr bwMode="auto">
          <a:xfrm>
            <a:off x="702694" y="1322595"/>
            <a:ext cx="171004" cy="171004"/>
          </a:xfrm>
          <a:prstGeom prst="ellipse">
            <a:avLst/>
          </a:prstGeom>
          <a:solidFill>
            <a:sysClr val="windowText" lastClr="000000">
              <a:lumMod val="85000"/>
              <a:lumOff val="15000"/>
            </a:sysClr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Arial" charset="0"/>
              </a:rPr>
              <a:t>2</a:t>
            </a:r>
          </a:p>
        </p:txBody>
      </p:sp>
      <p:sp>
        <p:nvSpPr>
          <p:cNvPr id="143" name="Oval 40"/>
          <p:cNvSpPr>
            <a:spLocks noChangeArrowheads="1"/>
          </p:cNvSpPr>
          <p:nvPr/>
        </p:nvSpPr>
        <p:spPr bwMode="auto">
          <a:xfrm>
            <a:off x="1341241" y="790389"/>
            <a:ext cx="171004" cy="171004"/>
          </a:xfrm>
          <a:prstGeom prst="ellipse">
            <a:avLst/>
          </a:prstGeom>
          <a:solidFill>
            <a:sysClr val="windowText" lastClr="000000">
              <a:lumMod val="85000"/>
              <a:lumOff val="15000"/>
            </a:sysClr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b="1" kern="0" dirty="0">
                <a:solidFill>
                  <a:prstClr val="white"/>
                </a:solidFill>
                <a:cs typeface="Arial" charset="0"/>
              </a:rPr>
              <a:t>3</a:t>
            </a:r>
            <a:endParaRPr kumimoji="0" lang="pt-BR" sz="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45" name="Oval 40"/>
          <p:cNvSpPr>
            <a:spLocks noChangeArrowheads="1"/>
          </p:cNvSpPr>
          <p:nvPr/>
        </p:nvSpPr>
        <p:spPr bwMode="auto">
          <a:xfrm>
            <a:off x="2471638" y="790389"/>
            <a:ext cx="171004" cy="171004"/>
          </a:xfrm>
          <a:prstGeom prst="ellipse">
            <a:avLst/>
          </a:prstGeom>
          <a:solidFill>
            <a:sysClr val="windowText" lastClr="000000">
              <a:lumMod val="85000"/>
              <a:lumOff val="15000"/>
            </a:sysClr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b="1" kern="0" noProof="0" dirty="0" smtClean="0">
                <a:solidFill>
                  <a:prstClr val="white"/>
                </a:solidFill>
                <a:cs typeface="Arial" charset="0"/>
              </a:rPr>
              <a:t>4</a:t>
            </a:r>
            <a:endParaRPr kumimoji="0" lang="pt-BR" sz="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46" name="Oval 40"/>
          <p:cNvSpPr>
            <a:spLocks noChangeArrowheads="1"/>
          </p:cNvSpPr>
          <p:nvPr/>
        </p:nvSpPr>
        <p:spPr bwMode="auto">
          <a:xfrm>
            <a:off x="1765052" y="1582688"/>
            <a:ext cx="171004" cy="171004"/>
          </a:xfrm>
          <a:prstGeom prst="ellipse">
            <a:avLst/>
          </a:prstGeom>
          <a:solidFill>
            <a:sysClr val="windowText" lastClr="000000">
              <a:lumMod val="85000"/>
              <a:lumOff val="15000"/>
            </a:sysClr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Arial" charset="0"/>
              </a:rPr>
              <a:t>5</a:t>
            </a:r>
          </a:p>
        </p:txBody>
      </p:sp>
      <p:graphicFrame>
        <p:nvGraphicFramePr>
          <p:cNvPr id="15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074848"/>
              </p:ext>
            </p:extLst>
          </p:nvPr>
        </p:nvGraphicFramePr>
        <p:xfrm>
          <a:off x="4471417" y="2658616"/>
          <a:ext cx="4412367" cy="1310640"/>
        </p:xfrm>
        <a:graphic>
          <a:graphicData uri="http://schemas.openxmlformats.org/drawingml/2006/table">
            <a:tbl>
              <a:tblPr firstRow="1" bandRow="1"/>
              <a:tblGrid>
                <a:gridCol w="316607"/>
                <a:gridCol w="3384376"/>
                <a:gridCol w="711384"/>
              </a:tblGrid>
              <a:tr h="13966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pt-BR" sz="8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Atividade</a:t>
                      </a:r>
                      <a:endParaRPr lang="pt-BR" sz="8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A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Interface</a:t>
                      </a:r>
                      <a:endParaRPr lang="pt-BR" sz="800" b="1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A6"/>
                    </a:solidFill>
                  </a:tcPr>
                </a:tc>
              </a:tr>
              <a:tr h="214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254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Coleta/Extração</a:t>
                      </a:r>
                      <a:r>
                        <a:rPr lang="pt-BR" sz="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 </a:t>
                      </a:r>
                      <a:r>
                        <a:rPr lang="pt-B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BD’s</a:t>
                      </a: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OS’s</a:t>
                      </a: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pt-B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SIAC’s</a:t>
                      </a: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Velox para tratamento pelos </a:t>
                      </a:r>
                      <a:r>
                        <a:rPr lang="pt-BR" sz="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usuários e por eventos massivos</a:t>
                      </a:r>
                      <a:endParaRPr lang="pt-BR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254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Macro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254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4BACC6"/>
                      </a:solidFill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Encerramentos, repasses e transbordo de </a:t>
                      </a:r>
                      <a:r>
                        <a:rPr lang="pt-B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BD’s</a:t>
                      </a: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OS’s</a:t>
                      </a: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pt-BR" sz="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SIAC’s</a:t>
                      </a: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Velox tratados pelos usuários e por eventos massivos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Macro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93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4BACC6"/>
                      </a:solidFill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Solicita visita do técnico de campo (*)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ESB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86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4BACC6"/>
                      </a:solidFill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Técnico</a:t>
                      </a:r>
                      <a:r>
                        <a:rPr lang="pt-BR" sz="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campo encerra BD via Click (*)</a:t>
                      </a:r>
                      <a:endParaRPr lang="pt-BR" sz="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ESB</a:t>
                      </a:r>
                      <a:endParaRPr lang="en-US" sz="8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5" name="Retângulo 154"/>
          <p:cNvSpPr/>
          <p:nvPr/>
        </p:nvSpPr>
        <p:spPr>
          <a:xfrm>
            <a:off x="242486" y="2364276"/>
            <a:ext cx="3753450" cy="1735387"/>
          </a:xfrm>
          <a:prstGeom prst="rect">
            <a:avLst/>
          </a:prstGeom>
          <a:noFill/>
          <a:ln w="12700">
            <a:solidFill>
              <a:srgbClr val="009AA6"/>
            </a:solidFill>
          </a:ln>
        </p:spPr>
        <p:txBody>
          <a:bodyPr lIns="36000" tIns="36000" rIns="36000" bIns="36000" rtlCol="0" anchor="ctr">
            <a:normAutofit/>
          </a:bodyPr>
          <a:lstStyle/>
          <a:p>
            <a:pPr algn="ctr" defTabSz="9144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defRPr/>
            </a:pPr>
            <a:endParaRPr lang="pt-BR" sz="1200" b="1" kern="0" dirty="0" smtClean="0">
              <a:solidFill>
                <a:srgbClr val="FFFFFF"/>
              </a:solidFill>
              <a:ea typeface="MS Gothic" charset="-128"/>
            </a:endParaRPr>
          </a:p>
        </p:txBody>
      </p:sp>
      <p:cxnSp>
        <p:nvCxnSpPr>
          <p:cNvPr id="160" name="Conector de seta reta 195"/>
          <p:cNvCxnSpPr/>
          <p:nvPr/>
        </p:nvCxnSpPr>
        <p:spPr>
          <a:xfrm rot="16200000" flipH="1">
            <a:off x="372236" y="3015517"/>
            <a:ext cx="963509" cy="150636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</p:cxnSp>
      <p:sp>
        <p:nvSpPr>
          <p:cNvPr id="168" name="Retângulo de cantos arredondados 167"/>
          <p:cNvSpPr/>
          <p:nvPr/>
        </p:nvSpPr>
        <p:spPr>
          <a:xfrm>
            <a:off x="353244" y="2578775"/>
            <a:ext cx="850855" cy="4699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200" b="1" kern="0" dirty="0" smtClean="0">
                <a:solidFill>
                  <a:srgbClr val="000000"/>
                </a:solidFill>
                <a:latin typeface="Arial"/>
              </a:rPr>
              <a:t>SIGO</a:t>
            </a:r>
            <a:endParaRPr lang="pt-BR" sz="1200" b="1" kern="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Picture 4" descr="http://images.clipshrine.com/getimg/PngMedium-male-user-icon-phone-ear-headset-160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12" y="2455931"/>
            <a:ext cx="161556" cy="26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0" name="Conector de seta reta 195"/>
          <p:cNvCxnSpPr>
            <a:stCxn id="159" idx="1"/>
          </p:cNvCxnSpPr>
          <p:nvPr/>
        </p:nvCxnSpPr>
        <p:spPr>
          <a:xfrm rot="10800000">
            <a:off x="569268" y="3048716"/>
            <a:ext cx="360040" cy="712492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</p:cxnSp>
      <p:sp>
        <p:nvSpPr>
          <p:cNvPr id="171" name="Oval 40"/>
          <p:cNvSpPr>
            <a:spLocks noChangeArrowheads="1"/>
          </p:cNvSpPr>
          <p:nvPr/>
        </p:nvSpPr>
        <p:spPr bwMode="auto">
          <a:xfrm>
            <a:off x="672557" y="3683206"/>
            <a:ext cx="171004" cy="171004"/>
          </a:xfrm>
          <a:prstGeom prst="ellipse">
            <a:avLst/>
          </a:prstGeom>
          <a:solidFill>
            <a:sysClr val="windowText" lastClr="000000">
              <a:lumMod val="85000"/>
              <a:lumOff val="15000"/>
            </a:sysClr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Arial" charset="0"/>
              </a:rPr>
              <a:t>1</a:t>
            </a:r>
          </a:p>
        </p:txBody>
      </p:sp>
      <p:sp>
        <p:nvSpPr>
          <p:cNvPr id="175" name="Oval 40"/>
          <p:cNvSpPr>
            <a:spLocks noChangeArrowheads="1"/>
          </p:cNvSpPr>
          <p:nvPr/>
        </p:nvSpPr>
        <p:spPr bwMode="auto">
          <a:xfrm>
            <a:off x="702694" y="3132539"/>
            <a:ext cx="171004" cy="171004"/>
          </a:xfrm>
          <a:prstGeom prst="ellipse">
            <a:avLst/>
          </a:prstGeom>
          <a:solidFill>
            <a:sysClr val="windowText" lastClr="000000">
              <a:lumMod val="85000"/>
              <a:lumOff val="15000"/>
            </a:sysClr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Arial" charset="0"/>
              </a:rPr>
              <a:t>2</a:t>
            </a:r>
          </a:p>
        </p:txBody>
      </p:sp>
      <p:sp>
        <p:nvSpPr>
          <p:cNvPr id="122" name="CaixaDeTexto 121"/>
          <p:cNvSpPr txBox="1"/>
          <p:nvPr/>
        </p:nvSpPr>
        <p:spPr>
          <a:xfrm>
            <a:off x="3385964" y="1881290"/>
            <a:ext cx="49108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400" b="1" dirty="0" smtClean="0">
                <a:solidFill>
                  <a:schemeClr val="accent4"/>
                </a:solidFill>
                <a:latin typeface="Simplon BP" charset="0"/>
                <a:ea typeface="Simplon BP" charset="0"/>
                <a:cs typeface="Simplon BP" charset="0"/>
              </a:rPr>
              <a:t>FIXO</a:t>
            </a:r>
          </a:p>
        </p:txBody>
      </p:sp>
      <p:sp>
        <p:nvSpPr>
          <p:cNvPr id="179" name="CaixaDeTexto 178"/>
          <p:cNvSpPr txBox="1"/>
          <p:nvPr/>
        </p:nvSpPr>
        <p:spPr>
          <a:xfrm>
            <a:off x="3179601" y="3678170"/>
            <a:ext cx="681844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400" b="1" dirty="0" smtClean="0">
                <a:solidFill>
                  <a:srgbClr val="439E9F"/>
                </a:solidFill>
                <a:latin typeface="Simplon BP" charset="0"/>
                <a:ea typeface="Simplon BP" charset="0"/>
                <a:cs typeface="Simplon BP" charset="0"/>
              </a:rPr>
              <a:t>VELOX</a:t>
            </a:r>
          </a:p>
        </p:txBody>
      </p:sp>
      <p:sp>
        <p:nvSpPr>
          <p:cNvPr id="182" name="Retângulo de cantos arredondados 181"/>
          <p:cNvSpPr/>
          <p:nvPr/>
        </p:nvSpPr>
        <p:spPr>
          <a:xfrm>
            <a:off x="2627784" y="3060178"/>
            <a:ext cx="648072" cy="432048"/>
          </a:xfrm>
          <a:prstGeom prst="roundRect">
            <a:avLst/>
          </a:prstGeom>
          <a:solidFill>
            <a:schemeClr val="bg1"/>
          </a:solidFill>
          <a:ln w="158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200" b="1" kern="0" dirty="0" smtClean="0">
                <a:solidFill>
                  <a:srgbClr val="000000"/>
                </a:solidFill>
                <a:latin typeface="Arial"/>
              </a:rPr>
              <a:t>CLICK</a:t>
            </a:r>
            <a:endParaRPr lang="pt-BR" sz="1200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Oval 40"/>
          <p:cNvSpPr>
            <a:spLocks noChangeArrowheads="1"/>
          </p:cNvSpPr>
          <p:nvPr/>
        </p:nvSpPr>
        <p:spPr bwMode="auto">
          <a:xfrm>
            <a:off x="2168748" y="3473946"/>
            <a:ext cx="171004" cy="171004"/>
          </a:xfrm>
          <a:prstGeom prst="ellipse">
            <a:avLst/>
          </a:prstGeom>
          <a:solidFill>
            <a:sysClr val="windowText" lastClr="000000">
              <a:lumMod val="85000"/>
              <a:lumOff val="15000"/>
            </a:sysClr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Arial" charset="0"/>
              </a:rPr>
              <a:t>3</a:t>
            </a:r>
          </a:p>
        </p:txBody>
      </p:sp>
      <p:cxnSp>
        <p:nvCxnSpPr>
          <p:cNvPr id="189" name="Conector de seta reta 188"/>
          <p:cNvCxnSpPr/>
          <p:nvPr/>
        </p:nvCxnSpPr>
        <p:spPr>
          <a:xfrm>
            <a:off x="1577380" y="1837112"/>
            <a:ext cx="546348" cy="75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de seta reta 195"/>
          <p:cNvCxnSpPr/>
          <p:nvPr/>
        </p:nvCxnSpPr>
        <p:spPr>
          <a:xfrm flipV="1">
            <a:off x="1547664" y="3492226"/>
            <a:ext cx="1283382" cy="185944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57" name="CaixaDeTexto 356"/>
          <p:cNvSpPr txBox="1"/>
          <p:nvPr/>
        </p:nvSpPr>
        <p:spPr>
          <a:xfrm>
            <a:off x="4447338" y="4098776"/>
            <a:ext cx="2054015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800" dirty="0" smtClean="0">
                <a:latin typeface="Simplon BP" charset="0"/>
                <a:ea typeface="Simplon BP" charset="0"/>
                <a:cs typeface="Simplon BP" charset="0"/>
              </a:rPr>
              <a:t>(*) Funcionalidade fora do escopo do SIGO</a:t>
            </a:r>
          </a:p>
        </p:txBody>
      </p:sp>
      <p:pic>
        <p:nvPicPr>
          <p:cNvPr id="7170" name="Picture 2" descr="http://publicdomainvectors.org/photos/people-juliane-krug-09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295" y="1491630"/>
            <a:ext cx="175271" cy="2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2" descr="http://publicdomainvectors.org/photos/people-juliane-krug-09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465" y="2862849"/>
            <a:ext cx="175271" cy="2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" name="Retângulo de cantos arredondados 205"/>
          <p:cNvSpPr/>
          <p:nvPr/>
        </p:nvSpPr>
        <p:spPr>
          <a:xfrm>
            <a:off x="338466" y="4452148"/>
            <a:ext cx="2019897" cy="443899"/>
          </a:xfrm>
          <a:prstGeom prst="roundRect">
            <a:avLst>
              <a:gd name="adj" fmla="val 9145"/>
            </a:avLst>
          </a:prstGeom>
          <a:noFill/>
          <a:ln w="3175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  <p:txBody>
          <a:bodyPr wrap="square" lIns="108000" tIns="0" rIns="0" bIns="0" anchor="ctr">
            <a:noAutofit/>
          </a:bodyPr>
          <a:lstStyle/>
          <a:p>
            <a:pPr marL="0" marR="0" lvl="0" indent="0" defTabSz="914400" eaLnBrk="1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r>
              <a:rPr kumimoji="0" lang="pt-B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Sistema</a:t>
            </a:r>
          </a:p>
        </p:txBody>
      </p:sp>
      <p:sp>
        <p:nvSpPr>
          <p:cNvPr id="207" name="Retângulo de cantos arredondados 206"/>
          <p:cNvSpPr/>
          <p:nvPr/>
        </p:nvSpPr>
        <p:spPr>
          <a:xfrm>
            <a:off x="984635" y="4549990"/>
            <a:ext cx="575548" cy="275493"/>
          </a:xfrm>
          <a:prstGeom prst="roundRect">
            <a:avLst/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defTabSz="914400" eaLnBrk="1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r>
              <a:rPr kumimoji="0" lang="pt-B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TI</a:t>
            </a:r>
          </a:p>
        </p:txBody>
      </p:sp>
      <p:sp>
        <p:nvSpPr>
          <p:cNvPr id="208" name="Retângulo de cantos arredondados 207"/>
          <p:cNvSpPr/>
          <p:nvPr/>
        </p:nvSpPr>
        <p:spPr>
          <a:xfrm>
            <a:off x="1642231" y="4548239"/>
            <a:ext cx="576000" cy="27540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BFAF8F">
                <a:shade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r>
              <a:rPr kumimoji="0" lang="pt-B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Engenharia</a:t>
            </a:r>
          </a:p>
        </p:txBody>
      </p:sp>
      <p:sp>
        <p:nvSpPr>
          <p:cNvPr id="209" name="Retângulo de cantos arredondados 208"/>
          <p:cNvSpPr/>
          <p:nvPr/>
        </p:nvSpPr>
        <p:spPr>
          <a:xfrm>
            <a:off x="2450591" y="4452148"/>
            <a:ext cx="1416935" cy="440220"/>
          </a:xfrm>
          <a:prstGeom prst="roundRect">
            <a:avLst>
              <a:gd name="adj" fmla="val 9145"/>
            </a:avLst>
          </a:prstGeom>
          <a:noFill/>
          <a:ln w="3175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  <p:txBody>
          <a:bodyPr wrap="square" lIns="36000" tIns="0" rIns="0" bIns="0" anchor="t">
            <a:noAutofit/>
          </a:bodyPr>
          <a:lstStyle/>
          <a:p>
            <a:pPr marL="0" marR="0" lvl="0" indent="0" defTabSz="914400" eaLnBrk="1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r>
              <a:rPr kumimoji="0" lang="pt-B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Integração</a:t>
            </a:r>
          </a:p>
        </p:txBody>
      </p:sp>
      <p:cxnSp>
        <p:nvCxnSpPr>
          <p:cNvPr id="210" name="Conector de seta reta 209"/>
          <p:cNvCxnSpPr/>
          <p:nvPr/>
        </p:nvCxnSpPr>
        <p:spPr>
          <a:xfrm>
            <a:off x="3264270" y="4693971"/>
            <a:ext cx="544217" cy="175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13" name="CaixaDeTexto 212"/>
          <p:cNvSpPr txBox="1"/>
          <p:nvPr/>
        </p:nvSpPr>
        <p:spPr>
          <a:xfrm>
            <a:off x="2246871" y="4605889"/>
            <a:ext cx="986592" cy="321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r>
              <a:rPr kumimoji="0" lang="pt-B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Gothic" charset="-128"/>
              </a:rPr>
              <a:t>Síncrona</a:t>
            </a:r>
          </a:p>
          <a:p>
            <a:pPr marL="0" marR="0" lvl="0" indent="0" algn="r" defTabSz="9144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r>
              <a:rPr kumimoji="0" lang="pt-B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Gothic" charset="-128"/>
              </a:rPr>
              <a:t>Assíncrona</a:t>
            </a:r>
          </a:p>
        </p:txBody>
      </p:sp>
      <p:cxnSp>
        <p:nvCxnSpPr>
          <p:cNvPr id="219" name="Conector de seta reta 218"/>
          <p:cNvCxnSpPr/>
          <p:nvPr/>
        </p:nvCxnSpPr>
        <p:spPr>
          <a:xfrm>
            <a:off x="3268487" y="4816368"/>
            <a:ext cx="540000" cy="175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lgDash"/>
            <a:headEnd type="none" w="med" len="med"/>
            <a:tailEnd type="none" w="med" len="med"/>
          </a:ln>
          <a:effectLst/>
        </p:spPr>
      </p:cxnSp>
      <p:sp>
        <p:nvSpPr>
          <p:cNvPr id="227" name="Retângulo de cantos arredondados 226"/>
          <p:cNvSpPr/>
          <p:nvPr/>
        </p:nvSpPr>
        <p:spPr>
          <a:xfrm>
            <a:off x="227830" y="4317754"/>
            <a:ext cx="3758584" cy="630260"/>
          </a:xfrm>
          <a:prstGeom prst="roundRect">
            <a:avLst>
              <a:gd name="adj" fmla="val 9145"/>
            </a:avLst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wrap="square" lIns="36000" tIns="0" rIns="0" bIns="0" anchor="t">
            <a:noAutofit/>
          </a:bodyPr>
          <a:lstStyle/>
          <a:p>
            <a:pPr marL="0" marR="0" lvl="0" indent="0" defTabSz="914400" eaLnBrk="1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endParaRPr kumimoji="0" lang="pt-BR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0" name="CaixaDeTexto 219"/>
          <p:cNvSpPr txBox="1"/>
          <p:nvPr/>
        </p:nvSpPr>
        <p:spPr>
          <a:xfrm>
            <a:off x="351675" y="4207179"/>
            <a:ext cx="633507" cy="22115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r>
              <a:rPr kumimoji="0" lang="pt-B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Gothic" charset="-128"/>
              </a:rPr>
              <a:t>Legenda</a:t>
            </a:r>
            <a:endParaRPr kumimoji="0" lang="pt-BR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Gothic" charset="-128"/>
            </a:endParaRPr>
          </a:p>
        </p:txBody>
      </p:sp>
      <p:cxnSp>
        <p:nvCxnSpPr>
          <p:cNvPr id="230" name="Conector de seta reta 229"/>
          <p:cNvCxnSpPr/>
          <p:nvPr/>
        </p:nvCxnSpPr>
        <p:spPr>
          <a:xfrm flipH="1" flipV="1">
            <a:off x="1577380" y="1941887"/>
            <a:ext cx="546348" cy="75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40"/>
          <p:cNvSpPr>
            <a:spLocks noChangeArrowheads="1"/>
          </p:cNvSpPr>
          <p:nvPr/>
        </p:nvSpPr>
        <p:spPr bwMode="auto">
          <a:xfrm>
            <a:off x="1765052" y="1996789"/>
            <a:ext cx="171004" cy="171004"/>
          </a:xfrm>
          <a:prstGeom prst="ellipse">
            <a:avLst/>
          </a:prstGeom>
          <a:solidFill>
            <a:sysClr val="windowText" lastClr="000000">
              <a:lumMod val="85000"/>
              <a:lumOff val="15000"/>
            </a:sysClr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b="1" kern="0" dirty="0">
                <a:solidFill>
                  <a:prstClr val="white"/>
                </a:solidFill>
                <a:cs typeface="Arial" charset="0"/>
              </a:rPr>
              <a:t>6</a:t>
            </a:r>
            <a:endParaRPr kumimoji="0" lang="pt-BR" sz="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 charset="0"/>
            </a:endParaRPr>
          </a:p>
        </p:txBody>
      </p:sp>
      <p:cxnSp>
        <p:nvCxnSpPr>
          <p:cNvPr id="235" name="Conector de seta reta 195"/>
          <p:cNvCxnSpPr>
            <a:stCxn id="182" idx="2"/>
          </p:cNvCxnSpPr>
          <p:nvPr/>
        </p:nvCxnSpPr>
        <p:spPr>
          <a:xfrm rot="5400000">
            <a:off x="2061909" y="2977983"/>
            <a:ext cx="375669" cy="1404154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59" name="Retângulo de cantos arredondados 158"/>
          <p:cNvSpPr/>
          <p:nvPr/>
        </p:nvSpPr>
        <p:spPr>
          <a:xfrm>
            <a:off x="929308" y="3545184"/>
            <a:ext cx="648072" cy="432048"/>
          </a:xfrm>
          <a:prstGeom prst="roundRect">
            <a:avLst/>
          </a:prstGeom>
          <a:solidFill>
            <a:schemeClr val="bg1"/>
          </a:solidFill>
          <a:ln w="158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wrap="square" lIns="0" tIns="0" rIns="0" bIns="0" anchor="ctr">
            <a:noAutofit/>
          </a:bodyPr>
          <a:lstStyle/>
          <a:p>
            <a:pPr algn="ctr" defTabSz="91440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</a:pPr>
            <a:r>
              <a:rPr lang="pt-BR" sz="1200" b="1" kern="0" dirty="0" smtClean="0">
                <a:solidFill>
                  <a:srgbClr val="000000"/>
                </a:solidFill>
                <a:latin typeface="Arial"/>
              </a:rPr>
              <a:t>SAC</a:t>
            </a:r>
            <a:endParaRPr lang="pt-BR" sz="1200" b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Oval 40"/>
          <p:cNvSpPr>
            <a:spLocks noChangeArrowheads="1"/>
          </p:cNvSpPr>
          <p:nvPr/>
        </p:nvSpPr>
        <p:spPr bwMode="auto">
          <a:xfrm>
            <a:off x="2168748" y="3907358"/>
            <a:ext cx="171004" cy="171004"/>
          </a:xfrm>
          <a:prstGeom prst="ellipse">
            <a:avLst/>
          </a:prstGeom>
          <a:solidFill>
            <a:sysClr val="windowText" lastClr="000000">
              <a:lumMod val="85000"/>
              <a:lumOff val="15000"/>
            </a:sysClr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Arial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348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297905" y="2179638"/>
            <a:ext cx="8548190" cy="784225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800" dirty="0" err="1" smtClean="0"/>
              <a:t>DIRECIONAMENTOs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374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i Mestre">
  <a:themeElements>
    <a:clrScheme name="OI PANTONE">
      <a:dk1>
        <a:sysClr val="windowText" lastClr="000000"/>
      </a:dk1>
      <a:lt1>
        <a:sysClr val="window" lastClr="FFFFFF"/>
      </a:lt1>
      <a:dk2>
        <a:srgbClr val="439E9F"/>
      </a:dk2>
      <a:lt2>
        <a:srgbClr val="EEECE1"/>
      </a:lt2>
      <a:accent1>
        <a:srgbClr val="439E9F"/>
      </a:accent1>
      <a:accent2>
        <a:srgbClr val="AD3186"/>
      </a:accent2>
      <a:accent3>
        <a:srgbClr val="4D4E50"/>
      </a:accent3>
      <a:accent4>
        <a:srgbClr val="E98B33"/>
      </a:accent4>
      <a:accent5>
        <a:srgbClr val="000000"/>
      </a:accent5>
      <a:accent6>
        <a:srgbClr val="EE183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i_16x9_v101" id="{5C0BB77E-23BD-984D-BD7A-AB98F63866DD}" vid="{D338880C-D367-F44A-ABA6-F63C5F611B51}"/>
    </a:ext>
  </a:extLst>
</a:theme>
</file>

<file path=ppt/theme/theme2.xml><?xml version="1.0" encoding="utf-8"?>
<a:theme xmlns:a="http://schemas.openxmlformats.org/drawingml/2006/main" name="Storytelling">
  <a:themeElements>
    <a:clrScheme name="OI PANTONE">
      <a:dk1>
        <a:sysClr val="windowText" lastClr="000000"/>
      </a:dk1>
      <a:lt1>
        <a:sysClr val="window" lastClr="FFFFFF"/>
      </a:lt1>
      <a:dk2>
        <a:srgbClr val="439E9F"/>
      </a:dk2>
      <a:lt2>
        <a:srgbClr val="EEECE1"/>
      </a:lt2>
      <a:accent1>
        <a:srgbClr val="439E9F"/>
      </a:accent1>
      <a:accent2>
        <a:srgbClr val="AD3186"/>
      </a:accent2>
      <a:accent3>
        <a:srgbClr val="4D4E50"/>
      </a:accent3>
      <a:accent4>
        <a:srgbClr val="E98B33"/>
      </a:accent4>
      <a:accent5>
        <a:srgbClr val="000000"/>
      </a:accent5>
      <a:accent6>
        <a:srgbClr val="EE183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wrap="square" lIns="36000" tIns="36000" rIns="36000" bIns="36000" rtlCol="0" anchor="ctr">
        <a:noAutofit/>
      </a:bodyPr>
      <a:lstStyle>
        <a:defPPr algn="ctr">
          <a:defRPr sz="1400" dirty="0" err="1" smtClean="0">
            <a:latin typeface="Simplon BP Regular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i_16x9_v101" id="{5C0BB77E-23BD-984D-BD7A-AB98F63866DD}" vid="{36E02B14-F493-BB42-A5B0-CFA7235E487F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13675A2DC3FD848A850D8AE75E4FCEE" ma:contentTypeVersion="3" ma:contentTypeDescription="Crie um novo documento." ma:contentTypeScope="" ma:versionID="7686bb03bff1881aea49f28c6bf03d1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24CF31-6F23-4C62-8D68-AB78EC776F23}"/>
</file>

<file path=customXml/itemProps2.xml><?xml version="1.0" encoding="utf-8"?>
<ds:datastoreItem xmlns:ds="http://schemas.openxmlformats.org/officeDocument/2006/customXml" ds:itemID="{FC538A79-2F58-407C-BB81-583BF4C0EA47}"/>
</file>

<file path=customXml/itemProps3.xml><?xml version="1.0" encoding="utf-8"?>
<ds:datastoreItem xmlns:ds="http://schemas.openxmlformats.org/officeDocument/2006/customXml" ds:itemID="{C27154DF-975D-4016-B557-94F3B04EDD3C}"/>
</file>

<file path=docProps/app.xml><?xml version="1.0" encoding="utf-8"?>
<Properties xmlns="http://schemas.openxmlformats.org/officeDocument/2006/extended-properties" xmlns:vt="http://schemas.openxmlformats.org/officeDocument/2006/docPropsVTypes">
  <Template>Oi_16x9_v101</Template>
  <TotalTime>41420</TotalTime>
  <Words>816</Words>
  <Application>Microsoft Office PowerPoint</Application>
  <PresentationFormat>Apresentação na tela (16:9)</PresentationFormat>
  <Paragraphs>178</Paragraphs>
  <Slides>13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Oi Mestre</vt:lpstr>
      <vt:lpstr>Storytelling</vt:lpstr>
      <vt:lpstr>Custom Design</vt:lpstr>
      <vt:lpstr>Visão geral da arquitetura</vt:lpstr>
      <vt:lpstr>ÍNDICE</vt:lpstr>
      <vt:lpstr>CENÁRIO ATUAL</vt:lpstr>
      <vt:lpstr>CONTEXTO</vt:lpstr>
      <vt:lpstr>CÉLULAS DE CO DE QUE UTILIZAM O SIGO</vt:lpstr>
      <vt:lpstr>FUNCIONALIDADES DO SIGO UTILIZADAS NO CO</vt:lpstr>
      <vt:lpstr>Visão geral DOS MACRO fluxos</vt:lpstr>
      <vt:lpstr>Apresentação do PowerPoint</vt:lpstr>
      <vt:lpstr>DIRECIONAMENTOs</vt:lpstr>
      <vt:lpstr>INSIGHTS</vt:lpstr>
      <vt:lpstr>SOLUçÕES PROPOSTAS</vt:lpstr>
      <vt:lpstr>SOLUÇÕES PROPOSTAS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Consolidação IMS e Lançamento VoIP - Executivo</dc:title>
  <dc:creator>Microsoft Office User</dc:creator>
  <cp:lastModifiedBy>profile</cp:lastModifiedBy>
  <cp:revision>1075</cp:revision>
  <dcterms:created xsi:type="dcterms:W3CDTF">2015-09-15T23:15:31Z</dcterms:created>
  <dcterms:modified xsi:type="dcterms:W3CDTF">2016-04-05T20:40:12Z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0x010100413675A2DC3FD848A850D8AE75E4FCEE</vt:lpwstr>
  </property>
</Properties>
</file>