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0" r:id="rId3"/>
    <p:sldId id="386" r:id="rId4"/>
    <p:sldId id="400" r:id="rId5"/>
    <p:sldId id="401" r:id="rId6"/>
    <p:sldId id="403" r:id="rId7"/>
    <p:sldId id="404" r:id="rId8"/>
    <p:sldId id="405" r:id="rId9"/>
  </p:sldIdLst>
  <p:sldSz cx="9144000" cy="6858000" type="screen4x3"/>
  <p:notesSz cx="6858000" cy="9144000"/>
  <p:defaultTextStyle>
    <a:defPPr>
      <a:defRPr lang="en-US"/>
    </a:defPPr>
    <a:lvl1pPr marL="0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8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8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96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96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95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92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e Kirby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1"/>
    <a:srgbClr val="464646"/>
    <a:srgbClr val="CEE7FE"/>
    <a:srgbClr val="CD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66110" autoAdjust="0"/>
  </p:normalViewPr>
  <p:slideViewPr>
    <p:cSldViewPr snapToObjects="1">
      <p:cViewPr>
        <p:scale>
          <a:sx n="90" d="100"/>
          <a:sy n="90" d="100"/>
        </p:scale>
        <p:origin x="-1880" y="-1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ommentAuthors" Target="commentAuthors.xml"/><Relationship Id="rId8" Type="http://schemas.openxmlformats.org/officeDocument/2006/relationships/slide" Target="slides/slide7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printerSettings" Target="printerSettings/printerSettings1.bin"/><Relationship Id="rId17" Type="http://schemas.openxmlformats.org/officeDocument/2006/relationships/tableStyles" Target="tableStyles.xml"/><Relationship Id="rId7" Type="http://schemas.openxmlformats.org/officeDocument/2006/relationships/slide" Target="slides/slide6.xml"/><Relationship Id="rId16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customXml" Target="../customXml/item3.xml"/><Relationship Id="rId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2.xml"/><Relationship Id="rId1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24/10/12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24/10/12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8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98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96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96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95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92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0E080360-4E80-4543-A75D-71112AB5FA8F}" type="slidenum">
              <a:rPr lang="ru-RU" sz="1200">
                <a:latin typeface="Calibri" pitchFamily="34" charset="0"/>
              </a:rPr>
              <a:pPr algn="r" eaLnBrk="1" hangingPunct="1"/>
              <a:t>2</a:t>
            </a:fld>
            <a:endParaRPr lang="ru-RU" sz="120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4" rIns="91408" bIns="45704" anchor="b"/>
          <a:lstStyle>
            <a:lvl1pPr defTabSz="91281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4BC0E81-9DF7-417A-92FF-3B0F1A83AC1A}" type="slidenum">
              <a:rPr lang="ru-RU" sz="1200">
                <a:solidFill>
                  <a:schemeClr val="bg1"/>
                </a:solidFill>
                <a:cs typeface="Arial" pitchFamily="34" charset="0"/>
              </a:rPr>
              <a:pPr algn="r" eaLnBrk="1" hangingPunct="1"/>
              <a:t>2</a:t>
            </a:fld>
            <a:endParaRPr lang="ru-RU" sz="12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698500"/>
            <a:ext cx="4545012" cy="34083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589" y="3875582"/>
            <a:ext cx="5901359" cy="46656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539" tIns="45539" rIns="45539" bIns="45539" numCol="1" anchor="ctr" anchorCtr="0" compatLnSpc="1">
            <a:prstTxWarp prst="textNoShape">
              <a:avLst/>
            </a:prstTxWarp>
          </a:bodyPr>
          <a:lstStyle/>
          <a:p>
            <a:pPr marL="230556" indent="-230556"/>
            <a:r>
              <a:rPr lang="en-GB" sz="800" dirty="0" smtClean="0">
                <a:ea typeface="ＭＳ Ｐゴシック" pitchFamily="34" charset="-128"/>
              </a:rPr>
              <a:t>UPDATE TITLE OF THIS SLIDE</a:t>
            </a:r>
          </a:p>
          <a:p>
            <a:pPr marL="230556" indent="-230556"/>
            <a:endParaRPr lang="en-GB" sz="800" dirty="0" smtClean="0">
              <a:ea typeface="ＭＳ Ｐゴシック" pitchFamily="34" charset="-128"/>
            </a:endParaRPr>
          </a:p>
          <a:p>
            <a:pPr marL="230556" indent="-230556"/>
            <a:r>
              <a:rPr lang="en-GB" sz="800" dirty="0" smtClean="0">
                <a:ea typeface="ＭＳ Ｐゴシック" pitchFamily="34" charset="-128"/>
              </a:rPr>
              <a:t>Leave Behinds:</a:t>
            </a:r>
          </a:p>
          <a:p>
            <a:pPr marL="230556" indent="-230556"/>
            <a:r>
              <a:rPr lang="en-US" sz="800" dirty="0" smtClean="0">
                <a:ea typeface="ＭＳ Ｐゴシック" pitchFamily="34" charset="-128"/>
              </a:rPr>
              <a:t>We have the most comprehensive end to end OSS/BSS solution in the industry</a:t>
            </a:r>
          </a:p>
          <a:p>
            <a:pPr marL="230556" indent="-230556"/>
            <a:r>
              <a:rPr lang="en-US" sz="800" dirty="0" smtClean="0">
                <a:ea typeface="ＭＳ Ｐゴシック" pitchFamily="34" charset="-128"/>
              </a:rPr>
              <a:t>We are backed by one of the biggest vendors – NEC</a:t>
            </a:r>
          </a:p>
          <a:p>
            <a:pPr marL="230556" indent="-230556"/>
            <a:r>
              <a:rPr lang="en-US" sz="800" baseline="0" dirty="0" smtClean="0">
                <a:ea typeface="ＭＳ Ｐゴシック" pitchFamily="34" charset="-128"/>
              </a:rPr>
              <a:t>We have necessary resources to successfully implement even the biggest transformations</a:t>
            </a:r>
          </a:p>
          <a:p>
            <a:pPr marL="230556" indent="-230556"/>
            <a:r>
              <a:rPr lang="en-US" sz="800" dirty="0" smtClean="0">
                <a:ea typeface="ＭＳ Ｐゴシック" pitchFamily="34" charset="-128"/>
              </a:rPr>
              <a:t>Mergers – we Stick to Commitments, Ensure Risk Mitigation and Business Continuity, Benefit from Synergy</a:t>
            </a:r>
          </a:p>
          <a:p>
            <a:r>
              <a:rPr lang="en-US" sz="800" dirty="0" smtClean="0"/>
              <a:t>We have a proven, highly appraised delivery methodology</a:t>
            </a:r>
            <a:r>
              <a:rPr lang="en-US" sz="800" baseline="0" dirty="0" smtClean="0"/>
              <a:t>, which contributes to a 100% successful delivery track record</a:t>
            </a:r>
            <a:endParaRPr lang="en-US" sz="800" dirty="0" smtClean="0"/>
          </a:p>
          <a:p>
            <a:r>
              <a:rPr lang="en-US" sz="800" dirty="0" smtClean="0"/>
              <a:t>We actively participate in </a:t>
            </a:r>
            <a:r>
              <a:rPr lang="en-US" sz="800" baseline="0" dirty="0" smtClean="0"/>
              <a:t>TMForum, </a:t>
            </a:r>
            <a:r>
              <a:rPr lang="en-US" sz="800" dirty="0" smtClean="0"/>
              <a:t>our</a:t>
            </a:r>
            <a:r>
              <a:rPr lang="en-US" sz="800" baseline="0" dirty="0" smtClean="0"/>
              <a:t> portfolio conforms to leading industry standards and best practices. H</a:t>
            </a:r>
            <a:r>
              <a:rPr lang="en-US" sz="800" dirty="0" smtClean="0"/>
              <a:t>ighest possible score and much ahead of competition</a:t>
            </a:r>
          </a:p>
          <a:p>
            <a:pPr marL="230556" indent="-230556"/>
            <a:endParaRPr lang="en-GB" sz="800" dirty="0" smtClean="0">
              <a:ea typeface="ＭＳ Ｐゴシック" pitchFamily="34" charset="-128"/>
            </a:endParaRPr>
          </a:p>
          <a:p>
            <a:pPr marL="230556" indent="-230556"/>
            <a:endParaRPr lang="en-GB" sz="800" dirty="0" smtClean="0">
              <a:ea typeface="ＭＳ Ｐゴシック" pitchFamily="34" charset="-128"/>
            </a:endParaRPr>
          </a:p>
          <a:p>
            <a:pPr marL="230556" indent="-230556"/>
            <a:endParaRPr lang="en-GB" sz="800" dirty="0" smtClean="0">
              <a:ea typeface="ＭＳ Ｐゴシック" pitchFamily="34" charset="-128"/>
            </a:endParaRPr>
          </a:p>
          <a:p>
            <a:pPr marL="230556" marR="0" lvl="2" indent="-23055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ea typeface="ＭＳ Ｐゴシック" pitchFamily="34" charset="-128"/>
              </a:rPr>
              <a:t>REMOVED - </a:t>
            </a:r>
            <a:r>
              <a:rPr lang="en-US" dirty="0" smtClean="0">
                <a:ea typeface="ＭＳ Ｐゴシック" pitchFamily="34" charset="-128"/>
              </a:rPr>
              <a:t>(Revenues = $1.8 Billion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*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pPr marL="230556" indent="-230556"/>
            <a:endParaRPr lang="en-GB" sz="800" dirty="0" smtClean="0">
              <a:ea typeface="ＭＳ Ｐゴシック" pitchFamily="34" charset="-128"/>
            </a:endParaRPr>
          </a:p>
          <a:p>
            <a:pPr marL="230556" indent="-230556"/>
            <a:endParaRPr lang="en-GB" sz="800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" y="3646"/>
            <a:ext cx="9143999" cy="54620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29134"/>
            <a:ext cx="9144000" cy="969959"/>
          </a:xfrm>
        </p:spPr>
        <p:txBody>
          <a:bodyPr lIns="216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indent="0" algn="l" defTabSz="9143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2012 NetCracker Technology Corp. Confidential.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0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8" name="Group 17"/>
          <p:cNvGrpSpPr>
            <a:grpSpLocks/>
          </p:cNvGrpSpPr>
          <p:nvPr userDrawn="1"/>
        </p:nvGrpSpPr>
        <p:grpSpPr bwMode="auto">
          <a:xfrm>
            <a:off x="216888" y="5599932"/>
            <a:ext cx="471485" cy="71437"/>
            <a:chOff x="180944" y="1112504"/>
            <a:chExt cx="471492" cy="71438"/>
          </a:xfrm>
        </p:grpSpPr>
        <p:sp>
          <p:nvSpPr>
            <p:cNvPr id="19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no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03" y="857232"/>
            <a:ext cx="8938901" cy="5654662"/>
          </a:xfrm>
        </p:spPr>
        <p:txBody>
          <a:bodyPr wrap="square" lIns="72000" rIns="72000">
            <a:normAutofit/>
          </a:bodyPr>
          <a:lstStyle>
            <a:lvl1pPr marL="228600" indent="-228600">
              <a:buFont typeface="Arial" pitchFamily="34" charset="0"/>
              <a:buChar char="•"/>
              <a:defRPr sz="2000"/>
            </a:lvl1pPr>
            <a:lvl2pPr marL="454025" indent="-225425">
              <a:buFont typeface="Arial" pitchFamily="34" charset="0"/>
              <a:buChar char="•"/>
              <a:defRPr sz="1800"/>
            </a:lvl2pPr>
            <a:lvl3pPr marL="685798" indent="-228600">
              <a:buFont typeface="Arial" pitchFamily="34" charset="0"/>
              <a:buChar char="•"/>
              <a:defRPr sz="1600"/>
            </a:lvl3pPr>
            <a:lvl4pPr marL="914398" indent="-228600">
              <a:buFont typeface="Arial" pitchFamily="34" charset="0"/>
              <a:buChar char="•"/>
              <a:defRPr sz="1400"/>
            </a:lvl4pPr>
            <a:lvl5pPr marL="1142998" indent="-228600" defTabSz="914398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8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://www.ezetop.com/wp-content/uploads/2010/11/190x120_oi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3952" y="6015790"/>
            <a:ext cx="1212848" cy="76601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_no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03" y="857232"/>
            <a:ext cx="8938901" cy="5654662"/>
          </a:xfrm>
        </p:spPr>
        <p:txBody>
          <a:bodyPr wrap="square" lIns="72000" rIns="72000">
            <a:normAutofit/>
          </a:bodyPr>
          <a:lstStyle>
            <a:lvl1pPr marL="265113" indent="-265113">
              <a:buFont typeface="+mj-lt"/>
              <a:buAutoNum type="arabicPeriod"/>
              <a:defRPr sz="2000"/>
            </a:lvl1pPr>
            <a:lvl2pPr marL="608011" indent="-342900">
              <a:buFont typeface="+mj-lt"/>
              <a:buAutoNum type="alphaLcPeriod"/>
              <a:defRPr sz="1800"/>
            </a:lvl2pPr>
            <a:lvl3pPr marL="803273" indent="-265113">
              <a:buFont typeface="Arial" pitchFamily="34" charset="0"/>
              <a:buChar char="•"/>
              <a:tabLst/>
              <a:defRPr sz="1600"/>
            </a:lvl3pPr>
            <a:lvl4pPr marL="1076323" indent="-273050">
              <a:buFont typeface="Arial" pitchFamily="34" charset="0"/>
              <a:buChar char="•"/>
              <a:defRPr sz="1400"/>
            </a:lvl4pPr>
            <a:lvl5pPr marL="1341436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8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.bmp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83942" y="196958"/>
            <a:ext cx="1847850" cy="452755"/>
          </a:xfrm>
          <a:prstGeom prst="rect">
            <a:avLst/>
          </a:prstGeom>
        </p:spPr>
      </p:pic>
      <p:pic>
        <p:nvPicPr>
          <p:cNvPr id="7" name="Picture 2" descr="http://www.ezetop.com/wp-content/uploads/2010/11/190x120_oi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3952" y="6015790"/>
            <a:ext cx="1212848" cy="76601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714348" y="954308"/>
            <a:ext cx="8215370" cy="357189"/>
          </a:xfrm>
          <a:noFill/>
        </p:spPr>
        <p:txBody>
          <a:bodyPr anchor="ctr">
            <a:normAutofit/>
          </a:bodyPr>
          <a:lstStyle>
            <a:lvl1pPr>
              <a:buNone/>
              <a:defRPr sz="20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0944" y="1112506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4003" y="1340770"/>
            <a:ext cx="8938901" cy="5109233"/>
          </a:xfrm>
        </p:spPr>
        <p:txBody>
          <a:bodyPr wrap="square" lIns="72000" rIns="72000">
            <a:normAutofit/>
          </a:bodyPr>
          <a:lstStyle>
            <a:lvl1pPr marL="228600" indent="-228600">
              <a:buFont typeface="Arial" pitchFamily="34" charset="0"/>
              <a:buChar char="•"/>
              <a:defRPr sz="2000"/>
            </a:lvl1pPr>
            <a:lvl2pPr marL="454025" indent="-225425">
              <a:buFont typeface="Arial" pitchFamily="34" charset="0"/>
              <a:buChar char="•"/>
              <a:defRPr sz="1800"/>
            </a:lvl2pPr>
            <a:lvl3pPr marL="685798" indent="-228600">
              <a:buFont typeface="Arial" pitchFamily="34" charset="0"/>
              <a:buChar char="•"/>
              <a:defRPr sz="1600"/>
            </a:lvl3pPr>
            <a:lvl4pPr marL="914398" indent="-228600">
              <a:buFont typeface="Arial" pitchFamily="34" charset="0"/>
              <a:buChar char="•"/>
              <a:defRPr sz="1400"/>
            </a:lvl4pPr>
            <a:lvl5pPr marL="1142998" indent="-228600" defTabSz="914398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8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http://www.ezetop.com/wp-content/uploads/2010/11/190x120_oi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3952" y="6015790"/>
            <a:ext cx="1212848" cy="76601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406" y="5572141"/>
            <a:ext cx="471492" cy="71438"/>
            <a:chOff x="180944" y="1112504"/>
            <a:chExt cx="471492" cy="71438"/>
          </a:xfrm>
        </p:grpSpPr>
        <p:sp>
          <p:nvSpPr>
            <p:cNvPr id="10" name="Oval 9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8286776" y="6572274"/>
            <a:ext cx="85722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indent="0" algn="r" defTabSz="9143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3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571604" y="6572274"/>
            <a:ext cx="314327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indent="0" algn="l" defTabSz="9143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2012 NetCracker Technology Corp. Confidential.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8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http://www.ezetop.com/wp-content/uploads/2010/11/190x120_oi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3952" y="6015790"/>
            <a:ext cx="1212848" cy="76601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02550" y="857235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550" y="0"/>
            <a:ext cx="8938900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660" y="857232"/>
            <a:ext cx="893279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8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1571604" y="6572274"/>
            <a:ext cx="314327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indent="0" algn="l" defTabSz="9143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2012 NetCracker Technology Corp. Confidential.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286776" y="6572274"/>
            <a:ext cx="85722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indent="0" algn="r" defTabSz="9143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3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50" r:id="rId4"/>
    <p:sldLayoutId id="2147483651" r:id="rId5"/>
  </p:sldLayoutIdLst>
  <p:transition xmlns:p14="http://schemas.microsoft.com/office/powerpoint/2010/main"/>
  <p:hf sldNum="0" hdr="0" ftr="0" dt="0"/>
  <p:txStyles>
    <p:titleStyle>
      <a:lvl1pPr algn="l" defTabSz="914398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398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38162" indent="-273050" algn="l" defTabSz="914398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803273" indent="-265113" algn="l" defTabSz="914398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76323" indent="-273050" algn="l" defTabSz="914398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6" indent="-265113" algn="l" defTabSz="914398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4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595" indent="-228600" algn="l" defTabSz="9143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600" algn="l" defTabSz="9143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4" indent="-228600" algn="l" defTabSz="9143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600" algn="l" defTabSz="9143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5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2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Proposta</a:t>
            </a:r>
            <a:r>
              <a:rPr lang="es-ES" dirty="0" smtClean="0"/>
              <a:t> </a:t>
            </a:r>
            <a:r>
              <a:rPr lang="es-ES" dirty="0" smtClean="0"/>
              <a:t>de </a:t>
            </a:r>
            <a:r>
              <a:rPr lang="es-ES" dirty="0" err="1" smtClean="0"/>
              <a:t>Migração</a:t>
            </a:r>
            <a:r>
              <a:rPr lang="es-ES" dirty="0" smtClean="0"/>
              <a:t> </a:t>
            </a:r>
            <a:r>
              <a:rPr lang="es-ES" dirty="0" err="1" smtClean="0"/>
              <a:t>Billing</a:t>
            </a:r>
            <a:r>
              <a:rPr lang="es-ES" dirty="0" smtClean="0"/>
              <a:t> Convergente</a:t>
            </a:r>
            <a:br>
              <a:rPr lang="es-ES" dirty="0" smtClean="0"/>
            </a:br>
            <a:r>
              <a:rPr lang="es-ES" dirty="0" smtClean="0"/>
              <a:t>Modelos de </a:t>
            </a:r>
            <a:r>
              <a:rPr lang="es-ES" dirty="0" err="1" smtClean="0"/>
              <a:t>Operacão</a:t>
            </a:r>
            <a:r>
              <a:rPr lang="es-ES" dirty="0" smtClean="0"/>
              <a:t> 				</a:t>
            </a:r>
            <a:r>
              <a:rPr lang="es-ES" sz="2000" dirty="0" smtClean="0"/>
              <a:t>              </a:t>
            </a:r>
            <a:r>
              <a:rPr lang="es-ES" sz="2000" dirty="0" err="1" smtClean="0"/>
              <a:t>Outubro</a:t>
            </a:r>
            <a:r>
              <a:rPr lang="es-ES" sz="2000" dirty="0" smtClean="0"/>
              <a:t>, 2012</a:t>
            </a:r>
            <a:endParaRPr lang="en-GB" sz="2000" dirty="0"/>
          </a:p>
        </p:txBody>
      </p:sp>
      <p:pic>
        <p:nvPicPr>
          <p:cNvPr id="10242" name="Picture 2" descr="http://www.ezetop.com/wp-content/uploads/2010/11/190x120_o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6752" y="5486400"/>
            <a:ext cx="2051048" cy="1295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BOT(Managed Services) vs. </a:t>
            </a:r>
            <a:r>
              <a:rPr lang="en-US" dirty="0" err="1" smtClean="0">
                <a:ea typeface="ＭＳ Ｐゴシック" pitchFamily="34" charset="-128"/>
              </a:rPr>
              <a:t>Operação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Assistida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9459" name="Content Placeholder 7"/>
          <p:cNvSpPr>
            <a:spLocks noGrp="1"/>
          </p:cNvSpPr>
          <p:nvPr>
            <p:ph idx="1"/>
          </p:nvPr>
        </p:nvSpPr>
        <p:spPr>
          <a:xfrm>
            <a:off x="0" y="822325"/>
            <a:ext cx="8939212" cy="5654675"/>
          </a:xfrm>
        </p:spPr>
        <p:txBody>
          <a:bodyPr lIns="182880" tIns="182880">
            <a:noAutofit/>
          </a:bodyPr>
          <a:lstStyle/>
          <a:p>
            <a:pPr marL="179388" indent="-179388">
              <a:spcBef>
                <a:spcPct val="0"/>
              </a:spcBef>
            </a:pPr>
            <a:r>
              <a:rPr lang="en-US" sz="18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Conforme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8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apresentado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8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em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8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nossa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8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proposta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, </a:t>
            </a:r>
            <a:r>
              <a:rPr lang="en-US" sz="18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são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8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oferecidas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2 </a:t>
            </a:r>
            <a:r>
              <a:rPr lang="en-US" sz="18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opções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 </a:t>
            </a:r>
            <a:r>
              <a:rPr lang="en-US" sz="18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Operação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 da </a:t>
            </a:r>
            <a:r>
              <a:rPr lang="en-US" sz="18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Plataforma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 Billing </a:t>
            </a:r>
            <a:r>
              <a:rPr lang="en-US" sz="18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Convergente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da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NetCracker,</a:t>
            </a: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8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sendo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as </a:t>
            </a:r>
            <a:r>
              <a:rPr lang="en-US" sz="18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mesmas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:</a:t>
            </a:r>
          </a:p>
          <a:p>
            <a:pPr marL="179388" indent="-179388">
              <a:spcBef>
                <a:spcPct val="0"/>
              </a:spcBef>
            </a:pPr>
            <a:endParaRPr lang="en-US" sz="18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  <a:p>
            <a:pPr marL="404813" lvl="1" indent="-179388">
              <a:lnSpc>
                <a:spcPct val="110000"/>
              </a:lnSpc>
              <a:spcBef>
                <a:spcPct val="0"/>
              </a:spcBef>
            </a:pPr>
            <a:r>
              <a:rPr lang="en-US" sz="1600" b="1" i="1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Opção</a:t>
            </a:r>
            <a:r>
              <a:rPr lang="en-US" sz="1600" b="1" i="1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1: BOT – Build , Operate &amp; Transfer (</a:t>
            </a:r>
            <a:r>
              <a:rPr lang="en-US" sz="1600" b="1" i="1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Construção</a:t>
            </a:r>
            <a:r>
              <a:rPr lang="en-US" sz="1600" b="1" i="1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, </a:t>
            </a:r>
            <a:r>
              <a:rPr lang="en-US" sz="1600" b="1" i="1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Operação</a:t>
            </a:r>
            <a:r>
              <a:rPr lang="en-US" sz="1600" b="1" i="1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e </a:t>
            </a:r>
            <a:r>
              <a:rPr lang="en-US" sz="1600" b="1" i="1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Transferência</a:t>
            </a:r>
            <a:r>
              <a:rPr lang="en-US" sz="1600" b="1" i="1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)</a:t>
            </a:r>
          </a:p>
          <a:p>
            <a:pPr marL="636586" lvl="2" indent="-179388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	O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Modelo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descrito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é um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Modelo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 Managed Services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cuja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estrategia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esta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composta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pelas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fases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Construção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do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Modelo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Operacional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,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sua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Gestão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e a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correspondente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Transferência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para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a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equipe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da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Oi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.</a:t>
            </a:r>
          </a:p>
          <a:p>
            <a:pPr marL="636586" lvl="2" indent="-179388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	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Neste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Modelo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NetCracker assume a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responsabilidade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pela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Operação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e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seus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SLAs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correspondentes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desde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 o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inicio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da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Operação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até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a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Fase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Transferência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.</a:t>
            </a:r>
          </a:p>
          <a:p>
            <a:pPr marL="636586" lvl="2" indent="-179388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	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Características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do 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serviço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descritas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no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Anexo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“2012_10NetCracker_Oi_RFQ Convergent Billing Solution and BOT_BOT Proposal” </a:t>
            </a:r>
            <a:r>
              <a:rPr lang="en-US" sz="1400" i="1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	</a:t>
            </a:r>
          </a:p>
          <a:p>
            <a:pPr marL="636586" lvl="2" indent="-179388">
              <a:lnSpc>
                <a:spcPct val="110000"/>
              </a:lnSpc>
              <a:spcBef>
                <a:spcPct val="0"/>
              </a:spcBef>
              <a:buNone/>
            </a:pPr>
            <a:endParaRPr lang="en-US" sz="1400" i="1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  <a:p>
            <a:pPr marL="404813" lvl="1" indent="-179388">
              <a:lnSpc>
                <a:spcPct val="110000"/>
              </a:lnSpc>
              <a:spcBef>
                <a:spcPct val="0"/>
              </a:spcBef>
            </a:pPr>
            <a:r>
              <a:rPr lang="en-US" sz="1600" b="1" i="1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Opção</a:t>
            </a:r>
            <a:r>
              <a:rPr lang="en-US" sz="1600" b="1" i="1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2: </a:t>
            </a:r>
            <a:r>
              <a:rPr lang="en-US" sz="1600" b="1" i="1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Operação</a:t>
            </a:r>
            <a:r>
              <a:rPr lang="en-US" sz="1600" b="1" i="1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600" b="1" i="1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Assistida</a:t>
            </a:r>
            <a:endParaRPr lang="en-US" sz="1600" b="1" i="1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  <a:p>
            <a:pPr marL="636586" lvl="2" indent="-179388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	No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modelo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Operação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Assistida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a NetCracker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presta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um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serviço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colaborativo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à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Operação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da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Oi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com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objetivo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refor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ç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ar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a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equipe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Operacional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,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sendo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que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a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responsabilidade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principal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pela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Gestão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Operacional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da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plataforma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é da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propria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Oi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. </a:t>
            </a:r>
          </a:p>
          <a:p>
            <a:pPr marL="636586" lvl="2" indent="-179388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	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Neste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modelo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aplicam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-se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somente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SLAs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correspondentes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a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Suporte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e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Manutenção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do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Modelo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Licenciado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.</a:t>
            </a:r>
          </a:p>
          <a:p>
            <a:pPr marL="636586" lvl="2" indent="-179388">
              <a:lnSpc>
                <a:spcPct val="110000"/>
              </a:lnSpc>
              <a:spcBef>
                <a:spcPct val="0"/>
              </a:spcBef>
              <a:buNone/>
            </a:pPr>
            <a:endParaRPr lang="en-US" sz="14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  <a:p>
            <a:pPr marL="636586" lvl="2" indent="-179388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	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Características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do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serviço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descrita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no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Capitulo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6 –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Operações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Assistidas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para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a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Oi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no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documento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2012_10NetCracker_Oi_RFQ Convergent Billing Solution and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BOT_Technical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Response_final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)</a:t>
            </a:r>
            <a:endParaRPr lang="en-US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4479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Processos</a:t>
            </a:r>
            <a:r>
              <a:rPr lang="en-US" dirty="0" smtClean="0"/>
              <a:t> </a:t>
            </a:r>
            <a:r>
              <a:rPr lang="en-US" dirty="0" err="1" smtClean="0"/>
              <a:t>Operacionais</a:t>
            </a:r>
            <a:r>
              <a:rPr lang="en-US" dirty="0" smtClean="0"/>
              <a:t> dos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Oferecidos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51305" y="1371600"/>
          <a:ext cx="6721095" cy="36039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83993"/>
                <a:gridCol w="2209800"/>
                <a:gridCol w="2027302"/>
              </a:tblGrid>
              <a:tr h="6094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</a:rPr>
                        <a:t>Processos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BOT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(Managed Services)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Operação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Assistida</a:t>
                      </a:r>
                      <a:endParaRPr 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75342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</a:rPr>
                        <a:t>Gestão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sz="1600" b="1" baseline="0" dirty="0" err="1" smtClean="0">
                          <a:solidFill>
                            <a:schemeClr val="bg1"/>
                          </a:solidFill>
                        </a:rPr>
                        <a:t>Incidências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8635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</a:rPr>
                        <a:t>Gestão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 das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</a:rPr>
                        <a:t>Aplicações</a:t>
                      </a:r>
                      <a:endParaRPr 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1480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</a:rPr>
                        <a:t>Gestão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</a:rPr>
                        <a:t>da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</a:rPr>
                        <a:t>Mudança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 (Change Management)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42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Gestão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de Capacity Planning e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15529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</a:rPr>
                        <a:t>Gestão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e </a:t>
                      </a:r>
                      <a:r>
                        <a:rPr lang="en-US" sz="1600" b="1" baseline="0" dirty="0" err="1" smtClean="0">
                          <a:solidFill>
                            <a:schemeClr val="bg1"/>
                          </a:solidFill>
                        </a:rPr>
                        <a:t>Administração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dos </a:t>
                      </a:r>
                      <a:r>
                        <a:rPr lang="en-US" sz="1600" b="1" baseline="0" dirty="0" err="1" smtClean="0">
                          <a:solidFill>
                            <a:schemeClr val="bg1"/>
                          </a:solidFill>
                        </a:rPr>
                        <a:t>Bancos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de Dados</a:t>
                      </a:r>
                      <a:endParaRPr 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Picture 2" descr="C:\Documents and Settings\jschneid\Local Settings\Temporary Internet Files\Content.IE5\4AIB5O3C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8804" y="2118776"/>
            <a:ext cx="470267" cy="307070"/>
          </a:xfrm>
          <a:prstGeom prst="rect">
            <a:avLst/>
          </a:prstGeom>
          <a:noFill/>
        </p:spPr>
      </p:pic>
      <p:pic>
        <p:nvPicPr>
          <p:cNvPr id="18" name="Picture 2" descr="C:\Documents and Settings\jschneid\Local Settings\Temporary Internet Files\Content.IE5\4AIB5O3C\MC900432530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558800" y="2741369"/>
            <a:ext cx="470267" cy="307070"/>
          </a:xfrm>
          <a:prstGeom prst="rect">
            <a:avLst/>
          </a:prstGeom>
          <a:noFill/>
        </p:spPr>
      </p:pic>
      <p:pic>
        <p:nvPicPr>
          <p:cNvPr id="19" name="Picture 2" descr="C:\Documents and Settings\jschneid\Local Settings\Temporary Internet Files\Content.IE5\4AIB5O3C\MC900432530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558800" y="3949234"/>
            <a:ext cx="470267" cy="307070"/>
          </a:xfrm>
          <a:prstGeom prst="rect">
            <a:avLst/>
          </a:prstGeom>
          <a:noFill/>
        </p:spPr>
      </p:pic>
      <p:pic>
        <p:nvPicPr>
          <p:cNvPr id="20" name="Picture 2" descr="C:\Documents and Settings\jschneid\Local Settings\Temporary Internet Files\Content.IE5\4AIB5O3C\MC900432530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558800" y="4569730"/>
            <a:ext cx="470267" cy="307070"/>
          </a:xfrm>
          <a:prstGeom prst="rect">
            <a:avLst/>
          </a:prstGeom>
          <a:noFill/>
        </p:spPr>
      </p:pic>
      <p:sp>
        <p:nvSpPr>
          <p:cNvPr id="33" name="Rectangle 32"/>
          <p:cNvSpPr/>
          <p:nvPr/>
        </p:nvSpPr>
        <p:spPr>
          <a:xfrm>
            <a:off x="1600201" y="5222165"/>
            <a:ext cx="4038600" cy="30777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Processos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sob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responsabilidade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da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NetCracker</a:t>
            </a:r>
            <a:endParaRPr lang="en-US" sz="1400" dirty="0">
              <a:solidFill>
                <a:srgbClr val="464646">
                  <a:lumMod val="75000"/>
                </a:srgbClr>
              </a:solidFill>
              <a:latin typeface="Arial" pitchFamily="34" charset="0"/>
            </a:endParaRPr>
          </a:p>
        </p:txBody>
      </p:sp>
      <p:pic>
        <p:nvPicPr>
          <p:cNvPr id="34" name="Picture 2" descr="C:\Documents and Settings\jschneid\Local Settings\Temporary Internet Files\Content.IE5\4AIB5O3C\MC900432530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553200" y="3289975"/>
            <a:ext cx="470267" cy="307070"/>
          </a:xfrm>
          <a:prstGeom prst="rect">
            <a:avLst/>
          </a:prstGeom>
          <a:noFill/>
        </p:spPr>
      </p:pic>
      <p:pic>
        <p:nvPicPr>
          <p:cNvPr id="35" name="Picture 2" descr="C:\Documents and Settings\jschneid\Local Settings\Temporary Internet Files\Content.IE5\4AIB5O3C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533" y="2122716"/>
            <a:ext cx="470267" cy="307070"/>
          </a:xfrm>
          <a:prstGeom prst="rect">
            <a:avLst/>
          </a:prstGeom>
          <a:noFill/>
        </p:spPr>
      </p:pic>
      <p:pic>
        <p:nvPicPr>
          <p:cNvPr id="36" name="Picture 2" descr="C:\Documents and Settings\jschneid\Local Settings\Temporary Internet Files\Content.IE5\4AIB5O3C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529" y="2745309"/>
            <a:ext cx="470267" cy="307070"/>
          </a:xfrm>
          <a:prstGeom prst="rect">
            <a:avLst/>
          </a:prstGeom>
          <a:noFill/>
        </p:spPr>
      </p:pic>
      <p:pic>
        <p:nvPicPr>
          <p:cNvPr id="37" name="Picture 2" descr="C:\Documents and Settings\jschneid\Local Settings\Temporary Internet Files\Content.IE5\4AIB5O3C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529" y="3953174"/>
            <a:ext cx="470267" cy="307070"/>
          </a:xfrm>
          <a:prstGeom prst="rect">
            <a:avLst/>
          </a:prstGeom>
          <a:noFill/>
        </p:spPr>
      </p:pic>
      <p:pic>
        <p:nvPicPr>
          <p:cNvPr id="38" name="Picture 2" descr="C:\Documents and Settings\jschneid\Local Settings\Temporary Internet Files\Content.IE5\4AIB5O3C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529" y="4573670"/>
            <a:ext cx="470267" cy="307070"/>
          </a:xfrm>
          <a:prstGeom prst="rect">
            <a:avLst/>
          </a:prstGeom>
          <a:noFill/>
        </p:spPr>
      </p:pic>
      <p:pic>
        <p:nvPicPr>
          <p:cNvPr id="39" name="Picture 2" descr="C:\Documents and Settings\jschneid\Local Settings\Temporary Internet Files\Content.IE5\4AIB5O3C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0929" y="3293915"/>
            <a:ext cx="470267" cy="307070"/>
          </a:xfrm>
          <a:prstGeom prst="rect">
            <a:avLst/>
          </a:prstGeom>
          <a:noFill/>
        </p:spPr>
      </p:pic>
      <p:pic>
        <p:nvPicPr>
          <p:cNvPr id="40" name="Picture 2" descr="C:\Documents and Settings\jschneid\Local Settings\Temporary Internet Files\Content.IE5\4AIB5O3C\MC90043253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148942"/>
            <a:ext cx="470267" cy="307070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1615784" y="5559623"/>
            <a:ext cx="8014444" cy="30777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Processos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sob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responsabilidade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da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Oi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com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suporte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on-site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da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NetCracker </a:t>
            </a:r>
            <a:endParaRPr lang="en-US" sz="1400" dirty="0">
              <a:solidFill>
                <a:srgbClr val="464646">
                  <a:lumMod val="75000"/>
                </a:srgbClr>
              </a:solidFill>
              <a:latin typeface="Arial" pitchFamily="34" charset="0"/>
            </a:endParaRPr>
          </a:p>
        </p:txBody>
      </p:sp>
      <p:pic>
        <p:nvPicPr>
          <p:cNvPr id="42" name="Picture 2" descr="C:\Documents and Settings\jschneid\Local Settings\Temporary Internet Files\Content.IE5\4AIB5O3C\MC900432530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1082383" y="5486400"/>
            <a:ext cx="470267" cy="30707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Apresentados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093" y="914400"/>
          <a:ext cx="8772307" cy="54948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42083"/>
                <a:gridCol w="2787024"/>
                <a:gridCol w="2743200"/>
              </a:tblGrid>
              <a:tr h="609469">
                <a:tc>
                  <a:txBody>
                    <a:bodyPr/>
                    <a:lstStyle/>
                    <a:p>
                      <a:pPr algn="ctr"/>
                      <a:endParaRPr lang="pt-BR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noProof="0" smtClean="0">
                          <a:solidFill>
                            <a:schemeClr val="bg1"/>
                          </a:solidFill>
                        </a:rPr>
                        <a:t>BOT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noProof="0" smtClean="0">
                          <a:solidFill>
                            <a:schemeClr val="bg1"/>
                          </a:solidFill>
                        </a:rPr>
                        <a:t>(Managed Services)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noProof="0" smtClean="0">
                          <a:solidFill>
                            <a:schemeClr val="bg1"/>
                          </a:solidFill>
                        </a:rPr>
                        <a:t>Operação Assistida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575342">
                <a:tc>
                  <a:txBody>
                    <a:bodyPr/>
                    <a:lstStyle/>
                    <a:p>
                      <a:r>
                        <a:rPr lang="pt-BR" sz="1200" b="1" noProof="0" smtClean="0">
                          <a:solidFill>
                            <a:schemeClr val="bg1"/>
                          </a:solidFill>
                        </a:rPr>
                        <a:t>Quem possui</a:t>
                      </a:r>
                      <a:r>
                        <a:rPr lang="pt-BR" sz="1200" b="1" baseline="0" noProof="0" smtClean="0">
                          <a:solidFill>
                            <a:schemeClr val="bg1"/>
                          </a:solidFill>
                        </a:rPr>
                        <a:t> o know-how da Operação da Plataforma?</a:t>
                      </a:r>
                      <a:endParaRPr lang="pt-BR" sz="1200" b="1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>
                          <a:solidFill>
                            <a:schemeClr val="bg1"/>
                          </a:solidFill>
                        </a:rPr>
                        <a:t>NetCracker. </a:t>
                      </a:r>
                    </a:p>
                    <a:p>
                      <a:r>
                        <a:rPr lang="pt-BR" sz="1200" noProof="0" dirty="0" smtClean="0">
                          <a:solidFill>
                            <a:schemeClr val="bg1"/>
                          </a:solidFill>
                        </a:rPr>
                        <a:t>(Na Fase de Transferência,</a:t>
                      </a:r>
                      <a:r>
                        <a:rPr lang="pt-BR" sz="1200" baseline="0" noProof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1200" noProof="0" dirty="0" smtClean="0">
                          <a:solidFill>
                            <a:schemeClr val="bg1"/>
                          </a:solidFill>
                        </a:rPr>
                        <a:t>Oi adquire o know-how e responsabilidade total sobre a Operação da Plataforma</a:t>
                      </a:r>
                      <a:r>
                        <a:rPr lang="pt-BR" sz="1200" baseline="0" noProof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smtClean="0">
                          <a:solidFill>
                            <a:schemeClr val="bg1"/>
                          </a:solidFill>
                        </a:rPr>
                        <a:t>Oi</a:t>
                      </a:r>
                    </a:p>
                    <a:p>
                      <a:r>
                        <a:rPr lang="pt-BR" sz="1200" noProof="0" smtClean="0">
                          <a:solidFill>
                            <a:schemeClr val="bg1"/>
                          </a:solidFill>
                        </a:rPr>
                        <a:t>(Oi</a:t>
                      </a:r>
                      <a:r>
                        <a:rPr lang="pt-BR" sz="1200" baseline="0" noProof="0" smtClean="0">
                          <a:solidFill>
                            <a:schemeClr val="bg1"/>
                          </a:solidFill>
                        </a:rPr>
                        <a:t> assume a operação desde a implementação da Fase 1)</a:t>
                      </a:r>
                      <a:endParaRPr lang="pt-BR" sz="12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8635">
                <a:tc>
                  <a:txBody>
                    <a:bodyPr/>
                    <a:lstStyle/>
                    <a:p>
                      <a:r>
                        <a:rPr lang="pt-BR" sz="1200" b="1" noProof="0" smtClean="0">
                          <a:solidFill>
                            <a:schemeClr val="bg1"/>
                          </a:solidFill>
                        </a:rPr>
                        <a:t>Quem</a:t>
                      </a:r>
                      <a:r>
                        <a:rPr lang="pt-BR" sz="1200" b="1" baseline="0" noProof="0" smtClean="0">
                          <a:solidFill>
                            <a:schemeClr val="bg1"/>
                          </a:solidFill>
                        </a:rPr>
                        <a:t> executa a estabilização do sistema após cada Migração?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smtClean="0">
                          <a:solidFill>
                            <a:schemeClr val="bg1"/>
                          </a:solidFill>
                        </a:rPr>
                        <a:t>NetCracker</a:t>
                      </a:r>
                      <a:endParaRPr lang="pt-BR" sz="1200" noProof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smtClean="0">
                          <a:solidFill>
                            <a:schemeClr val="bg1"/>
                          </a:solidFill>
                        </a:rPr>
                        <a:t>NetCracker.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14807">
                <a:tc>
                  <a:txBody>
                    <a:bodyPr/>
                    <a:lstStyle/>
                    <a:p>
                      <a:r>
                        <a:rPr lang="pt-BR" sz="1200" b="1" noProof="0" smtClean="0">
                          <a:solidFill>
                            <a:schemeClr val="bg1"/>
                          </a:solidFill>
                        </a:rPr>
                        <a:t>Apartir de quando Oi é responsável pela Plataforma e seu desempenho?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smtClean="0">
                          <a:solidFill>
                            <a:schemeClr val="bg1"/>
                          </a:solidFill>
                        </a:rPr>
                        <a:t>Apartir da conclusão da Fase de Transferência</a:t>
                      </a:r>
                      <a:endParaRPr lang="pt-BR" sz="1200" noProof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smtClean="0">
                          <a:solidFill>
                            <a:schemeClr val="bg1"/>
                          </a:solidFill>
                        </a:rPr>
                        <a:t>Apartir da conclusão do Periodo de Estabilização </a:t>
                      </a:r>
                      <a:r>
                        <a:rPr lang="pt-BR" sz="1200" baseline="0" noProof="0" smtClean="0">
                          <a:solidFill>
                            <a:schemeClr val="bg1"/>
                          </a:solidFill>
                        </a:rPr>
                        <a:t>(entre 1 a 3 meses conforme complexidade do processo implementado)</a:t>
                      </a:r>
                      <a:endParaRPr lang="pt-BR" sz="12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42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1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Aplicam SLAs ao Desempenho Operacional?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smtClean="0">
                          <a:solidFill>
                            <a:schemeClr val="bg1"/>
                          </a:solidFill>
                        </a:rPr>
                        <a:t>Sim</a:t>
                      </a:r>
                      <a:endParaRPr lang="pt-BR" sz="1200" noProof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smtClean="0">
                          <a:solidFill>
                            <a:schemeClr val="bg1"/>
                          </a:solidFill>
                        </a:rPr>
                        <a:t>Não</a:t>
                      </a:r>
                      <a:endParaRPr lang="pt-BR" sz="12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15529">
                <a:tc>
                  <a:txBody>
                    <a:bodyPr/>
                    <a:lstStyle/>
                    <a:p>
                      <a:r>
                        <a:rPr lang="pt-BR" sz="1200" b="1" noProof="0" smtClean="0">
                          <a:solidFill>
                            <a:schemeClr val="bg1"/>
                          </a:solidFill>
                        </a:rPr>
                        <a:t>Aplicam os SLAs de Suporte e Manutenção?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smtClean="0">
                          <a:solidFill>
                            <a:schemeClr val="bg1"/>
                          </a:solidFill>
                        </a:rPr>
                        <a:t>Sim</a:t>
                      </a:r>
                      <a:endParaRPr lang="pt-BR" sz="1200" noProof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smtClean="0">
                          <a:solidFill>
                            <a:schemeClr val="bg1"/>
                          </a:solidFill>
                        </a:rPr>
                        <a:t>Sim</a:t>
                      </a:r>
                      <a:endParaRPr lang="pt-BR" sz="12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15529">
                <a:tc>
                  <a:txBody>
                    <a:bodyPr/>
                    <a:lstStyle/>
                    <a:p>
                      <a:r>
                        <a:rPr lang="pt-BR" sz="1200" b="1" noProof="0" smtClean="0">
                          <a:solidFill>
                            <a:schemeClr val="bg1"/>
                          </a:solidFill>
                        </a:rPr>
                        <a:t>O Serviço de Suporte e Manutenção</a:t>
                      </a:r>
                      <a:r>
                        <a:rPr lang="pt-BR" sz="1200" b="1" baseline="0" noProof="0" smtClean="0">
                          <a:solidFill>
                            <a:schemeClr val="bg1"/>
                          </a:solidFill>
                        </a:rPr>
                        <a:t> está incluido no custo do serviço?</a:t>
                      </a:r>
                      <a:endParaRPr lang="pt-BR" sz="1200" b="1" noProof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smtClean="0">
                          <a:solidFill>
                            <a:schemeClr val="bg1"/>
                          </a:solidFill>
                        </a:rPr>
                        <a:t>Sim</a:t>
                      </a:r>
                      <a:endParaRPr lang="pt-BR" sz="1200" noProof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smtClean="0">
                          <a:solidFill>
                            <a:schemeClr val="bg1"/>
                          </a:solidFill>
                        </a:rPr>
                        <a:t>Não</a:t>
                      </a:r>
                    </a:p>
                    <a:p>
                      <a:r>
                        <a:rPr lang="pt-BR" sz="1200" noProof="0" smtClean="0">
                          <a:solidFill>
                            <a:schemeClr val="bg1"/>
                          </a:solidFill>
                        </a:rPr>
                        <a:t>(Os serviços de Assistencia a Operação e S&amp;M são cobrados separadamente)</a:t>
                      </a:r>
                      <a:endParaRPr lang="pt-BR" sz="12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15529">
                <a:tc>
                  <a:txBody>
                    <a:bodyPr/>
                    <a:lstStyle/>
                    <a:p>
                      <a:r>
                        <a:rPr lang="pt-BR" sz="1200" b="1" noProof="0" smtClean="0">
                          <a:solidFill>
                            <a:schemeClr val="bg1"/>
                          </a:solidFill>
                        </a:rPr>
                        <a:t>Existe</a:t>
                      </a:r>
                      <a:r>
                        <a:rPr lang="pt-BR" sz="1200" b="1" baseline="0" noProof="0" smtClean="0">
                          <a:solidFill>
                            <a:schemeClr val="bg1"/>
                          </a:solidFill>
                        </a:rPr>
                        <a:t> Periodo Mínimo para a prestação do serviço?</a:t>
                      </a:r>
                      <a:endParaRPr lang="pt-BR" sz="1200" b="1" noProof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smtClean="0">
                          <a:solidFill>
                            <a:schemeClr val="bg1"/>
                          </a:solidFill>
                        </a:rPr>
                        <a:t>Sim</a:t>
                      </a:r>
                    </a:p>
                    <a:p>
                      <a:r>
                        <a:rPr lang="pt-BR" sz="1200" noProof="0" smtClean="0">
                          <a:solidFill>
                            <a:schemeClr val="bg1"/>
                          </a:solidFill>
                        </a:rPr>
                        <a:t>Na</a:t>
                      </a:r>
                      <a:r>
                        <a:rPr lang="pt-BR" sz="1200" baseline="0" noProof="0" smtClean="0">
                          <a:solidFill>
                            <a:schemeClr val="bg1"/>
                          </a:solidFill>
                        </a:rPr>
                        <a:t> presente proposta aconselha-se um periodo de 4 anos (mínimo requerido 3,5 anos). </a:t>
                      </a:r>
                      <a:endParaRPr lang="pt-BR" sz="120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>
                          <a:solidFill>
                            <a:schemeClr val="bg1"/>
                          </a:solidFill>
                        </a:rPr>
                        <a:t>Não</a:t>
                      </a:r>
                    </a:p>
                    <a:p>
                      <a:endParaRPr lang="pt-BR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Cronograma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 de </a:t>
            </a:r>
            <a:r>
              <a:rPr lang="en-US" dirty="0" err="1" smtClean="0"/>
              <a:t>Projecto</a:t>
            </a:r>
            <a:r>
              <a:rPr lang="en-US" dirty="0" smtClean="0"/>
              <a:t> vs.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Operação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 (Managed Services)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990600"/>
            <a:ext cx="8077200" cy="397031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A proposta Comercial apresentada por </a:t>
            </a:r>
            <a:r>
              <a:rPr lang="pt-BR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NetCracker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considera o 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período 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de 4 anos, composto da seguinte forma:</a:t>
            </a:r>
          </a:p>
          <a:p>
            <a:pPr>
              <a:buFontTx/>
              <a:buChar char="-"/>
            </a:pP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Fase Construção (Build): 	6 Meses</a:t>
            </a:r>
          </a:p>
          <a:p>
            <a:pPr>
              <a:buFontTx/>
              <a:buChar char="-"/>
            </a:pP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Fase Operação (</a:t>
            </a:r>
            <a:r>
              <a:rPr lang="pt-BR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Operate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):	3 Anos</a:t>
            </a:r>
          </a:p>
          <a:p>
            <a:pPr>
              <a:buFontTx/>
              <a:buChar char="-"/>
            </a:pP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Fase Transferência (</a:t>
            </a:r>
            <a:r>
              <a:rPr lang="pt-BR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Transfer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:	6 Meses</a:t>
            </a:r>
          </a:p>
          <a:p>
            <a:pPr lvl="4"/>
            <a:r>
              <a:rPr lang="pt-BR" sz="1400" b="1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Total:	4 Anos</a:t>
            </a:r>
          </a:p>
          <a:p>
            <a:endParaRPr lang="pt-BR" sz="1400" b="1" dirty="0" smtClean="0">
              <a:solidFill>
                <a:srgbClr val="464646">
                  <a:lumMod val="75000"/>
                </a:srgbClr>
              </a:solidFill>
              <a:latin typeface="Arial" pitchFamily="34" charset="0"/>
            </a:endParaRPr>
          </a:p>
          <a:p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 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período 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observado de 4 anos é um 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período 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que </a:t>
            </a:r>
            <a:r>
              <a:rPr lang="pt-BR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NetCracker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aconselha com o objetivo de 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prover 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a Oi um 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período 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que permita uma adequação eficiente da sua estrutura operacional à plataforma </a:t>
            </a:r>
            <a:r>
              <a:rPr lang="pt-BR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NetCracker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.</a:t>
            </a:r>
          </a:p>
          <a:p>
            <a:endParaRPr lang="pt-BR" sz="1400" dirty="0" smtClean="0">
              <a:solidFill>
                <a:srgbClr val="464646">
                  <a:lumMod val="75000"/>
                </a:srgbClr>
              </a:solidFill>
              <a:latin typeface="Arial" pitchFamily="34" charset="0"/>
            </a:endParaRPr>
          </a:p>
          <a:p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Mesmo assim, caso Oi deseje que o 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período 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seja inferior, </a:t>
            </a:r>
            <a:r>
              <a:rPr lang="pt-BR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NetCracker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avaliou que 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 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período 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mínimo poderá ser de até 3,5 anos reduzindo a Fase de Operação (</a:t>
            </a:r>
            <a:r>
              <a:rPr lang="pt-BR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Operate</a:t>
            </a:r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) para 2,5 anos.</a:t>
            </a:r>
          </a:p>
          <a:p>
            <a:endParaRPr lang="pt-BR" sz="1400" dirty="0" smtClean="0">
              <a:solidFill>
                <a:srgbClr val="464646">
                  <a:lumMod val="75000"/>
                </a:srgbClr>
              </a:solidFill>
              <a:latin typeface="Arial" pitchFamily="34" charset="0"/>
            </a:endParaRPr>
          </a:p>
          <a:p>
            <a:endParaRPr lang="pt-BR" sz="1400" dirty="0" smtClean="0">
              <a:solidFill>
                <a:srgbClr val="464646">
                  <a:lumMod val="75000"/>
                </a:srgbClr>
              </a:solidFill>
              <a:latin typeface="Arial" pitchFamily="34" charset="0"/>
            </a:endParaRPr>
          </a:p>
          <a:p>
            <a:r>
              <a:rPr lang="pt-BR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A continuação, apresenta-se a relação entre o cronograma de execução da Migração e o cronograma de execução do Modelo de Operação BOT com base em 4 e 3,5 anos na prestação do serviço 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Cronograma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 de </a:t>
            </a:r>
            <a:r>
              <a:rPr lang="en-US" dirty="0" err="1" smtClean="0"/>
              <a:t>Projecto</a:t>
            </a:r>
            <a:r>
              <a:rPr lang="en-US" dirty="0" smtClean="0"/>
              <a:t> vs.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Operação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 (Managed Services)</a:t>
            </a:r>
            <a:endParaRPr lang="en-US" dirty="0"/>
          </a:p>
        </p:txBody>
      </p:sp>
      <p:graphicFrame>
        <p:nvGraphicFramePr>
          <p:cNvPr id="4" name="Group 1335"/>
          <p:cNvGraphicFramePr>
            <a:graphicFrameLocks noGrp="1"/>
          </p:cNvGraphicFramePr>
          <p:nvPr/>
        </p:nvGraphicFramePr>
        <p:xfrm>
          <a:off x="152400" y="990600"/>
          <a:ext cx="8938904" cy="5714999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401556"/>
                <a:gridCol w="397748"/>
                <a:gridCol w="404094"/>
                <a:gridCol w="408533"/>
                <a:gridCol w="447231"/>
                <a:gridCol w="447231"/>
                <a:gridCol w="447231"/>
                <a:gridCol w="447231"/>
                <a:gridCol w="447231"/>
                <a:gridCol w="447231"/>
                <a:gridCol w="447231"/>
                <a:gridCol w="447231"/>
                <a:gridCol w="447231"/>
                <a:gridCol w="447231"/>
                <a:gridCol w="447231"/>
                <a:gridCol w="447231"/>
                <a:gridCol w="954092"/>
                <a:gridCol w="1006109"/>
              </a:tblGrid>
              <a:tr h="275133">
                <a:tc gridSpan="4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2017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2018…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33"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6107"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le 54"/>
          <p:cNvSpPr>
            <a:spLocks noChangeArrowheads="1"/>
          </p:cNvSpPr>
          <p:nvPr/>
        </p:nvSpPr>
        <p:spPr bwMode="auto">
          <a:xfrm>
            <a:off x="202253" y="1708299"/>
            <a:ext cx="4267200" cy="315913"/>
          </a:xfrm>
          <a:prstGeom prst="roundRect">
            <a:avLst>
              <a:gd name="adj" fmla="val 13917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r>
              <a:rPr lang="en-US" sz="1200" b="1" dirty="0" err="1" smtClean="0"/>
              <a:t>Execução</a:t>
            </a:r>
            <a:r>
              <a:rPr lang="en-US" sz="1200" b="1" dirty="0" smtClean="0"/>
              <a:t> do </a:t>
            </a:r>
            <a:r>
              <a:rPr lang="en-US" sz="1200" b="1" dirty="0" err="1" smtClean="0"/>
              <a:t>Projeto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Migração</a:t>
            </a:r>
            <a:endParaRPr lang="en-US" b="1" dirty="0"/>
          </a:p>
        </p:txBody>
      </p:sp>
      <p:sp>
        <p:nvSpPr>
          <p:cNvPr id="8" name="Diamond 7"/>
          <p:cNvSpPr/>
          <p:nvPr/>
        </p:nvSpPr>
        <p:spPr>
          <a:xfrm>
            <a:off x="1421453" y="2046287"/>
            <a:ext cx="304800" cy="315913"/>
          </a:xfrm>
          <a:prstGeom prst="diamond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4354" y="2054423"/>
            <a:ext cx="2057400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Roll Out FTTH/TV/WLL</a:t>
            </a:r>
            <a:endParaRPr lang="en-US" sz="1200" b="1" dirty="0">
              <a:solidFill>
                <a:schemeClr val="tx2">
                  <a:lumMod val="10000"/>
                </a:schemeClr>
              </a:solidFill>
              <a:latin typeface="Arial" pitchFamily="34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2291552" y="2351087"/>
            <a:ext cx="304800" cy="315913"/>
          </a:xfrm>
          <a:prstGeom prst="diamond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4453" y="2359223"/>
            <a:ext cx="2057400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Roll Out </a:t>
            </a:r>
            <a:r>
              <a:rPr lang="en-US" sz="1200" b="1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Móvel</a:t>
            </a:r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/Bundles</a:t>
            </a:r>
            <a:endParaRPr lang="en-US" sz="1200" b="1" dirty="0">
              <a:solidFill>
                <a:schemeClr val="tx2">
                  <a:lumMod val="1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3174053" y="2687786"/>
            <a:ext cx="304800" cy="315913"/>
          </a:xfrm>
          <a:prstGeom prst="diamond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46954" y="2578398"/>
            <a:ext cx="2057400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Migração</a:t>
            </a:r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 </a:t>
            </a:r>
            <a:r>
              <a:rPr lang="en-US" sz="1200" b="1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Movel</a:t>
            </a:r>
            <a:endParaRPr lang="en-US" sz="1200" b="1" dirty="0" smtClean="0">
              <a:solidFill>
                <a:schemeClr val="tx2">
                  <a:lumMod val="10000"/>
                </a:schemeClr>
              </a:solidFill>
              <a:latin typeface="Arial" pitchFamily="34" charset="0"/>
            </a:endParaRPr>
          </a:p>
          <a:p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Roll Out </a:t>
            </a:r>
            <a:r>
              <a:rPr lang="en-US" sz="1200" b="1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Fixo</a:t>
            </a:r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/ADSL</a:t>
            </a:r>
          </a:p>
          <a:p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Roll Out B2B</a:t>
            </a:r>
            <a:endParaRPr lang="en-US" sz="1200" b="1" dirty="0">
              <a:solidFill>
                <a:schemeClr val="tx2">
                  <a:lumMod val="10000"/>
                </a:schemeClr>
              </a:solidFill>
              <a:latin typeface="Arial" pitchFamily="34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4088453" y="3273057"/>
            <a:ext cx="304800" cy="315913"/>
          </a:xfrm>
          <a:prstGeom prst="diamond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61354" y="3163669"/>
            <a:ext cx="2057400" cy="4616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Migração</a:t>
            </a:r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 B2C </a:t>
            </a:r>
            <a:r>
              <a:rPr lang="en-US" sz="1200" b="1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Fixo</a:t>
            </a:r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/ADSL</a:t>
            </a:r>
          </a:p>
          <a:p>
            <a:r>
              <a:rPr lang="en-US" sz="1200" b="1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Migração</a:t>
            </a:r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 B2B Full</a:t>
            </a:r>
            <a:endParaRPr lang="en-US" sz="1200" b="1" dirty="0">
              <a:solidFill>
                <a:schemeClr val="tx2">
                  <a:lumMod val="10000"/>
                </a:schemeClr>
              </a:solidFill>
              <a:latin typeface="Arial" pitchFamily="34" charset="0"/>
            </a:endParaRPr>
          </a:p>
        </p:txBody>
      </p:sp>
      <p:sp>
        <p:nvSpPr>
          <p:cNvPr id="18" name="Rounded Rectangle 54"/>
          <p:cNvSpPr>
            <a:spLocks noChangeArrowheads="1"/>
          </p:cNvSpPr>
          <p:nvPr/>
        </p:nvSpPr>
        <p:spPr bwMode="auto">
          <a:xfrm>
            <a:off x="996152" y="3733800"/>
            <a:ext cx="762000" cy="315913"/>
          </a:xfrm>
          <a:prstGeom prst="roundRect">
            <a:avLst>
              <a:gd name="adj" fmla="val 13917"/>
            </a:avLst>
          </a:pr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200" b="1" dirty="0" smtClean="0"/>
              <a:t>Build</a:t>
            </a:r>
            <a:endParaRPr lang="en-US" b="1" dirty="0"/>
          </a:p>
        </p:txBody>
      </p:sp>
      <p:sp>
        <p:nvSpPr>
          <p:cNvPr id="19" name="Rounded Rectangle 54"/>
          <p:cNvSpPr>
            <a:spLocks noChangeArrowheads="1"/>
          </p:cNvSpPr>
          <p:nvPr/>
        </p:nvSpPr>
        <p:spPr bwMode="auto">
          <a:xfrm>
            <a:off x="1802453" y="4103687"/>
            <a:ext cx="5334000" cy="315913"/>
          </a:xfrm>
          <a:prstGeom prst="roundRect">
            <a:avLst>
              <a:gd name="adj" fmla="val 13917"/>
            </a:avLst>
          </a:pr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r>
              <a:rPr lang="en-US" sz="1200" b="1" dirty="0" smtClean="0"/>
              <a:t>Operate</a:t>
            </a:r>
            <a:endParaRPr lang="en-US" b="1" dirty="0"/>
          </a:p>
        </p:txBody>
      </p:sp>
      <p:sp>
        <p:nvSpPr>
          <p:cNvPr id="20" name="Rounded Rectangle 54"/>
          <p:cNvSpPr>
            <a:spLocks noChangeArrowheads="1"/>
          </p:cNvSpPr>
          <p:nvPr/>
        </p:nvSpPr>
        <p:spPr bwMode="auto">
          <a:xfrm>
            <a:off x="7136453" y="4419600"/>
            <a:ext cx="457200" cy="315913"/>
          </a:xfrm>
          <a:prstGeom prst="roundRect">
            <a:avLst>
              <a:gd name="adj" fmla="val 13917"/>
            </a:avLst>
          </a:pr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7540488" y="4440866"/>
            <a:ext cx="838200" cy="26161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sz="1100" b="1" dirty="0" smtClean="0">
                <a:latin typeface="Arial" pitchFamily="34" charset="0"/>
              </a:rPr>
              <a:t>Transfer</a:t>
            </a:r>
            <a:endParaRPr lang="en-US" sz="1100" b="1" dirty="0">
              <a:latin typeface="Arial" pitchFamily="34" charset="0"/>
            </a:endParaRPr>
          </a:p>
        </p:txBody>
      </p:sp>
      <p:sp>
        <p:nvSpPr>
          <p:cNvPr id="22" name="Rounded Rectangle 54"/>
          <p:cNvSpPr>
            <a:spLocks noChangeArrowheads="1"/>
          </p:cNvSpPr>
          <p:nvPr/>
        </p:nvSpPr>
        <p:spPr bwMode="auto">
          <a:xfrm>
            <a:off x="985519" y="5399087"/>
            <a:ext cx="762000" cy="315913"/>
          </a:xfrm>
          <a:prstGeom prst="roundRect">
            <a:avLst>
              <a:gd name="adj" fmla="val 13917"/>
            </a:avLst>
          </a:pr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r>
              <a:rPr lang="en-US" sz="1200" b="1" dirty="0" smtClean="0"/>
              <a:t>Build</a:t>
            </a:r>
            <a:endParaRPr lang="en-US" b="1" dirty="0"/>
          </a:p>
        </p:txBody>
      </p:sp>
      <p:sp>
        <p:nvSpPr>
          <p:cNvPr id="23" name="Rounded Rectangle 54"/>
          <p:cNvSpPr>
            <a:spLocks noChangeArrowheads="1"/>
          </p:cNvSpPr>
          <p:nvPr/>
        </p:nvSpPr>
        <p:spPr bwMode="auto">
          <a:xfrm>
            <a:off x="1791820" y="5768974"/>
            <a:ext cx="4430233" cy="315913"/>
          </a:xfrm>
          <a:prstGeom prst="roundRect">
            <a:avLst>
              <a:gd name="adj" fmla="val 13917"/>
            </a:avLst>
          </a:pr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r>
              <a:rPr lang="en-US" sz="1200" b="1" dirty="0" smtClean="0"/>
              <a:t>Operate</a:t>
            </a:r>
            <a:endParaRPr lang="en-US" b="1" dirty="0"/>
          </a:p>
        </p:txBody>
      </p:sp>
      <p:sp>
        <p:nvSpPr>
          <p:cNvPr id="24" name="Rounded Rectangle 54"/>
          <p:cNvSpPr>
            <a:spLocks noChangeArrowheads="1"/>
          </p:cNvSpPr>
          <p:nvPr/>
        </p:nvSpPr>
        <p:spPr bwMode="auto">
          <a:xfrm>
            <a:off x="6222053" y="6084887"/>
            <a:ext cx="914400" cy="315913"/>
          </a:xfrm>
          <a:prstGeom prst="roundRect">
            <a:avLst>
              <a:gd name="adj" fmla="val 13917"/>
            </a:avLst>
          </a:pr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lvl="0" algn="ctr"/>
            <a:r>
              <a:rPr lang="en-US" sz="1050" b="1" dirty="0" smtClean="0">
                <a:solidFill>
                  <a:srgbClr val="FFFFFF"/>
                </a:solidFill>
                <a:latin typeface="Arial" pitchFamily="34" charset="0"/>
              </a:rPr>
              <a:t>Transfer</a:t>
            </a:r>
          </a:p>
        </p:txBody>
      </p:sp>
      <p:sp>
        <p:nvSpPr>
          <p:cNvPr id="26" name="Rounded Rectangle 54"/>
          <p:cNvSpPr>
            <a:spLocks noChangeArrowheads="1"/>
          </p:cNvSpPr>
          <p:nvPr/>
        </p:nvSpPr>
        <p:spPr bwMode="auto">
          <a:xfrm>
            <a:off x="7365053" y="3733800"/>
            <a:ext cx="1600200" cy="315913"/>
          </a:xfrm>
          <a:prstGeom prst="roundRect">
            <a:avLst>
              <a:gd name="adj" fmla="val 1391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BOT: 4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ounded Rectangle 54"/>
          <p:cNvSpPr>
            <a:spLocks noChangeArrowheads="1"/>
          </p:cNvSpPr>
          <p:nvPr/>
        </p:nvSpPr>
        <p:spPr bwMode="auto">
          <a:xfrm>
            <a:off x="7365053" y="5257800"/>
            <a:ext cx="1600200" cy="315913"/>
          </a:xfrm>
          <a:prstGeom prst="roundRect">
            <a:avLst>
              <a:gd name="adj" fmla="val 1391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BOT: 3.5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ounded Rectangle 54"/>
          <p:cNvSpPr>
            <a:spLocks noChangeArrowheads="1"/>
          </p:cNvSpPr>
          <p:nvPr/>
        </p:nvSpPr>
        <p:spPr bwMode="auto">
          <a:xfrm>
            <a:off x="7152166" y="6389687"/>
            <a:ext cx="1939137" cy="315913"/>
          </a:xfrm>
          <a:prstGeom prst="roundRect">
            <a:avLst>
              <a:gd name="adj" fmla="val 13917"/>
            </a:avLst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lvl="0" algn="ctr"/>
            <a:r>
              <a:rPr lang="en-US" sz="1050" b="1" dirty="0" err="1" smtClean="0">
                <a:solidFill>
                  <a:srgbClr val="FFFFFF"/>
                </a:solidFill>
                <a:latin typeface="Arial" pitchFamily="34" charset="0"/>
              </a:rPr>
              <a:t>Soporte</a:t>
            </a:r>
            <a:r>
              <a:rPr lang="en-US" sz="1050" b="1" dirty="0" smtClean="0">
                <a:solidFill>
                  <a:srgbClr val="FFFFFF"/>
                </a:solidFill>
                <a:latin typeface="Arial" pitchFamily="34" charset="0"/>
              </a:rPr>
              <a:t> e </a:t>
            </a:r>
            <a:r>
              <a:rPr lang="en-US" sz="1050" b="1" dirty="0" err="1" smtClean="0">
                <a:solidFill>
                  <a:srgbClr val="FFFFFF"/>
                </a:solidFill>
                <a:latin typeface="Arial" pitchFamily="34" charset="0"/>
              </a:rPr>
              <a:t>Manutenção</a:t>
            </a:r>
            <a:endParaRPr lang="en-US" sz="1050" b="1" dirty="0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" name="Rounded Rectangle 54"/>
          <p:cNvSpPr>
            <a:spLocks noChangeArrowheads="1"/>
          </p:cNvSpPr>
          <p:nvPr/>
        </p:nvSpPr>
        <p:spPr bwMode="auto">
          <a:xfrm>
            <a:off x="7585863" y="4745666"/>
            <a:ext cx="1558137" cy="315913"/>
          </a:xfrm>
          <a:prstGeom prst="roundRect">
            <a:avLst>
              <a:gd name="adj" fmla="val 13917"/>
            </a:avLst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r>
              <a:rPr lang="en-US" sz="1050" b="1" dirty="0" err="1" smtClean="0">
                <a:solidFill>
                  <a:srgbClr val="FFFFFF"/>
                </a:solidFill>
                <a:latin typeface="Arial" pitchFamily="34" charset="0"/>
              </a:rPr>
              <a:t>Soporte</a:t>
            </a:r>
            <a:r>
              <a:rPr lang="en-US" sz="1050" b="1" dirty="0" smtClean="0">
                <a:solidFill>
                  <a:srgbClr val="FFFFFF"/>
                </a:solidFill>
                <a:latin typeface="Arial" pitchFamily="34" charset="0"/>
              </a:rPr>
              <a:t> e </a:t>
            </a:r>
            <a:r>
              <a:rPr lang="en-US" sz="1050" b="1" dirty="0" err="1" smtClean="0">
                <a:solidFill>
                  <a:srgbClr val="FFFFFF"/>
                </a:solidFill>
                <a:latin typeface="Arial" pitchFamily="34" charset="0"/>
              </a:rPr>
              <a:t>Manutenção</a:t>
            </a:r>
            <a:endParaRPr lang="en-US" sz="1050" b="1" dirty="0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2" name="Lightning Bolt 31"/>
          <p:cNvSpPr/>
          <p:nvPr/>
        </p:nvSpPr>
        <p:spPr>
          <a:xfrm rot="1891489">
            <a:off x="8981563" y="4732768"/>
            <a:ext cx="241572" cy="321262"/>
          </a:xfrm>
          <a:prstGeom prst="lightningBol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lang="en-US" sz="1050" b="1" dirty="0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3" name="Lightning Bolt 32"/>
          <p:cNvSpPr/>
          <p:nvPr/>
        </p:nvSpPr>
        <p:spPr>
          <a:xfrm rot="1891489">
            <a:off x="8949664" y="6374682"/>
            <a:ext cx="241572" cy="321262"/>
          </a:xfrm>
          <a:prstGeom prst="lightningBol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lang="en-US" sz="1050" b="1" dirty="0" smtClean="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Cronograma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 de </a:t>
            </a:r>
            <a:r>
              <a:rPr lang="en-US" dirty="0" err="1" smtClean="0"/>
              <a:t>Projecto</a:t>
            </a:r>
            <a:r>
              <a:rPr lang="en-US" dirty="0" smtClean="0"/>
              <a:t> vs.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Operação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Assistencia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990600"/>
            <a:ext cx="8077200" cy="353943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Modelo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de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Assistencia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Operacional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,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apresenta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uma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equipe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de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Operação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de NetCracker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que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trabalhará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de forma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colaborativa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com a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equipe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Operacional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da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Oi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aportando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conhecimiento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e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melhorias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aos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processos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de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Operação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da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Plataforma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,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incluindo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On-the-job-training e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estruturação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da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Operação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(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Mapa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Operacional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,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Pontos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de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Controle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, etc.).</a:t>
            </a:r>
          </a:p>
          <a:p>
            <a:endParaRPr lang="en-US" sz="1400" dirty="0" smtClean="0">
              <a:solidFill>
                <a:srgbClr val="464646">
                  <a:lumMod val="75000"/>
                </a:srgbClr>
              </a:solidFill>
              <a:latin typeface="Arial" pitchFamily="34" charset="0"/>
            </a:endParaRPr>
          </a:p>
          <a:p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A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estratégia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apresenta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a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constituição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da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equipe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da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Oi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necessaria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para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a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Gestão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e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Execução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Operacional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da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Plataforma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de NetCracker,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descrevendo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sua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composição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por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perfil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e o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crescimento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da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mesma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na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medida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que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as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migrações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são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executadas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e o volume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operacional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se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incrementa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.</a:t>
            </a:r>
          </a:p>
          <a:p>
            <a:endParaRPr lang="en-US" sz="1400" dirty="0" smtClean="0">
              <a:solidFill>
                <a:srgbClr val="464646">
                  <a:lumMod val="75000"/>
                </a:srgbClr>
              </a:solidFill>
              <a:latin typeface="Arial" pitchFamily="34" charset="0"/>
            </a:endParaRPr>
          </a:p>
          <a:p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A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composição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da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equipe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de NetCracker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considera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-se a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mínima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necessaria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,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sendo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observado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que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os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perfis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descritos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poderão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ser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subsitituidos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por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profissionais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da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Oi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no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momento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que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assim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seja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determinado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(o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serviço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de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Assistencia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Operacional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não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tem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restrição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de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prazo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mínimo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de </a:t>
            </a:r>
            <a:r>
              <a:rPr lang="en-US" sz="1400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contratação</a:t>
            </a:r>
            <a:r>
              <a:rPr lang="en-US" sz="1400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).</a:t>
            </a:r>
          </a:p>
          <a:p>
            <a:endParaRPr lang="en-US" sz="1400" dirty="0" smtClean="0">
              <a:solidFill>
                <a:srgbClr val="464646">
                  <a:lumMod val="75000"/>
                </a:srgbClr>
              </a:solidFill>
              <a:latin typeface="Arial" pitchFamily="34" charset="0"/>
            </a:endParaRPr>
          </a:p>
          <a:p>
            <a:r>
              <a:rPr lang="en-US" sz="1400" b="1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Constituição</a:t>
            </a:r>
            <a:r>
              <a:rPr lang="en-US" sz="1400" b="1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b="1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da</a:t>
            </a:r>
            <a:r>
              <a:rPr lang="en-US" sz="1400" b="1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 </a:t>
            </a:r>
            <a:r>
              <a:rPr lang="en-US" sz="1400" b="1" dirty="0" err="1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equipe</a:t>
            </a:r>
            <a:r>
              <a:rPr lang="en-US" sz="1400" b="1" dirty="0" smtClean="0">
                <a:solidFill>
                  <a:srgbClr val="464646">
                    <a:lumMod val="75000"/>
                  </a:srgbClr>
                </a:solidFill>
                <a:latin typeface="Arial" pitchFamily="34" charset="0"/>
              </a:rPr>
              <a:t>:</a:t>
            </a:r>
          </a:p>
          <a:p>
            <a:endParaRPr lang="en-US" sz="1400" b="1" dirty="0" smtClean="0">
              <a:solidFill>
                <a:srgbClr val="464646">
                  <a:lumMod val="75000"/>
                </a:srgbClr>
              </a:solidFill>
              <a:latin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1" y="4295005"/>
          <a:ext cx="8229598" cy="2105795"/>
        </p:xfrm>
        <a:graphic>
          <a:graphicData uri="http://schemas.openxmlformats.org/drawingml/2006/table">
            <a:tbl>
              <a:tblPr/>
              <a:tblGrid>
                <a:gridCol w="2210188"/>
                <a:gridCol w="586033"/>
                <a:gridCol w="586033"/>
                <a:gridCol w="627894"/>
                <a:gridCol w="627894"/>
                <a:gridCol w="594407"/>
                <a:gridCol w="611150"/>
                <a:gridCol w="611150"/>
                <a:gridCol w="569291"/>
                <a:gridCol w="602779"/>
                <a:gridCol w="602779"/>
              </a:tblGrid>
              <a:tr h="20832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Perfil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2013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2014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2015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2016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2017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Oi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NC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Oi 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NC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Oi 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NC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Oi 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NC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Oi 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NC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7D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Especialista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Operações</a:t>
                      </a:r>
                      <a:endParaRPr lang="en-US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DBA</a:t>
                      </a:r>
                      <a:endParaRPr lang="en-US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Administrador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Sistemas</a:t>
                      </a:r>
                      <a:endParaRPr lang="en-US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Gerente de Projeto</a:t>
                      </a:r>
                      <a:endParaRPr lang="en-US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21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27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Cronograma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 de </a:t>
            </a:r>
            <a:r>
              <a:rPr lang="en-US" dirty="0" err="1" smtClean="0"/>
              <a:t>Projecto</a:t>
            </a:r>
            <a:r>
              <a:rPr lang="en-US" dirty="0" smtClean="0"/>
              <a:t> vs.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Operação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Assistencia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endParaRPr lang="en-US" dirty="0"/>
          </a:p>
        </p:txBody>
      </p:sp>
      <p:graphicFrame>
        <p:nvGraphicFramePr>
          <p:cNvPr id="4" name="Group 1335"/>
          <p:cNvGraphicFramePr>
            <a:graphicFrameLocks noGrp="1"/>
          </p:cNvGraphicFramePr>
          <p:nvPr/>
        </p:nvGraphicFramePr>
        <p:xfrm>
          <a:off x="152400" y="990600"/>
          <a:ext cx="8938904" cy="4114799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401556"/>
                <a:gridCol w="397748"/>
                <a:gridCol w="404094"/>
                <a:gridCol w="408533"/>
                <a:gridCol w="447231"/>
                <a:gridCol w="447231"/>
                <a:gridCol w="447231"/>
                <a:gridCol w="447231"/>
                <a:gridCol w="447231"/>
                <a:gridCol w="447231"/>
                <a:gridCol w="447231"/>
                <a:gridCol w="447231"/>
                <a:gridCol w="447231"/>
                <a:gridCol w="447231"/>
                <a:gridCol w="447231"/>
                <a:gridCol w="447231"/>
                <a:gridCol w="954092"/>
                <a:gridCol w="1006109"/>
              </a:tblGrid>
              <a:tr h="275133">
                <a:tc gridSpan="4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2017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2018…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33"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6107"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le 54"/>
          <p:cNvSpPr>
            <a:spLocks noChangeArrowheads="1"/>
          </p:cNvSpPr>
          <p:nvPr/>
        </p:nvSpPr>
        <p:spPr bwMode="auto">
          <a:xfrm>
            <a:off x="202253" y="1708299"/>
            <a:ext cx="4267200" cy="315913"/>
          </a:xfrm>
          <a:prstGeom prst="roundRect">
            <a:avLst>
              <a:gd name="adj" fmla="val 13917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r>
              <a:rPr lang="en-US" sz="1200" b="1" dirty="0" err="1" smtClean="0"/>
              <a:t>Execução</a:t>
            </a:r>
            <a:r>
              <a:rPr lang="en-US" sz="1200" b="1" dirty="0" smtClean="0"/>
              <a:t> do </a:t>
            </a:r>
            <a:r>
              <a:rPr lang="en-US" sz="1200" b="1" dirty="0" err="1" smtClean="0"/>
              <a:t>Projeto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Migração</a:t>
            </a:r>
            <a:endParaRPr lang="en-US" b="1" dirty="0"/>
          </a:p>
        </p:txBody>
      </p:sp>
      <p:sp>
        <p:nvSpPr>
          <p:cNvPr id="8" name="Diamond 7"/>
          <p:cNvSpPr/>
          <p:nvPr/>
        </p:nvSpPr>
        <p:spPr>
          <a:xfrm>
            <a:off x="1421453" y="2046287"/>
            <a:ext cx="304800" cy="315913"/>
          </a:xfrm>
          <a:prstGeom prst="diamond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4354" y="2054423"/>
            <a:ext cx="2057400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Roll Out FTTH/TV/WLL</a:t>
            </a:r>
            <a:endParaRPr lang="en-US" sz="1200" b="1" dirty="0">
              <a:solidFill>
                <a:schemeClr val="tx2">
                  <a:lumMod val="10000"/>
                </a:schemeClr>
              </a:solidFill>
              <a:latin typeface="Arial" pitchFamily="34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2291552" y="2351087"/>
            <a:ext cx="304800" cy="315913"/>
          </a:xfrm>
          <a:prstGeom prst="diamond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4453" y="2359223"/>
            <a:ext cx="2057400" cy="27699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Roll Out </a:t>
            </a:r>
            <a:r>
              <a:rPr lang="en-US" sz="1200" b="1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Móvel</a:t>
            </a:r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/Bundles</a:t>
            </a:r>
            <a:endParaRPr lang="en-US" sz="1200" b="1" dirty="0">
              <a:solidFill>
                <a:schemeClr val="tx2">
                  <a:lumMod val="1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3174053" y="2687786"/>
            <a:ext cx="304800" cy="315913"/>
          </a:xfrm>
          <a:prstGeom prst="diamond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46954" y="2578398"/>
            <a:ext cx="2057400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Migração</a:t>
            </a:r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 </a:t>
            </a:r>
            <a:r>
              <a:rPr lang="en-US" sz="1200" b="1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Movel</a:t>
            </a:r>
            <a:endParaRPr lang="en-US" sz="1200" b="1" dirty="0" smtClean="0">
              <a:solidFill>
                <a:schemeClr val="tx2">
                  <a:lumMod val="10000"/>
                </a:schemeClr>
              </a:solidFill>
              <a:latin typeface="Arial" pitchFamily="34" charset="0"/>
            </a:endParaRPr>
          </a:p>
          <a:p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Roll Out </a:t>
            </a:r>
            <a:r>
              <a:rPr lang="en-US" sz="1200" b="1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Fixo</a:t>
            </a:r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/ADSL</a:t>
            </a:r>
          </a:p>
          <a:p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Roll Out B2B</a:t>
            </a:r>
            <a:endParaRPr lang="en-US" sz="1200" b="1" dirty="0">
              <a:solidFill>
                <a:schemeClr val="tx2">
                  <a:lumMod val="10000"/>
                </a:schemeClr>
              </a:solidFill>
              <a:latin typeface="Arial" pitchFamily="34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4088453" y="3273057"/>
            <a:ext cx="304800" cy="315913"/>
          </a:xfrm>
          <a:prstGeom prst="diamond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61354" y="3163669"/>
            <a:ext cx="2057400" cy="4616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Migração</a:t>
            </a:r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 B2C </a:t>
            </a:r>
            <a:r>
              <a:rPr lang="en-US" sz="1200" b="1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Fixo</a:t>
            </a:r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/ADSL</a:t>
            </a:r>
          </a:p>
          <a:p>
            <a:r>
              <a:rPr lang="en-US" sz="1200" b="1" dirty="0" err="1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Migração</a:t>
            </a:r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</a:rPr>
              <a:t> B2B Full</a:t>
            </a:r>
            <a:endParaRPr lang="en-US" sz="1200" b="1" dirty="0">
              <a:solidFill>
                <a:schemeClr val="tx2">
                  <a:lumMod val="10000"/>
                </a:schemeClr>
              </a:solidFill>
              <a:latin typeface="Arial" pitchFamily="34" charset="0"/>
            </a:endParaRPr>
          </a:p>
        </p:txBody>
      </p:sp>
      <p:sp>
        <p:nvSpPr>
          <p:cNvPr id="19" name="Rounded Rectangle 54"/>
          <p:cNvSpPr>
            <a:spLocks noChangeArrowheads="1"/>
          </p:cNvSpPr>
          <p:nvPr/>
        </p:nvSpPr>
        <p:spPr bwMode="auto">
          <a:xfrm>
            <a:off x="1796902" y="3810000"/>
            <a:ext cx="7294401" cy="315913"/>
          </a:xfrm>
          <a:prstGeom prst="roundRect">
            <a:avLst>
              <a:gd name="adj" fmla="val 13917"/>
            </a:avLst>
          </a:pr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r>
              <a:rPr lang="en-US" sz="1200" b="1" dirty="0" err="1" smtClean="0"/>
              <a:t>Assistência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Operacional</a:t>
            </a:r>
            <a:endParaRPr lang="en-US" b="1" dirty="0"/>
          </a:p>
        </p:txBody>
      </p:sp>
      <p:sp>
        <p:nvSpPr>
          <p:cNvPr id="31" name="Rounded Rectangle 54"/>
          <p:cNvSpPr>
            <a:spLocks noChangeArrowheads="1"/>
          </p:cNvSpPr>
          <p:nvPr/>
        </p:nvSpPr>
        <p:spPr bwMode="auto">
          <a:xfrm>
            <a:off x="1796903" y="4376587"/>
            <a:ext cx="7347098" cy="315913"/>
          </a:xfrm>
          <a:prstGeom prst="roundRect">
            <a:avLst>
              <a:gd name="adj" fmla="val 13917"/>
            </a:avLst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r>
              <a:rPr lang="en-US" sz="1050" b="1" dirty="0" err="1" smtClean="0">
                <a:solidFill>
                  <a:srgbClr val="FFFFFF"/>
                </a:solidFill>
                <a:latin typeface="Arial" pitchFamily="34" charset="0"/>
              </a:rPr>
              <a:t>Soporte</a:t>
            </a:r>
            <a:r>
              <a:rPr lang="en-US" sz="1050" b="1" dirty="0" smtClean="0">
                <a:solidFill>
                  <a:srgbClr val="FFFFFF"/>
                </a:solidFill>
                <a:latin typeface="Arial" pitchFamily="34" charset="0"/>
              </a:rPr>
              <a:t> e </a:t>
            </a:r>
            <a:r>
              <a:rPr lang="en-US" sz="1050" b="1" dirty="0" err="1" smtClean="0">
                <a:solidFill>
                  <a:srgbClr val="FFFFFF"/>
                </a:solidFill>
                <a:latin typeface="Arial" pitchFamily="34" charset="0"/>
              </a:rPr>
              <a:t>Manutenção</a:t>
            </a:r>
            <a:endParaRPr lang="en-US" sz="1050" b="1" dirty="0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2" name="Lightning Bolt 31"/>
          <p:cNvSpPr/>
          <p:nvPr/>
        </p:nvSpPr>
        <p:spPr>
          <a:xfrm rot="1891489">
            <a:off x="8981563" y="4363689"/>
            <a:ext cx="241572" cy="321262"/>
          </a:xfrm>
          <a:prstGeom prst="lightningBol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lang="en-US" sz="1050" b="1" dirty="0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8" name="Lightning Bolt 27"/>
          <p:cNvSpPr/>
          <p:nvPr/>
        </p:nvSpPr>
        <p:spPr>
          <a:xfrm rot="1891489">
            <a:off x="8969161" y="3828181"/>
            <a:ext cx="241572" cy="321262"/>
          </a:xfrm>
          <a:prstGeom prst="lightningBolt">
            <a:avLst/>
          </a:pr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/>
            <a:endParaRPr lang="en-US" sz="1200" b="1" dirty="0" err="1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KMASlideWizard"/>
</p:tagLst>
</file>

<file path=ppt/theme/theme1.xml><?xml version="1.0" encoding="utf-8"?>
<a:theme xmlns:a="http://schemas.openxmlformats.org/drawingml/2006/main" name="Office Theme">
  <a:themeElements>
    <a:clrScheme name="NC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5A9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40000"/>
            <a:lumOff val="60000"/>
          </a:schemeClr>
        </a:solidFill>
        <a:ln>
          <a:noFill/>
        </a:ln>
        <a:effectLst/>
      </a:spPr>
      <a:bodyPr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3675A2DC3FD848A850D8AE75E4FCEE" ma:contentTypeVersion="3" ma:contentTypeDescription="Crie um novo documento." ma:contentTypeScope="" ma:versionID="7686bb03bff1881aea49f28c6bf03d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48EEBB-73F7-4E95-847E-AFC8BB6360A3}"/>
</file>

<file path=customXml/itemProps2.xml><?xml version="1.0" encoding="utf-8"?>
<ds:datastoreItem xmlns:ds="http://schemas.openxmlformats.org/officeDocument/2006/customXml" ds:itemID="{A893BAB7-D5A4-4828-A650-8A97AEC6CC51}"/>
</file>

<file path=customXml/itemProps3.xml><?xml version="1.0" encoding="utf-8"?>
<ds:datastoreItem xmlns:ds="http://schemas.openxmlformats.org/officeDocument/2006/customXml" ds:itemID="{4339B83D-F207-4E82-AF14-853350031654}"/>
</file>

<file path=docProps/app.xml><?xml version="1.0" encoding="utf-8"?>
<Properties xmlns="http://schemas.openxmlformats.org/officeDocument/2006/extended-properties" xmlns:vt="http://schemas.openxmlformats.org/officeDocument/2006/docPropsVTypes">
  <TotalTime>8746</TotalTime>
  <Words>860</Words>
  <Application>Microsoft Macintosh PowerPoint</Application>
  <PresentationFormat>On-screen Show (4:3)</PresentationFormat>
  <Paragraphs>324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Proposta de Migração Billing Convergente Modelos de Operacão                   Outubro, 2012</vt:lpstr>
      <vt:lpstr>BOT(Managed Services) vs. Operação Assistida</vt:lpstr>
      <vt:lpstr>Principais Processos Operacionais dos Modelos Oferecidos</vt:lpstr>
      <vt:lpstr>Outras Características nos Modelos Apresentados</vt:lpstr>
      <vt:lpstr>Cronograma de Execução de Projecto vs. Modelo de Operação BOT (Managed Services)</vt:lpstr>
      <vt:lpstr>Cronograma de Execução de Projecto vs. Modelo de Operação BOT (Managed Services)</vt:lpstr>
      <vt:lpstr>Cronograma de Execução de Projecto vs. Modelo de Operação Assistencia Operacional</vt:lpstr>
      <vt:lpstr>Cronograma de Execução de Projecto vs. Modelo de Operação  Assistencia Operacional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Genova</dc:creator>
  <cp:lastModifiedBy>Wagner Rosado</cp:lastModifiedBy>
  <cp:revision>372</cp:revision>
  <dcterms:created xsi:type="dcterms:W3CDTF">2010-02-03T08:41:29Z</dcterms:created>
  <dcterms:modified xsi:type="dcterms:W3CDTF">2012-10-24T11:03:54Z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0x010100413675A2DC3FD848A850D8AE75E4FCEE</vt:lpwstr>
  </property>
</Properties>
</file>