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73" r:id="rId5"/>
    <p:sldId id="337" r:id="rId6"/>
    <p:sldId id="307" r:id="rId7"/>
    <p:sldId id="342" r:id="rId8"/>
    <p:sldId id="343" r:id="rId9"/>
    <p:sldId id="344" r:id="rId10"/>
    <p:sldId id="345" r:id="rId11"/>
    <p:sldId id="366" r:id="rId12"/>
    <p:sldId id="346" r:id="rId13"/>
    <p:sldId id="364" r:id="rId14"/>
    <p:sldId id="347" r:id="rId15"/>
    <p:sldId id="348" r:id="rId16"/>
    <p:sldId id="349" r:id="rId17"/>
    <p:sldId id="350" r:id="rId18"/>
    <p:sldId id="352" r:id="rId19"/>
    <p:sldId id="353" r:id="rId20"/>
    <p:sldId id="351" r:id="rId21"/>
    <p:sldId id="354" r:id="rId22"/>
    <p:sldId id="355" r:id="rId23"/>
    <p:sldId id="356" r:id="rId24"/>
    <p:sldId id="357" r:id="rId25"/>
    <p:sldId id="358" r:id="rId26"/>
    <p:sldId id="360" r:id="rId27"/>
    <p:sldId id="361" r:id="rId28"/>
    <p:sldId id="362" r:id="rId29"/>
    <p:sldId id="363" r:id="rId30"/>
    <p:sldId id="365" r:id="rId31"/>
    <p:sldId id="359" r:id="rId32"/>
    <p:sldId id="339" r:id="rId33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Saraiva" initials="RP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A21"/>
    <a:srgbClr val="DB1717"/>
    <a:srgbClr val="3434D2"/>
    <a:srgbClr val="000000"/>
    <a:srgbClr val="626AA4"/>
    <a:srgbClr val="0070C0"/>
    <a:srgbClr val="DCF0FC"/>
    <a:srgbClr val="B9E1F9"/>
    <a:srgbClr val="F37167"/>
    <a:srgbClr val="EB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512" y="-90"/>
      </p:cViewPr>
      <p:guideLst>
        <p:guide orient="horz" pos="3974"/>
        <p:guide orient="horz" pos="890"/>
        <p:guide orient="horz" pos="1117"/>
        <p:guide pos="5556"/>
        <p:guide pos="340"/>
      </p:guideLst>
    </p:cSldViewPr>
  </p:slideViewPr>
  <p:outlineViewPr>
    <p:cViewPr>
      <p:scale>
        <a:sx n="33" d="100"/>
        <a:sy n="33" d="100"/>
      </p:scale>
      <p:origin x="0" y="81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D9C4F-7483-46E1-A735-88EEF1068BB0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3FDA378E-2C7C-4C13-8264-0DB17643AFA7}">
      <dgm:prSet phldrT="[Texto]"/>
      <dgm:spPr/>
      <dgm:t>
        <a:bodyPr/>
        <a:lstStyle/>
        <a:p>
          <a:r>
            <a:rPr lang="pt-BR" dirty="0" smtClean="0"/>
            <a:t>Custos</a:t>
          </a:r>
          <a:endParaRPr lang="pt-BR" dirty="0"/>
        </a:p>
      </dgm:t>
    </dgm:pt>
    <dgm:pt modelId="{6316880C-3271-4F91-BD4F-135AD6E0C0A7}" type="parTrans" cxnId="{B17647C3-36C8-44C9-A8AE-878BE2F48D7D}">
      <dgm:prSet/>
      <dgm:spPr/>
      <dgm:t>
        <a:bodyPr/>
        <a:lstStyle/>
        <a:p>
          <a:endParaRPr lang="pt-BR"/>
        </a:p>
      </dgm:t>
    </dgm:pt>
    <dgm:pt modelId="{3E514055-4350-480E-A805-B2293AD2005C}" type="sibTrans" cxnId="{B17647C3-36C8-44C9-A8AE-878BE2F48D7D}">
      <dgm:prSet/>
      <dgm:spPr/>
      <dgm:t>
        <a:bodyPr/>
        <a:lstStyle/>
        <a:p>
          <a:endParaRPr lang="pt-BR"/>
        </a:p>
      </dgm:t>
    </dgm:pt>
    <dgm:pt modelId="{A474682D-672B-476F-A94C-9A71C7EF1ACD}">
      <dgm:prSet phldrT="[Texto]"/>
      <dgm:spPr/>
      <dgm:t>
        <a:bodyPr/>
        <a:lstStyle/>
        <a:p>
          <a:r>
            <a:rPr lang="pt-BR" dirty="0" smtClean="0"/>
            <a:t>Qualidade</a:t>
          </a:r>
          <a:endParaRPr lang="pt-BR" dirty="0"/>
        </a:p>
      </dgm:t>
    </dgm:pt>
    <dgm:pt modelId="{63238790-B636-4741-88E1-DF66A35244F3}" type="parTrans" cxnId="{140AED8B-CE40-4C13-A0C3-A2C56CB299F4}">
      <dgm:prSet/>
      <dgm:spPr/>
      <dgm:t>
        <a:bodyPr/>
        <a:lstStyle/>
        <a:p>
          <a:endParaRPr lang="pt-BR"/>
        </a:p>
      </dgm:t>
    </dgm:pt>
    <dgm:pt modelId="{CFF51DEB-5A82-4B13-B2ED-ED06D1599C7A}" type="sibTrans" cxnId="{140AED8B-CE40-4C13-A0C3-A2C56CB299F4}">
      <dgm:prSet/>
      <dgm:spPr/>
      <dgm:t>
        <a:bodyPr/>
        <a:lstStyle/>
        <a:p>
          <a:endParaRPr lang="pt-BR"/>
        </a:p>
      </dgm:t>
    </dgm:pt>
    <dgm:pt modelId="{DC4E4F17-C2EE-4A4B-8D95-9388B61B92B2}">
      <dgm:prSet phldrT="[Texto]"/>
      <dgm:spPr/>
      <dgm:t>
        <a:bodyPr/>
        <a:lstStyle/>
        <a:p>
          <a:r>
            <a:rPr lang="pt-BR" dirty="0" smtClean="0"/>
            <a:t>Manutenção</a:t>
          </a:r>
          <a:endParaRPr lang="pt-BR" dirty="0"/>
        </a:p>
      </dgm:t>
    </dgm:pt>
    <dgm:pt modelId="{D42A3EE9-F274-4AEF-B86E-4B419B9DE805}" type="parTrans" cxnId="{2B541C80-198D-4301-A2FD-39E7FC736A34}">
      <dgm:prSet/>
      <dgm:spPr/>
      <dgm:t>
        <a:bodyPr/>
        <a:lstStyle/>
        <a:p>
          <a:endParaRPr lang="pt-BR"/>
        </a:p>
      </dgm:t>
    </dgm:pt>
    <dgm:pt modelId="{2E166067-7EB7-46B1-AA7D-F8FB2CF73AC6}" type="sibTrans" cxnId="{2B541C80-198D-4301-A2FD-39E7FC736A34}">
      <dgm:prSet/>
      <dgm:spPr/>
      <dgm:t>
        <a:bodyPr/>
        <a:lstStyle/>
        <a:p>
          <a:endParaRPr lang="pt-BR"/>
        </a:p>
      </dgm:t>
    </dgm:pt>
    <dgm:pt modelId="{5DCF6F11-1A5C-40ED-99B6-F14CB8ADE79A}">
      <dgm:prSet phldrT="[Texto]"/>
      <dgm:spPr/>
      <dgm:t>
        <a:bodyPr/>
        <a:lstStyle/>
        <a:p>
          <a:r>
            <a:rPr lang="pt-BR" dirty="0" smtClean="0"/>
            <a:t>Resiliência</a:t>
          </a:r>
          <a:endParaRPr lang="pt-BR" dirty="0"/>
        </a:p>
      </dgm:t>
    </dgm:pt>
    <dgm:pt modelId="{A8E77ABB-A928-4511-ADA6-C8EFBD312C1C}" type="parTrans" cxnId="{5BAABD9F-D263-4437-A3C0-F456CF635FB1}">
      <dgm:prSet/>
      <dgm:spPr/>
      <dgm:t>
        <a:bodyPr/>
        <a:lstStyle/>
        <a:p>
          <a:endParaRPr lang="pt-BR"/>
        </a:p>
      </dgm:t>
    </dgm:pt>
    <dgm:pt modelId="{C78905DC-930D-4C60-9709-3F3DC2D4AB84}" type="sibTrans" cxnId="{5BAABD9F-D263-4437-A3C0-F456CF635FB1}">
      <dgm:prSet/>
      <dgm:spPr/>
      <dgm:t>
        <a:bodyPr/>
        <a:lstStyle/>
        <a:p>
          <a:endParaRPr lang="pt-BR"/>
        </a:p>
      </dgm:t>
    </dgm:pt>
    <dgm:pt modelId="{9FE1A512-A422-468C-B203-9A5B156748F7}" type="pres">
      <dgm:prSet presAssocID="{2FFD9C4F-7483-46E1-A735-88EEF1068B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E7BB9A6-80CA-4F35-9EA8-2780970B0E07}" type="pres">
      <dgm:prSet presAssocID="{3FDA378E-2C7C-4C13-8264-0DB17643AFA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EB4FCE-6433-431D-9811-141741C93DD8}" type="pres">
      <dgm:prSet presAssocID="{3E514055-4350-480E-A805-B2293AD2005C}" presName="sibTrans" presStyleCnt="0"/>
      <dgm:spPr/>
      <dgm:t>
        <a:bodyPr/>
        <a:lstStyle/>
        <a:p>
          <a:endParaRPr lang="pt-BR"/>
        </a:p>
      </dgm:t>
    </dgm:pt>
    <dgm:pt modelId="{01C5F27D-C806-4E99-BAEB-87C30AC40139}" type="pres">
      <dgm:prSet presAssocID="{A474682D-672B-476F-A94C-9A71C7EF1AC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038A11-3EA1-431B-ACA7-0A7C013338FB}" type="pres">
      <dgm:prSet presAssocID="{CFF51DEB-5A82-4B13-B2ED-ED06D1599C7A}" presName="sibTrans" presStyleCnt="0"/>
      <dgm:spPr/>
      <dgm:t>
        <a:bodyPr/>
        <a:lstStyle/>
        <a:p>
          <a:endParaRPr lang="pt-BR"/>
        </a:p>
      </dgm:t>
    </dgm:pt>
    <dgm:pt modelId="{75E2F9D2-E0BE-4FFD-B518-B23003D7F8BD}" type="pres">
      <dgm:prSet presAssocID="{DC4E4F17-C2EE-4A4B-8D95-9388B61B92B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99CF41-C502-4103-93F2-69E120EAE0D3}" type="pres">
      <dgm:prSet presAssocID="{2E166067-7EB7-46B1-AA7D-F8FB2CF73AC6}" presName="sibTrans" presStyleCnt="0"/>
      <dgm:spPr/>
      <dgm:t>
        <a:bodyPr/>
        <a:lstStyle/>
        <a:p>
          <a:endParaRPr lang="pt-BR"/>
        </a:p>
      </dgm:t>
    </dgm:pt>
    <dgm:pt modelId="{16179F36-9298-4FE4-8B2D-14604C297C0D}" type="pres">
      <dgm:prSet presAssocID="{5DCF6F11-1A5C-40ED-99B6-F14CB8ADE7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AABD9F-D263-4437-A3C0-F456CF635FB1}" srcId="{2FFD9C4F-7483-46E1-A735-88EEF1068BB0}" destId="{5DCF6F11-1A5C-40ED-99B6-F14CB8ADE79A}" srcOrd="3" destOrd="0" parTransId="{A8E77ABB-A928-4511-ADA6-C8EFBD312C1C}" sibTransId="{C78905DC-930D-4C60-9709-3F3DC2D4AB84}"/>
    <dgm:cxn modelId="{B17647C3-36C8-44C9-A8AE-878BE2F48D7D}" srcId="{2FFD9C4F-7483-46E1-A735-88EEF1068BB0}" destId="{3FDA378E-2C7C-4C13-8264-0DB17643AFA7}" srcOrd="0" destOrd="0" parTransId="{6316880C-3271-4F91-BD4F-135AD6E0C0A7}" sibTransId="{3E514055-4350-480E-A805-B2293AD2005C}"/>
    <dgm:cxn modelId="{140AED8B-CE40-4C13-A0C3-A2C56CB299F4}" srcId="{2FFD9C4F-7483-46E1-A735-88EEF1068BB0}" destId="{A474682D-672B-476F-A94C-9A71C7EF1ACD}" srcOrd="1" destOrd="0" parTransId="{63238790-B636-4741-88E1-DF66A35244F3}" sibTransId="{CFF51DEB-5A82-4B13-B2ED-ED06D1599C7A}"/>
    <dgm:cxn modelId="{5DE0788F-E0E6-496E-9704-8FD98D6B4214}" type="presOf" srcId="{3FDA378E-2C7C-4C13-8264-0DB17643AFA7}" destId="{BE7BB9A6-80CA-4F35-9EA8-2780970B0E07}" srcOrd="0" destOrd="0" presId="urn:microsoft.com/office/officeart/2005/8/layout/default"/>
    <dgm:cxn modelId="{9F171F0C-0C9E-4D4E-8F10-42A8EDBD2A14}" type="presOf" srcId="{2FFD9C4F-7483-46E1-A735-88EEF1068BB0}" destId="{9FE1A512-A422-468C-B203-9A5B156748F7}" srcOrd="0" destOrd="0" presId="urn:microsoft.com/office/officeart/2005/8/layout/default"/>
    <dgm:cxn modelId="{2B541C80-198D-4301-A2FD-39E7FC736A34}" srcId="{2FFD9C4F-7483-46E1-A735-88EEF1068BB0}" destId="{DC4E4F17-C2EE-4A4B-8D95-9388B61B92B2}" srcOrd="2" destOrd="0" parTransId="{D42A3EE9-F274-4AEF-B86E-4B419B9DE805}" sibTransId="{2E166067-7EB7-46B1-AA7D-F8FB2CF73AC6}"/>
    <dgm:cxn modelId="{5DC982E0-5D7D-498E-93DD-006CC040B13B}" type="presOf" srcId="{A474682D-672B-476F-A94C-9A71C7EF1ACD}" destId="{01C5F27D-C806-4E99-BAEB-87C30AC40139}" srcOrd="0" destOrd="0" presId="urn:microsoft.com/office/officeart/2005/8/layout/default"/>
    <dgm:cxn modelId="{755281A7-E141-4514-A341-98082D3FA9DF}" type="presOf" srcId="{5DCF6F11-1A5C-40ED-99B6-F14CB8ADE79A}" destId="{16179F36-9298-4FE4-8B2D-14604C297C0D}" srcOrd="0" destOrd="0" presId="urn:microsoft.com/office/officeart/2005/8/layout/default"/>
    <dgm:cxn modelId="{A23CE3DE-5EF8-4523-ACAF-6078C34CC3DF}" type="presOf" srcId="{DC4E4F17-C2EE-4A4B-8D95-9388B61B92B2}" destId="{75E2F9D2-E0BE-4FFD-B518-B23003D7F8BD}" srcOrd="0" destOrd="0" presId="urn:microsoft.com/office/officeart/2005/8/layout/default"/>
    <dgm:cxn modelId="{3EED49CC-6D44-40B9-B7BF-82E2D732723B}" type="presParOf" srcId="{9FE1A512-A422-468C-B203-9A5B156748F7}" destId="{BE7BB9A6-80CA-4F35-9EA8-2780970B0E07}" srcOrd="0" destOrd="0" presId="urn:microsoft.com/office/officeart/2005/8/layout/default"/>
    <dgm:cxn modelId="{1CB492A3-2843-4D04-9EC7-2BECAEFD294E}" type="presParOf" srcId="{9FE1A512-A422-468C-B203-9A5B156748F7}" destId="{0DEB4FCE-6433-431D-9811-141741C93DD8}" srcOrd="1" destOrd="0" presId="urn:microsoft.com/office/officeart/2005/8/layout/default"/>
    <dgm:cxn modelId="{315F8284-EE30-4B34-9190-9CF9AE58C2BF}" type="presParOf" srcId="{9FE1A512-A422-468C-B203-9A5B156748F7}" destId="{01C5F27D-C806-4E99-BAEB-87C30AC40139}" srcOrd="2" destOrd="0" presId="urn:microsoft.com/office/officeart/2005/8/layout/default"/>
    <dgm:cxn modelId="{DACBE95E-565A-4F09-8323-0F629DF7775E}" type="presParOf" srcId="{9FE1A512-A422-468C-B203-9A5B156748F7}" destId="{CB038A11-3EA1-431B-ACA7-0A7C013338FB}" srcOrd="3" destOrd="0" presId="urn:microsoft.com/office/officeart/2005/8/layout/default"/>
    <dgm:cxn modelId="{464D2552-B986-4108-A038-3EE0586B5B08}" type="presParOf" srcId="{9FE1A512-A422-468C-B203-9A5B156748F7}" destId="{75E2F9D2-E0BE-4FFD-B518-B23003D7F8BD}" srcOrd="4" destOrd="0" presId="urn:microsoft.com/office/officeart/2005/8/layout/default"/>
    <dgm:cxn modelId="{7B7F8354-3621-4443-8541-349DCF79F9C3}" type="presParOf" srcId="{9FE1A512-A422-468C-B203-9A5B156748F7}" destId="{7499CF41-C502-4103-93F2-69E120EAE0D3}" srcOrd="5" destOrd="0" presId="urn:microsoft.com/office/officeart/2005/8/layout/default"/>
    <dgm:cxn modelId="{0F2B865E-1A0C-443D-BD94-60747F0D9BF9}" type="presParOf" srcId="{9FE1A512-A422-468C-B203-9A5B156748F7}" destId="{16179F36-9298-4FE4-8B2D-14604C297C0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BB9A6-80CA-4F35-9EA8-2780970B0E07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Custos</a:t>
          </a:r>
          <a:endParaRPr lang="pt-BR" sz="3700" kern="1200" dirty="0"/>
        </a:p>
      </dsp:txBody>
      <dsp:txXfrm>
        <a:off x="744" y="145603"/>
        <a:ext cx="2902148" cy="1741289"/>
      </dsp:txXfrm>
    </dsp:sp>
    <dsp:sp modelId="{01C5F27D-C806-4E99-BAEB-87C30AC4013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5">
            <a:hueOff val="-749983"/>
            <a:satOff val="-10256"/>
            <a:lumOff val="-653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Qualidade</a:t>
          </a:r>
          <a:endParaRPr lang="pt-BR" sz="3700" kern="1200" dirty="0"/>
        </a:p>
      </dsp:txBody>
      <dsp:txXfrm>
        <a:off x="3193107" y="145603"/>
        <a:ext cx="2902148" cy="1741289"/>
      </dsp:txXfrm>
    </dsp:sp>
    <dsp:sp modelId="{75E2F9D2-E0BE-4FFD-B518-B23003D7F8BD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5">
            <a:hueOff val="-1499967"/>
            <a:satOff val="-20513"/>
            <a:lumOff val="-1307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Manutenção</a:t>
          </a:r>
          <a:endParaRPr lang="pt-BR" sz="3700" kern="1200" dirty="0"/>
        </a:p>
      </dsp:txBody>
      <dsp:txXfrm>
        <a:off x="744" y="2177107"/>
        <a:ext cx="2902148" cy="1741289"/>
      </dsp:txXfrm>
    </dsp:sp>
    <dsp:sp modelId="{16179F36-9298-4FE4-8B2D-14604C297C0D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-2249950"/>
            <a:satOff val="-30769"/>
            <a:lumOff val="-19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/>
            <a:t>Resiliência</a:t>
          </a:r>
          <a:endParaRPr lang="pt-BR" sz="37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4EE01-3506-452E-8555-EBA8ED224E72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0B8A-9DD4-40C2-9936-10A656CE87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5A528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5600"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928670"/>
            <a:ext cx="7537281" cy="349968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pt-BR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</a:lstStyle>
          <a:p>
            <a:r>
              <a:rPr lang="pt-BR" noProof="0" dirty="0" smtClean="0">
                <a:solidFill>
                  <a:srgbClr val="5A528F"/>
                </a:solidFill>
              </a:rPr>
              <a:t>Subtítulo do slide</a:t>
            </a:r>
            <a:endParaRPr lang="pt-BR" noProof="0" dirty="0">
              <a:solidFill>
                <a:srgbClr val="BFAF8F"/>
              </a:solidFill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7" name="Footer Placeholder 26"/>
          <p:cNvSpPr>
            <a:spLocks noGrp="1"/>
          </p:cNvSpPr>
          <p:nvPr>
            <p:ph type="ft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211138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5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0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211138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20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1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80ACC532-D7DE-4A4C-95F3-1449D71F02A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11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14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5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643" y="1433513"/>
            <a:ext cx="3985332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966" y="1433513"/>
            <a:ext cx="4136184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8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styles</a:t>
            </a:r>
            <a:endParaRPr lang="pt-BR" noProof="0" dirty="0" smtClean="0"/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FFFFF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61" y="1134138"/>
            <a:ext cx="5237329" cy="1185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  <a:defRPr lang="en-US" sz="35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smtClean="0"/>
              <a:t>CLICK TO EDIT MASTER TITLE 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825" y="2327275"/>
            <a:ext cx="8007208" cy="5524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marL="0" indent="0"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8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subtitle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1825" y="4408226"/>
            <a:ext cx="7993560" cy="481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cap="small" baseline="0" smtClean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200" noProof="0" dirty="0" smtClean="0">
                <a:solidFill>
                  <a:schemeClr val="bg1"/>
                </a:solidFill>
                <a:cs typeface="Arial Unicode MS" pitchFamily="30" charset="0"/>
              </a:rPr>
              <a:t>ÁREA_ÁREA DA COMPANHIA</a:t>
            </a:r>
            <a:endParaRPr lang="pt-BR" sz="2200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872038"/>
            <a:ext cx="7060442" cy="709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400" kern="1200" cap="small" baseline="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Gerência de…</a:t>
            </a:r>
          </a:p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Diretoria de…</a:t>
            </a:r>
            <a:endParaRPr lang="pt-BR" sz="2000" noProof="0" dirty="0">
              <a:solidFill>
                <a:schemeClr val="bg1"/>
              </a:solidFill>
              <a:cs typeface="Arial Unicode MS" pitchFamily="30" charset="0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44525" y="6056382"/>
            <a:ext cx="7060442" cy="357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000" kern="1200" cap="sm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1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300" noProof="0" dirty="0" smtClean="0">
                <a:solidFill>
                  <a:schemeClr val="bg1"/>
                </a:solidFill>
                <a:cs typeface="Arial Unicode MS" pitchFamily="30" charset="0"/>
              </a:rPr>
              <a:t>SUA CIDADE | MÊS E ANO</a:t>
            </a:r>
            <a:endParaRPr lang="pt-BR" sz="1300" b="1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 smtClean="0">
                <a:solidFill>
                  <a:srgbClr val="000000"/>
                </a:solidFill>
              </a:rPr>
              <a:t>Índice</a:t>
            </a:r>
            <a:endParaRPr lang="pt-BR" sz="4400" dirty="0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10" descr="cadern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74738"/>
            <a:ext cx="8686800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Índice</a:t>
            </a:r>
            <a:endParaRPr lang="pt-BR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00125" y="2061237"/>
            <a:ext cx="4786313" cy="4137025"/>
          </a:xfrm>
        </p:spPr>
        <p:txBody>
          <a:bodyPr/>
          <a:lstStyle>
            <a:lvl1pPr>
              <a:lnSpc>
                <a:spcPct val="145000"/>
              </a:lnSpc>
              <a:defRPr/>
            </a:lvl1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endParaRPr lang="pt-BR" noProof="0" dirty="0" smtClean="0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8738" y="63500"/>
            <a:ext cx="1071562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7" descr="bolhas_oi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0" y="0"/>
            <a:ext cx="596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7250" y="4786322"/>
            <a:ext cx="4121908" cy="904866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lIns="90000" tIns="0" rIns="90000" bIns="45000" anchor="ctr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3200" kern="1200" dirty="0">
                <a:solidFill>
                  <a:srgbClr val="FFFFFF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r>
              <a:rPr lang="pt-BR" noProof="0" dirty="0" smtClean="0"/>
              <a:t>&lt;Capítulo&gt;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5691188"/>
            <a:ext cx="4107620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lang="pt-BR" sz="1600" kern="1200" dirty="0">
                <a:solidFill>
                  <a:srgbClr val="F3EAD7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pPr lvl="0"/>
            <a:r>
              <a:rPr lang="pt-BR" noProof="0" dirty="0" smtClean="0"/>
              <a:t>&lt;Informação adicional&gt;</a:t>
            </a:r>
            <a:endParaRPr lang="pt-BR" noProof="0" dirty="0"/>
          </a:p>
        </p:txBody>
      </p:sp>
      <p:pic>
        <p:nvPicPr>
          <p:cNvPr id="9" name="Picture 7" descr="logo_06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4305300"/>
            <a:ext cx="14224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2686050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2884792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38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723099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921841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90758" y="6356350"/>
            <a:ext cx="352745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dirty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lang="pt-BR" smtClean="0"/>
              <a:t>Desenvolvimento – Processo Alvo</a:t>
            </a:r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929586" y="6356350"/>
            <a:ext cx="890564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36642" y="1433514"/>
            <a:ext cx="8283508" cy="484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6018214" y="6356350"/>
            <a:ext cx="191137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 lang="pt-BR" sz="3000" kern="1200" dirty="0" smtClean="0">
          <a:solidFill>
            <a:schemeClr val="bg1"/>
          </a:solidFill>
          <a:latin typeface="Arial" charset="0"/>
          <a:ea typeface="MS Gothic" charset="-128"/>
          <a:cs typeface="+mn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9pPr>
    </p:titleStyle>
    <p:bodyStyle>
      <a:lvl1pPr marL="342900" indent="-3413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70000"/>
        <a:buFont typeface="Wingdings" pitchFamily="30" charset="2"/>
        <a:buChar char="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1pPr>
      <a:lvl2pPr marL="534988" indent="-1508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Courier New" pitchFamily="49" charset="0"/>
        <a:buChar char="o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2pPr>
      <a:lvl3pPr marL="892175" indent="-1539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892175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3pPr>
      <a:lvl4pPr marL="1260475" indent="-1666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4pPr>
      <a:lvl5pPr marL="1617663" indent="-16986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6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arch.com/telecommunications/our-customers/case-studies" TargetMode="External"/><Relationship Id="rId2" Type="http://schemas.openxmlformats.org/officeDocument/2006/relationships/hyperlink" Target="http://pt.scribd.com/doc/51461978/Telekom-Malaysia-Case-Study-1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dan.com/view-articles/12616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4858604"/>
            <a:ext cx="6537760" cy="1730706"/>
          </a:xfrm>
        </p:spPr>
        <p:txBody>
          <a:bodyPr>
            <a:normAutofit fontScale="90000"/>
          </a:bodyPr>
          <a:lstStyle/>
          <a:p>
            <a:pPr eaLnBrk="1"/>
            <a:r>
              <a:rPr lang="pt-BR" dirty="0" smtClean="0">
                <a:solidFill>
                  <a:schemeClr val="bg1"/>
                </a:solidFill>
              </a:rPr>
              <a:t>Proposta DE evolução PARA </a:t>
            </a:r>
            <a:r>
              <a:rPr lang="pt-BR" dirty="0" err="1" smtClean="0">
                <a:solidFill>
                  <a:schemeClr val="bg1"/>
                </a:solidFill>
              </a:rPr>
              <a:t>reference</a:t>
            </a:r>
            <a:r>
              <a:rPr lang="pt-BR" dirty="0" smtClean="0">
                <a:solidFill>
                  <a:schemeClr val="bg1"/>
                </a:solidFill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Tendo </a:t>
            </a:r>
            <a:r>
              <a:rPr lang="pt-BR" dirty="0"/>
              <a:t>dados exatos e completos sobre clientes e suas interações com a empresa, nos permitirão um melhor ganho na introspecção dos mesmos, em nossa habilidade para atendê-los, assim como, aos nossos clientes internos de TI (demandas), na propensão de seus pedidos de produtos ou serviços adicionais;</a:t>
            </a:r>
          </a:p>
          <a:p>
            <a:pPr algn="just"/>
            <a:r>
              <a:rPr lang="pt-BR" dirty="0" smtClean="0"/>
              <a:t>Aumento </a:t>
            </a:r>
            <a:r>
              <a:rPr lang="pt-BR" dirty="0"/>
              <a:t>do </a:t>
            </a:r>
            <a:r>
              <a:rPr lang="pt-BR" b="1" i="1" dirty="0" err="1"/>
              <a:t>cross-sell</a:t>
            </a:r>
            <a:r>
              <a:rPr lang="pt-BR" b="1" i="1" dirty="0"/>
              <a:t> / </a:t>
            </a:r>
            <a:r>
              <a:rPr lang="pt-BR" b="1" i="1" dirty="0" err="1"/>
              <a:t>up-cell</a:t>
            </a:r>
            <a:r>
              <a:rPr lang="pt-BR" b="1" i="1" dirty="0"/>
              <a:t> </a:t>
            </a:r>
            <a:r>
              <a:rPr lang="pt-BR" dirty="0"/>
              <a:t>e maiores oportunidades de aumento do ARPU;</a:t>
            </a:r>
          </a:p>
          <a:p>
            <a:pPr algn="just"/>
            <a:r>
              <a:rPr lang="pt-BR" dirty="0" smtClean="0"/>
              <a:t>Redução </a:t>
            </a:r>
            <a:r>
              <a:rPr lang="pt-BR" dirty="0"/>
              <a:t>de reprocessamento de informações com campos duplicados em várias tabelas;</a:t>
            </a:r>
          </a:p>
          <a:p>
            <a:pPr algn="just"/>
            <a:r>
              <a:rPr lang="pt-BR" dirty="0" smtClean="0"/>
              <a:t>Ganho </a:t>
            </a:r>
            <a:r>
              <a:rPr lang="pt-BR" dirty="0"/>
              <a:t>na assertividade nas apurações de indicadores em dados únicos, centralizados e com base em informações exatas, padronizando, centralizando e gerenciando suas as regras;</a:t>
            </a:r>
          </a:p>
          <a:p>
            <a:pPr algn="just"/>
            <a:r>
              <a:rPr lang="pt-BR" dirty="0" smtClean="0"/>
              <a:t>Obtenção </a:t>
            </a:r>
            <a:r>
              <a:rPr lang="pt-BR" dirty="0"/>
              <a:t>de informações </a:t>
            </a:r>
            <a:r>
              <a:rPr lang="pt-BR" b="1" i="1" dirty="0" err="1" smtClean="0"/>
              <a:t>just</a:t>
            </a:r>
            <a:r>
              <a:rPr lang="pt-BR" b="1" i="1" dirty="0" smtClean="0"/>
              <a:t>-</a:t>
            </a:r>
            <a:r>
              <a:rPr lang="pt-BR" b="1" i="1" dirty="0" err="1" smtClean="0"/>
              <a:t>in-time</a:t>
            </a:r>
            <a:r>
              <a:rPr lang="pt-BR" dirty="0" smtClean="0"/>
              <a:t> </a:t>
            </a:r>
            <a:r>
              <a:rPr lang="pt-BR" dirty="0"/>
              <a:t>ou </a:t>
            </a:r>
            <a:r>
              <a:rPr lang="pt-BR" b="1" i="1" dirty="0" err="1" smtClean="0"/>
              <a:t>near</a:t>
            </a:r>
            <a:r>
              <a:rPr lang="pt-BR" b="1" i="1" dirty="0" smtClean="0"/>
              <a:t> real-time</a:t>
            </a:r>
            <a:r>
              <a:rPr lang="pt-BR" dirty="0" smtClean="0"/>
              <a:t> </a:t>
            </a:r>
            <a:r>
              <a:rPr lang="pt-BR" dirty="0"/>
              <a:t>sem onerar os dados em produção;</a:t>
            </a:r>
          </a:p>
          <a:p>
            <a:pPr algn="just"/>
            <a:r>
              <a:rPr lang="pt-BR" dirty="0" smtClean="0"/>
              <a:t>Melhorar </a:t>
            </a:r>
            <a:r>
              <a:rPr lang="pt-BR" dirty="0"/>
              <a:t>a exatidão não somente mantendo um nível elevado da satisfação do cliente mas igualmente permitindo a OI de estar em uma posição melhor no cumprimento das exigências do governo e dos regulamentos de Telecom, como </a:t>
            </a:r>
            <a:r>
              <a:rPr lang="pt-BR" dirty="0" smtClean="0"/>
              <a:t>o </a:t>
            </a:r>
            <a:r>
              <a:rPr lang="pt-BR" b="1" i="1" dirty="0" err="1"/>
              <a:t>Sarbanes-Oxley</a:t>
            </a:r>
            <a:r>
              <a:rPr lang="pt-BR" dirty="0"/>
              <a:t>;</a:t>
            </a:r>
          </a:p>
          <a:p>
            <a:pPr algn="just"/>
            <a:r>
              <a:rPr lang="pt-BR" dirty="0" smtClean="0"/>
              <a:t>Maior </a:t>
            </a:r>
            <a:r>
              <a:rPr lang="pt-BR" dirty="0"/>
              <a:t>agilidade na adaptação a novos negócios e processos;</a:t>
            </a:r>
          </a:p>
          <a:p>
            <a:pPr algn="just"/>
            <a:r>
              <a:rPr lang="pt-BR" dirty="0" smtClean="0"/>
              <a:t>Maior </a:t>
            </a:r>
            <a:r>
              <a:rPr lang="pt-BR" dirty="0"/>
              <a:t>assertividade na gestão dos processos administrativos do cliente (comissionamento, fraude e cobranças); 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607602"/>
          </a:xfrm>
        </p:spPr>
        <p:txBody>
          <a:bodyPr/>
          <a:lstStyle/>
          <a:p>
            <a:r>
              <a:rPr lang="pt-BR" dirty="0"/>
              <a:t>O que tem de especial em Reference Data?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20490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Gráfico dos Benefícios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23735460"/>
              </p:ext>
            </p:extLst>
          </p:nvPr>
        </p:nvGraphicFramePr>
        <p:xfrm>
          <a:off x="1560004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ector de seta reta 4"/>
          <p:cNvCxnSpPr/>
          <p:nvPr/>
        </p:nvCxnSpPr>
        <p:spPr bwMode="auto">
          <a:xfrm>
            <a:off x="1259632" y="1412776"/>
            <a:ext cx="0" cy="4104456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 bwMode="auto">
          <a:xfrm flipV="1">
            <a:off x="7956376" y="1412776"/>
            <a:ext cx="0" cy="410400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Problema</a:t>
            </a:r>
          </a:p>
          <a:p>
            <a:pPr lvl="1" algn="just"/>
            <a:r>
              <a:rPr lang="pt-BR" dirty="0" smtClean="0"/>
              <a:t>Os mesmos dados de referência utilizados por diferentes aplicações, são em sua maioria levados a redundância e complicados desafios de governança. Esses dados podem ser utilizados por negócios específicos como </a:t>
            </a:r>
            <a:r>
              <a:rPr lang="pt-BR" i="1" dirty="0" smtClean="0"/>
              <a:t>códigos de produtos</a:t>
            </a:r>
            <a:r>
              <a:rPr lang="pt-BR" dirty="0" smtClean="0"/>
              <a:t>, ou genéricos como Países, Estados ou Localidades.</a:t>
            </a:r>
          </a:p>
          <a:p>
            <a:pPr lvl="1" algn="just"/>
            <a:r>
              <a:rPr lang="pt-BR" dirty="0" smtClean="0"/>
              <a:t>Dados </a:t>
            </a:r>
            <a:r>
              <a:rPr lang="pt-BR" dirty="0"/>
              <a:t>de referência </a:t>
            </a:r>
            <a:r>
              <a:rPr lang="pt-BR" dirty="0" smtClean="0"/>
              <a:t>são usados </a:t>
            </a:r>
            <a:r>
              <a:rPr lang="pt-BR" dirty="0"/>
              <a:t>extensivamente em </a:t>
            </a:r>
            <a:r>
              <a:rPr lang="pt-BR" dirty="0" smtClean="0"/>
              <a:t>todas as </a:t>
            </a:r>
            <a:r>
              <a:rPr lang="pt-BR" dirty="0"/>
              <a:t>aplicações e serviços de negócios para capturar e </a:t>
            </a:r>
            <a:r>
              <a:rPr lang="pt-BR" dirty="0" smtClean="0"/>
              <a:t>gerenciar, </a:t>
            </a:r>
            <a:r>
              <a:rPr lang="pt-BR" dirty="0"/>
              <a:t>estados e diferentes variações de categorizações. Não é incomum para os dados de referência </a:t>
            </a:r>
            <a:r>
              <a:rPr lang="pt-BR" dirty="0" smtClean="0"/>
              <a:t>serem duplicados </a:t>
            </a:r>
            <a:r>
              <a:rPr lang="pt-BR" dirty="0"/>
              <a:t>ao longo de serviços e aplicações que causam redundância significativa e problemas de precisão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Dados </a:t>
            </a:r>
            <a:r>
              <a:rPr lang="pt-BR" dirty="0"/>
              <a:t>de referência muitas vezes </a:t>
            </a:r>
            <a:r>
              <a:rPr lang="pt-BR" dirty="0" smtClean="0"/>
              <a:t>exigem </a:t>
            </a:r>
            <a:r>
              <a:rPr lang="pt-BR" dirty="0"/>
              <a:t>o gerenciamento de versões e podem estar sujeitos a hierarquias complexas, incluindo um para muitos, muitos para muitos e muitos para </a:t>
            </a:r>
            <a:r>
              <a:rPr lang="pt-BR" dirty="0" smtClean="0"/>
              <a:t>um.</a:t>
            </a:r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607602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os dados </a:t>
            </a:r>
            <a:r>
              <a:rPr lang="pt-BR" dirty="0" smtClean="0"/>
              <a:t>de referência da empresa podem ser centralizados de forma abstrata, centralmente </a:t>
            </a:r>
            <a:r>
              <a:rPr lang="pt-BR" dirty="0"/>
              <a:t>controladas e </a:t>
            </a:r>
            <a:r>
              <a:rPr lang="pt-BR" dirty="0" smtClean="0"/>
              <a:t>governadas?</a:t>
            </a:r>
            <a:endParaRPr lang="pt-BR" dirty="0"/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9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Solução</a:t>
            </a:r>
          </a:p>
          <a:p>
            <a:pPr lvl="1" algn="just"/>
            <a:r>
              <a:rPr lang="pt-BR" dirty="0" smtClean="0"/>
              <a:t>O </a:t>
            </a:r>
            <a:r>
              <a:rPr lang="pt-BR" dirty="0"/>
              <a:t>armazenamento, gestão e acesso a dados de referência é centralizado. </a:t>
            </a:r>
            <a:endParaRPr lang="pt-BR" dirty="0" smtClean="0"/>
          </a:p>
          <a:p>
            <a:pPr lvl="1" algn="just"/>
            <a:r>
              <a:rPr lang="pt-BR" dirty="0" smtClean="0"/>
              <a:t>Serviços </a:t>
            </a:r>
            <a:r>
              <a:rPr lang="pt-BR" dirty="0"/>
              <a:t>de negócio e as aplicações podem acessar o serviço de referência de dados e beneficiar de uma visão centralizada consistente dos dados de referência para </a:t>
            </a:r>
            <a:r>
              <a:rPr lang="pt-BR" dirty="0" smtClean="0"/>
              <a:t>quais sejam, específicos ou </a:t>
            </a:r>
            <a:r>
              <a:rPr lang="pt-BR" dirty="0"/>
              <a:t>genéricos.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607602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os dados </a:t>
            </a:r>
            <a:r>
              <a:rPr lang="pt-BR" dirty="0" smtClean="0"/>
              <a:t>de referência da empresa podem ser centralizados de forma abstrata, centralmente </a:t>
            </a:r>
            <a:r>
              <a:rPr lang="pt-BR" dirty="0"/>
              <a:t>controladas e </a:t>
            </a:r>
            <a:r>
              <a:rPr lang="pt-BR" dirty="0" smtClean="0"/>
              <a:t>governadas?</a:t>
            </a:r>
            <a:endParaRPr lang="pt-BR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4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/>
              <a:t>Aplicação</a:t>
            </a:r>
          </a:p>
          <a:p>
            <a:pPr lvl="1" algn="just"/>
            <a:r>
              <a:rPr lang="pt-BR" dirty="0"/>
              <a:t> O uso de um serviço de </a:t>
            </a:r>
            <a:r>
              <a:rPr lang="pt-BR" i="1" dirty="0"/>
              <a:t>metadados</a:t>
            </a:r>
            <a:r>
              <a:rPr lang="pt-BR" dirty="0"/>
              <a:t> e repositório especializado é </a:t>
            </a:r>
            <a:r>
              <a:rPr lang="pt-BR" dirty="0" smtClean="0"/>
              <a:t>implementado e acessado </a:t>
            </a:r>
            <a:r>
              <a:rPr lang="pt-BR" dirty="0"/>
              <a:t>​​usando uma série serviços de dados referência dedicados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 A </a:t>
            </a:r>
            <a:r>
              <a:rPr lang="pt-BR" dirty="0"/>
              <a:t>aplicação </a:t>
            </a:r>
            <a:r>
              <a:rPr lang="pt-BR" dirty="0" smtClean="0"/>
              <a:t>efetiva </a:t>
            </a:r>
            <a:r>
              <a:rPr lang="pt-BR" dirty="0"/>
              <a:t>dos dados de referência irá variar dependendo dos requisitos </a:t>
            </a:r>
            <a:r>
              <a:rPr lang="pt-BR" dirty="0" smtClean="0"/>
              <a:t>das organizações</a:t>
            </a:r>
            <a:r>
              <a:rPr lang="pt-BR" dirty="0"/>
              <a:t>. Em particular, podem ser </a:t>
            </a:r>
            <a:r>
              <a:rPr lang="pt-BR" dirty="0" smtClean="0"/>
              <a:t>realizados das seguintes formas:</a:t>
            </a:r>
            <a:endParaRPr lang="pt-BR" dirty="0"/>
          </a:p>
          <a:p>
            <a:pPr lvl="2" algn="just"/>
            <a:r>
              <a:rPr lang="pt-BR" dirty="0"/>
              <a:t>Fornecer </a:t>
            </a:r>
            <a:r>
              <a:rPr lang="pt-BR" dirty="0" smtClean="0"/>
              <a:t>uma lista sem hierarquias para serviços e aplicações, exemplos:</a:t>
            </a:r>
          </a:p>
          <a:p>
            <a:pPr lvl="3" algn="just"/>
            <a:r>
              <a:rPr lang="pt-BR" i="1" dirty="0" smtClean="0"/>
              <a:t>Busque todos os Estados;</a:t>
            </a:r>
          </a:p>
          <a:p>
            <a:pPr lvl="3" algn="just"/>
            <a:r>
              <a:rPr lang="pt-BR" i="1" dirty="0" smtClean="0"/>
              <a:t>Busque todos os Países;</a:t>
            </a:r>
          </a:p>
          <a:p>
            <a:pPr lvl="3" algn="just"/>
            <a:r>
              <a:rPr lang="pt-BR" i="1" dirty="0" smtClean="0"/>
              <a:t>Busque todos as Localidades;</a:t>
            </a:r>
          </a:p>
          <a:p>
            <a:pPr lvl="2" algn="just"/>
            <a:r>
              <a:rPr lang="pt-BR" dirty="0"/>
              <a:t> Fornecer uma lista </a:t>
            </a:r>
            <a:r>
              <a:rPr lang="pt-BR" dirty="0" smtClean="0"/>
              <a:t>com </a:t>
            </a:r>
            <a:r>
              <a:rPr lang="pt-BR" dirty="0"/>
              <a:t>hierarquias </a:t>
            </a:r>
            <a:r>
              <a:rPr lang="pt-BR" dirty="0" smtClean="0"/>
              <a:t>para </a:t>
            </a:r>
            <a:r>
              <a:rPr lang="pt-BR" dirty="0"/>
              <a:t>serviços e aplicações, exemplos</a:t>
            </a:r>
            <a:r>
              <a:rPr lang="pt-BR" dirty="0" smtClean="0"/>
              <a:t>:</a:t>
            </a:r>
          </a:p>
          <a:p>
            <a:pPr lvl="3" algn="just"/>
            <a:r>
              <a:rPr lang="pt-BR" i="1" dirty="0" smtClean="0"/>
              <a:t>Busque todas as Cidades por Estado;</a:t>
            </a:r>
          </a:p>
          <a:p>
            <a:pPr lvl="3" algn="just"/>
            <a:r>
              <a:rPr lang="pt-BR" i="1" dirty="0" smtClean="0"/>
              <a:t>Busque todos os Países por Continente;</a:t>
            </a:r>
          </a:p>
          <a:p>
            <a:pPr lvl="3" algn="just"/>
            <a:r>
              <a:rPr lang="pt-BR" i="1" dirty="0" smtClean="0"/>
              <a:t>Busque todas as Localidades por Cidade;</a:t>
            </a:r>
            <a:endParaRPr lang="pt-BR" i="1" dirty="0"/>
          </a:p>
          <a:p>
            <a:pPr lvl="2" algn="just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607602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os dados </a:t>
            </a:r>
            <a:r>
              <a:rPr lang="pt-BR" dirty="0" smtClean="0"/>
              <a:t>de referência da empresa podem ser centralizados de forma abstrata, centralmente </a:t>
            </a:r>
            <a:r>
              <a:rPr lang="pt-BR" dirty="0"/>
              <a:t>controladas e </a:t>
            </a:r>
            <a:r>
              <a:rPr lang="pt-BR" dirty="0" smtClean="0"/>
              <a:t>governadas?</a:t>
            </a:r>
            <a:endParaRPr lang="pt-BR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pt-BR" dirty="0" smtClean="0"/>
              <a:t>Fornecer </a:t>
            </a:r>
            <a:r>
              <a:rPr lang="pt-BR" dirty="0"/>
              <a:t>pesquisas e traduções entre as empresas e dados de referência legados</a:t>
            </a:r>
            <a:r>
              <a:rPr lang="pt-BR" dirty="0" smtClean="0"/>
              <a:t>. Esta </a:t>
            </a:r>
            <a:r>
              <a:rPr lang="pt-BR" dirty="0"/>
              <a:t>estratégia é frequentemente tomada quando um serviço de negócio deve se conectar a vários sistemas legados para executar a mesma atividade, dependendo da unidade de negócios, linha de produtos, </a:t>
            </a:r>
            <a:r>
              <a:rPr lang="pt-BR" dirty="0" smtClean="0"/>
              <a:t>etc.</a:t>
            </a:r>
          </a:p>
          <a:p>
            <a:pPr lvl="2" algn="just"/>
            <a:r>
              <a:rPr lang="pt-BR" dirty="0" smtClean="0"/>
              <a:t>Os </a:t>
            </a:r>
            <a:r>
              <a:rPr lang="pt-BR" dirty="0"/>
              <a:t>valores de referência de dados suportados no </a:t>
            </a:r>
            <a:r>
              <a:rPr lang="pt-BR" dirty="0" smtClean="0"/>
              <a:t>Modelo</a:t>
            </a:r>
            <a:r>
              <a:rPr lang="pt-BR" dirty="0"/>
              <a:t> </a:t>
            </a:r>
            <a:r>
              <a:rPr lang="pt-BR" dirty="0" smtClean="0"/>
              <a:t>Canônico</a:t>
            </a:r>
            <a:r>
              <a:rPr lang="pt-BR" dirty="0"/>
              <a:t> muitas vezes não </a:t>
            </a:r>
            <a:r>
              <a:rPr lang="pt-BR" dirty="0" smtClean="0"/>
              <a:t>vão</a:t>
            </a:r>
            <a:r>
              <a:rPr lang="pt-BR" dirty="0"/>
              <a:t> ser </a:t>
            </a:r>
            <a:r>
              <a:rPr lang="pt-BR" dirty="0" smtClean="0"/>
              <a:t>os mesmos </a:t>
            </a:r>
            <a:r>
              <a:rPr lang="pt-BR" dirty="0"/>
              <a:t>que </a:t>
            </a:r>
            <a:r>
              <a:rPr lang="pt-BR" dirty="0" smtClean="0"/>
              <a:t>nos sistemas legados</a:t>
            </a:r>
            <a:r>
              <a:rPr lang="pt-BR" dirty="0"/>
              <a:t> </a:t>
            </a:r>
            <a:r>
              <a:rPr lang="pt-BR" dirty="0" smtClean="0"/>
              <a:t>exige</a:t>
            </a:r>
            <a:r>
              <a:rPr lang="pt-BR" dirty="0"/>
              <a:t> </a:t>
            </a:r>
            <a:r>
              <a:rPr lang="pt-BR" dirty="0" smtClean="0"/>
              <a:t>e a </a:t>
            </a:r>
            <a:r>
              <a:rPr lang="pt-BR" dirty="0"/>
              <a:t>tradução é necessária.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607602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os dados </a:t>
            </a:r>
            <a:r>
              <a:rPr lang="pt-BR" dirty="0" smtClean="0"/>
              <a:t>de referência da empresa podem ser centralizados de forma abstrata, centralmente </a:t>
            </a:r>
            <a:r>
              <a:rPr lang="pt-BR" dirty="0"/>
              <a:t>controladas e </a:t>
            </a:r>
            <a:r>
              <a:rPr lang="pt-BR" dirty="0" smtClean="0"/>
              <a:t>governadas?</a:t>
            </a:r>
            <a:endParaRPr lang="pt-BR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1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7" name="Picture 2" descr="http://www.soapatterns.org/reference_data_centralization_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645600"/>
            <a:ext cx="6264696" cy="466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607602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os dados </a:t>
            </a:r>
            <a:r>
              <a:rPr lang="pt-BR" dirty="0" smtClean="0"/>
              <a:t>de referência da empresa podem ser centralizados de forma abstrata, centralmente </a:t>
            </a:r>
            <a:r>
              <a:rPr lang="pt-BR" dirty="0"/>
              <a:t>controladas e </a:t>
            </a:r>
            <a:r>
              <a:rPr lang="pt-BR" dirty="0" smtClean="0"/>
              <a:t>governadas?</a:t>
            </a:r>
            <a:endParaRPr lang="pt-BR" dirty="0"/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85568" y="6309320"/>
            <a:ext cx="4372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Figura 2: Serviços e Aplicações utilizam os serviços de dados</a:t>
            </a:r>
          </a:p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 de referência para recuperar e gerenciar dados</a:t>
            </a:r>
          </a:p>
        </p:txBody>
      </p:sp>
    </p:spTree>
    <p:extLst>
      <p:ext uri="{BB962C8B-B14F-4D97-AF65-F5344CB8AC3E}">
        <p14:creationId xmlns:p14="http://schemas.microsoft.com/office/powerpoint/2010/main" val="17298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Impactos</a:t>
            </a:r>
          </a:p>
          <a:p>
            <a:pPr lvl="1" algn="just"/>
            <a:r>
              <a:rPr lang="pt-BR" dirty="0" smtClean="0"/>
              <a:t>Serviços </a:t>
            </a:r>
            <a:r>
              <a:rPr lang="pt-BR" dirty="0"/>
              <a:t>estão sujeitos a sobrecarga de desempenho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Requisitos </a:t>
            </a:r>
            <a:r>
              <a:rPr lang="pt-BR" dirty="0"/>
              <a:t>de desempenho e latência se </a:t>
            </a:r>
            <a:r>
              <a:rPr lang="pt-BR" dirty="0" smtClean="0"/>
              <a:t>tornam </a:t>
            </a:r>
            <a:r>
              <a:rPr lang="pt-BR" dirty="0"/>
              <a:t>um </a:t>
            </a:r>
            <a:r>
              <a:rPr lang="pt-BR" dirty="0" smtClean="0"/>
              <a:t>fator a ser considerado. Os serviços de dados de referência podem </a:t>
            </a:r>
            <a:r>
              <a:rPr lang="pt-BR" dirty="0"/>
              <a:t>ser </a:t>
            </a:r>
            <a:r>
              <a:rPr lang="pt-BR" dirty="0" smtClean="0"/>
              <a:t>projetados </a:t>
            </a:r>
            <a:r>
              <a:rPr lang="pt-BR" dirty="0"/>
              <a:t>com cache em mente para reduzir esses impactos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Gerenciamento </a:t>
            </a:r>
            <a:r>
              <a:rPr lang="pt-BR" dirty="0"/>
              <a:t>de versão se torna mais importante. Sem o gerenciamento de versão dos dados de referência não pode fornecer uma imagem ao longo do tempo e está sujeito a ser apenas mais recente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Aplicações </a:t>
            </a:r>
            <a:r>
              <a:rPr lang="pt-BR" dirty="0"/>
              <a:t>legadas </a:t>
            </a:r>
            <a:r>
              <a:rPr lang="pt-BR" dirty="0" smtClean="0"/>
              <a:t>podem não </a:t>
            </a:r>
            <a:r>
              <a:rPr lang="pt-BR" dirty="0"/>
              <a:t>ser </a:t>
            </a:r>
            <a:r>
              <a:rPr lang="pt-BR" dirty="0" smtClean="0"/>
              <a:t>capazes </a:t>
            </a:r>
            <a:r>
              <a:rPr lang="pt-BR" dirty="0"/>
              <a:t>de acessar os dados de </a:t>
            </a:r>
            <a:r>
              <a:rPr lang="pt-BR" dirty="0" smtClean="0"/>
              <a:t>referência. </a:t>
            </a:r>
            <a:r>
              <a:rPr lang="pt-BR" dirty="0"/>
              <a:t>Duplicação e redundância ainda pode ocorrer e precisa ser gerenciado de forma eficaz.</a:t>
            </a:r>
          </a:p>
          <a:p>
            <a:pPr algn="just"/>
            <a:r>
              <a:rPr lang="pt-BR" sz="2000" dirty="0" smtClean="0"/>
              <a:t>Benefícios financeiros</a:t>
            </a:r>
            <a:endParaRPr lang="pt-BR" sz="2000" dirty="0"/>
          </a:p>
          <a:p>
            <a:pPr lvl="1" algn="just"/>
            <a:r>
              <a:rPr lang="pt-BR" dirty="0" smtClean="0"/>
              <a:t>Reuso </a:t>
            </a:r>
            <a:r>
              <a:rPr lang="pt-BR" dirty="0"/>
              <a:t>de toda a infraestrutura de serviços de dados de referência, tendo retorno garantido do investimento </a:t>
            </a:r>
            <a:r>
              <a:rPr lang="pt-BR" b="1" dirty="0"/>
              <a:t>CAPEX </a:t>
            </a:r>
            <a:r>
              <a:rPr lang="pt-BR" dirty="0"/>
              <a:t> e diminuindo os custos </a:t>
            </a:r>
            <a:r>
              <a:rPr lang="pt-BR" b="1" dirty="0" smtClean="0"/>
              <a:t>OPEX</a:t>
            </a:r>
            <a:r>
              <a:rPr lang="pt-BR" dirty="0" smtClean="0"/>
              <a:t>, se os impactos listados forem mitigados e controlados.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607602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os dados </a:t>
            </a:r>
            <a:r>
              <a:rPr lang="pt-BR" dirty="0" smtClean="0"/>
              <a:t>de referência da empresa podem ser centralizados de forma abstrata, centralmente </a:t>
            </a:r>
            <a:r>
              <a:rPr lang="pt-BR" dirty="0"/>
              <a:t>controladas e </a:t>
            </a:r>
            <a:r>
              <a:rPr lang="pt-BR" dirty="0" smtClean="0"/>
              <a:t>governadas?</a:t>
            </a:r>
            <a:endParaRPr lang="pt-BR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9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6642" y="1772816"/>
            <a:ext cx="8283507" cy="4291310"/>
          </a:xfrm>
        </p:spPr>
        <p:txBody>
          <a:bodyPr/>
          <a:lstStyle/>
          <a:p>
            <a:r>
              <a:rPr lang="pt-BR" sz="2000" dirty="0" smtClean="0"/>
              <a:t>Problema</a:t>
            </a:r>
          </a:p>
          <a:p>
            <a:pPr lvl="1" algn="just"/>
            <a:r>
              <a:rPr lang="pt-BR" dirty="0" smtClean="0"/>
              <a:t>Para </a:t>
            </a:r>
            <a:r>
              <a:rPr lang="pt-BR" dirty="0"/>
              <a:t>o barramento de serviço </a:t>
            </a:r>
            <a:r>
              <a:rPr lang="pt-BR" dirty="0" smtClean="0"/>
              <a:t>funcionar </a:t>
            </a:r>
            <a:r>
              <a:rPr lang="pt-BR" dirty="0"/>
              <a:t>corretamente, muitas vezes, uma cópia dos dados de referência relativos a um sistema de </a:t>
            </a:r>
            <a:r>
              <a:rPr lang="pt-BR" b="1" i="1" dirty="0" err="1"/>
              <a:t>back-end</a:t>
            </a:r>
            <a:r>
              <a:rPr lang="pt-BR" dirty="0"/>
              <a:t> que está exposta no </a:t>
            </a:r>
            <a:r>
              <a:rPr lang="pt-BR" b="1" i="1" dirty="0" smtClean="0"/>
              <a:t>bus</a:t>
            </a:r>
            <a:r>
              <a:rPr lang="pt-BR" dirty="0" smtClean="0"/>
              <a:t> de serviços </a:t>
            </a:r>
            <a:r>
              <a:rPr lang="pt-BR" dirty="0"/>
              <a:t>é necessário. </a:t>
            </a:r>
            <a:endParaRPr lang="pt-BR" dirty="0" smtClean="0"/>
          </a:p>
          <a:p>
            <a:pPr lvl="1" algn="just"/>
            <a:r>
              <a:rPr lang="pt-BR" dirty="0"/>
              <a:t> </a:t>
            </a:r>
            <a:r>
              <a:rPr lang="pt-BR" dirty="0" smtClean="0"/>
              <a:t>Dois problemas podem acontecer nesse </a:t>
            </a:r>
            <a:r>
              <a:rPr lang="pt-BR" i="1" dirty="0" smtClean="0"/>
              <a:t>approach</a:t>
            </a:r>
            <a:r>
              <a:rPr lang="pt-BR" dirty="0" smtClean="0"/>
              <a:t>:</a:t>
            </a:r>
          </a:p>
          <a:p>
            <a:pPr lvl="2" algn="just"/>
            <a:r>
              <a:rPr lang="pt-BR" dirty="0"/>
              <a:t>E</a:t>
            </a:r>
            <a:r>
              <a:rPr lang="pt-BR" dirty="0" smtClean="0"/>
              <a:t>ntrada </a:t>
            </a:r>
            <a:r>
              <a:rPr lang="pt-BR" dirty="0"/>
              <a:t>de </a:t>
            </a:r>
            <a:r>
              <a:rPr lang="pt-BR" dirty="0" smtClean="0"/>
              <a:t>dados manual </a:t>
            </a:r>
            <a:r>
              <a:rPr lang="pt-BR" dirty="0"/>
              <a:t>é </a:t>
            </a:r>
            <a:r>
              <a:rPr lang="pt-BR" dirty="0" smtClean="0"/>
              <a:t>sujeita </a:t>
            </a:r>
            <a:r>
              <a:rPr lang="pt-BR" dirty="0"/>
              <a:t>a erros e pode causar operações inválidas em sistemas subjacentes, resultando em chamadas de serviço negado, ou pior, inconsistência de </a:t>
            </a:r>
            <a:r>
              <a:rPr lang="pt-BR" dirty="0" smtClean="0"/>
              <a:t>dados;</a:t>
            </a:r>
          </a:p>
          <a:p>
            <a:pPr lvl="2" algn="just"/>
            <a:r>
              <a:rPr lang="pt-BR" dirty="0"/>
              <a:t>Leva tempo antes do middleware </a:t>
            </a:r>
            <a:r>
              <a:rPr lang="pt-BR" dirty="0" smtClean="0"/>
              <a:t>estar </a:t>
            </a:r>
            <a:r>
              <a:rPr lang="pt-BR" dirty="0"/>
              <a:t>ciente de que uma mudança </a:t>
            </a:r>
            <a:r>
              <a:rPr lang="pt-BR" dirty="0" smtClean="0"/>
              <a:t>aconteceu e </a:t>
            </a:r>
            <a:r>
              <a:rPr lang="pt-BR" dirty="0"/>
              <a:t>isso resulta </a:t>
            </a:r>
            <a:r>
              <a:rPr lang="pt-BR" dirty="0" smtClean="0"/>
              <a:t>em maiores prazos para mudanças;</a:t>
            </a:r>
          </a:p>
          <a:p>
            <a:pPr lvl="2"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865237"/>
          </a:xfrm>
        </p:spPr>
        <p:txBody>
          <a:bodyPr/>
          <a:lstStyle/>
          <a:p>
            <a:r>
              <a:rPr lang="pt-BR" dirty="0" smtClean="0"/>
              <a:t>Como dados de referência que residem em diferentes sistemas podem ser automaticamente distribuídos para os consumidores, reutilizando toda a lógica de distribuição a cada novo sistema?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pic>
        <p:nvPicPr>
          <p:cNvPr id="5122" name="Picture 2" descr="http://www.soapatterns.org/reference_data_observer_fig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6" b="20248"/>
          <a:stretch/>
        </p:blipFill>
        <p:spPr bwMode="auto">
          <a:xfrm>
            <a:off x="2411760" y="5173575"/>
            <a:ext cx="4104456" cy="14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699792" y="6309320"/>
            <a:ext cx="2448272" cy="44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pt-B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175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865237"/>
          </a:xfrm>
        </p:spPr>
        <p:txBody>
          <a:bodyPr/>
          <a:lstStyle/>
          <a:p>
            <a:r>
              <a:rPr lang="pt-BR" dirty="0" smtClean="0"/>
              <a:t>Como dados de referência que residem em diferentes sistemas podem ser automaticamente distribuídos para os consumidores, reutilizando toda a lógica de distribuição a cada novo sistema?</a:t>
            </a:r>
            <a:endParaRPr lang="pt-BR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536642" y="1772816"/>
            <a:ext cx="8283507" cy="4291310"/>
          </a:xfrm>
        </p:spPr>
        <p:txBody>
          <a:bodyPr/>
          <a:lstStyle/>
          <a:p>
            <a:r>
              <a:rPr lang="pt-BR" sz="2000" dirty="0" smtClean="0"/>
              <a:t>Solução</a:t>
            </a:r>
          </a:p>
          <a:p>
            <a:pPr lvl="1" algn="just"/>
            <a:r>
              <a:rPr lang="pt-BR" dirty="0" smtClean="0"/>
              <a:t>Criar </a:t>
            </a:r>
            <a:r>
              <a:rPr lang="pt-BR" dirty="0"/>
              <a:t>uma entidade </a:t>
            </a:r>
            <a:r>
              <a:rPr lang="pt-BR" b="1" i="1" dirty="0" err="1" smtClean="0"/>
              <a:t>observer</a:t>
            </a:r>
            <a:r>
              <a:rPr lang="pt-BR" b="1" i="1" dirty="0" smtClean="0"/>
              <a:t> </a:t>
            </a:r>
            <a:r>
              <a:rPr lang="pt-BR" dirty="0" smtClean="0"/>
              <a:t>no </a:t>
            </a:r>
            <a:r>
              <a:rPr lang="pt-BR" dirty="0"/>
              <a:t>repositório serviço que procura alterações nos dados de referência subjacentes. O serviço atua como um intermediário no barramento de serviço para coordenar as atualizações dos dados de referência </a:t>
            </a:r>
            <a:r>
              <a:rPr lang="pt-BR" dirty="0" smtClean="0"/>
              <a:t>no barramento </a:t>
            </a:r>
            <a:r>
              <a:rPr lang="pt-BR" dirty="0"/>
              <a:t>de serviço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Os dados de referência disponíveis no barramento de serviço pode ser </a:t>
            </a:r>
            <a:r>
              <a:rPr lang="pt-BR" dirty="0" smtClean="0"/>
              <a:t>usado </a:t>
            </a:r>
            <a:r>
              <a:rPr lang="pt-BR" dirty="0"/>
              <a:t>para fins de validação de solicitação, bem como para valores de mapeamento padrão para as chamadas de serviço específicas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61048"/>
            <a:ext cx="2311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Governança SOA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Proposta DE evolução PARA </a:t>
            </a:r>
            <a:r>
              <a:rPr lang="pt-BR" dirty="0" err="1"/>
              <a:t>reference</a:t>
            </a:r>
            <a:r>
              <a:rPr lang="pt-BR" dirty="0"/>
              <a:t> data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Arquitetura e Novas Tecnologias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Gerência de Arquitetura de Tecnologia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Rio de Janeiro, 12 de Abril de 2012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7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865237"/>
          </a:xfrm>
        </p:spPr>
        <p:txBody>
          <a:bodyPr/>
          <a:lstStyle/>
          <a:p>
            <a:r>
              <a:rPr lang="pt-BR" dirty="0" smtClean="0"/>
              <a:t>Como dados de referência que residem em diferentes sistemas podem ser automaticamente distribuídos para os consumidores, reutilizando toda a lógica de distribuição a cada novo sistema?</a:t>
            </a:r>
            <a:endParaRPr lang="pt-BR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536642" y="1772816"/>
            <a:ext cx="8283507" cy="4291310"/>
          </a:xfrm>
        </p:spPr>
        <p:txBody>
          <a:bodyPr/>
          <a:lstStyle/>
          <a:p>
            <a:r>
              <a:rPr lang="pt-BR" sz="2000" dirty="0" smtClean="0"/>
              <a:t>Aplicação</a:t>
            </a:r>
          </a:p>
          <a:p>
            <a:pPr lvl="1" algn="just"/>
            <a:r>
              <a:rPr lang="pt-BR" dirty="0"/>
              <a:t> Criar um serviço que </a:t>
            </a:r>
            <a:r>
              <a:rPr lang="pt-BR" dirty="0" smtClean="0"/>
              <a:t>é acionado por um gatilho:</a:t>
            </a:r>
          </a:p>
          <a:p>
            <a:pPr lvl="2" algn="just"/>
            <a:r>
              <a:rPr lang="pt-BR" dirty="0" smtClean="0"/>
              <a:t>Por evento de tempo;</a:t>
            </a:r>
          </a:p>
          <a:p>
            <a:pPr lvl="3" algn="just"/>
            <a:r>
              <a:rPr lang="pt-BR" dirty="0" smtClean="0"/>
              <a:t>No caso de eventos programados (a cada 15 ou 60 minutos, uma vez ao dia) o </a:t>
            </a:r>
            <a:r>
              <a:rPr lang="pt-BR" b="1" i="1" dirty="0" err="1" smtClean="0"/>
              <a:t>observer</a:t>
            </a:r>
            <a:r>
              <a:rPr lang="pt-BR" dirty="0" smtClean="0"/>
              <a:t> busca por qualquer mudança relevante nos sistemas de </a:t>
            </a:r>
            <a:r>
              <a:rPr lang="pt-BR" dirty="0" err="1" smtClean="0"/>
              <a:t>backend</a:t>
            </a:r>
            <a:r>
              <a:rPr lang="pt-BR" dirty="0" smtClean="0"/>
              <a:t> X os dados de referência.</a:t>
            </a:r>
          </a:p>
          <a:p>
            <a:pPr lvl="2" algn="just"/>
            <a:r>
              <a:rPr lang="pt-BR" dirty="0" smtClean="0"/>
              <a:t>Por </a:t>
            </a:r>
            <a:r>
              <a:rPr lang="pt-BR" dirty="0"/>
              <a:t>um evento </a:t>
            </a:r>
            <a:r>
              <a:rPr lang="pt-BR" dirty="0" smtClean="0"/>
              <a:t>causado pelas mudanças dos dados no sistemas legados;</a:t>
            </a:r>
          </a:p>
          <a:p>
            <a:pPr lvl="3" algn="just"/>
            <a:r>
              <a:rPr lang="pt-BR" dirty="0"/>
              <a:t>Analisar os dados recebidos e publicar no barramento de serviço quando necessário. Agentes do </a:t>
            </a:r>
            <a:r>
              <a:rPr lang="pt-BR" b="1" i="1" dirty="0" err="1" smtClean="0"/>
              <a:t>observer</a:t>
            </a:r>
            <a:r>
              <a:rPr lang="pt-BR" b="1" i="1" dirty="0" smtClean="0"/>
              <a:t> </a:t>
            </a:r>
            <a:r>
              <a:rPr lang="pt-BR" dirty="0" smtClean="0"/>
              <a:t>podem </a:t>
            </a:r>
            <a:r>
              <a:rPr lang="pt-BR" dirty="0"/>
              <a:t>ser </a:t>
            </a:r>
            <a:r>
              <a:rPr lang="pt-BR" dirty="0" smtClean="0"/>
              <a:t>usados </a:t>
            </a:r>
            <a:r>
              <a:rPr lang="pt-BR" dirty="0"/>
              <a:t>para filtrar eventos irrelevantes.</a:t>
            </a:r>
          </a:p>
        </p:txBody>
      </p:sp>
    </p:spTree>
    <p:extLst>
      <p:ext uri="{BB962C8B-B14F-4D97-AF65-F5344CB8AC3E}">
        <p14:creationId xmlns:p14="http://schemas.microsoft.com/office/powerpoint/2010/main" val="31207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865237"/>
          </a:xfrm>
        </p:spPr>
        <p:txBody>
          <a:bodyPr/>
          <a:lstStyle/>
          <a:p>
            <a:r>
              <a:rPr lang="pt-BR" dirty="0" smtClean="0"/>
              <a:t>Como dados de referência que residem em diferentes sistemas podem ser automaticamente distribuídos para os consumidores, reutilizando toda a lógica de distribuição a cada novo sistema?</a:t>
            </a:r>
            <a:endParaRPr lang="pt-BR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63" y="1916832"/>
            <a:ext cx="6903475" cy="3204650"/>
          </a:xfrm>
          <a:prstGeom prst="rect">
            <a:avLst/>
          </a:prstGeom>
        </p:spPr>
      </p:pic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536642" y="5121482"/>
            <a:ext cx="8283507" cy="1736518"/>
          </a:xfrm>
        </p:spPr>
        <p:txBody>
          <a:bodyPr>
            <a:normAutofit fontScale="85000" lnSpcReduction="20000"/>
          </a:bodyPr>
          <a:lstStyle/>
          <a:p>
            <a:pPr lvl="1" algn="just"/>
            <a:r>
              <a:rPr lang="pt-BR" dirty="0"/>
              <a:t>Três exemplos de como os dados </a:t>
            </a:r>
            <a:r>
              <a:rPr lang="pt-BR" dirty="0" smtClean="0"/>
              <a:t>do </a:t>
            </a:r>
            <a:r>
              <a:rPr lang="pt-BR" dirty="0"/>
              <a:t>middleware </a:t>
            </a:r>
            <a:r>
              <a:rPr lang="pt-BR" dirty="0" smtClean="0"/>
              <a:t>de </a:t>
            </a:r>
            <a:r>
              <a:rPr lang="pt-BR" dirty="0"/>
              <a:t>referência pode ser atualizado. Um serviço é invocado por um evento programado, consulta um banco de dados em busca de alterações de dados de referência e publica o resultado no </a:t>
            </a:r>
            <a:r>
              <a:rPr lang="pt-BR" b="1" i="1" dirty="0" smtClean="0"/>
              <a:t>bus</a:t>
            </a:r>
            <a:r>
              <a:rPr lang="pt-BR" dirty="0" smtClean="0"/>
              <a:t>. </a:t>
            </a:r>
            <a:r>
              <a:rPr lang="pt-BR" dirty="0"/>
              <a:t>Serviço B comporta-se idêntico, mas utiliza um serviço para encontrar mudanças nos dados de referência subjacentes. Serviço C </a:t>
            </a:r>
            <a:r>
              <a:rPr lang="pt-BR" dirty="0" smtClean="0"/>
              <a:t> publica os </a:t>
            </a:r>
            <a:r>
              <a:rPr lang="pt-BR" dirty="0"/>
              <a:t>dados de referência diretamente e não precisa voltar o acesso </a:t>
            </a:r>
            <a:r>
              <a:rPr lang="pt-BR" dirty="0" smtClean="0"/>
              <a:t>a fim </a:t>
            </a:r>
            <a:r>
              <a:rPr lang="pt-BR" dirty="0"/>
              <a:t>de publicar o evento no </a:t>
            </a:r>
            <a:r>
              <a:rPr lang="pt-BR" b="1" i="1" dirty="0" smtClean="0"/>
              <a:t>bus</a:t>
            </a:r>
            <a:r>
              <a:rPr lang="pt-BR" dirty="0" smtClean="0"/>
              <a:t>. </a:t>
            </a:r>
            <a:r>
              <a:rPr lang="pt-BR" dirty="0"/>
              <a:t>Alternativamente, um serviço semelhante ao serviço de C pode ser usado para publicar eventos no </a:t>
            </a:r>
            <a:r>
              <a:rPr lang="pt-BR" b="1" i="1" dirty="0" smtClean="0"/>
              <a:t>bus </a:t>
            </a:r>
            <a:r>
              <a:rPr lang="pt-BR" dirty="0" smtClean="0"/>
              <a:t>através </a:t>
            </a:r>
            <a:r>
              <a:rPr lang="pt-BR" dirty="0"/>
              <a:t>de uma interface gráfica destinada a gerenciar centralmente dados de referência, diretamente no </a:t>
            </a:r>
            <a:r>
              <a:rPr lang="pt-BR" b="1" i="1" dirty="0" smtClean="0"/>
              <a:t>bus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4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865237"/>
          </a:xfrm>
        </p:spPr>
        <p:txBody>
          <a:bodyPr/>
          <a:lstStyle/>
          <a:p>
            <a:r>
              <a:rPr lang="pt-BR" dirty="0" smtClean="0"/>
              <a:t>Como dados de referência que residem em diferentes sistemas podem ser automaticamente distribuídos para os consumidores, reutilizando toda a lógica de distribuição a cada novo sistema?</a:t>
            </a:r>
            <a:endParaRPr lang="pt-BR" dirty="0"/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536642" y="1772816"/>
            <a:ext cx="8283507" cy="4291310"/>
          </a:xfrm>
        </p:spPr>
        <p:txBody>
          <a:bodyPr/>
          <a:lstStyle/>
          <a:p>
            <a:pPr algn="just"/>
            <a:r>
              <a:rPr lang="pt-BR" sz="2000" dirty="0" smtClean="0"/>
              <a:t>Impactos</a:t>
            </a:r>
          </a:p>
          <a:p>
            <a:pPr lvl="1" algn="just"/>
            <a:r>
              <a:rPr lang="pt-BR" dirty="0"/>
              <a:t> </a:t>
            </a:r>
            <a:r>
              <a:rPr lang="pt-BR" dirty="0" smtClean="0"/>
              <a:t>Nem todos os dados podem ser aplicados a esse padrão. </a:t>
            </a:r>
            <a:r>
              <a:rPr lang="pt-BR" dirty="0"/>
              <a:t>Isto é, em última análise um  </a:t>
            </a:r>
            <a:r>
              <a:rPr lang="pt-BR" i="1" dirty="0"/>
              <a:t>trade-off</a:t>
            </a:r>
            <a:r>
              <a:rPr lang="pt-BR" dirty="0"/>
              <a:t> entre custo e benefício, </a:t>
            </a:r>
            <a:r>
              <a:rPr lang="pt-BR" dirty="0" smtClean="0"/>
              <a:t>e </a:t>
            </a:r>
            <a:r>
              <a:rPr lang="pt-BR" dirty="0"/>
              <a:t>necessidade </a:t>
            </a:r>
            <a:r>
              <a:rPr lang="pt-BR" dirty="0" smtClean="0"/>
              <a:t>das mudanças rápidas aos dados de referência, </a:t>
            </a:r>
            <a:r>
              <a:rPr lang="pt-BR" dirty="0"/>
              <a:t>bem como uma necessidade potencial de sistemas de administração de baixo custo</a:t>
            </a:r>
            <a:r>
              <a:rPr lang="pt-BR" dirty="0" smtClean="0"/>
              <a:t>.</a:t>
            </a:r>
            <a:endParaRPr lang="pt-BR" dirty="0"/>
          </a:p>
          <a:p>
            <a:pPr lvl="1" algn="just"/>
            <a:r>
              <a:rPr lang="pt-BR" dirty="0" smtClean="0"/>
              <a:t> O benefício </a:t>
            </a:r>
            <a:r>
              <a:rPr lang="pt-BR" dirty="0"/>
              <a:t>do padrão é que todos os serviços do </a:t>
            </a:r>
            <a:r>
              <a:rPr lang="pt-BR" b="1" i="1" dirty="0" smtClean="0"/>
              <a:t>bus </a:t>
            </a:r>
            <a:r>
              <a:rPr lang="pt-BR" dirty="0" smtClean="0"/>
              <a:t>podem </a:t>
            </a:r>
            <a:r>
              <a:rPr lang="pt-BR" dirty="0"/>
              <a:t>se tornar </a:t>
            </a:r>
            <a:r>
              <a:rPr lang="pt-BR" dirty="0" smtClean="0"/>
              <a:t>cientes </a:t>
            </a:r>
            <a:r>
              <a:rPr lang="pt-BR" dirty="0"/>
              <a:t>das mudanças </a:t>
            </a:r>
            <a:r>
              <a:rPr lang="pt-BR" dirty="0" smtClean="0"/>
              <a:t>nos dados de referência, </a:t>
            </a:r>
            <a:r>
              <a:rPr lang="pt-BR" dirty="0"/>
              <a:t>que por sua vez melhora a autonomia do sistema, mas isso pode vir a custo de implementação significativa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 Dentro do processos realizados pelo padrão </a:t>
            </a:r>
            <a:r>
              <a:rPr lang="pt-BR" b="1" i="1" dirty="0" err="1" smtClean="0"/>
              <a:t>observer</a:t>
            </a:r>
            <a:r>
              <a:rPr lang="pt-BR" b="1" i="1" dirty="0" smtClean="0"/>
              <a:t> </a:t>
            </a:r>
            <a:r>
              <a:rPr lang="pt-BR" dirty="0" smtClean="0"/>
              <a:t>existe também a necessidade de se utilizar de </a:t>
            </a:r>
            <a:r>
              <a:rPr lang="pt-BR" b="1" i="1" dirty="0" err="1" smtClean="0"/>
              <a:t>schemas</a:t>
            </a:r>
            <a:r>
              <a:rPr lang="pt-BR" b="1" i="1" dirty="0" smtClean="0"/>
              <a:t> </a:t>
            </a:r>
            <a:r>
              <a:rPr lang="pt-BR" dirty="0" smtClean="0"/>
              <a:t>de validação, controle e transformação dos dados, isso pode também gerar custos de implementação significativos.</a:t>
            </a:r>
          </a:p>
          <a:p>
            <a:pPr lvl="1" algn="just"/>
            <a:r>
              <a:rPr lang="pt-BR" dirty="0"/>
              <a:t> </a:t>
            </a:r>
            <a:r>
              <a:rPr lang="pt-BR" dirty="0" smtClean="0"/>
              <a:t>Porém todos os custos de implementação podem ser endereçados para uma ferramenta fechada “caixa preta” que realize de forma adequada esses procedimentos.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836712"/>
            <a:ext cx="7537281" cy="349968"/>
          </a:xfrm>
        </p:spPr>
        <p:txBody>
          <a:bodyPr/>
          <a:lstStyle/>
          <a:p>
            <a:r>
              <a:rPr lang="pt-BR" dirty="0" smtClean="0"/>
              <a:t>Desenho da evolução da Arquitetura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2248987" y="5949280"/>
            <a:ext cx="4646027" cy="792088"/>
            <a:chOff x="1904682" y="5280240"/>
            <a:chExt cx="4646027" cy="792088"/>
          </a:xfrm>
        </p:grpSpPr>
        <p:sp>
          <p:nvSpPr>
            <p:cNvPr id="9" name="Cubo 8"/>
            <p:cNvSpPr/>
            <p:nvPr/>
          </p:nvSpPr>
          <p:spPr>
            <a:xfrm>
              <a:off x="1904682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Legado</a:t>
              </a:r>
            </a:p>
          </p:txBody>
        </p:sp>
        <p:sp>
          <p:nvSpPr>
            <p:cNvPr id="10" name="Cubo 9"/>
            <p:cNvSpPr/>
            <p:nvPr/>
          </p:nvSpPr>
          <p:spPr>
            <a:xfrm>
              <a:off x="3526373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Legado</a:t>
              </a:r>
            </a:p>
          </p:txBody>
        </p:sp>
        <p:sp>
          <p:nvSpPr>
            <p:cNvPr id="11" name="Cubo 10"/>
            <p:cNvSpPr/>
            <p:nvPr/>
          </p:nvSpPr>
          <p:spPr>
            <a:xfrm>
              <a:off x="5148064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311993" y="1672893"/>
            <a:ext cx="6520015" cy="1296144"/>
            <a:chOff x="1209821" y="2419281"/>
            <a:chExt cx="6520015" cy="1296144"/>
          </a:xfrm>
        </p:grpSpPr>
        <p:sp>
          <p:nvSpPr>
            <p:cNvPr id="13" name="Retângulo 12"/>
            <p:cNvSpPr/>
            <p:nvPr/>
          </p:nvSpPr>
          <p:spPr>
            <a:xfrm>
              <a:off x="1209821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Aplicação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533724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Aplicação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857628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2435562" y="3833133"/>
            <a:ext cx="4272876" cy="1080120"/>
            <a:chOff x="2024508" y="3717032"/>
            <a:chExt cx="4272876" cy="1080120"/>
          </a:xfrm>
        </p:grpSpPr>
        <p:sp>
          <p:nvSpPr>
            <p:cNvPr id="23" name="Cilindro 22"/>
            <p:cNvSpPr/>
            <p:nvPr/>
          </p:nvSpPr>
          <p:spPr>
            <a:xfrm>
              <a:off x="2024508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Base</a:t>
              </a:r>
            </a:p>
            <a:p>
              <a:pPr algn="ctr"/>
              <a:r>
                <a:rPr lang="pt-BR" sz="1400" b="1" dirty="0" smtClean="0"/>
                <a:t>De Dados</a:t>
              </a:r>
            </a:p>
          </p:txBody>
        </p:sp>
        <p:sp>
          <p:nvSpPr>
            <p:cNvPr id="24" name="Cilindro 23"/>
            <p:cNvSpPr/>
            <p:nvPr/>
          </p:nvSpPr>
          <p:spPr>
            <a:xfrm>
              <a:off x="3648915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Base</a:t>
              </a:r>
            </a:p>
            <a:p>
              <a:pPr algn="ctr"/>
              <a:r>
                <a:rPr lang="pt-BR" sz="1400" b="1" dirty="0" smtClean="0"/>
                <a:t>De Dados</a:t>
              </a:r>
            </a:p>
          </p:txBody>
        </p:sp>
        <p:sp>
          <p:nvSpPr>
            <p:cNvPr id="25" name="Cilindro 24"/>
            <p:cNvSpPr/>
            <p:nvPr/>
          </p:nvSpPr>
          <p:spPr>
            <a:xfrm>
              <a:off x="5273323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869265" y="3318583"/>
            <a:ext cx="864096" cy="3386781"/>
            <a:chOff x="869265" y="3058466"/>
            <a:chExt cx="864096" cy="3386781"/>
          </a:xfrm>
        </p:grpSpPr>
        <p:sp>
          <p:nvSpPr>
            <p:cNvPr id="33" name="Retângulo com Único Canto Aparado e Arredondado 32"/>
            <p:cNvSpPr/>
            <p:nvPr/>
          </p:nvSpPr>
          <p:spPr>
            <a:xfrm>
              <a:off x="869265" y="4933079"/>
              <a:ext cx="864096" cy="1512168"/>
            </a:xfrm>
            <a:prstGeom prst="snipRoundRect">
              <a:avLst/>
            </a:prstGeom>
            <a:solidFill>
              <a:srgbClr val="626AA4"/>
            </a:solidFill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Integrador</a:t>
              </a:r>
            </a:p>
          </p:txBody>
        </p:sp>
        <p:sp>
          <p:nvSpPr>
            <p:cNvPr id="35" name="Retângulo com Único Canto Aparado e Arredondado 34"/>
            <p:cNvSpPr/>
            <p:nvPr/>
          </p:nvSpPr>
          <p:spPr>
            <a:xfrm>
              <a:off x="869265" y="3058466"/>
              <a:ext cx="864096" cy="1512168"/>
            </a:xfrm>
            <a:prstGeom prst="snipRoundRect">
              <a:avLst/>
            </a:prstGeom>
            <a:solidFill>
              <a:srgbClr val="626AA4"/>
            </a:solidFill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Integrador</a:t>
              </a:r>
            </a:p>
          </p:txBody>
        </p:sp>
      </p:grpSp>
      <p:cxnSp>
        <p:nvCxnSpPr>
          <p:cNvPr id="38" name="Conector em curva 37"/>
          <p:cNvCxnSpPr>
            <a:stCxn id="13" idx="2"/>
            <a:endCxn id="35" idx="0"/>
          </p:cNvCxnSpPr>
          <p:nvPr/>
        </p:nvCxnSpPr>
        <p:spPr bwMode="auto">
          <a:xfrm rot="5400000">
            <a:off x="1437914" y="3264484"/>
            <a:ext cx="1105630" cy="514736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Conector em curva 40"/>
          <p:cNvCxnSpPr>
            <a:endCxn id="23" idx="1"/>
          </p:cNvCxnSpPr>
          <p:nvPr/>
        </p:nvCxnSpPr>
        <p:spPr bwMode="auto">
          <a:xfrm rot="16200000" flipH="1">
            <a:off x="2159414" y="3044954"/>
            <a:ext cx="939754" cy="63660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4" name="Conector em curva 43"/>
          <p:cNvCxnSpPr>
            <a:stCxn id="13" idx="3"/>
            <a:endCxn id="15" idx="1"/>
          </p:cNvCxnSpPr>
          <p:nvPr/>
        </p:nvCxnSpPr>
        <p:spPr bwMode="auto">
          <a:xfrm>
            <a:off x="3184201" y="2320965"/>
            <a:ext cx="451695" cy="127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0" name="Conector em curva 49"/>
          <p:cNvCxnSpPr>
            <a:stCxn id="15" idx="2"/>
            <a:endCxn id="24" idx="1"/>
          </p:cNvCxnSpPr>
          <p:nvPr/>
        </p:nvCxnSpPr>
        <p:spPr bwMode="auto">
          <a:xfrm rot="5400000">
            <a:off x="4139952" y="3401085"/>
            <a:ext cx="864096" cy="127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Conector em curva 52"/>
          <p:cNvCxnSpPr>
            <a:stCxn id="17" idx="2"/>
            <a:endCxn id="24" idx="1"/>
          </p:cNvCxnSpPr>
          <p:nvPr/>
        </p:nvCxnSpPr>
        <p:spPr bwMode="auto">
          <a:xfrm rot="5400000">
            <a:off x="5301904" y="2239133"/>
            <a:ext cx="864096" cy="2323904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6" name="Conector em curva 55"/>
          <p:cNvCxnSpPr/>
          <p:nvPr/>
        </p:nvCxnSpPr>
        <p:spPr bwMode="auto">
          <a:xfrm rot="5400000">
            <a:off x="6206488" y="3143717"/>
            <a:ext cx="864096" cy="51473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8" name="Conector em curva 57"/>
          <p:cNvCxnSpPr>
            <a:stCxn id="17" idx="1"/>
            <a:endCxn id="11" idx="0"/>
          </p:cNvCxnSpPr>
          <p:nvPr/>
        </p:nvCxnSpPr>
        <p:spPr bwMode="auto">
          <a:xfrm rot="10800000" flipH="1" flipV="1">
            <a:off x="5959799" y="2320964"/>
            <a:ext cx="332903" cy="3628315"/>
          </a:xfrm>
          <a:prstGeom prst="curvedConnector4">
            <a:avLst>
              <a:gd name="adj1" fmla="val -68669"/>
              <a:gd name="adj2" fmla="val 58931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1" name="Conector em curva 60"/>
          <p:cNvCxnSpPr>
            <a:stCxn id="35" idx="0"/>
            <a:endCxn id="9" idx="0"/>
          </p:cNvCxnSpPr>
          <p:nvPr/>
        </p:nvCxnSpPr>
        <p:spPr bwMode="auto">
          <a:xfrm>
            <a:off x="1733361" y="4074667"/>
            <a:ext cx="1315960" cy="1874613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4" name="Conector em curva 63"/>
          <p:cNvCxnSpPr>
            <a:endCxn id="10" idx="0"/>
          </p:cNvCxnSpPr>
          <p:nvPr/>
        </p:nvCxnSpPr>
        <p:spPr bwMode="auto">
          <a:xfrm>
            <a:off x="1733362" y="5589240"/>
            <a:ext cx="2937650" cy="360040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0" name="Conector em curva 69"/>
          <p:cNvCxnSpPr>
            <a:stCxn id="17" idx="3"/>
            <a:endCxn id="11" idx="0"/>
          </p:cNvCxnSpPr>
          <p:nvPr/>
        </p:nvCxnSpPr>
        <p:spPr bwMode="auto">
          <a:xfrm flipH="1">
            <a:off x="6292703" y="2320965"/>
            <a:ext cx="1539305" cy="3628315"/>
          </a:xfrm>
          <a:prstGeom prst="curvedConnector4">
            <a:avLst>
              <a:gd name="adj1" fmla="val -14851"/>
              <a:gd name="adj2" fmla="val 58931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3" name="CaixaDeTexto 72"/>
          <p:cNvSpPr txBox="1"/>
          <p:nvPr/>
        </p:nvSpPr>
        <p:spPr>
          <a:xfrm>
            <a:off x="2198595" y="1187842"/>
            <a:ext cx="4746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Inúmeras áreas de dados de referência e inúmeras </a:t>
            </a:r>
          </a:p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formas de acessa-los, alto custo de manutenção e baixa resiliência</a:t>
            </a:r>
          </a:p>
        </p:txBody>
      </p:sp>
      <p:cxnSp>
        <p:nvCxnSpPr>
          <p:cNvPr id="37" name="Conector em curva 36"/>
          <p:cNvCxnSpPr>
            <a:stCxn id="15" idx="2"/>
          </p:cNvCxnSpPr>
          <p:nvPr/>
        </p:nvCxnSpPr>
        <p:spPr bwMode="auto">
          <a:xfrm rot="5400000">
            <a:off x="1842581" y="2859820"/>
            <a:ext cx="2620203" cy="2838637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Retângulo 38"/>
          <p:cNvSpPr/>
          <p:nvPr/>
        </p:nvSpPr>
        <p:spPr>
          <a:xfrm>
            <a:off x="1875348" y="2092906"/>
            <a:ext cx="1185508" cy="8004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4250588" y="2091504"/>
            <a:ext cx="1185508" cy="8004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6554844" y="2091504"/>
            <a:ext cx="1185508" cy="8004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36590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836712"/>
            <a:ext cx="7537281" cy="349968"/>
          </a:xfrm>
        </p:spPr>
        <p:txBody>
          <a:bodyPr/>
          <a:lstStyle/>
          <a:p>
            <a:r>
              <a:rPr lang="pt-BR" dirty="0" smtClean="0"/>
              <a:t>Desenho da evolução da Arquitetura de Dados</a:t>
            </a:r>
            <a:endParaRPr lang="pt-BR" dirty="0"/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idx="15"/>
          </p:nvPr>
        </p:nvSpPr>
        <p:spPr>
          <a:xfrm>
            <a:off x="7929586" y="6356350"/>
            <a:ext cx="890564" cy="363538"/>
          </a:xfrm>
        </p:spPr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248987" y="5949280"/>
            <a:ext cx="4646027" cy="792088"/>
            <a:chOff x="1904682" y="5280240"/>
            <a:chExt cx="4646027" cy="792088"/>
          </a:xfrm>
        </p:grpSpPr>
        <p:sp>
          <p:nvSpPr>
            <p:cNvPr id="11" name="Cubo 10"/>
            <p:cNvSpPr/>
            <p:nvPr/>
          </p:nvSpPr>
          <p:spPr>
            <a:xfrm>
              <a:off x="1904682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Legado</a:t>
              </a:r>
            </a:p>
          </p:txBody>
        </p:sp>
        <p:sp>
          <p:nvSpPr>
            <p:cNvPr id="12" name="Cubo 11"/>
            <p:cNvSpPr/>
            <p:nvPr/>
          </p:nvSpPr>
          <p:spPr>
            <a:xfrm>
              <a:off x="3526373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Legado</a:t>
              </a:r>
            </a:p>
          </p:txBody>
        </p:sp>
        <p:sp>
          <p:nvSpPr>
            <p:cNvPr id="13" name="Cubo 12"/>
            <p:cNvSpPr/>
            <p:nvPr/>
          </p:nvSpPr>
          <p:spPr>
            <a:xfrm>
              <a:off x="5148064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311993" y="1672893"/>
            <a:ext cx="6520015" cy="1296144"/>
            <a:chOff x="1209821" y="2419281"/>
            <a:chExt cx="6520015" cy="1296144"/>
          </a:xfrm>
        </p:grpSpPr>
        <p:sp>
          <p:nvSpPr>
            <p:cNvPr id="22" name="Retângulo 21"/>
            <p:cNvSpPr/>
            <p:nvPr/>
          </p:nvSpPr>
          <p:spPr>
            <a:xfrm>
              <a:off x="1209821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Aplicação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533724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Aplicação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857628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455815" y="4509120"/>
            <a:ext cx="4272876" cy="1080120"/>
            <a:chOff x="2024508" y="3717032"/>
            <a:chExt cx="4272876" cy="1080120"/>
          </a:xfrm>
        </p:grpSpPr>
        <p:sp>
          <p:nvSpPr>
            <p:cNvPr id="25" name="Cilindro 24"/>
            <p:cNvSpPr/>
            <p:nvPr/>
          </p:nvSpPr>
          <p:spPr>
            <a:xfrm>
              <a:off x="2024508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Base</a:t>
              </a:r>
            </a:p>
            <a:p>
              <a:pPr algn="ctr"/>
              <a:r>
                <a:rPr lang="pt-BR" sz="1400" b="1" dirty="0" smtClean="0"/>
                <a:t>De Dados</a:t>
              </a:r>
            </a:p>
          </p:txBody>
        </p:sp>
        <p:sp>
          <p:nvSpPr>
            <p:cNvPr id="26" name="Cilindro 25"/>
            <p:cNvSpPr/>
            <p:nvPr/>
          </p:nvSpPr>
          <p:spPr>
            <a:xfrm>
              <a:off x="3648915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Base</a:t>
              </a:r>
            </a:p>
            <a:p>
              <a:pPr algn="ctr"/>
              <a:r>
                <a:rPr lang="pt-BR" sz="1400" b="1" dirty="0" smtClean="0"/>
                <a:t>De Dados</a:t>
              </a:r>
            </a:p>
          </p:txBody>
        </p:sp>
        <p:sp>
          <p:nvSpPr>
            <p:cNvPr id="27" name="Cilindro 26"/>
            <p:cNvSpPr/>
            <p:nvPr/>
          </p:nvSpPr>
          <p:spPr>
            <a:xfrm>
              <a:off x="5273323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sp>
        <p:nvSpPr>
          <p:cNvPr id="29" name="Retângulo com Único Canto Aparado e Arredondado 28"/>
          <p:cNvSpPr/>
          <p:nvPr/>
        </p:nvSpPr>
        <p:spPr>
          <a:xfrm rot="5400000">
            <a:off x="4139952" y="738079"/>
            <a:ext cx="864096" cy="6101922"/>
          </a:xfrm>
          <a:prstGeom prst="snipRoundRect">
            <a:avLst/>
          </a:prstGeom>
          <a:solidFill>
            <a:srgbClr val="626AA4"/>
          </a:solidFill>
        </p:spPr>
        <p:txBody>
          <a:bodyPr vert="vert270" wrap="square" rtlCol="0" anchor="ctr">
            <a:noAutofit/>
          </a:bodyPr>
          <a:lstStyle/>
          <a:p>
            <a:pPr algn="ctr"/>
            <a:r>
              <a:rPr lang="pt-BR" sz="1400" b="1" dirty="0" smtClean="0"/>
              <a:t>Integrador</a:t>
            </a:r>
          </a:p>
        </p:txBody>
      </p:sp>
      <p:cxnSp>
        <p:nvCxnSpPr>
          <p:cNvPr id="33" name="Conector em curva 32"/>
          <p:cNvCxnSpPr>
            <a:stCxn id="22" idx="3"/>
            <a:endCxn id="29" idx="2"/>
          </p:cNvCxnSpPr>
          <p:nvPr/>
        </p:nvCxnSpPr>
        <p:spPr bwMode="auto">
          <a:xfrm>
            <a:off x="3184201" y="2320965"/>
            <a:ext cx="1387799" cy="1036027"/>
          </a:xfrm>
          <a:prstGeom prst="curvedConnector4">
            <a:avLst>
              <a:gd name="adj1" fmla="val 21622"/>
              <a:gd name="adj2" fmla="val 77673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1" name="CaixaDeTexto 40"/>
          <p:cNvSpPr txBox="1"/>
          <p:nvPr/>
        </p:nvSpPr>
        <p:spPr>
          <a:xfrm>
            <a:off x="2927968" y="1187842"/>
            <a:ext cx="3288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Acesso centralizado aos dados de referência.</a:t>
            </a:r>
          </a:p>
        </p:txBody>
      </p:sp>
      <p:cxnSp>
        <p:nvCxnSpPr>
          <p:cNvPr id="44" name="Conector em curva 43"/>
          <p:cNvCxnSpPr>
            <a:stCxn id="20" idx="2"/>
          </p:cNvCxnSpPr>
          <p:nvPr/>
        </p:nvCxnSpPr>
        <p:spPr bwMode="auto">
          <a:xfrm rot="16200000" flipH="1">
            <a:off x="4481882" y="3059155"/>
            <a:ext cx="387955" cy="20771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9" name="Conector em curva 48"/>
          <p:cNvCxnSpPr>
            <a:stCxn id="18" idx="1"/>
          </p:cNvCxnSpPr>
          <p:nvPr/>
        </p:nvCxnSpPr>
        <p:spPr bwMode="auto">
          <a:xfrm rot="10800000" flipV="1">
            <a:off x="5104286" y="2320965"/>
            <a:ext cx="855515" cy="1036026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8" name="Conector em curva 57"/>
          <p:cNvCxnSpPr>
            <a:stCxn id="29" idx="0"/>
            <a:endCxn id="26" idx="1"/>
          </p:cNvCxnSpPr>
          <p:nvPr/>
        </p:nvCxnSpPr>
        <p:spPr bwMode="auto">
          <a:xfrm>
            <a:off x="4572000" y="4221088"/>
            <a:ext cx="20253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2" name="Conector em curva 57"/>
          <p:cNvCxnSpPr/>
          <p:nvPr/>
        </p:nvCxnSpPr>
        <p:spPr bwMode="auto">
          <a:xfrm>
            <a:off x="2930056" y="4221088"/>
            <a:ext cx="20253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3" name="Conector em curva 57"/>
          <p:cNvCxnSpPr/>
          <p:nvPr/>
        </p:nvCxnSpPr>
        <p:spPr bwMode="auto">
          <a:xfrm>
            <a:off x="6216660" y="4221088"/>
            <a:ext cx="20253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4" name="Conector em curva 57"/>
          <p:cNvCxnSpPr/>
          <p:nvPr/>
        </p:nvCxnSpPr>
        <p:spPr bwMode="auto">
          <a:xfrm>
            <a:off x="1691680" y="4221088"/>
            <a:ext cx="1265720" cy="17244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6" name="Conector em curva 57"/>
          <p:cNvCxnSpPr>
            <a:endCxn id="12" idx="0"/>
          </p:cNvCxnSpPr>
          <p:nvPr/>
        </p:nvCxnSpPr>
        <p:spPr bwMode="auto">
          <a:xfrm flipH="1">
            <a:off x="4671012" y="4221088"/>
            <a:ext cx="701460" cy="17281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9" name="Conector em curva 57"/>
          <p:cNvCxnSpPr>
            <a:endCxn id="13" idx="0"/>
          </p:cNvCxnSpPr>
          <p:nvPr/>
        </p:nvCxnSpPr>
        <p:spPr bwMode="auto">
          <a:xfrm flipH="1">
            <a:off x="6292703" y="4221088"/>
            <a:ext cx="1087609" cy="17281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4" name="Retângulo 33"/>
          <p:cNvSpPr/>
          <p:nvPr/>
        </p:nvSpPr>
        <p:spPr>
          <a:xfrm>
            <a:off x="7801404" y="5128214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7801404" y="5704278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7801404" y="4552150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cxnSp>
        <p:nvCxnSpPr>
          <p:cNvPr id="37" name="Conector em curva 57"/>
          <p:cNvCxnSpPr/>
          <p:nvPr/>
        </p:nvCxnSpPr>
        <p:spPr bwMode="auto">
          <a:xfrm>
            <a:off x="6895904" y="4221088"/>
            <a:ext cx="1060472" cy="5795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0" name="Conector em curva 57"/>
          <p:cNvCxnSpPr/>
          <p:nvPr/>
        </p:nvCxnSpPr>
        <p:spPr bwMode="auto">
          <a:xfrm>
            <a:off x="6588224" y="4221088"/>
            <a:ext cx="1368152" cy="115564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Conector em curva 57"/>
          <p:cNvCxnSpPr/>
          <p:nvPr/>
        </p:nvCxnSpPr>
        <p:spPr bwMode="auto">
          <a:xfrm>
            <a:off x="6445103" y="4221088"/>
            <a:ext cx="1511273" cy="17244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6" name="Retângulo 45"/>
          <p:cNvSpPr/>
          <p:nvPr/>
        </p:nvSpPr>
        <p:spPr>
          <a:xfrm>
            <a:off x="1863061" y="2086558"/>
            <a:ext cx="1185508" cy="800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186964" y="2086558"/>
            <a:ext cx="1185508" cy="800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6510868" y="2086558"/>
            <a:ext cx="1185508" cy="800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692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836712"/>
            <a:ext cx="7537281" cy="349968"/>
          </a:xfrm>
        </p:spPr>
        <p:txBody>
          <a:bodyPr/>
          <a:lstStyle/>
          <a:p>
            <a:r>
              <a:rPr lang="pt-BR" dirty="0" smtClean="0"/>
              <a:t>Desenho da evolução da Arquitetura de Dados</a:t>
            </a:r>
            <a:endParaRPr lang="pt-BR" dirty="0"/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idx="15"/>
          </p:nvPr>
        </p:nvSpPr>
        <p:spPr>
          <a:xfrm>
            <a:off x="7929586" y="6356350"/>
            <a:ext cx="890564" cy="363538"/>
          </a:xfrm>
        </p:spPr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248987" y="5949280"/>
            <a:ext cx="4646027" cy="792088"/>
            <a:chOff x="1904682" y="5280240"/>
            <a:chExt cx="4646027" cy="792088"/>
          </a:xfrm>
        </p:grpSpPr>
        <p:sp>
          <p:nvSpPr>
            <p:cNvPr id="11" name="Cubo 10"/>
            <p:cNvSpPr/>
            <p:nvPr/>
          </p:nvSpPr>
          <p:spPr>
            <a:xfrm>
              <a:off x="1904682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Legado</a:t>
              </a:r>
            </a:p>
          </p:txBody>
        </p:sp>
        <p:sp>
          <p:nvSpPr>
            <p:cNvPr id="12" name="Cubo 11"/>
            <p:cNvSpPr/>
            <p:nvPr/>
          </p:nvSpPr>
          <p:spPr>
            <a:xfrm>
              <a:off x="3526373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Legado</a:t>
              </a:r>
            </a:p>
          </p:txBody>
        </p:sp>
        <p:sp>
          <p:nvSpPr>
            <p:cNvPr id="13" name="Cubo 12"/>
            <p:cNvSpPr/>
            <p:nvPr/>
          </p:nvSpPr>
          <p:spPr>
            <a:xfrm>
              <a:off x="5148064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311993" y="1672893"/>
            <a:ext cx="6520015" cy="1296144"/>
            <a:chOff x="1209821" y="2419281"/>
            <a:chExt cx="6520015" cy="1296144"/>
          </a:xfrm>
        </p:grpSpPr>
        <p:sp>
          <p:nvSpPr>
            <p:cNvPr id="22" name="Retângulo 21"/>
            <p:cNvSpPr/>
            <p:nvPr/>
          </p:nvSpPr>
          <p:spPr>
            <a:xfrm>
              <a:off x="1209821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Aplicação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533724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Aplicação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857628" y="2419281"/>
              <a:ext cx="1872208" cy="1296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455815" y="4509120"/>
            <a:ext cx="4272876" cy="1080120"/>
            <a:chOff x="2024508" y="3717032"/>
            <a:chExt cx="4272876" cy="1080120"/>
          </a:xfrm>
        </p:grpSpPr>
        <p:sp>
          <p:nvSpPr>
            <p:cNvPr id="25" name="Cilindro 24"/>
            <p:cNvSpPr/>
            <p:nvPr/>
          </p:nvSpPr>
          <p:spPr>
            <a:xfrm>
              <a:off x="2024508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Base</a:t>
              </a:r>
            </a:p>
            <a:p>
              <a:pPr algn="ctr"/>
              <a:r>
                <a:rPr lang="pt-BR" sz="1400" b="1" dirty="0" smtClean="0"/>
                <a:t>De Dados</a:t>
              </a:r>
            </a:p>
          </p:txBody>
        </p:sp>
        <p:sp>
          <p:nvSpPr>
            <p:cNvPr id="26" name="Cilindro 25"/>
            <p:cNvSpPr/>
            <p:nvPr/>
          </p:nvSpPr>
          <p:spPr>
            <a:xfrm>
              <a:off x="3648915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Base</a:t>
              </a:r>
            </a:p>
            <a:p>
              <a:pPr algn="ctr"/>
              <a:r>
                <a:rPr lang="pt-BR" sz="1400" b="1" dirty="0" smtClean="0"/>
                <a:t>De Dados</a:t>
              </a:r>
            </a:p>
          </p:txBody>
        </p:sp>
        <p:sp>
          <p:nvSpPr>
            <p:cNvPr id="27" name="Cilindro 26"/>
            <p:cNvSpPr/>
            <p:nvPr/>
          </p:nvSpPr>
          <p:spPr>
            <a:xfrm>
              <a:off x="5273323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sp>
        <p:nvSpPr>
          <p:cNvPr id="28" name="Retângulo com Único Canto Aparado e Arredondado 27"/>
          <p:cNvSpPr/>
          <p:nvPr/>
        </p:nvSpPr>
        <p:spPr>
          <a:xfrm rot="5400000">
            <a:off x="4139952" y="738079"/>
            <a:ext cx="864096" cy="6101922"/>
          </a:xfrm>
          <a:prstGeom prst="snipRoundRect">
            <a:avLst/>
          </a:prstGeom>
          <a:solidFill>
            <a:srgbClr val="626AA4"/>
          </a:solidFill>
        </p:spPr>
        <p:txBody>
          <a:bodyPr vert="vert270" wrap="square" rtlCol="0" anchor="ctr">
            <a:noAutofit/>
          </a:bodyPr>
          <a:lstStyle/>
          <a:p>
            <a:pPr algn="ctr"/>
            <a:r>
              <a:rPr lang="pt-BR" sz="1400" b="1" dirty="0" smtClean="0"/>
              <a:t>Integrador</a:t>
            </a:r>
          </a:p>
        </p:txBody>
      </p:sp>
      <p:cxnSp>
        <p:nvCxnSpPr>
          <p:cNvPr id="29" name="Conector em curva 28"/>
          <p:cNvCxnSpPr>
            <a:stCxn id="22" idx="3"/>
            <a:endCxn id="28" idx="2"/>
          </p:cNvCxnSpPr>
          <p:nvPr/>
        </p:nvCxnSpPr>
        <p:spPr bwMode="auto">
          <a:xfrm>
            <a:off x="3184201" y="2320965"/>
            <a:ext cx="1387799" cy="1036027"/>
          </a:xfrm>
          <a:prstGeom prst="curvedConnector4">
            <a:avLst>
              <a:gd name="adj1" fmla="val 21622"/>
              <a:gd name="adj2" fmla="val 77673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1" name="Conector em curva 30"/>
          <p:cNvCxnSpPr>
            <a:stCxn id="20" idx="2"/>
          </p:cNvCxnSpPr>
          <p:nvPr/>
        </p:nvCxnSpPr>
        <p:spPr bwMode="auto">
          <a:xfrm rot="16200000" flipH="1">
            <a:off x="4481882" y="3059155"/>
            <a:ext cx="387955" cy="20771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2" name="Conector em curva 31"/>
          <p:cNvCxnSpPr>
            <a:stCxn id="18" idx="1"/>
          </p:cNvCxnSpPr>
          <p:nvPr/>
        </p:nvCxnSpPr>
        <p:spPr bwMode="auto">
          <a:xfrm rot="10800000" flipV="1">
            <a:off x="5104286" y="2320965"/>
            <a:ext cx="855515" cy="1036026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3" name="Conector em curva 57"/>
          <p:cNvCxnSpPr>
            <a:stCxn id="28" idx="0"/>
            <a:endCxn id="26" idx="1"/>
          </p:cNvCxnSpPr>
          <p:nvPr/>
        </p:nvCxnSpPr>
        <p:spPr bwMode="auto">
          <a:xfrm>
            <a:off x="4572000" y="4221088"/>
            <a:ext cx="20253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Conector em curva 57"/>
          <p:cNvCxnSpPr/>
          <p:nvPr/>
        </p:nvCxnSpPr>
        <p:spPr bwMode="auto">
          <a:xfrm>
            <a:off x="2930056" y="4221088"/>
            <a:ext cx="20253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Conector em curva 57"/>
          <p:cNvCxnSpPr/>
          <p:nvPr/>
        </p:nvCxnSpPr>
        <p:spPr bwMode="auto">
          <a:xfrm>
            <a:off x="6216660" y="4221088"/>
            <a:ext cx="20253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6" name="Conector em curva 57"/>
          <p:cNvCxnSpPr/>
          <p:nvPr/>
        </p:nvCxnSpPr>
        <p:spPr bwMode="auto">
          <a:xfrm>
            <a:off x="1691680" y="4221088"/>
            <a:ext cx="1265720" cy="17244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7" name="Conector em curva 57"/>
          <p:cNvCxnSpPr>
            <a:endCxn id="12" idx="0"/>
          </p:cNvCxnSpPr>
          <p:nvPr/>
        </p:nvCxnSpPr>
        <p:spPr bwMode="auto">
          <a:xfrm flipH="1">
            <a:off x="4671012" y="4221088"/>
            <a:ext cx="701460" cy="17281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Conector em curva 57"/>
          <p:cNvCxnSpPr>
            <a:endCxn id="13" idx="0"/>
          </p:cNvCxnSpPr>
          <p:nvPr/>
        </p:nvCxnSpPr>
        <p:spPr bwMode="auto">
          <a:xfrm flipH="1">
            <a:off x="6292703" y="4221088"/>
            <a:ext cx="1087609" cy="17281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1712896" y="1187842"/>
            <a:ext cx="5718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Acesso centralizado aos dados de referência. E padrão </a:t>
            </a:r>
            <a:r>
              <a:rPr lang="pt-BR" sz="1200" b="1" i="1" dirty="0" err="1" smtClean="0">
                <a:solidFill>
                  <a:schemeClr val="bg2"/>
                </a:solidFill>
              </a:rPr>
              <a:t>Observer</a:t>
            </a:r>
            <a:r>
              <a:rPr lang="pt-BR" sz="1200" dirty="0" smtClean="0">
                <a:solidFill>
                  <a:schemeClr val="bg2"/>
                </a:solidFill>
              </a:rPr>
              <a:t> implementado.</a:t>
            </a:r>
          </a:p>
        </p:txBody>
      </p:sp>
      <p:sp>
        <p:nvSpPr>
          <p:cNvPr id="40" name="Arredondar Retângulo em um Canto Único 39"/>
          <p:cNvSpPr/>
          <p:nvPr/>
        </p:nvSpPr>
        <p:spPr>
          <a:xfrm>
            <a:off x="1691680" y="3645024"/>
            <a:ext cx="1492521" cy="504056"/>
          </a:xfrm>
          <a:prstGeom prst="round1Rect">
            <a:avLst/>
          </a:prstGeom>
          <a:solidFill>
            <a:srgbClr val="DB171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i="1" dirty="0" err="1" smtClean="0"/>
              <a:t>Observer</a:t>
            </a:r>
            <a:endParaRPr lang="pt-BR" sz="1400" b="1" i="1" dirty="0" smtClean="0"/>
          </a:p>
        </p:txBody>
      </p:sp>
      <p:sp>
        <p:nvSpPr>
          <p:cNvPr id="47" name="Retângulo 46"/>
          <p:cNvSpPr/>
          <p:nvPr/>
        </p:nvSpPr>
        <p:spPr>
          <a:xfrm>
            <a:off x="7801404" y="5128214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801404" y="5704278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801404" y="4552150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cxnSp>
        <p:nvCxnSpPr>
          <p:cNvPr id="50" name="Conector em curva 57"/>
          <p:cNvCxnSpPr/>
          <p:nvPr/>
        </p:nvCxnSpPr>
        <p:spPr bwMode="auto">
          <a:xfrm>
            <a:off x="6895904" y="4221088"/>
            <a:ext cx="1060472" cy="5795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1" name="Conector em curva 57"/>
          <p:cNvCxnSpPr/>
          <p:nvPr/>
        </p:nvCxnSpPr>
        <p:spPr bwMode="auto">
          <a:xfrm>
            <a:off x="6588224" y="4221088"/>
            <a:ext cx="1368152" cy="115564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Conector em curva 57"/>
          <p:cNvCxnSpPr/>
          <p:nvPr/>
        </p:nvCxnSpPr>
        <p:spPr bwMode="auto">
          <a:xfrm>
            <a:off x="6445103" y="4221088"/>
            <a:ext cx="1511273" cy="17244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3" name="Retângulo 52"/>
          <p:cNvSpPr/>
          <p:nvPr/>
        </p:nvSpPr>
        <p:spPr>
          <a:xfrm>
            <a:off x="1863061" y="2086558"/>
            <a:ext cx="1185508" cy="800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4186964" y="2086558"/>
            <a:ext cx="1185508" cy="800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6510868" y="2086558"/>
            <a:ext cx="1185508" cy="800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852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836712"/>
            <a:ext cx="7537281" cy="349968"/>
          </a:xfrm>
        </p:spPr>
        <p:txBody>
          <a:bodyPr/>
          <a:lstStyle/>
          <a:p>
            <a:r>
              <a:rPr lang="pt-BR" dirty="0" smtClean="0"/>
              <a:t>Desenho da evolução da Arquitetura de Dados</a:t>
            </a:r>
            <a:endParaRPr lang="pt-BR" dirty="0"/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idx="15"/>
          </p:nvPr>
        </p:nvSpPr>
        <p:spPr>
          <a:xfrm>
            <a:off x="7929586" y="6356350"/>
            <a:ext cx="890564" cy="363538"/>
          </a:xfrm>
        </p:spPr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248987" y="5949280"/>
            <a:ext cx="4646027" cy="792088"/>
            <a:chOff x="1904682" y="5280240"/>
            <a:chExt cx="4646027" cy="792088"/>
          </a:xfrm>
        </p:grpSpPr>
        <p:sp>
          <p:nvSpPr>
            <p:cNvPr id="11" name="Cubo 10"/>
            <p:cNvSpPr/>
            <p:nvPr/>
          </p:nvSpPr>
          <p:spPr>
            <a:xfrm>
              <a:off x="1904682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Legado</a:t>
              </a:r>
            </a:p>
          </p:txBody>
        </p:sp>
        <p:sp>
          <p:nvSpPr>
            <p:cNvPr id="12" name="Cubo 11"/>
            <p:cNvSpPr/>
            <p:nvPr/>
          </p:nvSpPr>
          <p:spPr>
            <a:xfrm>
              <a:off x="3526373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Legado</a:t>
              </a:r>
            </a:p>
          </p:txBody>
        </p:sp>
        <p:sp>
          <p:nvSpPr>
            <p:cNvPr id="13" name="Cubo 12"/>
            <p:cNvSpPr/>
            <p:nvPr/>
          </p:nvSpPr>
          <p:spPr>
            <a:xfrm>
              <a:off x="5148064" y="5280240"/>
              <a:ext cx="1402645" cy="792088"/>
            </a:xfrm>
            <a:prstGeom prst="cube">
              <a:avLst/>
            </a:prstGeom>
            <a:solidFill>
              <a:srgbClr val="E3782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311993" y="1672893"/>
            <a:ext cx="6520015" cy="1296144"/>
            <a:chOff x="1209821" y="2419281"/>
            <a:chExt cx="6520015" cy="1296144"/>
          </a:xfrm>
        </p:grpSpPr>
        <p:grpSp>
          <p:nvGrpSpPr>
            <p:cNvPr id="15" name="Grupo 14"/>
            <p:cNvGrpSpPr/>
            <p:nvPr/>
          </p:nvGrpSpPr>
          <p:grpSpPr>
            <a:xfrm>
              <a:off x="1209821" y="2419281"/>
              <a:ext cx="1872208" cy="1296144"/>
              <a:chOff x="348524" y="1844824"/>
              <a:chExt cx="1872208" cy="1296144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348524" y="1844824"/>
                <a:ext cx="1872208" cy="1296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pt-BR" sz="1400" b="1" dirty="0" smtClean="0"/>
                  <a:t>Aplicação</a:t>
                </a:r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899592" y="2258489"/>
                <a:ext cx="1185508" cy="8004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pt-BR" sz="1400" b="1" dirty="0" smtClean="0"/>
                  <a:t>Dados de Referência</a:t>
                </a:r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3533724" y="2419281"/>
              <a:ext cx="1872208" cy="1296144"/>
              <a:chOff x="2699792" y="1844824"/>
              <a:chExt cx="1872208" cy="1296144"/>
            </a:xfrm>
          </p:grpSpPr>
          <p:sp>
            <p:nvSpPr>
              <p:cNvPr id="20" name="Retângulo 19"/>
              <p:cNvSpPr/>
              <p:nvPr/>
            </p:nvSpPr>
            <p:spPr>
              <a:xfrm>
                <a:off x="2699792" y="1844824"/>
                <a:ext cx="1872208" cy="1296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pt-BR" sz="1400" b="1" dirty="0" smtClean="0"/>
                  <a:t>Aplicação</a:t>
                </a:r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250860" y="2258489"/>
                <a:ext cx="1185508" cy="8004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pt-BR" sz="1400" b="1" dirty="0" smtClean="0"/>
                  <a:t>Dados de Referência</a:t>
                </a: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857628" y="2419281"/>
              <a:ext cx="1872208" cy="1296144"/>
              <a:chOff x="4996331" y="1844824"/>
              <a:chExt cx="1872208" cy="1296144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4996331" y="1844824"/>
                <a:ext cx="1872208" cy="1296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pt-BR" sz="1400" b="1" dirty="0" smtClean="0"/>
                  <a:t>...</a:t>
                </a: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547399" y="2258489"/>
                <a:ext cx="1185508" cy="8004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pt-BR" sz="1400" b="1" dirty="0" smtClean="0"/>
                  <a:t>...</a:t>
                </a:r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2455815" y="4509120"/>
            <a:ext cx="4272876" cy="1080120"/>
            <a:chOff x="2024508" y="3717032"/>
            <a:chExt cx="4272876" cy="1080120"/>
          </a:xfrm>
        </p:grpSpPr>
        <p:sp>
          <p:nvSpPr>
            <p:cNvPr id="25" name="Cilindro 24"/>
            <p:cNvSpPr/>
            <p:nvPr/>
          </p:nvSpPr>
          <p:spPr>
            <a:xfrm>
              <a:off x="2024508" y="3717032"/>
              <a:ext cx="1024061" cy="1080120"/>
            </a:xfrm>
            <a:prstGeom prst="can">
              <a:avLst/>
            </a:prstGeom>
            <a:solidFill>
              <a:srgbClr val="1E9A2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Base</a:t>
              </a:r>
            </a:p>
            <a:p>
              <a:pPr algn="ctr"/>
              <a:r>
                <a:rPr lang="pt-BR" sz="1400" b="1" dirty="0" smtClean="0"/>
                <a:t>De Dados</a:t>
              </a:r>
            </a:p>
          </p:txBody>
        </p:sp>
        <p:sp>
          <p:nvSpPr>
            <p:cNvPr id="26" name="Cilindro 25"/>
            <p:cNvSpPr/>
            <p:nvPr/>
          </p:nvSpPr>
          <p:spPr>
            <a:xfrm>
              <a:off x="3648915" y="3717032"/>
              <a:ext cx="1024061" cy="108012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Base</a:t>
              </a:r>
            </a:p>
            <a:p>
              <a:pPr algn="ctr"/>
              <a:r>
                <a:rPr lang="pt-BR" sz="1400" b="1" dirty="0" smtClean="0"/>
                <a:t>De Dados</a:t>
              </a:r>
            </a:p>
          </p:txBody>
        </p:sp>
        <p:sp>
          <p:nvSpPr>
            <p:cNvPr id="27" name="Cilindro 26"/>
            <p:cNvSpPr/>
            <p:nvPr/>
          </p:nvSpPr>
          <p:spPr>
            <a:xfrm>
              <a:off x="5273323" y="3717032"/>
              <a:ext cx="1024061" cy="108012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400" b="1" dirty="0" smtClean="0"/>
                <a:t>...</a:t>
              </a:r>
            </a:p>
          </p:txBody>
        </p:sp>
      </p:grpSp>
      <p:sp>
        <p:nvSpPr>
          <p:cNvPr id="28" name="Retângulo com Único Canto Aparado e Arredondado 27"/>
          <p:cNvSpPr/>
          <p:nvPr/>
        </p:nvSpPr>
        <p:spPr>
          <a:xfrm rot="5400000">
            <a:off x="4139952" y="738079"/>
            <a:ext cx="864096" cy="6101922"/>
          </a:xfrm>
          <a:prstGeom prst="snipRoundRect">
            <a:avLst/>
          </a:prstGeom>
          <a:solidFill>
            <a:srgbClr val="626AA4"/>
          </a:solidFill>
        </p:spPr>
        <p:txBody>
          <a:bodyPr vert="vert270" wrap="square" rtlCol="0" anchor="ctr">
            <a:noAutofit/>
          </a:bodyPr>
          <a:lstStyle/>
          <a:p>
            <a:pPr algn="ctr"/>
            <a:r>
              <a:rPr lang="pt-BR" sz="1400" b="1" dirty="0" smtClean="0"/>
              <a:t>Integrador</a:t>
            </a:r>
          </a:p>
        </p:txBody>
      </p:sp>
      <p:cxnSp>
        <p:nvCxnSpPr>
          <p:cNvPr id="29" name="Conector em curva 28"/>
          <p:cNvCxnSpPr>
            <a:stCxn id="22" idx="3"/>
            <a:endCxn id="28" idx="2"/>
          </p:cNvCxnSpPr>
          <p:nvPr/>
        </p:nvCxnSpPr>
        <p:spPr bwMode="auto">
          <a:xfrm>
            <a:off x="3184201" y="2320965"/>
            <a:ext cx="1387799" cy="1036027"/>
          </a:xfrm>
          <a:prstGeom prst="curvedConnector4">
            <a:avLst>
              <a:gd name="adj1" fmla="val 21622"/>
              <a:gd name="adj2" fmla="val 77673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Conector em curva 29"/>
          <p:cNvCxnSpPr>
            <a:stCxn id="20" idx="2"/>
          </p:cNvCxnSpPr>
          <p:nvPr/>
        </p:nvCxnSpPr>
        <p:spPr bwMode="auto">
          <a:xfrm rot="16200000" flipH="1">
            <a:off x="4481882" y="3059155"/>
            <a:ext cx="387955" cy="20771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1" name="Conector em curva 30"/>
          <p:cNvCxnSpPr>
            <a:stCxn id="18" idx="1"/>
          </p:cNvCxnSpPr>
          <p:nvPr/>
        </p:nvCxnSpPr>
        <p:spPr bwMode="auto">
          <a:xfrm rot="10800000" flipV="1">
            <a:off x="5104286" y="2320965"/>
            <a:ext cx="855515" cy="1036026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2" name="Conector em curva 57"/>
          <p:cNvCxnSpPr>
            <a:stCxn id="28" idx="0"/>
            <a:endCxn id="41" idx="4"/>
          </p:cNvCxnSpPr>
          <p:nvPr/>
        </p:nvCxnSpPr>
        <p:spPr bwMode="auto">
          <a:xfrm flipH="1">
            <a:off x="1659856" y="4221088"/>
            <a:ext cx="2912144" cy="6758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3" name="Conector em curva 57"/>
          <p:cNvCxnSpPr>
            <a:endCxn id="25" idx="1"/>
          </p:cNvCxnSpPr>
          <p:nvPr/>
        </p:nvCxnSpPr>
        <p:spPr bwMode="auto">
          <a:xfrm>
            <a:off x="2930057" y="4221088"/>
            <a:ext cx="37789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Conector em curva 57"/>
          <p:cNvCxnSpPr/>
          <p:nvPr/>
        </p:nvCxnSpPr>
        <p:spPr bwMode="auto">
          <a:xfrm flipH="1">
            <a:off x="1667538" y="4149080"/>
            <a:ext cx="4556804" cy="108012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Conector em curva 57"/>
          <p:cNvCxnSpPr/>
          <p:nvPr/>
        </p:nvCxnSpPr>
        <p:spPr bwMode="auto">
          <a:xfrm>
            <a:off x="1691680" y="4221088"/>
            <a:ext cx="1265720" cy="17244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6" name="Conector em curva 57"/>
          <p:cNvCxnSpPr>
            <a:endCxn id="12" idx="0"/>
          </p:cNvCxnSpPr>
          <p:nvPr/>
        </p:nvCxnSpPr>
        <p:spPr bwMode="auto">
          <a:xfrm flipH="1">
            <a:off x="4671012" y="4221088"/>
            <a:ext cx="701460" cy="17281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7" name="Conector em curva 57"/>
          <p:cNvCxnSpPr>
            <a:endCxn id="13" idx="0"/>
          </p:cNvCxnSpPr>
          <p:nvPr/>
        </p:nvCxnSpPr>
        <p:spPr bwMode="auto">
          <a:xfrm flipH="1">
            <a:off x="6292703" y="4221088"/>
            <a:ext cx="1087609" cy="17281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Arredondar Retângulo em um Canto Único 38"/>
          <p:cNvSpPr/>
          <p:nvPr/>
        </p:nvSpPr>
        <p:spPr>
          <a:xfrm>
            <a:off x="1691680" y="3645024"/>
            <a:ext cx="1492521" cy="504056"/>
          </a:xfrm>
          <a:prstGeom prst="round1Rect">
            <a:avLst/>
          </a:prstGeom>
          <a:solidFill>
            <a:srgbClr val="DB171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i="1" dirty="0" err="1" smtClean="0"/>
              <a:t>Observer</a:t>
            </a:r>
            <a:endParaRPr lang="pt-BR" sz="1400" b="1" i="1" dirty="0" smtClean="0"/>
          </a:p>
        </p:txBody>
      </p:sp>
      <p:sp>
        <p:nvSpPr>
          <p:cNvPr id="40" name="CaixaDeTexto 39"/>
          <p:cNvSpPr txBox="1"/>
          <p:nvPr/>
        </p:nvSpPr>
        <p:spPr>
          <a:xfrm>
            <a:off x="1691256" y="1187842"/>
            <a:ext cx="5761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Acesso centralizado aos dados de referência. E padrão </a:t>
            </a:r>
            <a:r>
              <a:rPr lang="pt-BR" sz="1200" b="1" i="1" dirty="0" err="1" smtClean="0">
                <a:solidFill>
                  <a:schemeClr val="bg2"/>
                </a:solidFill>
              </a:rPr>
              <a:t>Observer</a:t>
            </a:r>
            <a:r>
              <a:rPr lang="pt-BR" sz="1200" dirty="0" smtClean="0">
                <a:solidFill>
                  <a:schemeClr val="bg2"/>
                </a:solidFill>
              </a:rPr>
              <a:t> implementado. </a:t>
            </a:r>
          </a:p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Implementação das primeiras bases mestres de forma incremental.</a:t>
            </a:r>
          </a:p>
        </p:txBody>
      </p:sp>
      <p:sp>
        <p:nvSpPr>
          <p:cNvPr id="41" name="Cilindro 40"/>
          <p:cNvSpPr/>
          <p:nvPr/>
        </p:nvSpPr>
        <p:spPr>
          <a:xfrm>
            <a:off x="156006" y="4437112"/>
            <a:ext cx="1503850" cy="919712"/>
          </a:xfrm>
          <a:prstGeom prst="can">
            <a:avLst/>
          </a:prstGeom>
          <a:solidFill>
            <a:srgbClr val="0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Base Mestre</a:t>
            </a:r>
          </a:p>
          <a:p>
            <a:pPr algn="ctr"/>
            <a:r>
              <a:rPr lang="pt-BR" sz="1400" b="1" dirty="0" smtClean="0"/>
              <a:t>CRM,</a:t>
            </a:r>
          </a:p>
        </p:txBody>
      </p:sp>
      <p:sp>
        <p:nvSpPr>
          <p:cNvPr id="48" name="Cilindro 47"/>
          <p:cNvSpPr/>
          <p:nvPr/>
        </p:nvSpPr>
        <p:spPr>
          <a:xfrm>
            <a:off x="154941" y="5400376"/>
            <a:ext cx="1578308" cy="684724"/>
          </a:xfrm>
          <a:prstGeom prst="can">
            <a:avLst/>
          </a:prstGeom>
          <a:solidFill>
            <a:srgbClr val="0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Base Mestre</a:t>
            </a:r>
          </a:p>
          <a:p>
            <a:pPr algn="ctr"/>
            <a:r>
              <a:rPr lang="pt-BR" sz="1400" b="1" dirty="0" smtClean="0"/>
              <a:t>...</a:t>
            </a:r>
          </a:p>
        </p:txBody>
      </p:sp>
      <p:sp>
        <p:nvSpPr>
          <p:cNvPr id="52" name="Cilindro 51"/>
          <p:cNvSpPr/>
          <p:nvPr/>
        </p:nvSpPr>
        <p:spPr>
          <a:xfrm>
            <a:off x="119648" y="6116401"/>
            <a:ext cx="1578308" cy="684724"/>
          </a:xfrm>
          <a:prstGeom prst="can">
            <a:avLst/>
          </a:prstGeom>
          <a:solidFill>
            <a:srgbClr val="0000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Base Mestre</a:t>
            </a:r>
          </a:p>
          <a:p>
            <a:pPr algn="ctr"/>
            <a:r>
              <a:rPr lang="pt-BR" sz="1400" b="1" dirty="0" smtClean="0"/>
              <a:t>...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801404" y="5128214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7801404" y="5704278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7801404" y="4552150"/>
            <a:ext cx="1185508" cy="4970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Dados de Referência</a:t>
            </a:r>
          </a:p>
        </p:txBody>
      </p:sp>
      <p:cxnSp>
        <p:nvCxnSpPr>
          <p:cNvPr id="44" name="Conector em curva 57"/>
          <p:cNvCxnSpPr/>
          <p:nvPr/>
        </p:nvCxnSpPr>
        <p:spPr bwMode="auto">
          <a:xfrm>
            <a:off x="6895904" y="4221088"/>
            <a:ext cx="1060472" cy="5795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5" name="Conector em curva 57"/>
          <p:cNvCxnSpPr/>
          <p:nvPr/>
        </p:nvCxnSpPr>
        <p:spPr bwMode="auto">
          <a:xfrm>
            <a:off x="6588224" y="4221088"/>
            <a:ext cx="1368152" cy="115564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6" name="Conector em curva 57"/>
          <p:cNvCxnSpPr/>
          <p:nvPr/>
        </p:nvCxnSpPr>
        <p:spPr bwMode="auto">
          <a:xfrm>
            <a:off x="6445103" y="4221088"/>
            <a:ext cx="1511273" cy="17244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67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err="1" smtClean="0"/>
              <a:t>Telekom</a:t>
            </a:r>
            <a:r>
              <a:rPr lang="pt-BR" b="1" i="1" dirty="0" smtClean="0"/>
              <a:t> </a:t>
            </a:r>
            <a:r>
              <a:rPr lang="pt-BR" b="1" i="1" dirty="0" err="1" smtClean="0"/>
              <a:t>Malasyia</a:t>
            </a:r>
            <a:r>
              <a:rPr lang="pt-BR" b="1" i="1" dirty="0" smtClean="0"/>
              <a:t> </a:t>
            </a:r>
            <a:r>
              <a:rPr lang="pt-BR" dirty="0" smtClean="0"/>
              <a:t>(Faturamento de 16 BI, oferece fixo, móvel, conteúdo e banda larga)</a:t>
            </a:r>
          </a:p>
          <a:p>
            <a:pPr lvl="1"/>
            <a:r>
              <a:rPr lang="pt-BR" dirty="0"/>
              <a:t>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pt.scribd.com/doc/51461978/Telekom-Malaysia-Case-Study-1</a:t>
            </a:r>
            <a:endParaRPr lang="pt-BR" dirty="0" smtClean="0"/>
          </a:p>
          <a:p>
            <a:r>
              <a:rPr lang="pt-BR" b="1" i="1" dirty="0" smtClean="0"/>
              <a:t>T-Mobile</a:t>
            </a:r>
            <a:r>
              <a:rPr lang="pt-BR" dirty="0" smtClean="0"/>
              <a:t> (149 milhões de clientes atualmente)</a:t>
            </a:r>
          </a:p>
          <a:p>
            <a:pPr lvl="1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www.comarch.com/telecommunications/our-customers/case-studies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Casos de sucesso de uso de MDM e Reference Data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está tentando, ou chegou lá?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7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o </a:t>
            </a:r>
            <a:r>
              <a:rPr lang="pt-BR" dirty="0" err="1" smtClean="0"/>
              <a:t>roadmap</a:t>
            </a:r>
            <a:r>
              <a:rPr lang="pt-BR" dirty="0" smtClean="0"/>
              <a:t> de frentes de trabalho;</a:t>
            </a:r>
          </a:p>
          <a:p>
            <a:r>
              <a:rPr lang="pt-BR" dirty="0" smtClean="0"/>
              <a:t>Realizar estudos para escopo e custos para implementação das soluções;</a:t>
            </a:r>
          </a:p>
          <a:p>
            <a:r>
              <a:rPr lang="pt-BR" dirty="0" smtClean="0"/>
              <a:t>Realiza o estudo das ferramentas que podem endereçar os riscos apontados;</a:t>
            </a:r>
          </a:p>
          <a:p>
            <a:r>
              <a:rPr lang="pt-BR" dirty="0" smtClean="0"/>
              <a:t>Realizar a </a:t>
            </a:r>
            <a:r>
              <a:rPr lang="pt-BR" b="1" i="1" dirty="0" smtClean="0"/>
              <a:t>RACI</a:t>
            </a:r>
            <a:r>
              <a:rPr lang="pt-BR" dirty="0" smtClean="0"/>
              <a:t> </a:t>
            </a:r>
            <a:r>
              <a:rPr lang="pt-BR" b="1" i="1" dirty="0" err="1" smtClean="0"/>
              <a:t>Table</a:t>
            </a:r>
            <a:r>
              <a:rPr lang="pt-BR" dirty="0" smtClean="0"/>
              <a:t> para iniciativas do projeto;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Definições de </a:t>
            </a:r>
            <a:r>
              <a:rPr lang="pt-BR" dirty="0" err="1" smtClean="0"/>
              <a:t>roadmap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0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11760" y="4858604"/>
            <a:ext cx="6537760" cy="1730706"/>
          </a:xfrm>
        </p:spPr>
        <p:txBody>
          <a:bodyPr>
            <a:normAutofit fontScale="90000"/>
          </a:bodyPr>
          <a:lstStyle/>
          <a:p>
            <a:pPr eaLnBrk="1"/>
            <a:r>
              <a:rPr lang="pt-BR" dirty="0">
                <a:solidFill>
                  <a:schemeClr val="bg1"/>
                </a:solidFill>
              </a:rPr>
              <a:t>Proposta DE evolução PARA </a:t>
            </a:r>
            <a:r>
              <a:rPr lang="pt-BR" dirty="0" err="1">
                <a:solidFill>
                  <a:schemeClr val="bg1"/>
                </a:solidFill>
              </a:rPr>
              <a:t>reference</a:t>
            </a:r>
            <a:r>
              <a:rPr lang="pt-BR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57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75077" y="4340297"/>
            <a:ext cx="3989411" cy="1939853"/>
          </a:xfrm>
        </p:spPr>
        <p:txBody>
          <a:bodyPr>
            <a:normAutofit lnSpcReduction="10000"/>
          </a:bodyPr>
          <a:lstStyle/>
          <a:p>
            <a:pPr marL="1587" indent="0">
              <a:lnSpc>
                <a:spcPct val="120000"/>
              </a:lnSpc>
              <a:buNone/>
            </a:pPr>
            <a:endParaRPr lang="pt-BR" dirty="0"/>
          </a:p>
          <a:p>
            <a:pPr>
              <a:lnSpc>
                <a:spcPct val="120000"/>
              </a:lnSpc>
            </a:pPr>
            <a:r>
              <a:rPr lang="pt-BR" dirty="0" smtClean="0"/>
              <a:t>Introdução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Benefícios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Proposta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Casos de Sucesso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310512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i="1" dirty="0" smtClean="0"/>
              <a:t>Reference Data </a:t>
            </a:r>
            <a:r>
              <a:rPr lang="pt-BR" dirty="0" smtClean="0"/>
              <a:t>é </a:t>
            </a:r>
            <a:r>
              <a:rPr lang="pt-BR" dirty="0"/>
              <a:t>conhecido </a:t>
            </a:r>
            <a:r>
              <a:rPr lang="pt-BR" dirty="0" smtClean="0"/>
              <a:t>pela maioria </a:t>
            </a:r>
            <a:r>
              <a:rPr lang="pt-BR" dirty="0"/>
              <a:t>dos profissionais de TI como "Tabelas código" ou "tabelas de pesquisa" e, normalmente, </a:t>
            </a:r>
            <a:r>
              <a:rPr lang="pt-BR" dirty="0" smtClean="0"/>
              <a:t>são tabelas </a:t>
            </a:r>
            <a:r>
              <a:rPr lang="pt-BR" dirty="0"/>
              <a:t>de banco de dados </a:t>
            </a:r>
            <a:r>
              <a:rPr lang="pt-BR" dirty="0" smtClean="0"/>
              <a:t>bastante </a:t>
            </a:r>
            <a:r>
              <a:rPr lang="pt-BR" dirty="0"/>
              <a:t>simples, com apenas duas colunas - uma para um código de chave primária e outra para uma descrição. </a:t>
            </a:r>
            <a:endParaRPr lang="pt-BR" dirty="0" smtClean="0"/>
          </a:p>
          <a:p>
            <a:pPr algn="just"/>
            <a:r>
              <a:rPr lang="pt-BR" dirty="0" smtClean="0"/>
              <a:t>Este </a:t>
            </a:r>
            <a:r>
              <a:rPr lang="pt-BR" dirty="0"/>
              <a:t>projeto </a:t>
            </a:r>
            <a:r>
              <a:rPr lang="pt-BR" dirty="0" smtClean="0"/>
              <a:t>básico, muitas </a:t>
            </a:r>
            <a:r>
              <a:rPr lang="pt-BR" dirty="0"/>
              <a:t>vezes leva à conclusão de que a referência indevida de dados precisa de pouca atenção, ou mesmo que possa ser ignorada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/>
              <a:t>Fazer tudo certo, pelo contrário, tem poucas recompensas, porque ninguém tem qualquer </a:t>
            </a:r>
            <a:r>
              <a:rPr lang="pt-BR" dirty="0" smtClean="0"/>
              <a:t>ideia </a:t>
            </a:r>
            <a:r>
              <a:rPr lang="pt-BR" dirty="0"/>
              <a:t>real de seu valor ou importância para a empresa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Tudo </a:t>
            </a:r>
            <a:r>
              <a:rPr lang="pt-BR" dirty="0"/>
              <a:t>isso representa um desafio para os administradores de dados, mas é um desafio que só pode ser </a:t>
            </a:r>
            <a:r>
              <a:rPr lang="pt-BR" dirty="0" smtClean="0"/>
              <a:t>alcançado ao </a:t>
            </a:r>
            <a:r>
              <a:rPr lang="pt-BR" dirty="0"/>
              <a:t>pensar sobre dados de referência de uma nova maneira, e entender suas necessidades especiais de gestão.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Conceitos e Abordagens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349968"/>
          </a:xfrm>
        </p:spPr>
        <p:txBody>
          <a:bodyPr/>
          <a:lstStyle/>
          <a:p>
            <a:r>
              <a:rPr lang="pt-BR" dirty="0" smtClean="0"/>
              <a:t>O que é Reference Data?</a:t>
            </a:r>
            <a:endParaRPr lang="pt-BR" dirty="0"/>
          </a:p>
        </p:txBody>
      </p:sp>
      <p:sp>
        <p:nvSpPr>
          <p:cNvPr id="12" name="Espaço Reservado para Conteúdo 1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 primeiro passo para o gerenciamento de dados de referência é entender o que </a:t>
            </a:r>
            <a:r>
              <a:rPr lang="pt-BR" dirty="0" smtClean="0"/>
              <a:t>é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D</a:t>
            </a:r>
            <a:r>
              <a:rPr lang="pt-BR" dirty="0" smtClean="0"/>
              <a:t>ados </a:t>
            </a:r>
            <a:r>
              <a:rPr lang="pt-BR" dirty="0"/>
              <a:t>de referência é qualquer tipo de </a:t>
            </a:r>
            <a:r>
              <a:rPr lang="pt-BR" dirty="0" smtClean="0"/>
              <a:t>dado </a:t>
            </a:r>
            <a:r>
              <a:rPr lang="pt-BR" dirty="0"/>
              <a:t>que é usado apenas para categorizar os dados encontrados em um banco de dados, ou apenas para relacionar dados em um banco de dados para informações além das fronteiras da empresa.</a:t>
            </a:r>
          </a:p>
          <a:p>
            <a:pPr algn="just"/>
            <a:r>
              <a:rPr lang="pt-BR" dirty="0"/>
              <a:t>Esta definição é bastante ampla </a:t>
            </a:r>
            <a:r>
              <a:rPr lang="pt-BR" dirty="0" smtClean="0"/>
              <a:t>porque </a:t>
            </a:r>
            <a:r>
              <a:rPr lang="pt-BR" dirty="0"/>
              <a:t>os dados de referência </a:t>
            </a:r>
            <a:r>
              <a:rPr lang="pt-BR" dirty="0" smtClean="0"/>
              <a:t>são </a:t>
            </a:r>
            <a:r>
              <a:rPr lang="pt-BR" dirty="0"/>
              <a:t>bastante </a:t>
            </a:r>
            <a:r>
              <a:rPr lang="pt-BR" dirty="0" smtClean="0"/>
              <a:t>diversificados. Abaixo listo alguns dos tipos </a:t>
            </a:r>
            <a:r>
              <a:rPr lang="pt-BR" dirty="0"/>
              <a:t>de dados de </a:t>
            </a:r>
            <a:r>
              <a:rPr lang="pt-BR" dirty="0" smtClean="0"/>
              <a:t>referência:</a:t>
            </a:r>
          </a:p>
          <a:p>
            <a:pPr lvl="1" algn="just"/>
            <a:r>
              <a:rPr lang="pt-BR" b="1" dirty="0" smtClean="0"/>
              <a:t>Informação de Contexto</a:t>
            </a:r>
            <a:r>
              <a:rPr lang="pt-BR" dirty="0" smtClean="0"/>
              <a:t>: </a:t>
            </a:r>
            <a:r>
              <a:rPr lang="pt-BR" dirty="0"/>
              <a:t>Exemplos são zona da </a:t>
            </a:r>
            <a:r>
              <a:rPr lang="pt-BR" dirty="0" smtClean="0"/>
              <a:t>moeda, países, estados, localidades e etc. Todas as empresas precisam em certo momento utilizar esse tipo de informação de contexto. Assim é necessário </a:t>
            </a:r>
            <a:r>
              <a:rPr lang="pt-BR" dirty="0"/>
              <a:t>o uso </a:t>
            </a:r>
            <a:r>
              <a:rPr lang="pt-BR" dirty="0" smtClean="0"/>
              <a:t>desse tipo de informação, mas também garantir que ela nunca poderá </a:t>
            </a:r>
            <a:r>
              <a:rPr lang="pt-BR" dirty="0"/>
              <a:t>ser </a:t>
            </a:r>
            <a:r>
              <a:rPr lang="pt-BR" dirty="0" smtClean="0"/>
              <a:t>alterada </a:t>
            </a:r>
            <a:r>
              <a:rPr lang="pt-BR" dirty="0"/>
              <a:t>pelas transações dos processos </a:t>
            </a:r>
            <a:r>
              <a:rPr lang="pt-BR" dirty="0" smtClean="0"/>
              <a:t>corporativos.</a:t>
            </a:r>
          </a:p>
          <a:p>
            <a:pPr lvl="1" algn="just"/>
            <a:r>
              <a:rPr lang="pt-BR" b="1" dirty="0" smtClean="0"/>
              <a:t>Códigos </a:t>
            </a:r>
            <a:r>
              <a:rPr lang="pt-BR" b="1" dirty="0"/>
              <a:t>de tipo, códigos de status e códigos de </a:t>
            </a:r>
            <a:r>
              <a:rPr lang="pt-BR" b="1" dirty="0" smtClean="0"/>
              <a:t>comportamento</a:t>
            </a:r>
            <a:r>
              <a:rPr lang="pt-BR" dirty="0" smtClean="0"/>
              <a:t>: </a:t>
            </a:r>
            <a:r>
              <a:rPr lang="pt-BR" dirty="0"/>
              <a:t>Estas tabelas de dados de </a:t>
            </a:r>
            <a:r>
              <a:rPr lang="pt-BR" dirty="0" smtClean="0"/>
              <a:t>referência desempenham um </a:t>
            </a:r>
            <a:r>
              <a:rPr lang="pt-BR" dirty="0"/>
              <a:t>papel significativo na lógica de regras de negócios de qualquer aplicação. Um exemplo de um código de tipo </a:t>
            </a:r>
            <a:r>
              <a:rPr lang="pt-BR" dirty="0" smtClean="0"/>
              <a:t>é a </a:t>
            </a:r>
            <a:r>
              <a:rPr lang="pt-BR" dirty="0"/>
              <a:t>tabela tipo de paciente </a:t>
            </a:r>
            <a:r>
              <a:rPr lang="pt-BR" dirty="0" smtClean="0"/>
              <a:t>que contém </a:t>
            </a:r>
            <a:r>
              <a:rPr lang="pt-BR" dirty="0"/>
              <a:t>dois </a:t>
            </a:r>
            <a:r>
              <a:rPr lang="pt-BR" dirty="0" smtClean="0"/>
              <a:t>registos: um </a:t>
            </a:r>
            <a:r>
              <a:rPr lang="pt-BR" dirty="0"/>
              <a:t>para "Paciente </a:t>
            </a:r>
            <a:r>
              <a:rPr lang="pt-BR" dirty="0" smtClean="0"/>
              <a:t>Homem" </a:t>
            </a:r>
            <a:r>
              <a:rPr lang="pt-BR" dirty="0"/>
              <a:t>e um para "Paciente </a:t>
            </a:r>
            <a:r>
              <a:rPr lang="pt-BR" dirty="0" smtClean="0"/>
              <a:t>Mulher". </a:t>
            </a:r>
            <a:r>
              <a:rPr lang="pt-BR" dirty="0"/>
              <a:t>Ele controla os subtipos </a:t>
            </a:r>
            <a:r>
              <a:rPr lang="pt-BR" dirty="0" smtClean="0"/>
              <a:t>de pacientes. </a:t>
            </a:r>
            <a:r>
              <a:rPr lang="pt-BR" dirty="0"/>
              <a:t>Os códigos de status </a:t>
            </a:r>
            <a:r>
              <a:rPr lang="pt-BR" dirty="0" smtClean="0"/>
              <a:t>semelhantes controlam estado de </a:t>
            </a:r>
            <a:r>
              <a:rPr lang="pt-BR" dirty="0"/>
              <a:t>vida de </a:t>
            </a:r>
            <a:r>
              <a:rPr lang="pt-BR" dirty="0" smtClean="0"/>
              <a:t>uma entidade</a:t>
            </a:r>
            <a:r>
              <a:rPr lang="pt-BR" dirty="0"/>
              <a:t>, e os códigos de função </a:t>
            </a:r>
            <a:r>
              <a:rPr lang="pt-BR" dirty="0" smtClean="0"/>
              <a:t>controlam </a:t>
            </a:r>
            <a:r>
              <a:rPr lang="pt-BR" dirty="0"/>
              <a:t>as relações das entidades. Esta categoria de dados de referência é bastante perto de meta-dados, tem valores que são conhecidos quando um banco de dados é projetado, e nunca é atualizado pelos usuários.</a:t>
            </a:r>
          </a:p>
        </p:txBody>
      </p:sp>
    </p:spTree>
    <p:extLst>
      <p:ext uri="{BB962C8B-B14F-4D97-AF65-F5344CB8AC3E}">
        <p14:creationId xmlns:p14="http://schemas.microsoft.com/office/powerpoint/2010/main" val="39512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2050" name="Picture 2" descr="http://www.b-eye-network.com/images/content/i018fe0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474891"/>
            <a:ext cx="7272808" cy="39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9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349968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83813" y="5877272"/>
            <a:ext cx="19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2"/>
                </a:solidFill>
              </a:rPr>
              <a:t>Figura 1: Tipo de Paciente</a:t>
            </a:r>
          </a:p>
        </p:txBody>
      </p:sp>
    </p:spTree>
    <p:extLst>
      <p:ext uri="{BB962C8B-B14F-4D97-AF65-F5344CB8AC3E}">
        <p14:creationId xmlns:p14="http://schemas.microsoft.com/office/powerpoint/2010/main" val="17305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349968"/>
          </a:xfrm>
        </p:spPr>
        <p:txBody>
          <a:bodyPr/>
          <a:lstStyle/>
          <a:p>
            <a:r>
              <a:rPr lang="pt-BR" dirty="0" smtClean="0"/>
              <a:t>O que é Reference Data?</a:t>
            </a:r>
            <a:endParaRPr lang="pt-BR" dirty="0"/>
          </a:p>
        </p:txBody>
      </p:sp>
      <p:sp>
        <p:nvSpPr>
          <p:cNvPr id="14" name="Espaço Reservado para Conteúdo 1"/>
          <p:cNvSpPr>
            <a:spLocks noGrp="1"/>
          </p:cNvSpPr>
          <p:nvPr>
            <p:ph idx="1"/>
          </p:nvPr>
        </p:nvSpPr>
        <p:spPr>
          <a:xfrm>
            <a:off x="536642" y="1433513"/>
            <a:ext cx="8283507" cy="4846637"/>
          </a:xfrm>
        </p:spPr>
        <p:txBody>
          <a:bodyPr>
            <a:normAutofit/>
          </a:bodyPr>
          <a:lstStyle/>
          <a:p>
            <a:pPr lvl="1" algn="just"/>
            <a:r>
              <a:rPr lang="pt-BR" b="1" dirty="0" smtClean="0"/>
              <a:t>Schemas</a:t>
            </a:r>
            <a:r>
              <a:rPr lang="pt-BR" dirty="0" smtClean="0"/>
              <a:t>: </a:t>
            </a:r>
            <a:r>
              <a:rPr lang="pt-BR" dirty="0"/>
              <a:t>Todas as informações em um banco de dados podem ser classificados em um número infinito de formas, embora seja comum para uma empresa usar apenas alguns </a:t>
            </a:r>
            <a:r>
              <a:rPr lang="pt-BR" dirty="0" smtClean="0"/>
              <a:t>esquemas. São meta-dados que facilitam a evolução dos dados da companhia para transformações e validações.</a:t>
            </a:r>
          </a:p>
          <a:p>
            <a:pPr lvl="1" algn="just"/>
            <a:r>
              <a:rPr lang="pt-BR" b="1" dirty="0" smtClean="0"/>
              <a:t>Valores Constantes</a:t>
            </a:r>
            <a:r>
              <a:rPr lang="pt-BR" dirty="0"/>
              <a:t>: Os dados de referência que temos discutido até agora </a:t>
            </a:r>
            <a:r>
              <a:rPr lang="pt-BR" dirty="0" smtClean="0"/>
              <a:t>descrevem </a:t>
            </a:r>
            <a:r>
              <a:rPr lang="pt-BR" dirty="0"/>
              <a:t>entidades, sejam elas coisas externas, elementos de design, ou </a:t>
            </a:r>
            <a:r>
              <a:rPr lang="pt-BR" dirty="0" smtClean="0"/>
              <a:t>ideias. </a:t>
            </a:r>
            <a:r>
              <a:rPr lang="pt-BR" dirty="0"/>
              <a:t>No entanto, os dados complementares não-chave de referência </a:t>
            </a:r>
            <a:r>
              <a:rPr lang="pt-BR" dirty="0" smtClean="0"/>
              <a:t>podem </a:t>
            </a:r>
            <a:r>
              <a:rPr lang="pt-BR" dirty="0"/>
              <a:t>ser </a:t>
            </a:r>
            <a:r>
              <a:rPr lang="pt-BR" dirty="0" smtClean="0"/>
              <a:t>utilizados </a:t>
            </a:r>
            <a:r>
              <a:rPr lang="pt-BR" dirty="0"/>
              <a:t>pela empresa. As taxas de imposto são um bom </a:t>
            </a:r>
            <a:r>
              <a:rPr lang="pt-BR" dirty="0" smtClean="0"/>
              <a:t>exemplo: são </a:t>
            </a:r>
            <a:r>
              <a:rPr lang="pt-BR" dirty="0"/>
              <a:t>definidos por uma jurisdição especial e </a:t>
            </a:r>
            <a:r>
              <a:rPr lang="pt-BR" dirty="0" smtClean="0"/>
              <a:t>devem </a:t>
            </a:r>
            <a:r>
              <a:rPr lang="pt-BR" dirty="0"/>
              <a:t>ser </a:t>
            </a:r>
            <a:r>
              <a:rPr lang="pt-BR" dirty="0" smtClean="0"/>
              <a:t>usados </a:t>
            </a:r>
            <a:r>
              <a:rPr lang="pt-BR" dirty="0"/>
              <a:t>pela empresa. Estes valores constantes são quase sempre atributos não-chave de tabelas de dados de </a:t>
            </a:r>
            <a:r>
              <a:rPr lang="pt-BR" dirty="0" smtClean="0"/>
              <a:t>referência.</a:t>
            </a:r>
          </a:p>
        </p:txBody>
      </p:sp>
    </p:spTree>
    <p:extLst>
      <p:ext uri="{BB962C8B-B14F-4D97-AF65-F5344CB8AC3E}">
        <p14:creationId xmlns:p14="http://schemas.microsoft.com/office/powerpoint/2010/main" val="18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inúmeras formas de se implementar dados de referência, para tal segue o link para os materiais desenvolvidos </a:t>
            </a:r>
            <a:r>
              <a:rPr lang="pt-BR" dirty="0"/>
              <a:t>por </a:t>
            </a:r>
            <a:r>
              <a:rPr lang="pt-BR" b="1" i="1" dirty="0"/>
              <a:t>Michael M. </a:t>
            </a:r>
            <a:r>
              <a:rPr lang="pt-BR" b="1" i="1" dirty="0" err="1" smtClean="0"/>
              <a:t>Gorman</a:t>
            </a:r>
            <a:r>
              <a:rPr lang="pt-BR" b="1" i="1" dirty="0" smtClean="0"/>
              <a:t> </a:t>
            </a:r>
            <a:r>
              <a:rPr lang="pt-BR" dirty="0" smtClean="0"/>
              <a:t>especialista renomado no assunto: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www.tdan.com/view-articles/12616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9749" y="928670"/>
            <a:ext cx="7537281" cy="607602"/>
          </a:xfrm>
        </p:spPr>
        <p:txBody>
          <a:bodyPr/>
          <a:lstStyle/>
          <a:p>
            <a:r>
              <a:rPr lang="pt-BR" dirty="0"/>
              <a:t>O que é Reference Data?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8829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Uma única, ou séries de dados mestre permitirão que a OI reduza custos junto aos sistemas para a construção de instrumentos de suporte, de garantia a suas interrupções e descontinuidades, que normalmente nos obrigam a criar várias versões “locais” dos dados, tabelas de conversão e outros, que normalmente encarecem a operação (Extratores, Processamento em cadeias de </a:t>
            </a:r>
            <a:r>
              <a:rPr lang="pt-BR" b="1" i="1" dirty="0"/>
              <a:t>CTRL-M</a:t>
            </a:r>
            <a:r>
              <a:rPr lang="pt-BR" dirty="0"/>
              <a:t>, </a:t>
            </a:r>
            <a:r>
              <a:rPr lang="pt-BR" b="1" i="1" dirty="0" err="1"/>
              <a:t>Joins</a:t>
            </a:r>
            <a:r>
              <a:rPr lang="pt-BR" dirty="0"/>
              <a:t>, </a:t>
            </a:r>
            <a:r>
              <a:rPr lang="pt-BR" b="1" i="1" dirty="0"/>
              <a:t>Merges</a:t>
            </a:r>
            <a:r>
              <a:rPr lang="pt-BR" dirty="0"/>
              <a:t>, transformações, uso cada vez maior de </a:t>
            </a:r>
            <a:r>
              <a:rPr lang="pt-BR" b="1" i="1" dirty="0" err="1"/>
              <a:t>BCVs</a:t>
            </a:r>
            <a:r>
              <a:rPr lang="pt-BR" dirty="0"/>
              <a:t>, problemas de sincronismo, baixa qualidade dos dados e </a:t>
            </a:r>
            <a:r>
              <a:rPr lang="pt-BR" dirty="0" smtClean="0"/>
              <a:t>etc.).</a:t>
            </a:r>
          </a:p>
          <a:p>
            <a:pPr algn="just"/>
            <a:r>
              <a:rPr lang="pt-BR" dirty="0" smtClean="0"/>
              <a:t>Embora </a:t>
            </a:r>
            <a:r>
              <a:rPr lang="pt-BR" dirty="0"/>
              <a:t>os dados de referência </a:t>
            </a:r>
            <a:r>
              <a:rPr lang="pt-BR" dirty="0" smtClean="0"/>
              <a:t>possam ser </a:t>
            </a:r>
            <a:r>
              <a:rPr lang="pt-BR" dirty="0"/>
              <a:t>bastante </a:t>
            </a:r>
            <a:r>
              <a:rPr lang="pt-BR" dirty="0" smtClean="0"/>
              <a:t>diversificados, </a:t>
            </a:r>
            <a:r>
              <a:rPr lang="pt-BR" dirty="0"/>
              <a:t>há várias coisas que </a:t>
            </a:r>
            <a:r>
              <a:rPr lang="pt-BR" dirty="0" smtClean="0"/>
              <a:t>os unificam como </a:t>
            </a:r>
            <a:r>
              <a:rPr lang="pt-BR" dirty="0"/>
              <a:t>uma camada distinta de dados na arquitetura de uma </a:t>
            </a:r>
            <a:r>
              <a:rPr lang="pt-BR" dirty="0" smtClean="0"/>
              <a:t>empresa. </a:t>
            </a:r>
            <a:r>
              <a:rPr lang="pt-BR" dirty="0"/>
              <a:t>A primeira delas é que </a:t>
            </a:r>
            <a:r>
              <a:rPr lang="pt-BR" dirty="0" smtClean="0"/>
              <a:t>eles </a:t>
            </a:r>
            <a:r>
              <a:rPr lang="pt-BR" dirty="0"/>
              <a:t>não </a:t>
            </a:r>
            <a:r>
              <a:rPr lang="pt-BR" dirty="0" smtClean="0"/>
              <a:t>representam </a:t>
            </a:r>
            <a:r>
              <a:rPr lang="pt-BR" dirty="0"/>
              <a:t>as </a:t>
            </a:r>
            <a:r>
              <a:rPr lang="pt-BR" dirty="0" smtClean="0"/>
              <a:t>“coisas” que </a:t>
            </a:r>
            <a:r>
              <a:rPr lang="pt-BR" dirty="0"/>
              <a:t>são </a:t>
            </a:r>
            <a:r>
              <a:rPr lang="pt-BR" dirty="0" smtClean="0"/>
              <a:t>core nas </a:t>
            </a:r>
            <a:r>
              <a:rPr lang="pt-BR" dirty="0"/>
              <a:t>operações da empresa, nem representam essas operações </a:t>
            </a:r>
            <a:r>
              <a:rPr lang="pt-BR" dirty="0" smtClean="0"/>
              <a:t>em si, mas sim uma forma de categorizar e organizar as informações da empresa.</a:t>
            </a:r>
            <a:endParaRPr lang="pt-BR" dirty="0"/>
          </a:p>
          <a:p>
            <a:pPr algn="just"/>
            <a:r>
              <a:rPr lang="pt-BR" dirty="0"/>
              <a:t>A próxima coisa importante sobre os dados de referência é que muitas vezes </a:t>
            </a:r>
            <a:r>
              <a:rPr lang="pt-BR" dirty="0" smtClean="0"/>
              <a:t>consistem </a:t>
            </a:r>
            <a:r>
              <a:rPr lang="pt-BR" dirty="0"/>
              <a:t>em valores reais que têm significado, isto é, definições. Estas definições podem ser </a:t>
            </a:r>
            <a:r>
              <a:rPr lang="pt-BR" dirty="0" smtClean="0"/>
              <a:t>muito complexas </a:t>
            </a:r>
            <a:r>
              <a:rPr lang="pt-BR" dirty="0"/>
              <a:t>e </a:t>
            </a:r>
            <a:r>
              <a:rPr lang="pt-BR" dirty="0" smtClean="0"/>
              <a:t>difíceis </a:t>
            </a:r>
            <a:r>
              <a:rPr lang="pt-BR" dirty="0"/>
              <a:t>de </a:t>
            </a:r>
            <a:r>
              <a:rPr lang="pt-BR" dirty="0" smtClean="0"/>
              <a:t>compreender.</a:t>
            </a:r>
          </a:p>
          <a:p>
            <a:pPr algn="just"/>
            <a:r>
              <a:rPr lang="pt-BR" dirty="0" smtClean="0"/>
              <a:t>Utilizar um modelo baseado em dados de referência garante a longo prazo economia dos recursos computacionais da companhia (Rede, Energia, Serviços e </a:t>
            </a:r>
            <a:r>
              <a:rPr lang="pt-BR" dirty="0" err="1" smtClean="0"/>
              <a:t>etc</a:t>
            </a:r>
            <a:r>
              <a:rPr lang="pt-BR" dirty="0" smtClean="0"/>
              <a:t>), menor custo de manutenção e maior capacidade de mudança, pois os dados de referência serão desacoplados dos processos de negócio atuando ao redor dos mesmos como apoio.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 que tem de especial em Reference Data?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9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i">
      <a:dk1>
        <a:srgbClr val="FFFFFF"/>
      </a:dk1>
      <a:lt1>
        <a:srgbClr val="FFFFFF"/>
      </a:lt1>
      <a:dk2>
        <a:srgbClr val="BFAF8F"/>
      </a:dk2>
      <a:lt2>
        <a:srgbClr val="000000"/>
      </a:lt2>
      <a:accent1>
        <a:srgbClr val="C9B799"/>
      </a:accent1>
      <a:accent2>
        <a:srgbClr val="E4DED1"/>
      </a:accent2>
      <a:accent3>
        <a:srgbClr val="E3D7BF"/>
      </a:accent3>
      <a:accent4>
        <a:srgbClr val="D4C5A9"/>
      </a:accent4>
      <a:accent5>
        <a:srgbClr val="C9B799"/>
      </a:accent5>
      <a:accent6>
        <a:srgbClr val="7F7F7F"/>
      </a:accent6>
      <a:hlink>
        <a:srgbClr val="CCCCFF"/>
      </a:hlink>
      <a:folHlink>
        <a:srgbClr val="858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7823"/>
        </a:solidFill>
      </a:spPr>
      <a:bodyPr wrap="square" rtlCol="0" anchor="ctr">
        <a:noAutofit/>
      </a:bodyPr>
      <a:lstStyle>
        <a:defPPr algn="ctr"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6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106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88CF75-4AD1-4A4C-B715-041F2B4331BC}"/>
</file>

<file path=customXml/itemProps2.xml><?xml version="1.0" encoding="utf-8"?>
<ds:datastoreItem xmlns:ds="http://schemas.openxmlformats.org/officeDocument/2006/customXml" ds:itemID="{DF80F7F5-034A-4585-9A9B-908FE0CD2F90}"/>
</file>

<file path=customXml/itemProps3.xml><?xml version="1.0" encoding="utf-8"?>
<ds:datastoreItem xmlns:ds="http://schemas.openxmlformats.org/officeDocument/2006/customXml" ds:itemID="{E64A0A7D-7563-4577-A28F-5789342B6E16}"/>
</file>

<file path=docProps/app.xml><?xml version="1.0" encoding="utf-8"?>
<Properties xmlns="http://schemas.openxmlformats.org/officeDocument/2006/extended-properties" xmlns:vt="http://schemas.openxmlformats.org/officeDocument/2006/docPropsVTypes">
  <Template>Oi - Gestão da Demanda -TemplateProcessoAlvo v003 - CD 04112011</Template>
  <TotalTime>34298</TotalTime>
  <Words>2690</Words>
  <Application>Microsoft Office PowerPoint</Application>
  <PresentationFormat>Apresentação na tela (4:3)</PresentationFormat>
  <Paragraphs>262</Paragraphs>
  <Slides>29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5_Office Theme</vt:lpstr>
      <vt:lpstr>Proposta DE evolução PARA reference data</vt:lpstr>
      <vt:lpstr>Governança SOA</vt:lpstr>
      <vt:lpstr>Apresentação do PowerPoint</vt:lpstr>
      <vt:lpstr>Introdução</vt:lpstr>
      <vt:lpstr>Introdução</vt:lpstr>
      <vt:lpstr>Introdução</vt:lpstr>
      <vt:lpstr>Introdução</vt:lpstr>
      <vt:lpstr>Introdução</vt:lpstr>
      <vt:lpstr>Benefícios</vt:lpstr>
      <vt:lpstr>Benefícios</vt:lpstr>
      <vt:lpstr>Benefícios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Quem está tentando, ou chegou lá?</vt:lpstr>
      <vt:lpstr>Próximos passos</vt:lpstr>
      <vt:lpstr>Proposta DE evolução PARA reference data</vt:lpstr>
    </vt:vector>
  </TitlesOfParts>
  <Company>Maksen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Maksen</dc:creator>
  <cp:lastModifiedBy>profile</cp:lastModifiedBy>
  <cp:revision>459</cp:revision>
  <cp:lastPrinted>2011-11-16T18:25:52Z</cp:lastPrinted>
  <dcterms:created xsi:type="dcterms:W3CDTF">2011-11-04T18:16:33Z</dcterms:created>
  <dcterms:modified xsi:type="dcterms:W3CDTF">2012-04-18T19:07:34Z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