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89" r:id="rId2"/>
    <p:sldId id="582" r:id="rId3"/>
    <p:sldId id="581" r:id="rId4"/>
    <p:sldId id="590" r:id="rId5"/>
  </p:sldIdLst>
  <p:sldSz cx="9144000" cy="6858000" type="screen4x3"/>
  <p:notesSz cx="6858000" cy="9144000"/>
  <p:custDataLst>
    <p:tags r:id="rId8"/>
  </p:custDataLst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30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30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30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30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30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57"/>
    <a:srgbClr val="CCFFCC"/>
    <a:srgbClr val="008000"/>
    <a:srgbClr val="CCECFF"/>
    <a:srgbClr val="FFFFFF"/>
    <a:srgbClr val="CC66FF"/>
    <a:srgbClr val="6600FF"/>
    <a:srgbClr val="33CC33"/>
    <a:srgbClr val="CCFFFF"/>
    <a:srgbClr val="F17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8934" autoAdjust="0"/>
  </p:normalViewPr>
  <p:slideViewPr>
    <p:cSldViewPr snapToGrid="0" showGuides="1">
      <p:cViewPr>
        <p:scale>
          <a:sx n="75" d="100"/>
          <a:sy n="75" d="100"/>
        </p:scale>
        <p:origin x="-1416" y="-72"/>
      </p:cViewPr>
      <p:guideLst>
        <p:guide orient="horz" pos="3952"/>
        <p:guide orient="horz" pos="913"/>
        <p:guide orient="horz" pos="1162"/>
        <p:guide pos="340"/>
        <p:guide pos="5556"/>
        <p:guide pos="344"/>
        <p:guide pos="136"/>
        <p:guide pos="5670"/>
      </p:guideLst>
    </p:cSldViewPr>
  </p:slideViewPr>
  <p:outlineViewPr>
    <p:cViewPr varScale="1">
      <p:scale>
        <a:sx n="170" d="200"/>
        <a:sy n="170" d="200"/>
      </p:scale>
      <p:origin x="114" y="4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-2862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047FA-8C21-48C4-AFFB-098EF6CA22D1}" type="datetimeFigureOut">
              <a:rPr lang="pt-BR" smtClean="0"/>
              <a:pPr/>
              <a:t>11/10/2012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89870-CBC7-4730-B6DE-3842B702EB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02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10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8" charset="0"/>
                <a:ea typeface="Arial Unicode MS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-10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8" charset="0"/>
                <a:ea typeface="Arial Unicode MS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-10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8" charset="0"/>
                <a:ea typeface="Arial Unicode MS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-10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fld id="{19E5B174-1103-4353-885F-07248930E0C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31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30" charset="0"/>
      <a:defRPr sz="1200" kern="1200">
        <a:solidFill>
          <a:srgbClr val="000000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30" charset="0"/>
      <a:defRPr sz="1200" kern="1200">
        <a:solidFill>
          <a:srgbClr val="000000"/>
        </a:solidFill>
        <a:latin typeface="Times New Roman" pitchFamily="-106" charset="0"/>
        <a:ea typeface="ＭＳ Ｐゴシック" pitchFamily="-106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30" charset="0"/>
      <a:defRPr sz="1200" kern="1200">
        <a:solidFill>
          <a:srgbClr val="000000"/>
        </a:solidFill>
        <a:latin typeface="Times New Roman" pitchFamily="-106" charset="0"/>
        <a:ea typeface="ヒラギノ角ゴ Pro W3" pitchFamily="-109" charset="-128"/>
        <a:cs typeface="ヒラギノ角ゴ Pro W3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30" charset="0"/>
      <a:defRPr sz="1200" kern="1200">
        <a:solidFill>
          <a:srgbClr val="000000"/>
        </a:solidFill>
        <a:latin typeface="Times New Roman" pitchFamily="-106" charset="0"/>
        <a:ea typeface="ヒラギノ角ゴ Pro W3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30" charset="0"/>
      <a:defRPr sz="1200" kern="1200">
        <a:solidFill>
          <a:srgbClr val="000000"/>
        </a:solidFill>
        <a:latin typeface="Times New Roman" pitchFamily="-106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9E5B174-1103-4353-885F-07248930E0C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8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9E5B174-1103-4353-885F-07248930E0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4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9E5B174-1103-4353-885F-07248930E0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9E5B174-1103-4353-885F-07248930E0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fundo_negocios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0500" y="190500"/>
            <a:ext cx="87757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logo_09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6300" y="2922588"/>
            <a:ext cx="2670175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53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4000" kern="1200" cap="all" baseline="0">
                <a:solidFill>
                  <a:srgbClr val="FFFFF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D7C4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9" name="Picture 5" descr="bolhas_oi_02.png"/>
          <p:cNvPicPr>
            <a:picLocks noChangeAspect="1"/>
          </p:cNvPicPr>
          <p:nvPr userDrawn="1"/>
        </p:nvPicPr>
        <p:blipFill>
          <a:blip r:embed="rId2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A69A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11" name="Picture 12" descr="logo_17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07338" y="0"/>
            <a:ext cx="8318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643" y="1433513"/>
            <a:ext cx="3985332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966" y="1433513"/>
            <a:ext cx="4136184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483350"/>
          </a:xfrm>
          <a:prstGeom prst="rect">
            <a:avLst/>
          </a:prstGeom>
          <a:solidFill>
            <a:srgbClr val="D7C4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61" y="1134138"/>
            <a:ext cx="5237329" cy="1185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492500" algn="l"/>
                <a:tab pos="3619500" algn="l"/>
              </a:tabLst>
              <a:defRPr lang="en-US" sz="35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smtClean="0"/>
              <a:t>CLICK TO EDIT MASTER TITLE 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825" y="2327275"/>
            <a:ext cx="8007208" cy="5524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marL="0" indent="0"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800" kern="1200" cap="all" baseline="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subtitle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1825" y="4408226"/>
            <a:ext cx="7993560" cy="481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cap="small" baseline="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200" noProof="0" dirty="0" smtClean="0">
                <a:solidFill>
                  <a:srgbClr val="8E856E"/>
                </a:solidFill>
                <a:cs typeface="Arial Unicode MS" pitchFamily="30" charset="0"/>
              </a:rPr>
              <a:t>ÁREA_ÁREA DA COMPANHIA</a:t>
            </a:r>
            <a:endParaRPr lang="pt-BR" sz="2200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872038"/>
            <a:ext cx="7060442" cy="709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400" kern="1200" cap="small" baseline="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Gerência de…</a:t>
            </a:r>
          </a:p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Diretoria de…</a:t>
            </a:r>
            <a:endParaRPr lang="pt-BR" sz="2000" noProof="0" dirty="0">
              <a:solidFill>
                <a:schemeClr val="bg1"/>
              </a:solidFill>
              <a:cs typeface="Arial Unicode MS" pitchFamily="30" charset="0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44525" y="6056382"/>
            <a:ext cx="7060442" cy="357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000" kern="1200" cap="small" baseline="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1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300" noProof="0" dirty="0" smtClean="0">
                <a:solidFill>
                  <a:srgbClr val="8E856E"/>
                </a:solidFill>
                <a:cs typeface="Arial Unicode MS" pitchFamily="30" charset="0"/>
              </a:rPr>
              <a:t>SUA CIDADE  |  MÊS E ANO</a:t>
            </a:r>
            <a:endParaRPr lang="pt-BR" sz="1300" b="1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ndo_negocios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0500" y="190500"/>
            <a:ext cx="87757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olhas_oi_02.png"/>
          <p:cNvPicPr>
            <a:picLocks noChangeAspect="1"/>
          </p:cNvPicPr>
          <p:nvPr userDrawn="1"/>
        </p:nvPicPr>
        <p:blipFill>
          <a:blip r:embed="rId3"/>
          <a:srcRect t="13011" r="24451" b="22243"/>
          <a:stretch>
            <a:fillRect/>
          </a:stretch>
        </p:blipFill>
        <p:spPr bwMode="auto">
          <a:xfrm>
            <a:off x="457200" y="0"/>
            <a:ext cx="80438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logo_11.png"/>
          <p:cNvPicPr>
            <a:picLocks noChangeAspect="1"/>
          </p:cNvPicPr>
          <p:nvPr userDrawn="1"/>
        </p:nvPicPr>
        <p:blipFill>
          <a:blip r:embed="rId4"/>
          <a:srcRect r="13863" b="16644"/>
          <a:stretch>
            <a:fillRect/>
          </a:stretch>
        </p:blipFill>
        <p:spPr bwMode="auto">
          <a:xfrm>
            <a:off x="3411538" y="1233488"/>
            <a:ext cx="558165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8"/>
            <a:ext cx="2286000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5200" noProof="0" dirty="0" smtClean="0">
                <a:solidFill>
                  <a:schemeClr val="bg2"/>
                </a:solidFill>
              </a:rPr>
              <a:t>Índice</a:t>
            </a:r>
            <a:endParaRPr lang="pt-BR" sz="5200" noProof="0" dirty="0">
              <a:solidFill>
                <a:schemeClr val="bg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8" y="4340297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 flipH="1">
            <a:off x="215900" y="190500"/>
            <a:ext cx="8750300" cy="6667500"/>
          </a:xfrm>
          <a:prstGeom prst="rect">
            <a:avLst/>
          </a:prstGeom>
          <a:solidFill>
            <a:srgbClr val="D7C4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sp>
        <p:nvSpPr>
          <p:cNvPr id="3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1150"/>
          </a:xfrm>
          <a:prstGeom prst="rect">
            <a:avLst/>
          </a:prstGeom>
          <a:solidFill>
            <a:srgbClr val="A69A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4" name="Picture 10" descr="cadern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74738"/>
            <a:ext cx="8686800" cy="578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smtClean="0"/>
              <a:t>Índice</a:t>
            </a:r>
            <a:endParaRPr lang="pt-BR" noProof="0"/>
          </a:p>
        </p:txBody>
      </p:sp>
      <p:pic>
        <p:nvPicPr>
          <p:cNvPr id="15" name="Picture 15" descr="logo_16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39038" y="0"/>
            <a:ext cx="11985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00125" y="2061237"/>
            <a:ext cx="4786313" cy="4137025"/>
          </a:xfrm>
        </p:spPr>
        <p:txBody>
          <a:bodyPr/>
          <a:lstStyle>
            <a:lvl1pPr>
              <a:lnSpc>
                <a:spcPct val="145000"/>
              </a:lnSpc>
              <a:defRPr/>
            </a:lvl1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endParaRPr lang="pt-BR" noProof="0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fundo_negocios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0500" y="190500"/>
            <a:ext cx="87757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185738" y="190500"/>
            <a:ext cx="198437" cy="6489700"/>
          </a:xfrm>
          <a:prstGeom prst="rect">
            <a:avLst/>
          </a:prstGeom>
          <a:solidFill>
            <a:srgbClr val="EBDE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7" descr="bolhas_oi_01.png"/>
          <p:cNvPicPr>
            <a:picLocks noChangeAspect="1"/>
          </p:cNvPicPr>
          <p:nvPr userDrawn="1"/>
        </p:nvPicPr>
        <p:blipFill>
          <a:blip r:embed="rId3"/>
          <a:srcRect t="7408" r="37981" b="20967"/>
          <a:stretch>
            <a:fillRect/>
          </a:stretch>
        </p:blipFill>
        <p:spPr bwMode="auto">
          <a:xfrm>
            <a:off x="3175000" y="0"/>
            <a:ext cx="596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logo_17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386138" y="4170363"/>
            <a:ext cx="159226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7250" y="4786322"/>
            <a:ext cx="4121908" cy="904866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lIns="90000" tIns="0" rIns="90000" bIns="45000" anchor="ctr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3200" kern="1200" dirty="0">
                <a:solidFill>
                  <a:srgbClr val="FFFFFF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r>
              <a:rPr lang="pt-BR" noProof="0" dirty="0" smtClean="0"/>
              <a:t>&lt;Capítulo&gt;</a:t>
            </a:r>
            <a:endParaRPr lang="pt-B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5691188"/>
            <a:ext cx="4107620" cy="98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t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lang="pt-BR" sz="1600" kern="1200" dirty="0">
                <a:solidFill>
                  <a:srgbClr val="F3EAD7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pPr lvl="0"/>
            <a:r>
              <a:rPr lang="pt-BR" noProof="0" dirty="0" smtClean="0"/>
              <a:t>&lt;Informação adicional&gt;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undo_negocios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0350" y="190500"/>
            <a:ext cx="870585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/>
          <p:cNvSpPr>
            <a:spLocks noChangeArrowheads="1"/>
          </p:cNvSpPr>
          <p:nvPr userDrawn="1"/>
        </p:nvSpPr>
        <p:spPr bwMode="auto">
          <a:xfrm>
            <a:off x="185738" y="190500"/>
            <a:ext cx="198437" cy="6489700"/>
          </a:xfrm>
          <a:prstGeom prst="rect">
            <a:avLst/>
          </a:prstGeom>
          <a:solidFill>
            <a:srgbClr val="F3EAD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09650" y="2686050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2884792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42" y="1433513"/>
            <a:ext cx="8283507" cy="4846637"/>
          </a:xfrm>
          <a:prstGeom prst="rect">
            <a:avLst/>
          </a:prstGeom>
        </p:spPr>
        <p:txBody>
          <a:bodyPr/>
          <a:lstStyle>
            <a:lvl1pPr marL="357188" indent="-355600"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D7C4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2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A69A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10" name="Picture 12" descr="logo_17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07338" y="0"/>
            <a:ext cx="8318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928670"/>
            <a:ext cx="7537281" cy="349968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sz="18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pt-BR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</a:lstStyle>
          <a:p>
            <a:r>
              <a:rPr lang="pt-BR" noProof="0" smtClean="0">
                <a:solidFill>
                  <a:srgbClr val="BFAF8F"/>
                </a:solidFill>
              </a:rPr>
              <a:t>Subtítulo do slide</a:t>
            </a:r>
            <a:endParaRPr lang="pt-BR" noProof="0">
              <a:solidFill>
                <a:srgbClr val="BFAF8F"/>
              </a:solidFill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pt-BR" noProof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  <p:sp>
        <p:nvSpPr>
          <p:cNvPr id="27" name="Footer Placeholder 26"/>
          <p:cNvSpPr>
            <a:spLocks noGrp="1"/>
          </p:cNvSpPr>
          <p:nvPr>
            <p:ph type="ft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D7C4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2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A69A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10" name="Picture 12" descr="logo_17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07338" y="0"/>
            <a:ext cx="8318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80ACC532-D7DE-4A4C-95F3-1449D71F02A1}" type="slidenum">
              <a:rPr lang="pt-BR" noProof="0" smtClean="0"/>
              <a:pPr>
                <a:defRPr/>
              </a:pPr>
              <a:t>‹nº›</a:t>
            </a:fld>
            <a:endParaRPr lang="pt-BR" noProof="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D7C4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7" name="Picture 5" descr="bolhas_oi_02.png"/>
          <p:cNvPicPr>
            <a:picLocks noChangeAspect="1"/>
          </p:cNvPicPr>
          <p:nvPr userDrawn="1"/>
        </p:nvPicPr>
        <p:blipFill>
          <a:blip r:embed="rId2"/>
          <a:srcRect t="37070" r="71339" b="49294"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A69A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 noProof="0"/>
          </a:p>
        </p:txBody>
      </p:sp>
      <p:pic>
        <p:nvPicPr>
          <p:cNvPr id="9" name="Picture 12" descr="logo_17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07338" y="0"/>
            <a:ext cx="8318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90758" y="6356350"/>
            <a:ext cx="352745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dirty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929586" y="6356350"/>
            <a:ext cx="890564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36642" y="1433514"/>
            <a:ext cx="8283508" cy="484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6018214" y="6356350"/>
            <a:ext cx="191137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3" r:id="rId2"/>
    <p:sldLayoutId id="2147483656" r:id="rId3"/>
    <p:sldLayoutId id="2147483678" r:id="rId4"/>
    <p:sldLayoutId id="2147483674" r:id="rId5"/>
    <p:sldLayoutId id="2147483677" r:id="rId6"/>
    <p:sldLayoutId id="2147483651" r:id="rId7"/>
    <p:sldLayoutId id="2147483676" r:id="rId8"/>
    <p:sldLayoutId id="2147483661" r:id="rId9"/>
    <p:sldLayoutId id="2147483653" r:id="rId10"/>
    <p:sldLayoutId id="2147483680" r:id="rId11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 lang="pt-BR" sz="3000" kern="1200" dirty="0" smtClean="0">
          <a:solidFill>
            <a:schemeClr val="bg1"/>
          </a:solidFill>
          <a:latin typeface="Arial" charset="0"/>
          <a:ea typeface="MS Gothic" charset="-128"/>
          <a:cs typeface="+mn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9pPr>
    </p:titleStyle>
    <p:bodyStyle>
      <a:lvl1pPr marL="342900" indent="-3413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70000"/>
        <a:buFont typeface="Wingdings" pitchFamily="30" charset="2"/>
        <a:buChar char="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1pPr>
      <a:lvl2pPr marL="534988" indent="-1508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Courier New" pitchFamily="49" charset="0"/>
        <a:buChar char="o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2pPr>
      <a:lvl3pPr marL="892175" indent="-1539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892175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3pPr>
      <a:lvl4pPr marL="1260475" indent="-1666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4pPr>
      <a:lvl5pPr marL="1617663" indent="-16986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Catalogo de Produtos</a:t>
            </a:r>
            <a:endParaRPr lang="pt-BR" sz="2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Definição dos catálogos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noProof="0" smtClean="0"/>
              <a:pPr>
                <a:defRPr/>
              </a:pPr>
              <a:t>1</a:t>
            </a:fld>
            <a:endParaRPr lang="pt-BR" noProof="0"/>
          </a:p>
        </p:txBody>
      </p:sp>
      <p:sp>
        <p:nvSpPr>
          <p:cNvPr id="10" name="CaixaDeTexto 9"/>
          <p:cNvSpPr txBox="1"/>
          <p:nvPr/>
        </p:nvSpPr>
        <p:spPr>
          <a:xfrm>
            <a:off x="559141" y="1340768"/>
            <a:ext cx="8139814" cy="1440160"/>
          </a:xfrm>
          <a:prstGeom prst="rect">
            <a:avLst/>
          </a:prstGeom>
          <a:noFill/>
          <a:ln w="34925">
            <a:noFill/>
          </a:ln>
        </p:spPr>
        <p:txBody>
          <a:bodyPr wrap="square" lIns="108000" tIns="180000" rIns="1080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bg2"/>
                </a:solidFill>
                <a:latin typeface="+mn-lt"/>
                <a:ea typeface="+mn-ea"/>
              </a:rPr>
              <a:t>O Catálogo de Produtos deverá conter o portfólio completo de itens de catálogo com suas características comerciais, financeiras e técnicas, com suporte a regras, relacionamentos (hierarquia, </a:t>
            </a:r>
            <a:r>
              <a:rPr lang="pt-BR" dirty="0" smtClean="0">
                <a:solidFill>
                  <a:schemeClr val="bg2"/>
                </a:solidFill>
                <a:latin typeface="+mn-lt"/>
                <a:ea typeface="+mn-ea"/>
              </a:rPr>
              <a:t>compatibilidade) </a:t>
            </a:r>
            <a:r>
              <a:rPr lang="pt-BR" dirty="0">
                <a:solidFill>
                  <a:schemeClr val="bg2"/>
                </a:solidFill>
                <a:latin typeface="+mn-lt"/>
                <a:ea typeface="+mn-ea"/>
              </a:rPr>
              <a:t>e controle de ciclo de vida.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94766"/>
              </p:ext>
            </p:extLst>
          </p:nvPr>
        </p:nvGraphicFramePr>
        <p:xfrm>
          <a:off x="1437208" y="2882101"/>
          <a:ext cx="6807200" cy="3378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72831"/>
                <a:gridCol w="3734369"/>
              </a:tblGrid>
              <a:tr h="0"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/>
                </a:tc>
              </a:tr>
              <a:tr h="7778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Catalogo Comercial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Possui a visão comercial dos produtos e serviços, estrutura hierarquia, dependências,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regras de viabilidade e o comportamento.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kern="1200" baseline="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778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Catalogo Financeiro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as informações monetárias referentes aos produtos e serviços, tais como: custo do produto, taxas recorrentes,  tarifas, descontos, questões contratuais relativas à oferta.</a:t>
                      </a:r>
                    </a:p>
                  </a:txBody>
                  <a:tcPr/>
                </a:tc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Catalogo de Recurso</a:t>
                      </a:r>
                      <a:endParaRPr lang="pt-BR" sz="16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t-BR" sz="1400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Catálogo de recurso tipicamente contem: Informações de aprovisionamento necessárias para construir o workflow para aprovisionar serviços. Ex. Sequencia em que os serviços devem ser provisionados.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ilindro 11"/>
          <p:cNvSpPr/>
          <p:nvPr/>
        </p:nvSpPr>
        <p:spPr>
          <a:xfrm>
            <a:off x="910243" y="5319670"/>
            <a:ext cx="761617" cy="773626"/>
          </a:xfrm>
          <a:prstGeom prst="can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13" name="Cilindro 12"/>
          <p:cNvSpPr/>
          <p:nvPr/>
        </p:nvSpPr>
        <p:spPr>
          <a:xfrm>
            <a:off x="910244" y="3101398"/>
            <a:ext cx="761617" cy="773626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14" name="Cilindro 13"/>
          <p:cNvSpPr/>
          <p:nvPr/>
        </p:nvSpPr>
        <p:spPr>
          <a:xfrm>
            <a:off x="910245" y="4194315"/>
            <a:ext cx="761617" cy="773626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Desenho do Produto</a:t>
            </a:r>
            <a:endParaRPr lang="pt-BR" sz="2400" dirty="0"/>
          </a:p>
        </p:txBody>
      </p:sp>
      <p:sp>
        <p:nvSpPr>
          <p:cNvPr id="246" name="Seta para a direita 245"/>
          <p:cNvSpPr/>
          <p:nvPr/>
        </p:nvSpPr>
        <p:spPr>
          <a:xfrm>
            <a:off x="3022897" y="2976162"/>
            <a:ext cx="220818" cy="537431"/>
          </a:xfrm>
          <a:prstGeom prst="rightArrow">
            <a:avLst>
              <a:gd name="adj1" fmla="val 66208"/>
              <a:gd name="adj2" fmla="val 52157"/>
            </a:avLst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247" name="Seta para a direita 246"/>
          <p:cNvSpPr/>
          <p:nvPr/>
        </p:nvSpPr>
        <p:spPr>
          <a:xfrm>
            <a:off x="3022897" y="3918839"/>
            <a:ext cx="220818" cy="537431"/>
          </a:xfrm>
          <a:prstGeom prst="rightArrow">
            <a:avLst>
              <a:gd name="adj1" fmla="val 66208"/>
              <a:gd name="adj2" fmla="val 52157"/>
            </a:avLst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254374" y="1479947"/>
            <a:ext cx="3680713" cy="1051402"/>
          </a:xfrm>
          <a:prstGeom prst="rect">
            <a:avLst/>
          </a:prstGeom>
          <a:solidFill>
            <a:srgbClr val="CCFFFF"/>
          </a:solidFill>
          <a:ln w="19050" cap="flat" cmpd="sng" algn="ctr">
            <a:solidFill>
              <a:srgbClr val="0070C0"/>
            </a:solidFill>
            <a:prstDash val="dash"/>
          </a:ln>
          <a:effectLst/>
        </p:spPr>
        <p:txBody>
          <a:bodyPr vert="vert27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kern="0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Order</a:t>
            </a:r>
            <a:r>
              <a:rPr lang="pt-BR" sz="90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 </a:t>
            </a:r>
            <a:r>
              <a:rPr lang="pt-BR" sz="900" kern="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Entry</a:t>
            </a:r>
            <a:endParaRPr lang="pt-BR" sz="900" kern="0" dirty="0">
              <a:solidFill>
                <a:schemeClr val="bg2">
                  <a:lumMod val="95000"/>
                  <a:lumOff val="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388" name="Retângulo 387"/>
          <p:cNvSpPr/>
          <p:nvPr/>
        </p:nvSpPr>
        <p:spPr>
          <a:xfrm>
            <a:off x="3267075" y="5222875"/>
            <a:ext cx="3680712" cy="726491"/>
          </a:xfrm>
          <a:prstGeom prst="rect">
            <a:avLst/>
          </a:prstGeom>
          <a:solidFill>
            <a:srgbClr val="0066FF"/>
          </a:solidFill>
          <a:ln w="1905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vert="vert270" rtlCol="0" anchor="t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900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Ativadores </a:t>
            </a:r>
          </a:p>
        </p:txBody>
      </p:sp>
      <p:sp>
        <p:nvSpPr>
          <p:cNvPr id="389" name="Retângulo 388"/>
          <p:cNvSpPr/>
          <p:nvPr/>
        </p:nvSpPr>
        <p:spPr>
          <a:xfrm>
            <a:off x="3267074" y="3938006"/>
            <a:ext cx="3680713" cy="1234410"/>
          </a:xfrm>
          <a:prstGeom prst="rect">
            <a:avLst/>
          </a:prstGeom>
          <a:solidFill>
            <a:srgbClr val="3399FF"/>
          </a:solidFill>
          <a:ln w="1905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vert="vert270" rtlCol="0" anchor="t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900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ROM / SOM</a:t>
            </a:r>
          </a:p>
        </p:txBody>
      </p:sp>
      <p:sp>
        <p:nvSpPr>
          <p:cNvPr id="390" name="Retângulo 389"/>
          <p:cNvSpPr/>
          <p:nvPr/>
        </p:nvSpPr>
        <p:spPr>
          <a:xfrm>
            <a:off x="3267074" y="2593095"/>
            <a:ext cx="3680713" cy="1296145"/>
          </a:xfrm>
          <a:prstGeom prst="rect">
            <a:avLst/>
          </a:prstGeom>
          <a:solidFill>
            <a:srgbClr val="99CCFF"/>
          </a:solidFill>
          <a:ln w="1905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vert="vert27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</a:rPr>
              <a:t>COM</a:t>
            </a:r>
            <a:endParaRPr kumimoji="0" lang="pt-BR" sz="9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29" name="Seta para a direita 28"/>
          <p:cNvSpPr/>
          <p:nvPr/>
        </p:nvSpPr>
        <p:spPr>
          <a:xfrm>
            <a:off x="3022897" y="1759347"/>
            <a:ext cx="220818" cy="537431"/>
          </a:xfrm>
          <a:prstGeom prst="rightArrow">
            <a:avLst>
              <a:gd name="adj1" fmla="val 66208"/>
              <a:gd name="adj2" fmla="val 52157"/>
            </a:avLst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95000"/>
                <a:lumOff val="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5419725" y="1684876"/>
            <a:ext cx="1225457" cy="64807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Novo OE 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Corporativo</a:t>
            </a:r>
          </a:p>
        </p:txBody>
      </p:sp>
      <p:sp>
        <p:nvSpPr>
          <p:cNvPr id="150" name="Retângulo 149"/>
          <p:cNvSpPr/>
          <p:nvPr/>
        </p:nvSpPr>
        <p:spPr>
          <a:xfrm>
            <a:off x="3643935" y="1684876"/>
            <a:ext cx="1218836" cy="64807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Novo OE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Varejo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Retângulo 181"/>
          <p:cNvSpPr/>
          <p:nvPr/>
        </p:nvSpPr>
        <p:spPr>
          <a:xfrm>
            <a:off x="7087487" y="2593095"/>
            <a:ext cx="1954913" cy="1250425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vert="vert27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</a:rPr>
              <a:t>BSS</a:t>
            </a:r>
            <a:endParaRPr kumimoji="0" lang="pt-BR" sz="105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cxnSp>
        <p:nvCxnSpPr>
          <p:cNvPr id="179" name="Conector reto 105"/>
          <p:cNvCxnSpPr>
            <a:stCxn id="135" idx="1"/>
            <a:endCxn id="236" idx="0"/>
          </p:cNvCxnSpPr>
          <p:nvPr/>
        </p:nvCxnSpPr>
        <p:spPr>
          <a:xfrm rot="10800000" flipV="1">
            <a:off x="5146629" y="2008911"/>
            <a:ext cx="273096" cy="77366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83" name="Conector reto 105"/>
          <p:cNvCxnSpPr>
            <a:stCxn id="150" idx="3"/>
            <a:endCxn id="236" idx="0"/>
          </p:cNvCxnSpPr>
          <p:nvPr/>
        </p:nvCxnSpPr>
        <p:spPr>
          <a:xfrm>
            <a:off x="4862771" y="2008912"/>
            <a:ext cx="283858" cy="77366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9" name="Retângulo 238"/>
          <p:cNvSpPr/>
          <p:nvPr/>
        </p:nvSpPr>
        <p:spPr>
          <a:xfrm>
            <a:off x="243494" y="1479947"/>
            <a:ext cx="2785456" cy="2949178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bg2"/>
            </a:solidFill>
            <a:prstDash val="dash"/>
          </a:ln>
          <a:effectLst/>
        </p:spPr>
        <p:txBody>
          <a:bodyPr vert="vert27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240" name="Retângulo 239"/>
          <p:cNvSpPr/>
          <p:nvPr/>
        </p:nvSpPr>
        <p:spPr>
          <a:xfrm>
            <a:off x="1881234" y="1674478"/>
            <a:ext cx="1003300" cy="927149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Catálogo de produtos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Varejo</a:t>
            </a:r>
          </a:p>
        </p:txBody>
      </p:sp>
      <p:sp>
        <p:nvSpPr>
          <p:cNvPr id="241" name="Retângulo 240"/>
          <p:cNvSpPr/>
          <p:nvPr/>
        </p:nvSpPr>
        <p:spPr>
          <a:xfrm>
            <a:off x="1881234" y="3343763"/>
            <a:ext cx="1003300" cy="95156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Catálogo de produtos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Corporativo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04239" y="1443097"/>
            <a:ext cx="356380" cy="3098132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pt-BR" sz="120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</a:rPr>
              <a:t>Gestão de Produtos </a:t>
            </a:r>
            <a:endParaRPr lang="pt-BR" sz="1200" dirty="0"/>
          </a:p>
        </p:txBody>
      </p:sp>
      <p:sp>
        <p:nvSpPr>
          <p:cNvPr id="244" name="Retângulo 243"/>
          <p:cNvSpPr/>
          <p:nvPr/>
        </p:nvSpPr>
        <p:spPr>
          <a:xfrm>
            <a:off x="3643935" y="4108748"/>
            <a:ext cx="3007597" cy="892849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Novo SOM e ROM</a:t>
            </a:r>
          </a:p>
        </p:txBody>
      </p:sp>
      <p:cxnSp>
        <p:nvCxnSpPr>
          <p:cNvPr id="394" name="Conector reto 105"/>
          <p:cNvCxnSpPr>
            <a:stCxn id="236" idx="2"/>
            <a:endCxn id="244" idx="0"/>
          </p:cNvCxnSpPr>
          <p:nvPr/>
        </p:nvCxnSpPr>
        <p:spPr>
          <a:xfrm rot="16200000" flipH="1">
            <a:off x="4915790" y="3876803"/>
            <a:ext cx="462783" cy="110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98" name="Retângulo 397"/>
          <p:cNvSpPr/>
          <p:nvPr/>
        </p:nvSpPr>
        <p:spPr>
          <a:xfrm>
            <a:off x="3648075" y="5308899"/>
            <a:ext cx="2997107" cy="52042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Ativadores</a:t>
            </a:r>
            <a:endParaRPr lang="pt-BR" sz="1200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  <a:ea typeface="+mn-ea"/>
            </a:endParaRPr>
          </a:p>
        </p:txBody>
      </p:sp>
      <p:cxnSp>
        <p:nvCxnSpPr>
          <p:cNvPr id="399" name="Conector reto 105"/>
          <p:cNvCxnSpPr>
            <a:stCxn id="244" idx="2"/>
            <a:endCxn id="398" idx="0"/>
          </p:cNvCxnSpPr>
          <p:nvPr/>
        </p:nvCxnSpPr>
        <p:spPr>
          <a:xfrm rot="5400000">
            <a:off x="4993531" y="5154696"/>
            <a:ext cx="307302" cy="110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1" name="Retângulo 400"/>
          <p:cNvSpPr/>
          <p:nvPr/>
        </p:nvSpPr>
        <p:spPr>
          <a:xfrm>
            <a:off x="632921" y="1653816"/>
            <a:ext cx="1003300" cy="927148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Ciclo</a:t>
            </a:r>
            <a:r>
              <a:rPr kumimoji="0" lang="pt-BR" sz="1200" b="0" i="0" u="none" strike="noStrike" kern="0" cap="none" spc="0" normalizeH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vida do Produto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Varejo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ector de seta reta 51"/>
          <p:cNvCxnSpPr/>
          <p:nvPr/>
        </p:nvCxnSpPr>
        <p:spPr bwMode="auto">
          <a:xfrm>
            <a:off x="6581800" y="2976162"/>
            <a:ext cx="505687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9" name="Retângulo 58"/>
          <p:cNvSpPr/>
          <p:nvPr/>
        </p:nvSpPr>
        <p:spPr>
          <a:xfrm>
            <a:off x="7489442" y="3243617"/>
            <a:ext cx="1153009" cy="407367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Faturamento</a:t>
            </a:r>
            <a:endParaRPr lang="pt-BR" sz="1200" b="1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60" name="Cilindro 59"/>
          <p:cNvSpPr/>
          <p:nvPr/>
        </p:nvSpPr>
        <p:spPr>
          <a:xfrm>
            <a:off x="8554795" y="3394943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12" name="Seta em curva para a direita 11"/>
          <p:cNvSpPr/>
          <p:nvPr/>
        </p:nvSpPr>
        <p:spPr>
          <a:xfrm>
            <a:off x="425334" y="1876425"/>
            <a:ext cx="192521" cy="574340"/>
          </a:xfrm>
          <a:prstGeom prst="curvedRightArrow">
            <a:avLst>
              <a:gd name="adj1" fmla="val 50000"/>
              <a:gd name="adj2" fmla="val 149163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cxnSp>
        <p:nvCxnSpPr>
          <p:cNvPr id="62" name="Conector de seta reta 61"/>
          <p:cNvCxnSpPr/>
          <p:nvPr/>
        </p:nvCxnSpPr>
        <p:spPr bwMode="auto">
          <a:xfrm>
            <a:off x="1639934" y="2138053"/>
            <a:ext cx="241300" cy="552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4" name="Retângulo 63"/>
          <p:cNvSpPr/>
          <p:nvPr/>
        </p:nvSpPr>
        <p:spPr>
          <a:xfrm>
            <a:off x="632921" y="3343762"/>
            <a:ext cx="1003299" cy="95156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Ciclo</a:t>
            </a:r>
            <a:r>
              <a:rPr kumimoji="0" lang="pt-BR" sz="1200" b="0" i="0" u="none" strike="noStrike" kern="0" cap="none" spc="0" normalizeH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vida do Produto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kern="0" baseline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Corporativo</a:t>
            </a: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65" name="Seta em curva para a direita 64"/>
          <p:cNvSpPr/>
          <p:nvPr/>
        </p:nvSpPr>
        <p:spPr>
          <a:xfrm>
            <a:off x="425333" y="3557915"/>
            <a:ext cx="192521" cy="574340"/>
          </a:xfrm>
          <a:prstGeom prst="curvedRightArrow">
            <a:avLst>
              <a:gd name="adj1" fmla="val 50000"/>
              <a:gd name="adj2" fmla="val 149163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cxnSp>
        <p:nvCxnSpPr>
          <p:cNvPr id="66" name="Conector de seta reta 65"/>
          <p:cNvCxnSpPr/>
          <p:nvPr/>
        </p:nvCxnSpPr>
        <p:spPr bwMode="auto">
          <a:xfrm>
            <a:off x="1639933" y="3819543"/>
            <a:ext cx="241300" cy="552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6" name="Retângulo 235"/>
          <p:cNvSpPr/>
          <p:nvPr/>
        </p:nvSpPr>
        <p:spPr>
          <a:xfrm>
            <a:off x="3648075" y="2782579"/>
            <a:ext cx="2997107" cy="86338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Novo COM</a:t>
            </a:r>
          </a:p>
        </p:txBody>
      </p:sp>
      <p:sp>
        <p:nvSpPr>
          <p:cNvPr id="51" name="Cilindro 50"/>
          <p:cNvSpPr/>
          <p:nvPr/>
        </p:nvSpPr>
        <p:spPr>
          <a:xfrm>
            <a:off x="6396849" y="4800650"/>
            <a:ext cx="361289" cy="333375"/>
          </a:xfrm>
          <a:prstGeom prst="can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109" name="Cilindro 108"/>
          <p:cNvSpPr/>
          <p:nvPr/>
        </p:nvSpPr>
        <p:spPr>
          <a:xfrm>
            <a:off x="6401156" y="4550754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53" name="Cilindro 52"/>
          <p:cNvSpPr/>
          <p:nvPr/>
        </p:nvSpPr>
        <p:spPr>
          <a:xfrm>
            <a:off x="2684197" y="2595254"/>
            <a:ext cx="361289" cy="333375"/>
          </a:xfrm>
          <a:prstGeom prst="can">
            <a:avLst/>
          </a:prstGeom>
          <a:solidFill>
            <a:srgbClr val="002060"/>
          </a:solidFill>
          <a:ln>
            <a:solidFill>
              <a:schemeClr val="bg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56" name="Cilindro 55"/>
          <p:cNvSpPr/>
          <p:nvPr/>
        </p:nvSpPr>
        <p:spPr>
          <a:xfrm>
            <a:off x="2686406" y="2347263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57" name="Cilindro 56"/>
          <p:cNvSpPr/>
          <p:nvPr/>
        </p:nvSpPr>
        <p:spPr>
          <a:xfrm>
            <a:off x="2686862" y="2103102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58" name="Cilindro 57"/>
          <p:cNvSpPr/>
          <p:nvPr/>
        </p:nvSpPr>
        <p:spPr>
          <a:xfrm>
            <a:off x="2671132" y="4555211"/>
            <a:ext cx="361289" cy="333375"/>
          </a:xfrm>
          <a:prstGeom prst="can">
            <a:avLst/>
          </a:prstGeom>
          <a:solidFill>
            <a:srgbClr val="002060"/>
          </a:solidFill>
          <a:ln>
            <a:solidFill>
              <a:schemeClr val="bg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61" name="Cilindro 60"/>
          <p:cNvSpPr/>
          <p:nvPr/>
        </p:nvSpPr>
        <p:spPr>
          <a:xfrm>
            <a:off x="2663816" y="4307220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63" name="Cilindro 62"/>
          <p:cNvSpPr/>
          <p:nvPr/>
        </p:nvSpPr>
        <p:spPr>
          <a:xfrm>
            <a:off x="2664272" y="4063059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67" name="Cilindro 66"/>
          <p:cNvSpPr/>
          <p:nvPr/>
        </p:nvSpPr>
        <p:spPr>
          <a:xfrm>
            <a:off x="6401155" y="3512547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395" name="Cilindro 394"/>
          <p:cNvSpPr/>
          <p:nvPr/>
        </p:nvSpPr>
        <p:spPr>
          <a:xfrm>
            <a:off x="6401156" y="3258295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5724550"/>
            <a:ext cx="1404554" cy="10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Cilindro 70"/>
          <p:cNvSpPr/>
          <p:nvPr/>
        </p:nvSpPr>
        <p:spPr>
          <a:xfrm>
            <a:off x="4618011" y="2284077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72" name="Cilindro 71"/>
          <p:cNvSpPr/>
          <p:nvPr/>
        </p:nvSpPr>
        <p:spPr>
          <a:xfrm>
            <a:off x="4618012" y="2029825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82" name="Cilindro 81"/>
          <p:cNvSpPr/>
          <p:nvPr/>
        </p:nvSpPr>
        <p:spPr>
          <a:xfrm>
            <a:off x="6439256" y="2270866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83" name="Cilindro 82"/>
          <p:cNvSpPr/>
          <p:nvPr/>
        </p:nvSpPr>
        <p:spPr>
          <a:xfrm>
            <a:off x="6439257" y="2016614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7489442" y="2680210"/>
            <a:ext cx="1153009" cy="407367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Tarifação</a:t>
            </a:r>
            <a:endParaRPr lang="pt-BR" sz="1200" b="1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85" name="Cilindro 84"/>
          <p:cNvSpPr/>
          <p:nvPr/>
        </p:nvSpPr>
        <p:spPr>
          <a:xfrm>
            <a:off x="8554795" y="2831536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50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349968"/>
          </a:xfrm>
        </p:spPr>
        <p:txBody>
          <a:bodyPr/>
          <a:lstStyle/>
          <a:p>
            <a:r>
              <a:rPr lang="pt-BR" dirty="0" err="1" smtClean="0"/>
              <a:t>Deploy</a:t>
            </a:r>
            <a:r>
              <a:rPr lang="pt-BR" dirty="0" smtClean="0"/>
              <a:t> do Catálogo de 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44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tângulo 160"/>
          <p:cNvSpPr/>
          <p:nvPr/>
        </p:nvSpPr>
        <p:spPr>
          <a:xfrm>
            <a:off x="253019" y="4459656"/>
            <a:ext cx="2785455" cy="1705261"/>
          </a:xfrm>
          <a:prstGeom prst="rect">
            <a:avLst/>
          </a:prstGeom>
          <a:solidFill>
            <a:srgbClr val="CC66FF"/>
          </a:solidFill>
          <a:ln w="19050" cap="flat" cmpd="sng" algn="ctr">
            <a:solidFill>
              <a:schemeClr val="bg2"/>
            </a:solidFill>
            <a:prstDash val="dash"/>
          </a:ln>
          <a:effectLst/>
        </p:spPr>
        <p:txBody>
          <a:bodyPr vert="vert27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62" name="Retângulo 161"/>
          <p:cNvSpPr/>
          <p:nvPr/>
        </p:nvSpPr>
        <p:spPr>
          <a:xfrm>
            <a:off x="213762" y="4459657"/>
            <a:ext cx="385042" cy="1587104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pt-BR" sz="140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</a:rPr>
              <a:t>Inventário</a:t>
            </a:r>
            <a:endParaRPr lang="pt-BR" sz="1400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</a:endParaRPr>
          </a:p>
        </p:txBody>
      </p:sp>
      <p:cxnSp>
        <p:nvCxnSpPr>
          <p:cNvPr id="163" name="Conector de seta reta 162"/>
          <p:cNvCxnSpPr/>
          <p:nvPr/>
        </p:nvCxnSpPr>
        <p:spPr bwMode="auto">
          <a:xfrm>
            <a:off x="3032422" y="5658672"/>
            <a:ext cx="23351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4" name="Conector de seta reta 163"/>
          <p:cNvCxnSpPr/>
          <p:nvPr/>
        </p:nvCxnSpPr>
        <p:spPr bwMode="auto">
          <a:xfrm flipH="1">
            <a:off x="3033759" y="5882505"/>
            <a:ext cx="232181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65" name="Retângulo 164"/>
          <p:cNvSpPr/>
          <p:nvPr/>
        </p:nvSpPr>
        <p:spPr>
          <a:xfrm>
            <a:off x="1268457" y="5388022"/>
            <a:ext cx="1003301" cy="611977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pt-BR" sz="1100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</a:rPr>
              <a:t>Inventário de</a:t>
            </a:r>
          </a:p>
          <a:p>
            <a:pPr algn="ctr"/>
            <a:r>
              <a:rPr lang="pt-BR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</a:rPr>
              <a:t>Recurso</a:t>
            </a:r>
            <a:endParaRPr lang="pt-BR" sz="1100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166" name="Retângulo 165"/>
          <p:cNvSpPr/>
          <p:nvPr/>
        </p:nvSpPr>
        <p:spPr>
          <a:xfrm>
            <a:off x="1268457" y="4589995"/>
            <a:ext cx="1022079" cy="611977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pt-BR" sz="1100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</a:rPr>
              <a:t>Inventário de</a:t>
            </a:r>
          </a:p>
          <a:p>
            <a:pPr algn="ctr"/>
            <a:r>
              <a:rPr lang="pt-BR" sz="110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</a:rPr>
              <a:t>Serviços</a:t>
            </a:r>
            <a:endParaRPr lang="pt-BR" sz="1100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</a:endParaRPr>
          </a:p>
        </p:txBody>
      </p:sp>
      <p:grpSp>
        <p:nvGrpSpPr>
          <p:cNvPr id="167" name="Grupo 166"/>
          <p:cNvGrpSpPr/>
          <p:nvPr/>
        </p:nvGrpSpPr>
        <p:grpSpPr>
          <a:xfrm rot="16200000">
            <a:off x="1681847" y="5178317"/>
            <a:ext cx="176524" cy="223833"/>
            <a:chOff x="3646738" y="6131747"/>
            <a:chExt cx="233518" cy="223833"/>
          </a:xfrm>
        </p:grpSpPr>
        <p:cxnSp>
          <p:nvCxnSpPr>
            <p:cNvPr id="168" name="Conector de seta reta 167"/>
            <p:cNvCxnSpPr/>
            <p:nvPr/>
          </p:nvCxnSpPr>
          <p:spPr bwMode="auto">
            <a:xfrm>
              <a:off x="3646738" y="6131747"/>
              <a:ext cx="23351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69" name="Conector de seta reta 168"/>
            <p:cNvCxnSpPr/>
            <p:nvPr/>
          </p:nvCxnSpPr>
          <p:spPr bwMode="auto">
            <a:xfrm flipH="1">
              <a:off x="3648075" y="6355580"/>
              <a:ext cx="23218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1" name="Retângulo 120"/>
          <p:cNvSpPr/>
          <p:nvPr/>
        </p:nvSpPr>
        <p:spPr>
          <a:xfrm>
            <a:off x="3228974" y="1670447"/>
            <a:ext cx="3680713" cy="1051402"/>
          </a:xfrm>
          <a:prstGeom prst="rect">
            <a:avLst/>
          </a:prstGeom>
          <a:solidFill>
            <a:srgbClr val="CCFFFF"/>
          </a:solidFill>
          <a:ln w="19050" cap="flat" cmpd="sng" algn="ctr">
            <a:solidFill>
              <a:srgbClr val="0070C0"/>
            </a:solidFill>
            <a:prstDash val="dash"/>
          </a:ln>
          <a:effectLst/>
        </p:spPr>
        <p:txBody>
          <a:bodyPr vert="vert27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kern="0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Order</a:t>
            </a:r>
            <a:r>
              <a:rPr lang="pt-BR" sz="90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 </a:t>
            </a:r>
            <a:r>
              <a:rPr lang="pt-BR" sz="900" kern="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Entry</a:t>
            </a:r>
            <a:endParaRPr lang="pt-BR" sz="900" kern="0" dirty="0">
              <a:solidFill>
                <a:schemeClr val="bg2">
                  <a:lumMod val="95000"/>
                  <a:lumOff val="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3241675" y="5413375"/>
            <a:ext cx="3680712" cy="726491"/>
          </a:xfrm>
          <a:prstGeom prst="rect">
            <a:avLst/>
          </a:prstGeom>
          <a:solidFill>
            <a:srgbClr val="0066FF"/>
          </a:solidFill>
          <a:ln w="1905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vert="vert270" rtlCol="0" anchor="t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900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Ativadores </a:t>
            </a:r>
          </a:p>
        </p:txBody>
      </p:sp>
      <p:sp>
        <p:nvSpPr>
          <p:cNvPr id="123" name="Retângulo 122"/>
          <p:cNvSpPr/>
          <p:nvPr/>
        </p:nvSpPr>
        <p:spPr>
          <a:xfrm>
            <a:off x="3241674" y="4128506"/>
            <a:ext cx="3680713" cy="1234410"/>
          </a:xfrm>
          <a:prstGeom prst="rect">
            <a:avLst/>
          </a:prstGeom>
          <a:solidFill>
            <a:srgbClr val="3399FF"/>
          </a:solidFill>
          <a:ln w="1905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vert="vert270" rtlCol="0" anchor="t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900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+mn-ea"/>
              </a:rPr>
              <a:t>ROM / SOM</a:t>
            </a:r>
          </a:p>
        </p:txBody>
      </p:sp>
      <p:sp>
        <p:nvSpPr>
          <p:cNvPr id="124" name="Retângulo 123"/>
          <p:cNvSpPr/>
          <p:nvPr/>
        </p:nvSpPr>
        <p:spPr>
          <a:xfrm>
            <a:off x="3241674" y="2783595"/>
            <a:ext cx="3680713" cy="1296145"/>
          </a:xfrm>
          <a:prstGeom prst="rect">
            <a:avLst/>
          </a:prstGeom>
          <a:solidFill>
            <a:srgbClr val="99CCFF"/>
          </a:solidFill>
          <a:ln w="1905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vert="vert27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</a:rPr>
              <a:t>COM</a:t>
            </a:r>
            <a:endParaRPr kumimoji="0" lang="pt-BR" sz="9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5394325" y="1875376"/>
            <a:ext cx="1225457" cy="64807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Novo OE 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Corporativo</a:t>
            </a:r>
          </a:p>
        </p:txBody>
      </p:sp>
      <p:sp>
        <p:nvSpPr>
          <p:cNvPr id="127" name="Retângulo 126"/>
          <p:cNvSpPr/>
          <p:nvPr/>
        </p:nvSpPr>
        <p:spPr>
          <a:xfrm>
            <a:off x="3618535" y="1875376"/>
            <a:ext cx="1218836" cy="64807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Novo OE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Varejo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7062087" y="1670447"/>
            <a:ext cx="1954913" cy="2363573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vert="vert27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</a:rPr>
              <a:t>BSS</a:t>
            </a:r>
            <a:endParaRPr kumimoji="0" lang="pt-BR" sz="105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cxnSp>
        <p:nvCxnSpPr>
          <p:cNvPr id="129" name="Conector reto 105"/>
          <p:cNvCxnSpPr>
            <a:stCxn id="126" idx="1"/>
            <a:endCxn id="150" idx="0"/>
          </p:cNvCxnSpPr>
          <p:nvPr/>
        </p:nvCxnSpPr>
        <p:spPr>
          <a:xfrm rot="10800000" flipV="1">
            <a:off x="5121229" y="2199411"/>
            <a:ext cx="273096" cy="77366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0" name="Conector reto 105"/>
          <p:cNvCxnSpPr>
            <a:stCxn id="127" idx="3"/>
            <a:endCxn id="150" idx="0"/>
          </p:cNvCxnSpPr>
          <p:nvPr/>
        </p:nvCxnSpPr>
        <p:spPr>
          <a:xfrm>
            <a:off x="4837371" y="2199412"/>
            <a:ext cx="283858" cy="77366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tângulo 134"/>
          <p:cNvSpPr/>
          <p:nvPr/>
        </p:nvSpPr>
        <p:spPr>
          <a:xfrm>
            <a:off x="3618535" y="4299248"/>
            <a:ext cx="3007597" cy="892849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Novo SOM e ROM</a:t>
            </a:r>
          </a:p>
        </p:txBody>
      </p:sp>
      <p:cxnSp>
        <p:nvCxnSpPr>
          <p:cNvPr id="136" name="Conector reto 105"/>
          <p:cNvCxnSpPr>
            <a:stCxn id="150" idx="2"/>
            <a:endCxn id="135" idx="0"/>
          </p:cNvCxnSpPr>
          <p:nvPr/>
        </p:nvCxnSpPr>
        <p:spPr>
          <a:xfrm rot="16200000" flipH="1">
            <a:off x="4890390" y="4067303"/>
            <a:ext cx="462783" cy="110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9" name="Retângulo 138"/>
          <p:cNvSpPr/>
          <p:nvPr/>
        </p:nvSpPr>
        <p:spPr>
          <a:xfrm>
            <a:off x="3622675" y="5499399"/>
            <a:ext cx="2997107" cy="52042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Ativadores</a:t>
            </a:r>
            <a:endParaRPr lang="pt-BR" sz="1200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  <a:ea typeface="+mn-ea"/>
            </a:endParaRPr>
          </a:p>
        </p:txBody>
      </p:sp>
      <p:cxnSp>
        <p:nvCxnSpPr>
          <p:cNvPr id="140" name="Conector reto 105"/>
          <p:cNvCxnSpPr>
            <a:stCxn id="135" idx="2"/>
            <a:endCxn id="139" idx="0"/>
          </p:cNvCxnSpPr>
          <p:nvPr/>
        </p:nvCxnSpPr>
        <p:spPr>
          <a:xfrm rot="5400000">
            <a:off x="4968131" y="5345196"/>
            <a:ext cx="307302" cy="110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42" name="Conector de seta reta 141"/>
          <p:cNvCxnSpPr>
            <a:endCxn id="143" idx="1"/>
          </p:cNvCxnSpPr>
          <p:nvPr/>
        </p:nvCxnSpPr>
        <p:spPr bwMode="auto">
          <a:xfrm flipV="1">
            <a:off x="6619782" y="3367926"/>
            <a:ext cx="844260" cy="827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3" name="Retângulo 142"/>
          <p:cNvSpPr/>
          <p:nvPr/>
        </p:nvSpPr>
        <p:spPr>
          <a:xfrm>
            <a:off x="7464042" y="3164242"/>
            <a:ext cx="1153009" cy="407367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Faturamento</a:t>
            </a:r>
            <a:endParaRPr lang="pt-BR" sz="1200" b="1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44" name="Cilindro 143"/>
          <p:cNvSpPr/>
          <p:nvPr/>
        </p:nvSpPr>
        <p:spPr>
          <a:xfrm>
            <a:off x="8491295" y="3404468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150" name="Retângulo 149"/>
          <p:cNvSpPr/>
          <p:nvPr/>
        </p:nvSpPr>
        <p:spPr>
          <a:xfrm>
            <a:off x="3622675" y="2973079"/>
            <a:ext cx="2997107" cy="86338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b="1" kern="0" dirty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Novo COM</a:t>
            </a:r>
          </a:p>
        </p:txBody>
      </p:sp>
      <p:sp>
        <p:nvSpPr>
          <p:cNvPr id="151" name="Cilindro 150"/>
          <p:cNvSpPr/>
          <p:nvPr/>
        </p:nvSpPr>
        <p:spPr>
          <a:xfrm>
            <a:off x="6371449" y="4991150"/>
            <a:ext cx="361289" cy="333375"/>
          </a:xfrm>
          <a:prstGeom prst="can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152" name="Cilindro 151"/>
          <p:cNvSpPr/>
          <p:nvPr/>
        </p:nvSpPr>
        <p:spPr>
          <a:xfrm>
            <a:off x="6375756" y="4741254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159" name="Cilindro 158"/>
          <p:cNvSpPr/>
          <p:nvPr/>
        </p:nvSpPr>
        <p:spPr>
          <a:xfrm>
            <a:off x="6375755" y="3703047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160" name="Cilindro 159"/>
          <p:cNvSpPr/>
          <p:nvPr/>
        </p:nvSpPr>
        <p:spPr>
          <a:xfrm>
            <a:off x="6375756" y="3448795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/>
              <a:t>Venda </a:t>
            </a:r>
            <a:r>
              <a:rPr lang="pt-BR" sz="2400" dirty="0" smtClean="0"/>
              <a:t>- Produto </a:t>
            </a:r>
            <a:r>
              <a:rPr lang="pt-BR" sz="2400" dirty="0"/>
              <a:t>Convergente</a:t>
            </a:r>
          </a:p>
        </p:txBody>
      </p:sp>
      <p:grpSp>
        <p:nvGrpSpPr>
          <p:cNvPr id="332" name="Grupo 331"/>
          <p:cNvGrpSpPr/>
          <p:nvPr/>
        </p:nvGrpSpPr>
        <p:grpSpPr>
          <a:xfrm>
            <a:off x="4708660" y="995148"/>
            <a:ext cx="1170755" cy="1031723"/>
            <a:chOff x="-1651037" y="2668923"/>
            <a:chExt cx="1170755" cy="1031723"/>
          </a:xfrm>
        </p:grpSpPr>
        <p:grpSp>
          <p:nvGrpSpPr>
            <p:cNvPr id="333" name="Grupo 332"/>
            <p:cNvGrpSpPr/>
            <p:nvPr/>
          </p:nvGrpSpPr>
          <p:grpSpPr>
            <a:xfrm>
              <a:off x="-1381279" y="2668923"/>
              <a:ext cx="900997" cy="979252"/>
              <a:chOff x="9756576" y="2943198"/>
              <a:chExt cx="900997" cy="979252"/>
            </a:xfrm>
          </p:grpSpPr>
          <p:sp>
            <p:nvSpPr>
              <p:cNvPr id="335" name="Retângulo 334"/>
              <p:cNvSpPr/>
              <p:nvPr/>
            </p:nvSpPr>
            <p:spPr>
              <a:xfrm>
                <a:off x="9756576" y="2943198"/>
                <a:ext cx="736833" cy="205418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Fixo</a:t>
                </a:r>
                <a:endPara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etângulo 335"/>
              <p:cNvSpPr/>
              <p:nvPr/>
            </p:nvSpPr>
            <p:spPr>
              <a:xfrm>
                <a:off x="9756576" y="3130362"/>
                <a:ext cx="736833" cy="198795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ADSL</a:t>
                </a:r>
                <a:endPara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7" name="Retângulo 336"/>
              <p:cNvSpPr/>
              <p:nvPr/>
            </p:nvSpPr>
            <p:spPr>
              <a:xfrm>
                <a:off x="9756576" y="3341083"/>
                <a:ext cx="736833" cy="188785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DTH</a:t>
                </a:r>
                <a:endPara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8" name="Retângulo 337"/>
              <p:cNvSpPr/>
              <p:nvPr/>
            </p:nvSpPr>
            <p:spPr>
              <a:xfrm>
                <a:off x="9756576" y="3529868"/>
                <a:ext cx="736833" cy="205418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IPTV</a:t>
                </a:r>
                <a:endPara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etângulo 338"/>
              <p:cNvSpPr/>
              <p:nvPr/>
            </p:nvSpPr>
            <p:spPr>
              <a:xfrm>
                <a:off x="9756577" y="2943198"/>
                <a:ext cx="900996" cy="97925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bg2"/>
                </a:solidFill>
                <a:prstDash val="soli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Pedido de Produto Convergente: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Fixo, ADSL, DTH</a:t>
                </a:r>
                <a:r>
                  <a:rPr kumimoji="0" lang="pt-BR" sz="10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pt-B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 Móvel</a:t>
                </a:r>
                <a:endPara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334" name="Conector reto 105"/>
            <p:cNvCxnSpPr/>
            <p:nvPr/>
          </p:nvCxnSpPr>
          <p:spPr>
            <a:xfrm flipV="1">
              <a:off x="-1651037" y="3358302"/>
              <a:ext cx="259793" cy="34234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o 1"/>
          <p:cNvGrpSpPr/>
          <p:nvPr/>
        </p:nvGrpSpPr>
        <p:grpSpPr>
          <a:xfrm>
            <a:off x="3168553" y="2384520"/>
            <a:ext cx="1306210" cy="776848"/>
            <a:chOff x="8182015" y="4355890"/>
            <a:chExt cx="1306210" cy="776848"/>
          </a:xfrm>
        </p:grpSpPr>
        <p:cxnSp>
          <p:nvCxnSpPr>
            <p:cNvPr id="346" name="Conector reto 105"/>
            <p:cNvCxnSpPr>
              <a:endCxn id="343" idx="3"/>
            </p:cNvCxnSpPr>
            <p:nvPr/>
          </p:nvCxnSpPr>
          <p:spPr>
            <a:xfrm flipH="1" flipV="1">
              <a:off x="8918848" y="4832928"/>
              <a:ext cx="569377" cy="23114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44" name="Retângulo 343"/>
            <p:cNvSpPr/>
            <p:nvPr/>
          </p:nvSpPr>
          <p:spPr>
            <a:xfrm>
              <a:off x="8182015" y="4927320"/>
              <a:ext cx="736833" cy="20541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pt-BR" sz="1000" kern="0" dirty="0" smtClean="0">
                  <a:solidFill>
                    <a:schemeClr val="bg2"/>
                  </a:solidFill>
                  <a:latin typeface="Calibri"/>
                  <a:ea typeface="+mn-ea"/>
                </a:rPr>
                <a:t>Móvel</a:t>
              </a:r>
              <a:endParaRPr lang="pt-BR" sz="1000" kern="0" dirty="0">
                <a:solidFill>
                  <a:schemeClr val="bg2"/>
                </a:solidFill>
                <a:latin typeface="Calibri"/>
                <a:ea typeface="+mn-ea"/>
              </a:endParaRPr>
            </a:p>
          </p:txBody>
        </p:sp>
        <p:sp>
          <p:nvSpPr>
            <p:cNvPr id="343" name="Retângulo 342"/>
            <p:cNvSpPr/>
            <p:nvPr/>
          </p:nvSpPr>
          <p:spPr>
            <a:xfrm>
              <a:off x="8182015" y="4738535"/>
              <a:ext cx="736833" cy="188785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pt-BR" sz="1000" kern="0" dirty="0">
                  <a:solidFill>
                    <a:schemeClr val="bg2"/>
                  </a:solidFill>
                  <a:latin typeface="Calibri"/>
                  <a:ea typeface="+mn-ea"/>
                </a:rPr>
                <a:t>DTH</a:t>
              </a:r>
            </a:p>
          </p:txBody>
        </p:sp>
        <p:sp>
          <p:nvSpPr>
            <p:cNvPr id="342" name="Retângulo 341"/>
            <p:cNvSpPr/>
            <p:nvPr/>
          </p:nvSpPr>
          <p:spPr>
            <a:xfrm>
              <a:off x="8182015" y="4543054"/>
              <a:ext cx="736833" cy="198795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pt-BR" sz="1000" kern="0" dirty="0">
                  <a:solidFill>
                    <a:schemeClr val="bg2"/>
                  </a:solidFill>
                  <a:latin typeface="Calibri"/>
                  <a:ea typeface="+mn-ea"/>
                </a:rPr>
                <a:t>ADSL</a:t>
              </a:r>
            </a:p>
          </p:txBody>
        </p:sp>
        <p:sp>
          <p:nvSpPr>
            <p:cNvPr id="341" name="Retângulo 340"/>
            <p:cNvSpPr/>
            <p:nvPr/>
          </p:nvSpPr>
          <p:spPr>
            <a:xfrm>
              <a:off x="8182015" y="4355890"/>
              <a:ext cx="736833" cy="20541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pt-BR" sz="1000" kern="0" dirty="0">
                  <a:solidFill>
                    <a:schemeClr val="bg2"/>
                  </a:solidFill>
                  <a:latin typeface="Calibri"/>
                  <a:ea typeface="+mn-ea"/>
                </a:rPr>
                <a:t>Fixo</a:t>
              </a:r>
            </a:p>
          </p:txBody>
        </p:sp>
      </p:grpSp>
      <p:sp>
        <p:nvSpPr>
          <p:cNvPr id="347" name="Retângulo 346"/>
          <p:cNvSpPr/>
          <p:nvPr/>
        </p:nvSpPr>
        <p:spPr>
          <a:xfrm>
            <a:off x="3997832" y="4366144"/>
            <a:ext cx="542179" cy="2054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Fixo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38159" y="4366144"/>
            <a:ext cx="626457" cy="2054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 smtClean="0">
                <a:solidFill>
                  <a:schemeClr val="bg2"/>
                </a:solidFill>
                <a:latin typeface="Calibri"/>
                <a:ea typeface="+mn-ea"/>
              </a:rPr>
              <a:t>Móvel</a:t>
            </a:r>
            <a:endParaRPr lang="pt-BR" sz="1000" kern="0" dirty="0">
              <a:solidFill>
                <a:schemeClr val="bg2"/>
              </a:solidFill>
              <a:latin typeface="Calibri"/>
              <a:ea typeface="+mn-ea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008472" y="5538295"/>
            <a:ext cx="569562" cy="2054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 smtClean="0">
                <a:solidFill>
                  <a:schemeClr val="bg2"/>
                </a:solidFill>
                <a:latin typeface="Calibri"/>
                <a:ea typeface="+mn-ea"/>
              </a:rPr>
              <a:t>Móvel</a:t>
            </a:r>
            <a:endParaRPr lang="pt-BR" sz="1000" kern="0" dirty="0">
              <a:solidFill>
                <a:schemeClr val="bg2"/>
              </a:solidFill>
              <a:latin typeface="Calibri"/>
              <a:ea typeface="+mn-ea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19760" y="4369456"/>
            <a:ext cx="614226" cy="198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ADSL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1612" y="5770246"/>
            <a:ext cx="576422" cy="198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ADSL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5340426" y="4374461"/>
            <a:ext cx="534736" cy="18878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DTH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5438082" y="5538295"/>
            <a:ext cx="542179" cy="2054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Fixo</a:t>
            </a:r>
          </a:p>
        </p:txBody>
      </p:sp>
      <p:sp>
        <p:nvSpPr>
          <p:cNvPr id="33" name="Canto dobrado 32"/>
          <p:cNvSpPr/>
          <p:nvPr/>
        </p:nvSpPr>
        <p:spPr>
          <a:xfrm>
            <a:off x="2929638" y="3192594"/>
            <a:ext cx="958059" cy="1089197"/>
          </a:xfrm>
          <a:prstGeom prst="foldedCorner">
            <a:avLst>
              <a:gd name="adj" fmla="val 1186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800" b="1" dirty="0" smtClean="0">
              <a:solidFill>
                <a:schemeClr val="bg2"/>
              </a:solidFill>
            </a:endParaRPr>
          </a:p>
          <a:p>
            <a:pPr algn="ctr"/>
            <a:r>
              <a:rPr lang="pt-BR" sz="800" b="1" dirty="0" smtClean="0">
                <a:solidFill>
                  <a:schemeClr val="bg2"/>
                </a:solidFill>
              </a:rPr>
              <a:t>Decomposição </a:t>
            </a:r>
            <a:r>
              <a:rPr lang="pt-BR" sz="800" b="1" dirty="0">
                <a:solidFill>
                  <a:schemeClr val="bg2"/>
                </a:solidFill>
              </a:rPr>
              <a:t>do pedido para a criação das </a:t>
            </a:r>
            <a:r>
              <a:rPr lang="pt-BR" sz="800" b="1" dirty="0" smtClean="0">
                <a:solidFill>
                  <a:schemeClr val="bg2"/>
                </a:solidFill>
              </a:rPr>
              <a:t>OS.</a:t>
            </a:r>
          </a:p>
          <a:p>
            <a:pPr algn="ctr"/>
            <a:r>
              <a:rPr lang="pt-BR" sz="800" b="1" dirty="0" smtClean="0">
                <a:solidFill>
                  <a:schemeClr val="bg2"/>
                </a:solidFill>
              </a:rPr>
              <a:t>Orquestração da OS nas camadas e BSS.</a:t>
            </a:r>
          </a:p>
        </p:txBody>
      </p:sp>
      <p:sp>
        <p:nvSpPr>
          <p:cNvPr id="34" name="Canto dobrado 33"/>
          <p:cNvSpPr/>
          <p:nvPr/>
        </p:nvSpPr>
        <p:spPr>
          <a:xfrm>
            <a:off x="7062087" y="4122573"/>
            <a:ext cx="1659478" cy="1237361"/>
          </a:xfrm>
          <a:prstGeom prst="foldedCorner">
            <a:avLst>
              <a:gd name="adj" fmla="val 948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pt-BR" sz="800" b="1" dirty="0" smtClean="0">
                <a:solidFill>
                  <a:schemeClr val="bg2"/>
                </a:solidFill>
              </a:rPr>
              <a:t>SOM – Orquestração dos processos de disponibilidade de recurso para  os serviços solicitados.</a:t>
            </a:r>
          </a:p>
          <a:p>
            <a:r>
              <a:rPr lang="pt-BR" sz="800" b="1" dirty="0" smtClean="0">
                <a:solidFill>
                  <a:schemeClr val="bg2"/>
                </a:solidFill>
              </a:rPr>
              <a:t>ROM – Orquestração do processo de Ativação dos serviços nos recursos alocados.</a:t>
            </a:r>
            <a:endParaRPr lang="pt-BR" sz="800" b="1" dirty="0">
              <a:solidFill>
                <a:schemeClr val="bg2"/>
              </a:solidFill>
            </a:endParaRPr>
          </a:p>
        </p:txBody>
      </p:sp>
      <p:sp>
        <p:nvSpPr>
          <p:cNvPr id="35" name="Canto dobrado 34"/>
          <p:cNvSpPr/>
          <p:nvPr/>
        </p:nvSpPr>
        <p:spPr>
          <a:xfrm>
            <a:off x="7455779" y="2829171"/>
            <a:ext cx="1288995" cy="287816"/>
          </a:xfrm>
          <a:prstGeom prst="foldedCorner">
            <a:avLst>
              <a:gd name="adj" fmla="val 2180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800" b="1" dirty="0" smtClean="0">
                <a:solidFill>
                  <a:schemeClr val="bg2"/>
                </a:solidFill>
              </a:rPr>
              <a:t>Ativação financeira do </a:t>
            </a:r>
            <a:r>
              <a:rPr lang="pt-BR" sz="800" b="1" dirty="0">
                <a:solidFill>
                  <a:schemeClr val="bg2"/>
                </a:solidFill>
              </a:rPr>
              <a:t>produto 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7478164" y="3603404"/>
            <a:ext cx="457851" cy="19710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Fixo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7471814" y="3831424"/>
            <a:ext cx="467376" cy="18878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DTH</a:t>
            </a:r>
          </a:p>
        </p:txBody>
      </p:sp>
      <p:sp>
        <p:nvSpPr>
          <p:cNvPr id="77" name="Canto dobrado 76"/>
          <p:cNvSpPr/>
          <p:nvPr/>
        </p:nvSpPr>
        <p:spPr>
          <a:xfrm>
            <a:off x="7062087" y="5457832"/>
            <a:ext cx="1659478" cy="533662"/>
          </a:xfrm>
          <a:prstGeom prst="foldedCorner">
            <a:avLst>
              <a:gd name="adj" fmla="val 2180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pt-BR" sz="800" b="1" dirty="0" smtClean="0">
                <a:solidFill>
                  <a:schemeClr val="bg2"/>
                </a:solidFill>
              </a:rPr>
              <a:t>Aprovisionamento </a:t>
            </a:r>
            <a:r>
              <a:rPr lang="pt-BR" sz="800" b="1" dirty="0">
                <a:solidFill>
                  <a:schemeClr val="bg2"/>
                </a:solidFill>
              </a:rPr>
              <a:t>do </a:t>
            </a:r>
            <a:r>
              <a:rPr lang="pt-BR" sz="800" b="1" dirty="0" smtClean="0">
                <a:solidFill>
                  <a:schemeClr val="bg2"/>
                </a:solidFill>
              </a:rPr>
              <a:t>produto (</a:t>
            </a:r>
            <a:r>
              <a:rPr lang="pt-BR" sz="800" b="1" dirty="0" err="1" smtClean="0">
                <a:solidFill>
                  <a:schemeClr val="bg2"/>
                </a:solidFill>
              </a:rPr>
              <a:t>Fulfillment</a:t>
            </a:r>
            <a:r>
              <a:rPr lang="pt-BR" sz="800" b="1" dirty="0" smtClean="0">
                <a:solidFill>
                  <a:schemeClr val="bg2"/>
                </a:solidFill>
              </a:rPr>
              <a:t>)</a:t>
            </a:r>
          </a:p>
          <a:p>
            <a:endParaRPr lang="pt-BR" sz="800" b="1" dirty="0">
              <a:solidFill>
                <a:schemeClr val="bg2"/>
              </a:solidFill>
            </a:endParaRPr>
          </a:p>
        </p:txBody>
      </p:sp>
      <p:sp>
        <p:nvSpPr>
          <p:cNvPr id="170" name="Cilindro 169"/>
          <p:cNvSpPr/>
          <p:nvPr/>
        </p:nvSpPr>
        <p:spPr>
          <a:xfrm>
            <a:off x="4618011" y="2436477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171" name="Cilindro 170"/>
          <p:cNvSpPr/>
          <p:nvPr/>
        </p:nvSpPr>
        <p:spPr>
          <a:xfrm>
            <a:off x="4618012" y="2182225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172" name="Cilindro 171"/>
          <p:cNvSpPr/>
          <p:nvPr/>
        </p:nvSpPr>
        <p:spPr>
          <a:xfrm>
            <a:off x="6439256" y="2423266"/>
            <a:ext cx="361289" cy="333375"/>
          </a:xfrm>
          <a:prstGeom prst="can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sp>
        <p:nvSpPr>
          <p:cNvPr id="173" name="Cilindro 172"/>
          <p:cNvSpPr/>
          <p:nvPr/>
        </p:nvSpPr>
        <p:spPr>
          <a:xfrm>
            <a:off x="6439257" y="2169014"/>
            <a:ext cx="361289" cy="333375"/>
          </a:xfrm>
          <a:prstGeom prst="can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200" b="1" dirty="0" smtClean="0">
              <a:solidFill>
                <a:schemeClr val="accent6"/>
              </a:solidFill>
            </a:endParaRPr>
          </a:p>
        </p:txBody>
      </p:sp>
      <p:sp>
        <p:nvSpPr>
          <p:cNvPr id="174" name="Retângulo 173"/>
          <p:cNvSpPr/>
          <p:nvPr/>
        </p:nvSpPr>
        <p:spPr>
          <a:xfrm>
            <a:off x="557478" y="5321459"/>
            <a:ext cx="580279" cy="2054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Fixo</a:t>
            </a:r>
          </a:p>
        </p:txBody>
      </p:sp>
      <p:sp>
        <p:nvSpPr>
          <p:cNvPr id="175" name="Retângulo 174"/>
          <p:cNvSpPr/>
          <p:nvPr/>
        </p:nvSpPr>
        <p:spPr>
          <a:xfrm>
            <a:off x="557478" y="4554841"/>
            <a:ext cx="572836" cy="2378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 smtClean="0">
                <a:solidFill>
                  <a:schemeClr val="bg2"/>
                </a:solidFill>
                <a:latin typeface="Calibri"/>
                <a:ea typeface="+mn-ea"/>
              </a:rPr>
              <a:t>Móvel</a:t>
            </a:r>
            <a:endParaRPr lang="pt-BR" sz="1000" kern="0" dirty="0">
              <a:solidFill>
                <a:schemeClr val="bg2"/>
              </a:solidFill>
              <a:latin typeface="Calibri"/>
              <a:ea typeface="+mn-ea"/>
            </a:endParaRPr>
          </a:p>
        </p:txBody>
      </p:sp>
      <p:sp>
        <p:nvSpPr>
          <p:cNvPr id="176" name="Retângulo 175"/>
          <p:cNvSpPr/>
          <p:nvPr/>
        </p:nvSpPr>
        <p:spPr>
          <a:xfrm>
            <a:off x="557478" y="4826771"/>
            <a:ext cx="572836" cy="2332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ADSL</a:t>
            </a:r>
          </a:p>
        </p:txBody>
      </p:sp>
      <p:sp>
        <p:nvSpPr>
          <p:cNvPr id="177" name="Retângulo 176"/>
          <p:cNvSpPr/>
          <p:nvPr/>
        </p:nvSpPr>
        <p:spPr>
          <a:xfrm>
            <a:off x="557478" y="5089733"/>
            <a:ext cx="572836" cy="18878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DTH</a:t>
            </a:r>
          </a:p>
        </p:txBody>
      </p:sp>
      <p:sp>
        <p:nvSpPr>
          <p:cNvPr id="178" name="Canto dobrado 177"/>
          <p:cNvSpPr/>
          <p:nvPr/>
        </p:nvSpPr>
        <p:spPr>
          <a:xfrm>
            <a:off x="562336" y="3906790"/>
            <a:ext cx="1659478" cy="467671"/>
          </a:xfrm>
          <a:prstGeom prst="foldedCorner">
            <a:avLst>
              <a:gd name="adj" fmla="val 2180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pt-BR" sz="800" b="1" dirty="0" smtClean="0">
                <a:solidFill>
                  <a:schemeClr val="bg2"/>
                </a:solidFill>
              </a:rPr>
              <a:t>Atualização do inventário serviço / recurso.</a:t>
            </a:r>
            <a:endParaRPr lang="pt-BR" sz="800" b="1" dirty="0">
              <a:solidFill>
                <a:schemeClr val="bg2"/>
              </a:solidFill>
            </a:endParaRPr>
          </a:p>
        </p:txBody>
      </p:sp>
      <p:cxnSp>
        <p:nvCxnSpPr>
          <p:cNvPr id="179" name="Conector de seta reta 178"/>
          <p:cNvCxnSpPr/>
          <p:nvPr/>
        </p:nvCxnSpPr>
        <p:spPr bwMode="auto">
          <a:xfrm>
            <a:off x="6619782" y="3092706"/>
            <a:ext cx="442067" cy="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80" name="Retângulo 179"/>
          <p:cNvSpPr/>
          <p:nvPr/>
        </p:nvSpPr>
        <p:spPr>
          <a:xfrm>
            <a:off x="7464042" y="2340017"/>
            <a:ext cx="1176394" cy="40479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20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Cobrança</a:t>
            </a:r>
            <a:endParaRPr lang="pt-BR" sz="1200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81" name="Retângulo 180"/>
          <p:cNvSpPr/>
          <p:nvPr/>
        </p:nvSpPr>
        <p:spPr>
          <a:xfrm>
            <a:off x="7477902" y="1858799"/>
            <a:ext cx="1162535" cy="40118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50" kern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Calibri"/>
                <a:ea typeface="+mn-ea"/>
              </a:rPr>
              <a:t>Comissionamento</a:t>
            </a:r>
            <a:endParaRPr lang="pt-BR" sz="1050" kern="0" dirty="0">
              <a:solidFill>
                <a:schemeClr val="bg2">
                  <a:lumMod val="95000"/>
                  <a:lumOff val="5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958240" y="3831470"/>
            <a:ext cx="513845" cy="18873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 smtClean="0">
                <a:solidFill>
                  <a:schemeClr val="bg2"/>
                </a:solidFill>
                <a:latin typeface="Calibri"/>
                <a:ea typeface="+mn-ea"/>
              </a:rPr>
              <a:t>Móvel</a:t>
            </a:r>
            <a:endParaRPr lang="pt-BR" sz="1000" kern="0" dirty="0">
              <a:solidFill>
                <a:schemeClr val="bg2"/>
              </a:solidFill>
              <a:latin typeface="Calibri"/>
              <a:ea typeface="+mn-ea"/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958240" y="3598400"/>
            <a:ext cx="513845" cy="20210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000" kern="0" dirty="0">
                <a:solidFill>
                  <a:schemeClr val="bg2"/>
                </a:solidFill>
                <a:latin typeface="Calibri"/>
                <a:ea typeface="+mn-ea"/>
              </a:rPr>
              <a:t>ADSL</a:t>
            </a:r>
          </a:p>
        </p:txBody>
      </p:sp>
    </p:spTree>
    <p:extLst>
      <p:ext uri="{BB962C8B-B14F-4D97-AF65-F5344CB8AC3E}">
        <p14:creationId xmlns:p14="http://schemas.microsoft.com/office/powerpoint/2010/main" val="2597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3" grpId="0" animBg="1"/>
      <p:bldP spid="34" grpId="0" animBg="1"/>
      <p:bldP spid="35" grpId="0" animBg="1"/>
      <p:bldP spid="72" grpId="0" animBg="1"/>
      <p:bldP spid="75" grpId="0" animBg="1"/>
      <p:bldP spid="77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/>
              <a:t>Catálogo de Produtos e Serviços</a:t>
            </a:r>
            <a:endParaRPr lang="pt-BR" sz="2400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454664" y="932705"/>
            <a:ext cx="526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TO BE – </a:t>
            </a:r>
            <a:r>
              <a:rPr kumimoji="0" lang="pt-B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Roadmap</a:t>
            </a:r>
            <a:r>
              <a:rPr kumimoji="0" lang="pt-B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 Oi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2324323" y="5514181"/>
            <a:ext cx="1270060" cy="533477"/>
          </a:xfrm>
          <a:prstGeom prst="rect">
            <a:avLst/>
          </a:prstGeom>
          <a:solidFill>
            <a:srgbClr val="5A528F"/>
          </a:solidFill>
          <a:ln w="57150" cap="flat" cmpd="dbl" algn="ctr">
            <a:solidFill>
              <a:srgbClr val="5A528F"/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ACM</a:t>
            </a:r>
          </a:p>
        </p:txBody>
      </p:sp>
      <p:sp>
        <p:nvSpPr>
          <p:cNvPr id="148" name="CaixaDeTexto 157"/>
          <p:cNvSpPr txBox="1"/>
          <p:nvPr/>
        </p:nvSpPr>
        <p:spPr>
          <a:xfrm>
            <a:off x="2324323" y="2251206"/>
            <a:ext cx="5560045" cy="880703"/>
          </a:xfrm>
          <a:prstGeom prst="rect">
            <a:avLst/>
          </a:prstGeom>
          <a:solidFill>
            <a:srgbClr val="EEECE1">
              <a:lumMod val="75000"/>
            </a:srgbClr>
          </a:solidFill>
          <a:ln w="57150" cap="flat" cmpd="dbl" algn="ctr">
            <a:solidFill>
              <a:srgbClr val="F2F2F2"/>
            </a:solidFill>
            <a:prstDash val="solid"/>
          </a:ln>
          <a:effectLst/>
        </p:spPr>
        <p:txBody>
          <a:bodyPr vert="horz" rtlCol="0" anchor="ctr"/>
          <a:lstStyle>
            <a:defPPr>
              <a:defRPr lang="en-GB"/>
            </a:defPPr>
            <a:lvl1pPr algn="ctr" defTabSz="914400" hangingPunct="1">
              <a:buNone/>
              <a:defRPr sz="1400" b="1">
                <a:solidFill>
                  <a:prstClr val="white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INTEGRAÇÃO</a:t>
            </a:r>
          </a:p>
        </p:txBody>
      </p:sp>
      <p:sp>
        <p:nvSpPr>
          <p:cNvPr id="149" name="CaixaDeTexto 24"/>
          <p:cNvSpPr txBox="1"/>
          <p:nvPr/>
        </p:nvSpPr>
        <p:spPr>
          <a:xfrm>
            <a:off x="2324323" y="3464496"/>
            <a:ext cx="5560045" cy="650928"/>
          </a:xfrm>
          <a:prstGeom prst="rect">
            <a:avLst/>
          </a:prstGeom>
          <a:solidFill>
            <a:srgbClr val="5A528F"/>
          </a:solidFill>
          <a:ln w="57150" cap="flat" cmpd="dbl" algn="ctr">
            <a:solidFill>
              <a:srgbClr val="5A528F"/>
            </a:solidFill>
            <a:prstDash val="solid"/>
          </a:ln>
          <a:effectLst/>
        </p:spPr>
        <p:txBody>
          <a:bodyPr vert="horz" rtlCol="0" anchor="ctr"/>
          <a:lstStyle>
            <a:defPPr>
              <a:defRPr lang="en-GB"/>
            </a:defPPr>
            <a:lvl1pPr algn="ctr" defTabSz="914400" hangingPunct="1">
              <a:buNone/>
              <a:defRPr sz="900" b="1">
                <a:solidFill>
                  <a:prstClr val="white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PLM</a:t>
            </a:r>
          </a:p>
        </p:txBody>
      </p:sp>
      <p:sp>
        <p:nvSpPr>
          <p:cNvPr id="153" name="CaixaDeTexto 125"/>
          <p:cNvSpPr txBox="1"/>
          <p:nvPr/>
        </p:nvSpPr>
        <p:spPr>
          <a:xfrm>
            <a:off x="4487928" y="1504981"/>
            <a:ext cx="1371818" cy="546204"/>
          </a:xfrm>
          <a:prstGeom prst="rect">
            <a:avLst/>
          </a:prstGeom>
          <a:solidFill>
            <a:srgbClr val="4BACC6">
              <a:lumMod val="75000"/>
            </a:srgbClr>
          </a:solidFill>
          <a:ln w="57150" cap="flat" cmpd="dbl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vert="horz" rtlCol="0" anchor="ctr"/>
          <a:lstStyle>
            <a:defPPr>
              <a:defRPr lang="en-GB"/>
            </a:defPPr>
            <a:lvl1pPr algn="ctr" defTabSz="914400" hangingPunct="1">
              <a:buNone/>
              <a:defRPr sz="900" b="1">
                <a:solidFill>
                  <a:prstClr val="white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DW Teradata</a:t>
            </a:r>
          </a:p>
        </p:txBody>
      </p:sp>
      <p:sp>
        <p:nvSpPr>
          <p:cNvPr id="154" name="Retângulo 153"/>
          <p:cNvSpPr/>
          <p:nvPr/>
        </p:nvSpPr>
        <p:spPr>
          <a:xfrm>
            <a:off x="3710116" y="5530905"/>
            <a:ext cx="1270060" cy="533477"/>
          </a:xfrm>
          <a:prstGeom prst="rect">
            <a:avLst/>
          </a:prstGeom>
          <a:solidFill>
            <a:srgbClr val="5A528F"/>
          </a:solidFill>
          <a:ln w="57150" cap="flat" cmpd="dbl" algn="ctr">
            <a:solidFill>
              <a:srgbClr val="5A528F"/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SAS </a:t>
            </a:r>
            <a:r>
              <a:rPr kumimoji="0" lang="pt-B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Campaign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Retângulo 154"/>
          <p:cNvSpPr/>
          <p:nvPr/>
        </p:nvSpPr>
        <p:spPr>
          <a:xfrm>
            <a:off x="2959353" y="1504980"/>
            <a:ext cx="1270060" cy="533477"/>
          </a:xfrm>
          <a:prstGeom prst="rect">
            <a:avLst/>
          </a:prstGeom>
          <a:solidFill>
            <a:srgbClr val="5A528F"/>
          </a:solidFill>
          <a:ln w="57150" cap="flat" cmpd="dbl" algn="ctr">
            <a:solidFill>
              <a:srgbClr val="5A528F"/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Siebel 8</a:t>
            </a:r>
          </a:p>
        </p:txBody>
      </p:sp>
      <p:sp>
        <p:nvSpPr>
          <p:cNvPr id="156" name="Retângulo 155"/>
          <p:cNvSpPr/>
          <p:nvPr/>
        </p:nvSpPr>
        <p:spPr>
          <a:xfrm>
            <a:off x="6156176" y="1504980"/>
            <a:ext cx="1270060" cy="533477"/>
          </a:xfrm>
          <a:prstGeom prst="rect">
            <a:avLst/>
          </a:prstGeom>
          <a:solidFill>
            <a:srgbClr val="5A528F"/>
          </a:solidFill>
          <a:ln w="57150" cap="flat" cmpd="dbl" algn="ctr">
            <a:solidFill>
              <a:srgbClr val="5A528F"/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Management</a:t>
            </a:r>
          </a:p>
        </p:txBody>
      </p:sp>
      <p:sp>
        <p:nvSpPr>
          <p:cNvPr id="157" name="Retângulo 156"/>
          <p:cNvSpPr/>
          <p:nvPr/>
        </p:nvSpPr>
        <p:spPr>
          <a:xfrm>
            <a:off x="5173837" y="5529527"/>
            <a:ext cx="1270060" cy="533477"/>
          </a:xfrm>
          <a:prstGeom prst="rect">
            <a:avLst/>
          </a:prstGeom>
          <a:solidFill>
            <a:srgbClr val="5A528F"/>
          </a:solidFill>
          <a:ln w="57150" cap="flat" cmpd="dbl" algn="ctr">
            <a:solidFill>
              <a:srgbClr val="5A528F"/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Faturamento Convergente</a:t>
            </a:r>
          </a:p>
        </p:txBody>
      </p:sp>
      <p:sp>
        <p:nvSpPr>
          <p:cNvPr id="158" name="Retângulo 157"/>
          <p:cNvSpPr/>
          <p:nvPr/>
        </p:nvSpPr>
        <p:spPr>
          <a:xfrm>
            <a:off x="6614308" y="5529526"/>
            <a:ext cx="1270060" cy="533477"/>
          </a:xfrm>
          <a:prstGeom prst="rect">
            <a:avLst/>
          </a:prstGeom>
          <a:solidFill>
            <a:srgbClr val="5A528F"/>
          </a:solidFill>
          <a:ln w="57150" cap="flat" cmpd="dbl" algn="ctr">
            <a:solidFill>
              <a:srgbClr val="5A528F"/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Novo OCS</a:t>
            </a:r>
          </a:p>
        </p:txBody>
      </p:sp>
      <p:sp>
        <p:nvSpPr>
          <p:cNvPr id="182" name="CaixaDeTexto 157"/>
          <p:cNvSpPr txBox="1"/>
          <p:nvPr/>
        </p:nvSpPr>
        <p:spPr>
          <a:xfrm>
            <a:off x="2324323" y="4452657"/>
            <a:ext cx="5560045" cy="880703"/>
          </a:xfrm>
          <a:prstGeom prst="rect">
            <a:avLst/>
          </a:prstGeom>
          <a:solidFill>
            <a:srgbClr val="EEECE1">
              <a:lumMod val="75000"/>
            </a:srgbClr>
          </a:solidFill>
          <a:ln w="57150" cap="flat" cmpd="dbl" algn="ctr">
            <a:solidFill>
              <a:srgbClr val="F2F2F2"/>
            </a:solidFill>
            <a:prstDash val="solid"/>
          </a:ln>
          <a:effectLst/>
        </p:spPr>
        <p:txBody>
          <a:bodyPr vert="horz" rtlCol="0" anchor="ctr"/>
          <a:lstStyle>
            <a:defPPr>
              <a:defRPr lang="en-GB"/>
            </a:defPPr>
            <a:lvl1pPr algn="ctr" defTabSz="914400" hangingPunct="1">
              <a:defRPr sz="1200" b="1"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INTEGRAÇÃO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3" name="Grupo 182"/>
          <p:cNvGrpSpPr/>
          <p:nvPr/>
        </p:nvGrpSpPr>
        <p:grpSpPr>
          <a:xfrm>
            <a:off x="3025111" y="2043536"/>
            <a:ext cx="639012" cy="1411435"/>
            <a:chOff x="3161636" y="2043536"/>
            <a:chExt cx="639012" cy="1411435"/>
          </a:xfrm>
        </p:grpSpPr>
        <p:sp>
          <p:nvSpPr>
            <p:cNvPr id="184" name="Caixa de Texto 2"/>
            <p:cNvSpPr txBox="1">
              <a:spLocks noChangeArrowheads="1"/>
            </p:cNvSpPr>
            <p:nvPr/>
          </p:nvSpPr>
          <p:spPr bwMode="auto">
            <a:xfrm rot="16200000">
              <a:off x="2829893" y="2418274"/>
              <a:ext cx="1302497" cy="6390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headEnd type="none"/>
              <a:tailEnd type="arrow"/>
            </a:ln>
            <a:effectLst/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Distribuição das informações macro dos produtos e serviços para o catálogo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comercial local</a:t>
              </a:r>
              <a:endParaRPr lang="pt-BR" sz="800" dirty="0">
                <a:solidFill>
                  <a:srgbClr val="447D53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185" name="Conector de seta reta 184"/>
            <p:cNvCxnSpPr/>
            <p:nvPr/>
          </p:nvCxnSpPr>
          <p:spPr>
            <a:xfrm>
              <a:off x="3779966" y="2043536"/>
              <a:ext cx="0" cy="1411435"/>
            </a:xfrm>
            <a:prstGeom prst="straightConnector1">
              <a:avLst/>
            </a:prstGeom>
            <a:noFill/>
            <a:ln w="25400" cap="flat" cmpd="sng" algn="ctr">
              <a:solidFill>
                <a:srgbClr val="447D53"/>
              </a:solidFill>
              <a:prstDash val="solid"/>
              <a:headEnd type="arrow"/>
              <a:tailEnd type="none"/>
            </a:ln>
            <a:effectLst/>
          </p:spPr>
        </p:cxnSp>
      </p:grpSp>
      <p:grpSp>
        <p:nvGrpSpPr>
          <p:cNvPr id="186" name="Grupo 185"/>
          <p:cNvGrpSpPr/>
          <p:nvPr/>
        </p:nvGrpSpPr>
        <p:grpSpPr>
          <a:xfrm>
            <a:off x="6247177" y="2053061"/>
            <a:ext cx="639012" cy="1411435"/>
            <a:chOff x="3161636" y="2043536"/>
            <a:chExt cx="639012" cy="1411435"/>
          </a:xfrm>
        </p:grpSpPr>
        <p:sp>
          <p:nvSpPr>
            <p:cNvPr id="187" name="Caixa de Texto 2"/>
            <p:cNvSpPr txBox="1">
              <a:spLocks noChangeArrowheads="1"/>
            </p:cNvSpPr>
            <p:nvPr/>
          </p:nvSpPr>
          <p:spPr bwMode="auto">
            <a:xfrm rot="16200000">
              <a:off x="2829893" y="2418274"/>
              <a:ext cx="1302497" cy="6390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headEnd type="none"/>
              <a:tailEnd type="arrow"/>
            </a:ln>
            <a:effectLst/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Distribuição das informações macro para o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catálogo comercial, financeiro e técnico 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local</a:t>
              </a:r>
              <a:endParaRPr lang="pt-BR" sz="800" dirty="0">
                <a:solidFill>
                  <a:srgbClr val="447D53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188" name="Conector de seta reta 187"/>
            <p:cNvCxnSpPr/>
            <p:nvPr/>
          </p:nvCxnSpPr>
          <p:spPr>
            <a:xfrm>
              <a:off x="3786316" y="2043536"/>
              <a:ext cx="0" cy="1411435"/>
            </a:xfrm>
            <a:prstGeom prst="straightConnector1">
              <a:avLst/>
            </a:prstGeom>
            <a:noFill/>
            <a:ln w="25400" cap="flat" cmpd="sng" algn="ctr">
              <a:solidFill>
                <a:srgbClr val="447D53"/>
              </a:solidFill>
              <a:prstDash val="solid"/>
              <a:headEnd type="arrow"/>
              <a:tailEnd type="none"/>
            </a:ln>
            <a:effectLst/>
          </p:spPr>
        </p:cxnSp>
      </p:grpSp>
      <p:grpSp>
        <p:nvGrpSpPr>
          <p:cNvPr id="192" name="Grupo 191"/>
          <p:cNvGrpSpPr/>
          <p:nvPr/>
        </p:nvGrpSpPr>
        <p:grpSpPr>
          <a:xfrm>
            <a:off x="5321796" y="4134474"/>
            <a:ext cx="497435" cy="1395408"/>
            <a:chOff x="3232424" y="2086530"/>
            <a:chExt cx="497435" cy="1395408"/>
          </a:xfrm>
        </p:grpSpPr>
        <p:sp>
          <p:nvSpPr>
            <p:cNvPr id="193" name="Caixa de Texto 2"/>
            <p:cNvSpPr txBox="1">
              <a:spLocks noChangeArrowheads="1"/>
            </p:cNvSpPr>
            <p:nvPr/>
          </p:nvSpPr>
          <p:spPr bwMode="auto">
            <a:xfrm rot="16200000">
              <a:off x="2829893" y="2489062"/>
              <a:ext cx="1302497" cy="49743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headEnd type="none"/>
              <a:tailEnd type="arrow"/>
            </a:ln>
            <a:effectLst/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Distribuição das informações macro para o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catálogo financeiro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local</a:t>
              </a:r>
              <a:endParaRPr lang="pt-BR" sz="800" dirty="0">
                <a:solidFill>
                  <a:srgbClr val="447D53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194" name="Conector de seta reta 193"/>
            <p:cNvCxnSpPr/>
            <p:nvPr/>
          </p:nvCxnSpPr>
          <p:spPr>
            <a:xfrm flipH="1" flipV="1">
              <a:off x="3710116" y="2086530"/>
              <a:ext cx="4939" cy="1395408"/>
            </a:xfrm>
            <a:prstGeom prst="straightConnector1">
              <a:avLst/>
            </a:prstGeom>
            <a:noFill/>
            <a:ln w="25400" cap="flat" cmpd="sng" algn="ctr">
              <a:solidFill>
                <a:srgbClr val="447D53"/>
              </a:solidFill>
              <a:prstDash val="solid"/>
              <a:headEnd type="arrow"/>
              <a:tailEnd type="none"/>
            </a:ln>
            <a:effectLst/>
          </p:spPr>
        </p:cxnSp>
      </p:grpSp>
      <p:grpSp>
        <p:nvGrpSpPr>
          <p:cNvPr id="198" name="Grupo 197"/>
          <p:cNvGrpSpPr/>
          <p:nvPr/>
        </p:nvGrpSpPr>
        <p:grpSpPr>
          <a:xfrm>
            <a:off x="2508174" y="4116136"/>
            <a:ext cx="497435" cy="1395408"/>
            <a:chOff x="3232424" y="2086530"/>
            <a:chExt cx="497435" cy="1395408"/>
          </a:xfrm>
        </p:grpSpPr>
        <p:sp>
          <p:nvSpPr>
            <p:cNvPr id="199" name="Caixa de Texto 2"/>
            <p:cNvSpPr txBox="1">
              <a:spLocks noChangeArrowheads="1"/>
            </p:cNvSpPr>
            <p:nvPr/>
          </p:nvSpPr>
          <p:spPr bwMode="auto">
            <a:xfrm rot="16200000">
              <a:off x="2829893" y="2489062"/>
              <a:ext cx="1302497" cy="49743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headEnd type="none"/>
              <a:tailEnd type="arrow"/>
            </a:ln>
            <a:effectLst/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Distribuição das informações macro para o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catálogo comercial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local</a:t>
              </a:r>
              <a:endParaRPr lang="pt-BR" sz="800" dirty="0">
                <a:solidFill>
                  <a:srgbClr val="447D53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200" name="Conector de seta reta 199"/>
            <p:cNvCxnSpPr/>
            <p:nvPr/>
          </p:nvCxnSpPr>
          <p:spPr>
            <a:xfrm flipH="1" flipV="1">
              <a:off x="3710116" y="2086530"/>
              <a:ext cx="4939" cy="1395408"/>
            </a:xfrm>
            <a:prstGeom prst="straightConnector1">
              <a:avLst/>
            </a:prstGeom>
            <a:noFill/>
            <a:ln w="25400" cap="flat" cmpd="sng" algn="ctr">
              <a:solidFill>
                <a:srgbClr val="447D53"/>
              </a:solidFill>
              <a:prstDash val="solid"/>
              <a:headEnd type="arrow"/>
              <a:tailEnd type="none"/>
            </a:ln>
            <a:effectLst/>
          </p:spPr>
        </p:cxnSp>
      </p:grpSp>
      <p:grpSp>
        <p:nvGrpSpPr>
          <p:cNvPr id="201" name="Grupo 200"/>
          <p:cNvGrpSpPr/>
          <p:nvPr/>
        </p:nvGrpSpPr>
        <p:grpSpPr>
          <a:xfrm>
            <a:off x="251520" y="4828000"/>
            <a:ext cx="960921" cy="355858"/>
            <a:chOff x="251722" y="3697127"/>
            <a:chExt cx="960921" cy="355858"/>
          </a:xfrm>
        </p:grpSpPr>
        <p:cxnSp>
          <p:nvCxnSpPr>
            <p:cNvPr id="202" name="Conector de seta reta 201"/>
            <p:cNvCxnSpPr/>
            <p:nvPr/>
          </p:nvCxnSpPr>
          <p:spPr>
            <a:xfrm>
              <a:off x="251722" y="3875056"/>
              <a:ext cx="2431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03" name="Caixa de Texto 2"/>
            <p:cNvSpPr txBox="1">
              <a:spLocks noChangeArrowheads="1"/>
            </p:cNvSpPr>
            <p:nvPr/>
          </p:nvSpPr>
          <p:spPr bwMode="auto">
            <a:xfrm>
              <a:off x="521788" y="3697127"/>
              <a:ext cx="690855" cy="355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marL="0" marR="0" lvl="0" indent="0" eaLnBrk="1" latinLnBrk="0">
                <a:lnSpc>
                  <a:spcPct val="115000"/>
                </a:lnSpc>
                <a:buNone/>
                <a:tabLst/>
                <a:defRPr kumimoji="0" sz="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defRPr>
              </a:lvl1pPr>
            </a:lstStyle>
            <a:p>
              <a:pPr marL="0" marR="0" lvl="0" indent="0" defTabSz="45720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cs typeface="Times New Roman"/>
                </a:rPr>
                <a:t>ON-LINE SÍNCRONA</a:t>
              </a:r>
            </a:p>
          </p:txBody>
        </p:sp>
      </p:grpSp>
      <p:grpSp>
        <p:nvGrpSpPr>
          <p:cNvPr id="204" name="Grupo 203"/>
          <p:cNvGrpSpPr/>
          <p:nvPr/>
        </p:nvGrpSpPr>
        <p:grpSpPr>
          <a:xfrm>
            <a:off x="281733" y="6359497"/>
            <a:ext cx="1000303" cy="355858"/>
            <a:chOff x="187235" y="5798142"/>
            <a:chExt cx="1000303" cy="355858"/>
          </a:xfrm>
        </p:grpSpPr>
        <p:sp>
          <p:nvSpPr>
            <p:cNvPr id="205" name="Caixa de Texto 2"/>
            <p:cNvSpPr txBox="1">
              <a:spLocks noChangeArrowheads="1"/>
            </p:cNvSpPr>
            <p:nvPr/>
          </p:nvSpPr>
          <p:spPr bwMode="auto">
            <a:xfrm>
              <a:off x="402706" y="5798142"/>
              <a:ext cx="784832" cy="355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SISTEMAS</a:t>
              </a:r>
            </a:p>
            <a:p>
              <a:pPr marL="0" marR="0" lvl="0" indent="0" algn="l" defTabSz="457200" rtl="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ATUAIS</a:t>
              </a:r>
              <a:endParaRPr kumimoji="0" lang="pt-BR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06" name="CaixaDeTexto 152"/>
            <p:cNvSpPr txBox="1"/>
            <p:nvPr/>
          </p:nvSpPr>
          <p:spPr>
            <a:xfrm>
              <a:off x="187235" y="5876777"/>
              <a:ext cx="182043" cy="198588"/>
            </a:xfrm>
            <a:prstGeom prst="rect">
              <a:avLst/>
            </a:prstGeom>
            <a:solidFill>
              <a:srgbClr val="4BACC6">
                <a:lumMod val="75000"/>
              </a:srgbClr>
            </a:solidFill>
            <a:ln w="57150" cap="flat" cmpd="dbl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vert="horz" rtlCol="0" anchor="ctr"/>
            <a:lstStyle>
              <a:defPPr>
                <a:defRPr lang="en-GB"/>
              </a:defPPr>
              <a:lvl1pPr algn="ctr" defTabSz="914400" hangingPunct="1">
                <a:defRPr sz="900" b="1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endPara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07" name="Grupo 206"/>
          <p:cNvGrpSpPr/>
          <p:nvPr/>
        </p:nvGrpSpPr>
        <p:grpSpPr>
          <a:xfrm>
            <a:off x="282404" y="5921949"/>
            <a:ext cx="1000303" cy="355858"/>
            <a:chOff x="187235" y="5798142"/>
            <a:chExt cx="1000303" cy="355858"/>
          </a:xfrm>
        </p:grpSpPr>
        <p:sp>
          <p:nvSpPr>
            <p:cNvPr id="208" name="Caixa de Texto 2"/>
            <p:cNvSpPr txBox="1">
              <a:spLocks noChangeArrowheads="1"/>
            </p:cNvSpPr>
            <p:nvPr/>
          </p:nvSpPr>
          <p:spPr bwMode="auto">
            <a:xfrm>
              <a:off x="402706" y="5798142"/>
              <a:ext cx="784832" cy="355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Gothic" charset="-128"/>
                  <a:cs typeface="+mn-cs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NOVA</a:t>
              </a:r>
            </a:p>
            <a:p>
              <a:pPr marL="0" marR="0" lvl="0" indent="0" algn="l" defTabSz="457200" rtl="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SOLUÇÃO</a:t>
              </a:r>
              <a:endParaRPr kumimoji="0" lang="pt-BR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09" name="CaixaDeTexto 152"/>
            <p:cNvSpPr txBox="1"/>
            <p:nvPr/>
          </p:nvSpPr>
          <p:spPr>
            <a:xfrm>
              <a:off x="187235" y="5876777"/>
              <a:ext cx="182043" cy="198588"/>
            </a:xfrm>
            <a:prstGeom prst="rect">
              <a:avLst/>
            </a:prstGeom>
            <a:solidFill>
              <a:srgbClr val="5A528F"/>
            </a:solidFill>
            <a:ln w="57150" cap="flat" cmpd="dbl" algn="ctr">
              <a:solidFill>
                <a:srgbClr val="5A528F"/>
              </a:solidFill>
              <a:prstDash val="solid"/>
            </a:ln>
            <a:effectLst/>
          </p:spPr>
          <p:txBody>
            <a:bodyPr vert="horz" rtlCol="0" anchor="ctr"/>
            <a:lstStyle>
              <a:defPPr>
                <a:defRPr lang="en-GB"/>
              </a:defPPr>
              <a:lvl1pPr algn="ctr" defTabSz="914400" hangingPunct="1">
                <a:defRPr sz="900" b="1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endPara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10" name="Grupo 209"/>
          <p:cNvGrpSpPr/>
          <p:nvPr/>
        </p:nvGrpSpPr>
        <p:grpSpPr>
          <a:xfrm>
            <a:off x="251520" y="4488624"/>
            <a:ext cx="960921" cy="355858"/>
            <a:chOff x="251722" y="3697127"/>
            <a:chExt cx="960921" cy="355858"/>
          </a:xfrm>
        </p:grpSpPr>
        <p:cxnSp>
          <p:nvCxnSpPr>
            <p:cNvPr id="211" name="Conector de seta reta 210"/>
            <p:cNvCxnSpPr/>
            <p:nvPr/>
          </p:nvCxnSpPr>
          <p:spPr>
            <a:xfrm>
              <a:off x="251722" y="3875056"/>
              <a:ext cx="2431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12" name="Caixa de Texto 2"/>
            <p:cNvSpPr txBox="1">
              <a:spLocks noChangeArrowheads="1"/>
            </p:cNvSpPr>
            <p:nvPr/>
          </p:nvSpPr>
          <p:spPr bwMode="auto">
            <a:xfrm>
              <a:off x="521788" y="3697127"/>
              <a:ext cx="690855" cy="355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marL="0" marR="0" lvl="0" indent="0" eaLnBrk="1" latinLnBrk="0">
                <a:lnSpc>
                  <a:spcPct val="115000"/>
                </a:lnSpc>
                <a:buNone/>
                <a:tabLst/>
                <a:defRPr kumimoji="0" sz="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defRPr>
              </a:lvl1pPr>
            </a:lstStyle>
            <a:p>
              <a:pPr marL="0" marR="0" lvl="0" indent="0" defTabSz="45720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cs typeface="Times New Roman"/>
                </a:rPr>
                <a:t>ON-LINE </a:t>
              </a:r>
              <a:r>
                <a:rPr kumimoji="0" lang="pt-B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cs typeface="Times New Roman"/>
                </a:rPr>
                <a:t>ASSÍNCRONA</a:t>
              </a:r>
              <a:endParaRPr kumimoji="0" lang="pt-BR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Times New Roman"/>
              </a:endParaRPr>
            </a:p>
          </p:txBody>
        </p:sp>
      </p:grpSp>
      <p:grpSp>
        <p:nvGrpSpPr>
          <p:cNvPr id="213" name="Grupo 212"/>
          <p:cNvGrpSpPr/>
          <p:nvPr/>
        </p:nvGrpSpPr>
        <p:grpSpPr>
          <a:xfrm>
            <a:off x="251520" y="5506751"/>
            <a:ext cx="960921" cy="206009"/>
            <a:chOff x="251722" y="3772051"/>
            <a:chExt cx="960921" cy="206009"/>
          </a:xfrm>
        </p:grpSpPr>
        <p:cxnSp>
          <p:nvCxnSpPr>
            <p:cNvPr id="214" name="Conector de seta reta 213"/>
            <p:cNvCxnSpPr/>
            <p:nvPr/>
          </p:nvCxnSpPr>
          <p:spPr>
            <a:xfrm>
              <a:off x="251722" y="3875056"/>
              <a:ext cx="2431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47D53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15" name="Caixa de Texto 2"/>
            <p:cNvSpPr txBox="1">
              <a:spLocks noChangeArrowheads="1"/>
            </p:cNvSpPr>
            <p:nvPr/>
          </p:nvSpPr>
          <p:spPr bwMode="auto">
            <a:xfrm>
              <a:off x="521788" y="3772051"/>
              <a:ext cx="690855" cy="20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marL="0" marR="0" lvl="0" indent="0" eaLnBrk="1" latinLnBrk="0">
                <a:lnSpc>
                  <a:spcPct val="115000"/>
                </a:lnSpc>
                <a:buNone/>
                <a:tabLst/>
                <a:defRPr kumimoji="0" sz="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defRPr>
              </a:lvl1pPr>
            </a:lstStyle>
            <a:p>
              <a:pPr marL="0" marR="0" lvl="0" indent="0" defTabSz="45720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cs typeface="Times New Roman"/>
                </a:rPr>
                <a:t>BATCH</a:t>
              </a:r>
              <a:endParaRPr kumimoji="0" lang="pt-BR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Times New Roman"/>
              </a:endParaRPr>
            </a:p>
          </p:txBody>
        </p:sp>
      </p:grpSp>
      <p:grpSp>
        <p:nvGrpSpPr>
          <p:cNvPr id="216" name="Grupo 215"/>
          <p:cNvGrpSpPr/>
          <p:nvPr/>
        </p:nvGrpSpPr>
        <p:grpSpPr>
          <a:xfrm>
            <a:off x="257426" y="5167376"/>
            <a:ext cx="1118033" cy="355858"/>
            <a:chOff x="251722" y="3700043"/>
            <a:chExt cx="1118033" cy="355858"/>
          </a:xfrm>
        </p:grpSpPr>
        <p:cxnSp>
          <p:nvCxnSpPr>
            <p:cNvPr id="217" name="Conector de seta reta 216"/>
            <p:cNvCxnSpPr/>
            <p:nvPr/>
          </p:nvCxnSpPr>
          <p:spPr>
            <a:xfrm>
              <a:off x="251722" y="3875056"/>
              <a:ext cx="2431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47D53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sp>
          <p:nvSpPr>
            <p:cNvPr id="218" name="Caixa de Texto 2"/>
            <p:cNvSpPr txBox="1">
              <a:spLocks noChangeArrowheads="1"/>
            </p:cNvSpPr>
            <p:nvPr/>
          </p:nvSpPr>
          <p:spPr bwMode="auto">
            <a:xfrm>
              <a:off x="521788" y="3700043"/>
              <a:ext cx="847967" cy="355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marL="0" marR="0" lvl="0" indent="0" eaLnBrk="1" latinLnBrk="0">
                <a:lnSpc>
                  <a:spcPct val="115000"/>
                </a:lnSpc>
                <a:buNone/>
                <a:tabLst/>
                <a:defRPr kumimoji="0" sz="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defRPr>
              </a:lvl1pPr>
            </a:lstStyle>
            <a:p>
              <a:pPr marL="0" marR="0" lvl="0" indent="0" defTabSz="45720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cs typeface="Times New Roman"/>
                </a:rPr>
                <a:t>BATCH</a:t>
              </a:r>
            </a:p>
            <a:p>
              <a:pPr marL="0" marR="0" lvl="0" indent="0" defTabSz="45720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cs typeface="Times New Roman"/>
                </a:rPr>
                <a:t>VIA INTEGRAÇÃO</a:t>
              </a:r>
              <a:endParaRPr kumimoji="0" lang="pt-BR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Times New Roman"/>
              </a:endParaRPr>
            </a:p>
          </p:txBody>
        </p:sp>
      </p:grpSp>
      <p:grpSp>
        <p:nvGrpSpPr>
          <p:cNvPr id="219" name="Grupo 218"/>
          <p:cNvGrpSpPr/>
          <p:nvPr/>
        </p:nvGrpSpPr>
        <p:grpSpPr>
          <a:xfrm>
            <a:off x="251520" y="4128584"/>
            <a:ext cx="960921" cy="347587"/>
            <a:chOff x="251722" y="3697127"/>
            <a:chExt cx="960921" cy="347587"/>
          </a:xfrm>
        </p:grpSpPr>
        <p:cxnSp>
          <p:nvCxnSpPr>
            <p:cNvPr id="220" name="Conector de seta reta 219"/>
            <p:cNvCxnSpPr/>
            <p:nvPr/>
          </p:nvCxnSpPr>
          <p:spPr>
            <a:xfrm>
              <a:off x="251722" y="3875056"/>
              <a:ext cx="243124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21" name="Caixa de Texto 2"/>
            <p:cNvSpPr txBox="1">
              <a:spLocks noChangeArrowheads="1"/>
            </p:cNvSpPr>
            <p:nvPr/>
          </p:nvSpPr>
          <p:spPr bwMode="auto">
            <a:xfrm>
              <a:off x="521788" y="3697127"/>
              <a:ext cx="690855" cy="347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marL="0" marR="0" lvl="0" indent="0" eaLnBrk="1" latinLnBrk="0">
                <a:lnSpc>
                  <a:spcPct val="115000"/>
                </a:lnSpc>
                <a:buNone/>
                <a:tabLst/>
                <a:defRPr kumimoji="0" sz="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defRPr>
              </a:lvl1pPr>
            </a:lstStyle>
            <a:p>
              <a:pPr marL="0" marR="0" lvl="0" indent="0" defTabSz="457200" eaLnBrk="1" fontAlgn="base" latinLnBrk="0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tabLst/>
                <a:defRPr/>
              </a:pPr>
              <a:r>
                <a:rPr kumimoji="0" lang="pt-B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cs typeface="Times New Roman"/>
                </a:rPr>
                <a:t>CARGA ARQUIVOS</a:t>
              </a:r>
              <a:endParaRPr kumimoji="0" lang="pt-BR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Times New Roman"/>
              </a:endParaRPr>
            </a:p>
          </p:txBody>
        </p:sp>
      </p:grpSp>
      <p:grpSp>
        <p:nvGrpSpPr>
          <p:cNvPr id="222" name="Grupo 221"/>
          <p:cNvGrpSpPr/>
          <p:nvPr/>
        </p:nvGrpSpPr>
        <p:grpSpPr>
          <a:xfrm>
            <a:off x="4453330" y="2043536"/>
            <a:ext cx="780589" cy="1411435"/>
            <a:chOff x="2974916" y="2043536"/>
            <a:chExt cx="780589" cy="1411435"/>
          </a:xfrm>
        </p:grpSpPr>
        <p:sp>
          <p:nvSpPr>
            <p:cNvPr id="223" name="Caixa de Texto 2"/>
            <p:cNvSpPr txBox="1">
              <a:spLocks noChangeArrowheads="1"/>
            </p:cNvSpPr>
            <p:nvPr/>
          </p:nvSpPr>
          <p:spPr bwMode="auto">
            <a:xfrm rot="16200000">
              <a:off x="2713962" y="2347486"/>
              <a:ext cx="1302497" cy="7805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headEnd type="none"/>
              <a:tailEnd type="arrow"/>
            </a:ln>
            <a:effectLst/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Distribuição das informações macro dos produtos e serviços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para agrupamentos no nível analítico</a:t>
              </a:r>
              <a:endParaRPr lang="pt-BR" sz="800" dirty="0">
                <a:solidFill>
                  <a:srgbClr val="447D53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224" name="Conector de seta reta 223"/>
            <p:cNvCxnSpPr/>
            <p:nvPr/>
          </p:nvCxnSpPr>
          <p:spPr>
            <a:xfrm>
              <a:off x="3710116" y="2043536"/>
              <a:ext cx="0" cy="1411435"/>
            </a:xfrm>
            <a:prstGeom prst="straightConnector1">
              <a:avLst/>
            </a:prstGeom>
            <a:noFill/>
            <a:ln w="25400" cap="flat" cmpd="sng" algn="ctr">
              <a:solidFill>
                <a:srgbClr val="447D53"/>
              </a:solidFill>
              <a:prstDash val="solid"/>
              <a:headEnd type="arrow"/>
              <a:tailEnd type="none"/>
            </a:ln>
            <a:effectLst/>
          </p:spPr>
        </p:cxnSp>
      </p:grpSp>
      <p:grpSp>
        <p:nvGrpSpPr>
          <p:cNvPr id="225" name="Grupo 224"/>
          <p:cNvGrpSpPr/>
          <p:nvPr/>
        </p:nvGrpSpPr>
        <p:grpSpPr>
          <a:xfrm>
            <a:off x="3930574" y="4110381"/>
            <a:ext cx="497435" cy="1395408"/>
            <a:chOff x="3232424" y="2086530"/>
            <a:chExt cx="497435" cy="1395408"/>
          </a:xfrm>
        </p:grpSpPr>
        <p:sp>
          <p:nvSpPr>
            <p:cNvPr id="226" name="Caixa de Texto 2"/>
            <p:cNvSpPr txBox="1">
              <a:spLocks noChangeArrowheads="1"/>
            </p:cNvSpPr>
            <p:nvPr/>
          </p:nvSpPr>
          <p:spPr bwMode="auto">
            <a:xfrm rot="16200000">
              <a:off x="2829893" y="2489062"/>
              <a:ext cx="1302497" cy="49743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headEnd type="none"/>
              <a:tailEnd type="arrow"/>
            </a:ln>
            <a:effectLst/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Distribuição das informações macro para o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catálogo comercial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local</a:t>
              </a:r>
              <a:endParaRPr lang="pt-BR" sz="800" dirty="0">
                <a:solidFill>
                  <a:srgbClr val="447D53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227" name="Conector de seta reta 226"/>
            <p:cNvCxnSpPr/>
            <p:nvPr/>
          </p:nvCxnSpPr>
          <p:spPr>
            <a:xfrm flipH="1" flipV="1">
              <a:off x="3710116" y="2086530"/>
              <a:ext cx="4939" cy="1395408"/>
            </a:xfrm>
            <a:prstGeom prst="straightConnector1">
              <a:avLst/>
            </a:prstGeom>
            <a:noFill/>
            <a:ln w="25400" cap="flat" cmpd="sng" algn="ctr">
              <a:solidFill>
                <a:srgbClr val="447D53"/>
              </a:solidFill>
              <a:prstDash val="solid"/>
              <a:headEnd type="arrow"/>
              <a:tailEnd type="none"/>
            </a:ln>
            <a:effectLst/>
          </p:spPr>
        </p:cxnSp>
      </p:grpSp>
      <p:grpSp>
        <p:nvGrpSpPr>
          <p:cNvPr id="228" name="Grupo 227"/>
          <p:cNvGrpSpPr/>
          <p:nvPr/>
        </p:nvGrpSpPr>
        <p:grpSpPr>
          <a:xfrm>
            <a:off x="6836388" y="4128124"/>
            <a:ext cx="497435" cy="1395408"/>
            <a:chOff x="3232424" y="2086530"/>
            <a:chExt cx="497435" cy="1395408"/>
          </a:xfrm>
        </p:grpSpPr>
        <p:sp>
          <p:nvSpPr>
            <p:cNvPr id="229" name="Caixa de Texto 2"/>
            <p:cNvSpPr txBox="1">
              <a:spLocks noChangeArrowheads="1"/>
            </p:cNvSpPr>
            <p:nvPr/>
          </p:nvSpPr>
          <p:spPr bwMode="auto">
            <a:xfrm rot="16200000">
              <a:off x="2829893" y="2489062"/>
              <a:ext cx="1302497" cy="49743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headEnd type="none"/>
              <a:tailEnd type="arrow"/>
            </a:ln>
            <a:effectLst/>
          </p:spPr>
          <p:txBody>
            <a:bodyPr rot="0" vert="horz" wrap="square" lIns="36000" tIns="36000" rIns="36000" bIns="36000" anchor="t" anchorCtr="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Distribuição das informações macro para o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catálogo financeiro </a:t>
              </a:r>
              <a:r>
                <a:rPr lang="pt-BR" sz="800" dirty="0" smtClean="0">
                  <a:solidFill>
                    <a:srgbClr val="447D53"/>
                  </a:solidFill>
                  <a:ea typeface="Calibri"/>
                  <a:cs typeface="Times New Roman"/>
                </a:rPr>
                <a:t>local</a:t>
              </a:r>
              <a:endParaRPr lang="pt-BR" sz="800" dirty="0">
                <a:solidFill>
                  <a:srgbClr val="447D53"/>
                </a:solidFill>
                <a:ea typeface="Calibri"/>
                <a:cs typeface="Times New Roman"/>
              </a:endParaRPr>
            </a:p>
          </p:txBody>
        </p:sp>
        <p:cxnSp>
          <p:nvCxnSpPr>
            <p:cNvPr id="230" name="Conector de seta reta 229"/>
            <p:cNvCxnSpPr/>
            <p:nvPr/>
          </p:nvCxnSpPr>
          <p:spPr>
            <a:xfrm flipH="1" flipV="1">
              <a:off x="3710116" y="2086530"/>
              <a:ext cx="4939" cy="1395408"/>
            </a:xfrm>
            <a:prstGeom prst="straightConnector1">
              <a:avLst/>
            </a:prstGeom>
            <a:noFill/>
            <a:ln w="25400" cap="flat" cmpd="sng" algn="ctr">
              <a:solidFill>
                <a:srgbClr val="447D53"/>
              </a:solidFill>
              <a:prstDash val="solid"/>
              <a:headEnd type="arrow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8120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2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256"/>
</p:tagLst>
</file>

<file path=ppt/theme/theme1.xml><?xml version="1.0" encoding="utf-8"?>
<a:theme xmlns:a="http://schemas.openxmlformats.org/drawingml/2006/main" name="Office Theme">
  <a:themeElements>
    <a:clrScheme name="Oi">
      <a:dk1>
        <a:srgbClr val="FFFFFF"/>
      </a:dk1>
      <a:lt1>
        <a:srgbClr val="FFFFFF"/>
      </a:lt1>
      <a:dk2>
        <a:srgbClr val="BFAF8F"/>
      </a:dk2>
      <a:lt2>
        <a:srgbClr val="000000"/>
      </a:lt2>
      <a:accent1>
        <a:srgbClr val="C9B799"/>
      </a:accent1>
      <a:accent2>
        <a:srgbClr val="E4DED1"/>
      </a:accent2>
      <a:accent3>
        <a:srgbClr val="E3D7BF"/>
      </a:accent3>
      <a:accent4>
        <a:srgbClr val="D4C5A9"/>
      </a:accent4>
      <a:accent5>
        <a:srgbClr val="C9B799"/>
      </a:accent5>
      <a:accent6>
        <a:srgbClr val="7F7F7F"/>
      </a:accent6>
      <a:hlink>
        <a:srgbClr val="CCCCFF"/>
      </a:hlink>
      <a:folHlink>
        <a:srgbClr val="858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wrap="square" rtlCol="0" anchor="ctr">
        <a:noAutofit/>
      </a:bodyPr>
      <a:lstStyle>
        <a:defPPr algn="ctr">
          <a:defRPr sz="1200" b="1" dirty="0" smtClean="0">
            <a:solidFill>
              <a:schemeClr val="accent6"/>
            </a:solidFill>
          </a:defRPr>
        </a:defPPr>
      </a:lstStyle>
    </a:spDef>
    <a:lnDef>
      <a:spPr bwMode="auto">
        <a:solidFill>
          <a:srgbClr val="00B8FF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2E5DB5-084C-4AD4-85C3-1CDEB9117C64}"/>
</file>

<file path=customXml/itemProps2.xml><?xml version="1.0" encoding="utf-8"?>
<ds:datastoreItem xmlns:ds="http://schemas.openxmlformats.org/officeDocument/2006/customXml" ds:itemID="{5913E938-2F56-40A6-BCC7-903CD5D087BA}"/>
</file>

<file path=customXml/itemProps3.xml><?xml version="1.0" encoding="utf-8"?>
<ds:datastoreItem xmlns:ds="http://schemas.openxmlformats.org/officeDocument/2006/customXml" ds:itemID="{7264B0A9-36FB-4E7E-B77D-12965D2447A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26410</TotalTime>
  <Words>439</Words>
  <Application>Microsoft Office PowerPoint</Application>
  <PresentationFormat>Apresentação na tela (4:3)</PresentationFormat>
  <Paragraphs>124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Catalogo de Produtos</vt:lpstr>
      <vt:lpstr>Desenho do Produto</vt:lpstr>
      <vt:lpstr>Venda - Produto Convergente</vt:lpstr>
      <vt:lpstr>Catálogo de Produtos e Serviços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- Gestão da Demanda</dc:title>
  <dc:subject>Findings e Recomendações</dc:subject>
  <dc:creator>Maksen + PT + OI</dc:creator>
  <cp:lastModifiedBy>Rodrigo Martins</cp:lastModifiedBy>
  <cp:revision>1038</cp:revision>
  <cp:lastPrinted>1601-01-01T00:00:00Z</cp:lastPrinted>
  <dcterms:created xsi:type="dcterms:W3CDTF">2011-03-11T23:35:55Z</dcterms:created>
  <dcterms:modified xsi:type="dcterms:W3CDTF">2012-10-11T18:08:09Z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