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9" r:id="rId2"/>
    <p:sldId id="298" r:id="rId3"/>
    <p:sldId id="311" r:id="rId4"/>
    <p:sldId id="307" r:id="rId5"/>
    <p:sldId id="309" r:id="rId6"/>
    <p:sldId id="310" r:id="rId7"/>
    <p:sldId id="312" r:id="rId8"/>
    <p:sldId id="300" r:id="rId9"/>
    <p:sldId id="306" r:id="rId10"/>
    <p:sldId id="301" r:id="rId11"/>
    <p:sldId id="302" r:id="rId12"/>
    <p:sldId id="303" r:id="rId13"/>
    <p:sldId id="304" r:id="rId14"/>
    <p:sldId id="305" r:id="rId15"/>
    <p:sldId id="313" r:id="rId16"/>
    <p:sldId id="315" r:id="rId17"/>
    <p:sldId id="314" r:id="rId18"/>
    <p:sldId id="316" r:id="rId19"/>
    <p:sldId id="308" r:id="rId20"/>
  </p:sldIdLst>
  <p:sldSz cx="9144000" cy="6858000" type="screen4x3"/>
  <p:notesSz cx="7035800" cy="9194800"/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  <a:srgbClr val="445511"/>
    <a:srgbClr val="557799"/>
    <a:srgbClr val="FF9900"/>
    <a:srgbClr val="FF0000"/>
    <a:srgbClr val="F8F8F8"/>
    <a:srgbClr val="C0C0C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>
        <p:scale>
          <a:sx n="80" d="100"/>
          <a:sy n="80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8725" y="695325"/>
            <a:ext cx="4579938" cy="3435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7213"/>
            <a:ext cx="5159375" cy="413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85042" y="8733572"/>
            <a:ext cx="3049072" cy="459740"/>
          </a:xfrm>
          <a:prstGeom prst="rect">
            <a:avLst/>
          </a:prstGeom>
          <a:noFill/>
        </p:spPr>
        <p:txBody>
          <a:bodyPr/>
          <a:lstStyle/>
          <a:p>
            <a:fld id="{E3F4E946-A877-48DD-B97C-E9F12ABBD0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1" name="Picture 121"/>
          <p:cNvPicPr>
            <a:picLocks noChangeAspect="1" noChangeArrowheads="1"/>
          </p:cNvPicPr>
          <p:nvPr/>
        </p:nvPicPr>
        <p:blipFill>
          <a:blip r:embed="rId2"/>
          <a:srcRect t="37500"/>
          <a:stretch>
            <a:fillRect/>
          </a:stretch>
        </p:blipFill>
        <p:spPr bwMode="gray">
          <a:xfrm>
            <a:off x="0" y="0"/>
            <a:ext cx="9144000" cy="3811588"/>
          </a:xfrm>
          <a:prstGeom prst="rect">
            <a:avLst/>
          </a:prstGeom>
          <a:noFill/>
        </p:spPr>
      </p:pic>
      <p:sp>
        <p:nvSpPr>
          <p:cNvPr id="10337" name="Rectangle 97"/>
          <p:cNvSpPr>
            <a:spLocks noChangeArrowheads="1"/>
          </p:cNvSpPr>
          <p:nvPr/>
        </p:nvSpPr>
        <p:spPr bwMode="gray">
          <a:xfrm>
            <a:off x="0" y="3433763"/>
            <a:ext cx="9144000" cy="34242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36813" y="4887913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52688" y="6065838"/>
            <a:ext cx="6216650" cy="514350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351" name="Text Box 111"/>
          <p:cNvSpPr txBox="1">
            <a:spLocks noChangeArrowheads="1"/>
          </p:cNvSpPr>
          <p:nvPr/>
        </p:nvSpPr>
        <p:spPr bwMode="gray">
          <a:xfrm>
            <a:off x="401638" y="6557963"/>
            <a:ext cx="8415337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000" b="0">
                <a:solidFill>
                  <a:schemeClr val="bg1"/>
                </a:solidFill>
              </a:rPr>
              <a:t>Copyright © 2009 Accenture  All Rights Reserved. Accenture, its logo, and High Performance Delivered are trademarks of Accenture.</a:t>
            </a:r>
          </a:p>
        </p:txBody>
      </p:sp>
      <p:pic>
        <p:nvPicPr>
          <p:cNvPr id="10352" name="Picture 1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79400" y="2149475"/>
            <a:ext cx="3821113" cy="1885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94B8D5-66B4-4039-B63E-3D1469CF1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617538"/>
            <a:ext cx="1946275" cy="5707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238" y="617538"/>
            <a:ext cx="5691187" cy="5707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BB8A37-80C2-4466-8711-276335413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591A83-9531-4BCF-BFBF-AAFCD222C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8A61A4-76E8-45DA-9183-399FEE225D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238" y="1905000"/>
            <a:ext cx="3817937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575" y="1905000"/>
            <a:ext cx="3819525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AD3224-DAAF-4202-987D-729E2776FA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1D445D-6826-42B5-8BB1-4E533F8D9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E7768E-21A4-451A-9400-6BDBAE8CBC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60B3D-0291-4F0F-8150-4C3375496D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47F0AD-1A86-4ECC-951C-D9F7B273A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174796-F5AD-4449-A323-F62CECCFD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AC Banner"/>
          <p:cNvSpPr>
            <a:spLocks noChangeArrowheads="1"/>
          </p:cNvSpPr>
          <p:nvPr/>
        </p:nvSpPr>
        <p:spPr bwMode="gray">
          <a:xfrm>
            <a:off x="0" y="0"/>
            <a:ext cx="9144000" cy="1752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15" name="Picture 91" descr="accenture_whit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220663" y="1089025"/>
            <a:ext cx="185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Grp="1" noChangeArrowheads="1"/>
          </p:cNvSpPr>
          <p:nvPr>
            <p:ph type="body" idx="1"/>
          </p:nvPr>
        </p:nvSpPr>
        <p:spPr bwMode="gray">
          <a:xfrm>
            <a:off x="1011238" y="1905000"/>
            <a:ext cx="7789862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269163" y="6503988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9FFA4B1B-167D-4328-8730-3C4C0DE7DB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title"/>
          </p:nvPr>
        </p:nvSpPr>
        <p:spPr bwMode="gray">
          <a:xfrm>
            <a:off x="2570163" y="617538"/>
            <a:ext cx="4465637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7083425" y="0"/>
            <a:ext cx="2058988" cy="1752600"/>
          </a:xfrm>
          <a:prstGeom prst="rect">
            <a:avLst/>
          </a:prstGeom>
          <a:noFill/>
        </p:spPr>
      </p:pic>
      <p:sp>
        <p:nvSpPr>
          <p:cNvPr id="1124" name="Text Box 100"/>
          <p:cNvSpPr txBox="1">
            <a:spLocks noChangeArrowheads="1"/>
          </p:cNvSpPr>
          <p:nvPr/>
        </p:nvSpPr>
        <p:spPr bwMode="auto">
          <a:xfrm>
            <a:off x="150813" y="6569075"/>
            <a:ext cx="29876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/>
              <a:t>Copyright © 2009 Accenture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600">
          <a:solidFill>
            <a:schemeClr val="tx1"/>
          </a:solidFill>
          <a:latin typeface="+mn-lt"/>
        </a:defRPr>
      </a:lvl2pPr>
      <a:lvl3pPr marL="858838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200150" indent="-2270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14811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oleObject" Target="Drawing23/Drawing/~Page-1/Documento.6" TargetMode="External"/><Relationship Id="rId18" Type="http://schemas.openxmlformats.org/officeDocument/2006/relationships/oleObject" Target="Drawing23/Drawing/~Page-1/Processo.48" TargetMode="External"/><Relationship Id="rId26" Type="http://schemas.openxmlformats.org/officeDocument/2006/relationships/oleObject" Target="Drawing23/Drawing/~Page-1/Processo.23" TargetMode="External"/><Relationship Id="rId3" Type="http://schemas.openxmlformats.org/officeDocument/2006/relationships/oleObject" Target="Drawing23/Drawing/~Page-1/Processo.2" TargetMode="External"/><Relationship Id="rId21" Type="http://schemas.openxmlformats.org/officeDocument/2006/relationships/oleObject" Target="Drawing23/Drawing/~Page-1/Processo.18" TargetMode="External"/><Relationship Id="rId7" Type="http://schemas.openxmlformats.org/officeDocument/2006/relationships/oleObject" Target="Drawing23/Drawing/~Page-1/Processo.58" TargetMode="External"/><Relationship Id="rId12" Type="http://schemas.openxmlformats.org/officeDocument/2006/relationships/image" Target="../media/image27.png"/><Relationship Id="rId17" Type="http://schemas.openxmlformats.org/officeDocument/2006/relationships/oleObject" Target="Drawing23/Drawing/~Page-1/Processo.6" TargetMode="External"/><Relationship Id="rId25" Type="http://schemas.openxmlformats.org/officeDocument/2006/relationships/oleObject" Target="Drawing23/Drawing/~Page-1/Processo.25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20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11" Type="http://schemas.openxmlformats.org/officeDocument/2006/relationships/oleObject" Target="Drawing23/Drawing/~Page-1/Processo.14" TargetMode="External"/><Relationship Id="rId24" Type="http://schemas.openxmlformats.org/officeDocument/2006/relationships/oleObject" Target="Drawing23/Drawing/~Page-1/Processo.20" TargetMode="External"/><Relationship Id="rId5" Type="http://schemas.openxmlformats.org/officeDocument/2006/relationships/oleObject" Target="Drawing23/Drawing/~Page-1/Processo.3" TargetMode="External"/><Relationship Id="rId15" Type="http://schemas.openxmlformats.org/officeDocument/2006/relationships/oleObject" Target="Drawing23/Drawing/~Page-1/Processo.27" TargetMode="External"/><Relationship Id="rId23" Type="http://schemas.openxmlformats.org/officeDocument/2006/relationships/oleObject" Target="Drawing23/Drawing/~Page-1/Processo.22" TargetMode="External"/><Relationship Id="rId10" Type="http://schemas.openxmlformats.org/officeDocument/2006/relationships/image" Target="../media/image26.png"/><Relationship Id="rId19" Type="http://schemas.openxmlformats.org/officeDocument/2006/relationships/oleObject" Target="Drawing23/Drawing/~Page-1/Processo.15" TargetMode="External"/><Relationship Id="rId4" Type="http://schemas.openxmlformats.org/officeDocument/2006/relationships/image" Target="../media/image23.png"/><Relationship Id="rId9" Type="http://schemas.openxmlformats.org/officeDocument/2006/relationships/oleObject" Target="Drawing23/Drawing/~Page-1/Processo.13" TargetMode="External"/><Relationship Id="rId14" Type="http://schemas.openxmlformats.org/officeDocument/2006/relationships/oleObject" Target="Drawing23/Drawing/~Page-1/Processo.64" TargetMode="External"/><Relationship Id="rId22" Type="http://schemas.openxmlformats.org/officeDocument/2006/relationships/oleObject" Target="Drawing23/Drawing/~Page-1/Documento.1" TargetMode="External"/><Relationship Id="rId27" Type="http://schemas.openxmlformats.org/officeDocument/2006/relationships/oleObject" Target="Drawing23/Drawing/~Page-1/Processo.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452688" y="5997598"/>
            <a:ext cx="6216650" cy="5143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Detalhamento Conceitos </a:t>
            </a:r>
            <a:endParaRPr lang="en-US" dirty="0"/>
          </a:p>
        </p:txBody>
      </p:sp>
      <p:sp>
        <p:nvSpPr>
          <p:cNvPr id="139279" name="Rectangle 1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</a:t>
            </a:r>
            <a:r>
              <a:rPr lang="pt-BR" dirty="0" err="1" smtClean="0"/>
              <a:t>Arbor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Tarifas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184150" y="1500496"/>
            <a:ext cx="7488238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faturar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associadas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subscrição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Domínio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>
                <a:latin typeface="+mn-lt"/>
              </a:rPr>
              <a:t>Recurring</a:t>
            </a:r>
            <a:r>
              <a:rPr lang="pt-BR" sz="1600" b="0" kern="0" dirty="0">
                <a:latin typeface="+mn-lt"/>
              </a:rPr>
              <a:t> Charge ou cobrança recorrente é uma cobrança periódica </a:t>
            </a:r>
            <a:r>
              <a:rPr lang="pt-BR" sz="1600" b="0" kern="0" dirty="0" smtClean="0">
                <a:latin typeface="+mn-lt"/>
              </a:rPr>
              <a:t>que </a:t>
            </a:r>
            <a:r>
              <a:rPr lang="pt-BR" sz="1600" b="0" kern="0" dirty="0">
                <a:latin typeface="+mn-lt"/>
              </a:rPr>
              <a:t>se renova a cada ciclo de faturamento. </a:t>
            </a:r>
            <a:endParaRPr lang="pt-BR" sz="1600" b="0" kern="0" dirty="0" err="1">
              <a:latin typeface="+mn-lt"/>
            </a:endParaRP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>
                <a:latin typeface="+mn-lt"/>
              </a:rPr>
              <a:t>Exemplo: Assinatura do plano, Guias de uso, Recarga de pré-pago, etc...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>
                <a:latin typeface="+mn-lt"/>
              </a:rPr>
              <a:t>Obs</a:t>
            </a:r>
            <a:r>
              <a:rPr lang="pt-BR" sz="1600" b="0" kern="0" dirty="0">
                <a:latin typeface="+mn-lt"/>
              </a:rPr>
              <a:t>: Pode ser pró-rata</a:t>
            </a:r>
            <a:r>
              <a:rPr lang="pt-BR" sz="1600" b="0" kern="0" dirty="0" smtClean="0">
                <a:latin typeface="+mn-lt"/>
              </a:rPr>
              <a:t>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 smtClean="0">
                <a:latin typeface="+mn-lt"/>
              </a:rPr>
              <a:t>Non</a:t>
            </a:r>
            <a:r>
              <a:rPr lang="pt-BR" sz="1600" b="0" kern="0" dirty="0" smtClean="0">
                <a:latin typeface="+mn-lt"/>
              </a:rPr>
              <a:t> </a:t>
            </a:r>
            <a:r>
              <a:rPr lang="pt-BR" sz="1600" b="0" kern="0" dirty="0" err="1" smtClean="0">
                <a:latin typeface="+mn-lt"/>
              </a:rPr>
              <a:t>Recurring</a:t>
            </a:r>
            <a:r>
              <a:rPr lang="pt-BR" sz="1600" b="0" kern="0" dirty="0" smtClean="0">
                <a:latin typeface="+mn-lt"/>
              </a:rPr>
              <a:t> Charge ou cobrança não recorrente é uma cobrança que ocorre uma única vez e que não se renova.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smtClean="0">
                <a:latin typeface="+mn-lt"/>
              </a:rPr>
              <a:t>Exemplos: Número Ouro, Parcelas de um parcelamento, etc...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err="1" smtClean="0">
                <a:latin typeface="+mn-lt"/>
              </a:rPr>
              <a:t>Usage</a:t>
            </a:r>
            <a:r>
              <a:rPr lang="pt-BR" sz="1600" b="0" kern="0" dirty="0" smtClean="0">
                <a:latin typeface="+mn-lt"/>
              </a:rPr>
              <a:t> ou uso é uma cobrança devido a utilização da rede, ou seja, do seu uso dos serviços. 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600" b="0" kern="0" dirty="0" smtClean="0">
                <a:latin typeface="+mn-lt"/>
              </a:rPr>
              <a:t>Exemplo: SMS, Uso de voz, MMS, </a:t>
            </a:r>
            <a:r>
              <a:rPr lang="pt-BR" sz="1600" b="0" kern="0" dirty="0" err="1" smtClean="0">
                <a:latin typeface="+mn-lt"/>
              </a:rPr>
              <a:t>Wap</a:t>
            </a:r>
            <a:r>
              <a:rPr lang="pt-BR" sz="1600" b="0" kern="0" dirty="0" smtClean="0">
                <a:latin typeface="+mn-lt"/>
              </a:rPr>
              <a:t>, etc...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pt-BR" sz="1400" b="0" kern="0" dirty="0" err="1">
              <a:latin typeface="+mn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848600" y="2872864"/>
            <a:ext cx="838200" cy="719138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solidFill>
                  <a:schemeClr val="tx1"/>
                </a:solidFill>
              </a:rPr>
              <a:t>RC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891463" y="4211127"/>
            <a:ext cx="719137" cy="719137"/>
            <a:chOff x="5047" y="2640"/>
            <a:chExt cx="453" cy="45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2700000">
              <a:off x="5047" y="2640"/>
              <a:ext cx="453" cy="45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eaLnBrk="1" hangingPunct="1">
                <a:spcBef>
                  <a:spcPct val="50000"/>
                </a:spcBef>
              </a:pPr>
              <a:endParaRPr lang="pt-BR" sz="2400">
                <a:solidFill>
                  <a:schemeClr val="tx1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102" y="2784"/>
              <a:ext cx="3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NRC</a:t>
              </a: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924800" y="5471625"/>
            <a:ext cx="685800" cy="685800"/>
          </a:xfrm>
          <a:prstGeom prst="star5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U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Descontos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79400" y="1733814"/>
            <a:ext cx="7448550" cy="4821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Reduz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valor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tarifa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recorrente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(RC),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recorrente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(NRC)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(UC).</a:t>
            </a: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forma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percentual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dinheiro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fornecido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nível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subscrição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76263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Desconto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sobre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chamadas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longa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distância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76263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pt-BR" sz="2000" b="0" kern="0" dirty="0" smtClean="0">
                <a:latin typeface="+mn-lt"/>
              </a:rPr>
              <a:t>Desconto percentual em cima de uma RC.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99400" y="2297376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de Crédito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79400" y="1802054"/>
            <a:ext cx="7554415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 smtClean="0">
                <a:latin typeface="+mn-lt"/>
              </a:rPr>
              <a:t>Unidade </a:t>
            </a:r>
            <a:r>
              <a:rPr lang="pt-BR" sz="1400" b="0" kern="0" dirty="0">
                <a:latin typeface="+mn-lt"/>
              </a:rPr>
              <a:t>de Crédito diz respeito a uso gratuito ou a redução monetária.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São principalmente usadas para oferecer uso gratuito, tal como 10 minutos gratuitos de chamadas locais, apesar também de poder oferecer um crédito em dinheiro. O crédito pode ser configurado para ser usado por um período de dias, meses, anos ou ciclos (</a:t>
            </a:r>
            <a:r>
              <a:rPr lang="pt-BR" sz="1400" b="0" kern="0" dirty="0" err="1">
                <a:latin typeface="+mn-lt"/>
              </a:rPr>
              <a:t>Rollover</a:t>
            </a:r>
            <a:r>
              <a:rPr lang="pt-BR" sz="1400" b="0" kern="0" dirty="0">
                <a:latin typeface="+mn-lt"/>
              </a:rPr>
              <a:t>).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Pode ter nível de conta ou de subscrição.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Pode ser dependente ou independente do ciclo de faturamento da conta.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Pertence a um Plano de Unidades de </a:t>
            </a:r>
            <a:r>
              <a:rPr lang="pt-BR" sz="1400" b="0" kern="0" dirty="0" smtClean="0">
                <a:latin typeface="+mn-lt"/>
              </a:rPr>
              <a:t>Crédito</a:t>
            </a:r>
            <a:endParaRPr lang="pt-BR" sz="1400" b="0" kern="0" dirty="0">
              <a:latin typeface="+mn-lt"/>
            </a:endParaRP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 Exemplo: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>
                <a:latin typeface="+mn-lt"/>
              </a:rPr>
              <a:t>A empresa pode oferecer 100 minutos de ligação local gratuitos por mês. A cada mês, o cliente terá 100 minutos de ligação local sem pagar nada por isso, porém se ele não usar este crédito naquele mês, ele não acumula para o próximo. Isto é um exemplo de crédito dependente de ciclo. (com o </a:t>
            </a:r>
            <a:r>
              <a:rPr lang="pt-BR" sz="1400" b="0" kern="0" dirty="0" err="1">
                <a:latin typeface="+mn-lt"/>
              </a:rPr>
              <a:t>Rollover</a:t>
            </a:r>
            <a:r>
              <a:rPr lang="pt-BR" sz="1400" b="0" kern="0" dirty="0">
                <a:latin typeface="+mn-lt"/>
              </a:rPr>
              <a:t> isso muda</a:t>
            </a:r>
            <a:r>
              <a:rPr lang="pt-BR" sz="1400" b="0" kern="0" dirty="0" smtClean="0">
                <a:latin typeface="+mn-lt"/>
              </a:rPr>
              <a:t>!)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1400" b="0" kern="0" dirty="0" smtClean="0">
                <a:latin typeface="+mn-lt"/>
              </a:rPr>
              <a:t>A </a:t>
            </a:r>
            <a:r>
              <a:rPr lang="pt-BR" sz="1400" b="0" kern="0" dirty="0">
                <a:latin typeface="+mn-lt"/>
              </a:rPr>
              <a:t>empresa oferece um crédito de R$15,00 por incentivo ao débito automático, que ele pode gastar num período de 3 meses. Então o cliente poderá gastar tudo no primeiro mês, ou gastar R$5,00 no primeiro mês e R$10,00 no segundo mês. Isto é um exemplo de crédito independente de ciclo.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pt-BR" sz="1800" b="0" kern="0" dirty="0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9600" y="2365616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</a:rPr>
              <a:t>uc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Corridors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069" y="1992573"/>
            <a:ext cx="82705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2000" b="0" kern="0" dirty="0" err="1">
                <a:latin typeface="+mn-lt"/>
              </a:rPr>
              <a:t>Corridor</a:t>
            </a:r>
            <a:r>
              <a:rPr lang="pt-BR" sz="2000" b="0" kern="0" dirty="0">
                <a:latin typeface="+mn-lt"/>
              </a:rPr>
              <a:t> </a:t>
            </a:r>
            <a:r>
              <a:rPr lang="pt-BR" sz="2000" b="0" kern="0" dirty="0" err="1">
                <a:latin typeface="+mn-lt"/>
              </a:rPr>
              <a:t>Plan</a:t>
            </a:r>
            <a:r>
              <a:rPr lang="pt-BR" sz="2000" b="0" kern="0" dirty="0">
                <a:latin typeface="+mn-lt"/>
              </a:rPr>
              <a:t> é outra ferramenta promocional e de </a:t>
            </a:r>
            <a:r>
              <a:rPr lang="pt-BR" sz="2000" b="0" kern="0" dirty="0" err="1">
                <a:latin typeface="+mn-lt"/>
              </a:rPr>
              <a:t>provisionamento</a:t>
            </a:r>
            <a:r>
              <a:rPr lang="pt-BR" sz="2000" b="0" kern="0" dirty="0">
                <a:latin typeface="+mn-lt"/>
              </a:rPr>
              <a:t>, que permite </a:t>
            </a:r>
            <a:r>
              <a:rPr lang="pt-BR" sz="2000" b="0" kern="0" dirty="0" err="1">
                <a:latin typeface="+mn-lt"/>
              </a:rPr>
              <a:t>revalorar</a:t>
            </a:r>
            <a:r>
              <a:rPr lang="pt-BR" sz="2000" b="0" kern="0" dirty="0">
                <a:latin typeface="+mn-lt"/>
              </a:rPr>
              <a:t> chamadas, através de descontos ou através da simples </a:t>
            </a:r>
            <a:r>
              <a:rPr lang="pt-BR" sz="2000" b="0" kern="0" dirty="0" err="1">
                <a:latin typeface="+mn-lt"/>
              </a:rPr>
              <a:t>revaloração</a:t>
            </a:r>
            <a:r>
              <a:rPr lang="pt-BR" sz="2000" b="0" kern="0" dirty="0">
                <a:latin typeface="+mn-lt"/>
              </a:rPr>
              <a:t> do uso</a:t>
            </a:r>
            <a:r>
              <a:rPr lang="pt-BR" sz="2000" b="0" kern="0" dirty="0" smtClean="0">
                <a:latin typeface="+mn-lt"/>
              </a:rPr>
              <a:t>.</a:t>
            </a:r>
          </a:p>
          <a:p>
            <a:pPr marL="576263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2000" b="0" kern="0" dirty="0" smtClean="0">
                <a:latin typeface="+mn-lt"/>
              </a:rPr>
              <a:t>Exemplos:</a:t>
            </a:r>
          </a:p>
          <a:p>
            <a:pPr marL="1033463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sz="2000" b="0" kern="0" dirty="0" err="1" smtClean="0">
                <a:latin typeface="+mn-lt"/>
              </a:rPr>
              <a:t>Corridors</a:t>
            </a:r>
            <a:r>
              <a:rPr lang="pt-BR" sz="2000" b="0" kern="0" dirty="0" smtClean="0">
                <a:latin typeface="+mn-lt"/>
              </a:rPr>
              <a:t> aprovisionados para clientes B2B que possuem valores de tarifas </a:t>
            </a:r>
            <a:r>
              <a:rPr lang="pt-BR" sz="2000" b="0" kern="0" dirty="0" err="1" smtClean="0">
                <a:latin typeface="+mn-lt"/>
              </a:rPr>
              <a:t>direfenciadas</a:t>
            </a:r>
            <a:r>
              <a:rPr lang="pt-BR" sz="2000" b="0" kern="0" dirty="0" smtClean="0">
                <a:latin typeface="+mn-lt"/>
              </a:rPr>
              <a:t>.</a:t>
            </a:r>
            <a:endParaRPr lang="pt-BR" sz="2000" b="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Ajustes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266700" y="2041676"/>
            <a:ext cx="7419975" cy="336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Ajuste é uma forma de se efetuar correções de valores já tarifados e/ou faturados em que o erro seja percebido após a conclusão do processo.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Podem estar associados a um item específico ou ser aplicáveis à fatura integralmente.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 limitado ao do item ou da fatura que se está ajustando.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864475" y="1905151"/>
            <a:ext cx="1035050" cy="1135063"/>
            <a:chOff x="4347" y="2233"/>
            <a:chExt cx="652" cy="715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2727362">
              <a:off x="4315" y="2265"/>
              <a:ext cx="715" cy="652"/>
            </a:xfrm>
            <a:custGeom>
              <a:avLst/>
              <a:gdLst>
                <a:gd name="G0" fmla="+- 8147 0 0"/>
                <a:gd name="G1" fmla="+- 8147 0 0"/>
                <a:gd name="G2" fmla="+- 0 0 0"/>
                <a:gd name="G3" fmla="+- 21600 0 8147"/>
                <a:gd name="G4" fmla="+- 21600 0 8147"/>
                <a:gd name="G5" fmla="+- 21600 0 0"/>
                <a:gd name="G6" fmla="+- 8147 0 10800"/>
                <a:gd name="G7" fmla="+- 8147 0 10800"/>
                <a:gd name="G8" fmla="*/ G7 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147" y="0"/>
                  </a:lnTo>
                  <a:lnTo>
                    <a:pt x="8147" y="0"/>
                  </a:lnTo>
                  <a:lnTo>
                    <a:pt x="8147" y="8147"/>
                  </a:lnTo>
                  <a:lnTo>
                    <a:pt x="0" y="8147"/>
                  </a:lnTo>
                  <a:lnTo>
                    <a:pt x="0" y="8147"/>
                  </a:lnTo>
                  <a:lnTo>
                    <a:pt x="0" y="10800"/>
                  </a:lnTo>
                  <a:lnTo>
                    <a:pt x="0" y="13453"/>
                  </a:lnTo>
                  <a:lnTo>
                    <a:pt x="0" y="13453"/>
                  </a:lnTo>
                  <a:lnTo>
                    <a:pt x="8147" y="13453"/>
                  </a:lnTo>
                  <a:lnTo>
                    <a:pt x="8147" y="21600"/>
                  </a:lnTo>
                  <a:lnTo>
                    <a:pt x="8147" y="21600"/>
                  </a:lnTo>
                  <a:lnTo>
                    <a:pt x="10800" y="21600"/>
                  </a:lnTo>
                  <a:lnTo>
                    <a:pt x="13453" y="21600"/>
                  </a:lnTo>
                  <a:lnTo>
                    <a:pt x="13453" y="21600"/>
                  </a:lnTo>
                  <a:lnTo>
                    <a:pt x="13453" y="13453"/>
                  </a:lnTo>
                  <a:lnTo>
                    <a:pt x="21600" y="13453"/>
                  </a:lnTo>
                  <a:lnTo>
                    <a:pt x="21600" y="13453"/>
                  </a:lnTo>
                  <a:lnTo>
                    <a:pt x="21600" y="10800"/>
                  </a:lnTo>
                  <a:lnTo>
                    <a:pt x="21600" y="8147"/>
                  </a:lnTo>
                  <a:lnTo>
                    <a:pt x="21600" y="8147"/>
                  </a:lnTo>
                  <a:lnTo>
                    <a:pt x="13453" y="8147"/>
                  </a:lnTo>
                  <a:lnTo>
                    <a:pt x="13453" y="0"/>
                  </a:lnTo>
                  <a:lnTo>
                    <a:pt x="13453" y="0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02" y="2497"/>
              <a:ext cx="33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chemeClr val="tx1"/>
                  </a:solidFill>
                  <a:latin typeface="Times New Roman" pitchFamily="1" charset="0"/>
                </a:rPr>
                <a:t>ADJ</a:t>
              </a:r>
              <a:endParaRPr lang="en-US" sz="1400">
                <a:solidFill>
                  <a:schemeClr val="tx1"/>
                </a:solidFill>
                <a:latin typeface="Times New Roman" pitchFamily="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planos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76188" y="2604995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 Cliente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9732" y="3735623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Conta Fatura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81496" y="5121422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buClrTx/>
              <a:buSzTx/>
              <a:buFontTx/>
              <a:buNone/>
              <a:tabLst/>
            </a:pPr>
            <a:r>
              <a:rPr lang="pt-BR" sz="1400" dirty="0" smtClean="0"/>
              <a:t>Instância</a:t>
            </a:r>
            <a:endParaRPr lang="en-US" sz="1400" dirty="0" smtClean="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2402959" y="3359920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2420668" y="3781683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0158" y="3445003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 Móvel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4962" y="3863228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 Fixo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041455" y="5135600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Instância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rot="16200000" flipH="1">
            <a:off x="1052618" y="3306760"/>
            <a:ext cx="854182" cy="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rot="5400000">
            <a:off x="501491" y="4141431"/>
            <a:ext cx="1109353" cy="85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2"/>
            <a:endCxn id="19" idx="0"/>
          </p:cNvCxnSpPr>
          <p:nvPr/>
        </p:nvCxnSpPr>
        <p:spPr bwMode="auto">
          <a:xfrm rot="16200000" flipH="1">
            <a:off x="1474381" y="4019168"/>
            <a:ext cx="1123531" cy="1109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09765" y="4313352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UC Fixo + Móvel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470296" y="4256661"/>
            <a:ext cx="318977" cy="30834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7606" y="5646015"/>
            <a:ext cx="133971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85933" y="5660179"/>
            <a:ext cx="13787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807535"/>
            <a:ext cx="32960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Plano OCT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42930" y="2073349"/>
            <a:ext cx="573094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plano Oi Conta Total é um plano nível conta, ou seja, sua franquia e RC são compartilhadas pelas instâncias.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75544" y="3182680"/>
            <a:ext cx="43345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RC da móvel possui o valor a ser cobrado pela franquia da Móvel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00348" y="3632804"/>
            <a:ext cx="430973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RC do Fixo possui o valor a ser cobrado pela franquia do Fixo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46169" y="4231790"/>
            <a:ext cx="373202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UC é responsável por dividir o </a:t>
            </a:r>
            <a:r>
              <a:rPr lang="pt-BR" sz="1400" dirty="0" err="1" smtClean="0"/>
              <a:t>bundle</a:t>
            </a:r>
            <a:r>
              <a:rPr lang="pt-BR" sz="1400" dirty="0" smtClean="0"/>
              <a:t> do cliente.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114260" y="5415548"/>
            <a:ext cx="381708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Guia de uso serve para determinar qual tarifa será efetuada para cada uso.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36" idx="1"/>
          </p:cNvCxnSpPr>
          <p:nvPr/>
        </p:nvCxnSpPr>
        <p:spPr bwMode="auto">
          <a:xfrm rot="10800000" flipV="1">
            <a:off x="3859620" y="3401202"/>
            <a:ext cx="715925" cy="150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7" idx="1"/>
          </p:cNvCxnSpPr>
          <p:nvPr/>
        </p:nvCxnSpPr>
        <p:spPr bwMode="auto">
          <a:xfrm rot="10800000" flipV="1">
            <a:off x="3785192" y="3851325"/>
            <a:ext cx="815157" cy="125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 flipV="1">
            <a:off x="4423147" y="4369981"/>
            <a:ext cx="627319" cy="53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>
            <a:off x="4369982" y="5613991"/>
            <a:ext cx="726565" cy="14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5-Point Star 55"/>
          <p:cNvSpPr/>
          <p:nvPr/>
        </p:nvSpPr>
        <p:spPr bwMode="auto">
          <a:xfrm>
            <a:off x="2328525" y="5507659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5-Point Star 56"/>
          <p:cNvSpPr/>
          <p:nvPr/>
        </p:nvSpPr>
        <p:spPr bwMode="auto">
          <a:xfrm>
            <a:off x="375681" y="5543101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planos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76188" y="2169042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 Cliente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9732" y="3299670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Conta Fatura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38964" y="4685469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buClrTx/>
              <a:buSzTx/>
              <a:buFontTx/>
              <a:buNone/>
              <a:tabLst/>
            </a:pPr>
            <a:r>
              <a:rPr lang="pt-BR" sz="1400" dirty="0" smtClean="0"/>
              <a:t>Instância</a:t>
            </a:r>
            <a:endParaRPr lang="en-US" sz="1400" dirty="0" smtClean="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372140" y="5497049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37" y="5560885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094620" y="4699647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Instância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rot="16200000" flipH="1">
            <a:off x="1052618" y="2870807"/>
            <a:ext cx="854182" cy="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rot="5400000">
            <a:off x="480225" y="3684212"/>
            <a:ext cx="1109353" cy="893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2"/>
            <a:endCxn id="19" idx="0"/>
          </p:cNvCxnSpPr>
          <p:nvPr/>
        </p:nvCxnSpPr>
        <p:spPr bwMode="auto">
          <a:xfrm rot="16200000" flipH="1">
            <a:off x="1500964" y="3556633"/>
            <a:ext cx="1123531" cy="1162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04517" y="6035828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UC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480930" y="6011015"/>
            <a:ext cx="318977" cy="30834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202" y="5093099"/>
            <a:ext cx="133971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11030" y="5982657"/>
            <a:ext cx="318977" cy="30834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4040" y="5128536"/>
            <a:ext cx="13787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Guia de Uso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807535"/>
            <a:ext cx="32960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Plano Oi 60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42930" y="2073349"/>
            <a:ext cx="573094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plano Oi 60 é um plano nível instância.</a:t>
            </a:r>
            <a:endParaRPr lang="en-US" sz="1400" dirty="0"/>
          </a:p>
        </p:txBody>
      </p:sp>
      <p:sp>
        <p:nvSpPr>
          <p:cNvPr id="40" name="Isosceles Triangle 39"/>
          <p:cNvSpPr/>
          <p:nvPr/>
        </p:nvSpPr>
        <p:spPr bwMode="auto">
          <a:xfrm>
            <a:off x="2449113" y="5543119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8210" y="5606955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924022" y="6060632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UC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671237" y="5245395"/>
            <a:ext cx="4472763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os </a:t>
            </a:r>
            <a:r>
              <a:rPr lang="pt-BR" sz="1400" dirty="0" err="1" smtClean="0"/>
              <a:t>bundles</a:t>
            </a:r>
            <a:r>
              <a:rPr lang="pt-BR" sz="1400" dirty="0" smtClean="0"/>
              <a:t> das instâncias não são compartilhados todos os componentes são </a:t>
            </a:r>
            <a:r>
              <a:rPr lang="pt-BR" sz="1400" dirty="0" err="1" smtClean="0"/>
              <a:t>niveis</a:t>
            </a:r>
            <a:r>
              <a:rPr lang="pt-BR" sz="1400" dirty="0" smtClean="0"/>
              <a:t> conta, com isso podemos ter uma instância com um plano Oi 60 e outra com um plano Oi40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8" idx="1"/>
          </p:cNvCxnSpPr>
          <p:nvPr/>
        </p:nvCxnSpPr>
        <p:spPr bwMode="auto">
          <a:xfrm rot="10800000">
            <a:off x="3487479" y="5635257"/>
            <a:ext cx="1183758" cy="1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5-Point Star 26"/>
          <p:cNvSpPr/>
          <p:nvPr/>
        </p:nvSpPr>
        <p:spPr bwMode="auto">
          <a:xfrm>
            <a:off x="350873" y="5007928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5-Point Star 35"/>
          <p:cNvSpPr/>
          <p:nvPr/>
        </p:nvSpPr>
        <p:spPr bwMode="auto">
          <a:xfrm>
            <a:off x="2406582" y="5022100"/>
            <a:ext cx="499734" cy="457207"/>
          </a:xfrm>
          <a:prstGeom prst="star5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planos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76188" y="2169042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 Cliente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9732" y="3299670"/>
            <a:ext cx="1403498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Conta Fatura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38964" y="4685469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buClrTx/>
              <a:buSzTx/>
              <a:buFontTx/>
              <a:buNone/>
              <a:tabLst/>
            </a:pPr>
            <a:r>
              <a:rPr lang="pt-BR" sz="1400" dirty="0" smtClean="0"/>
              <a:t>Instância</a:t>
            </a:r>
            <a:endParaRPr lang="en-US" sz="1400" dirty="0" smtClean="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372140" y="5039830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37" y="5103666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094620" y="4699647"/>
            <a:ext cx="1098714" cy="276446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 smtClean="0"/>
              <a:t>Instância</a:t>
            </a:r>
            <a:endParaRPr lang="en-US" sz="1400" dirty="0" smtClean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rot="16200000" flipH="1">
            <a:off x="1052618" y="2870807"/>
            <a:ext cx="854182" cy="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rot="5400000">
            <a:off x="480225" y="3684212"/>
            <a:ext cx="1109353" cy="893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1" idx="2"/>
            <a:endCxn id="19" idx="0"/>
          </p:cNvCxnSpPr>
          <p:nvPr/>
        </p:nvCxnSpPr>
        <p:spPr bwMode="auto">
          <a:xfrm rot="16200000" flipH="1">
            <a:off x="1500964" y="3556633"/>
            <a:ext cx="1123531" cy="1162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0" y="1807535"/>
            <a:ext cx="329609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Plano Oi Controle</a:t>
            </a:r>
            <a:endParaRPr lang="en-US" sz="1800" dirty="0"/>
          </a:p>
        </p:txBody>
      </p:sp>
      <p:sp>
        <p:nvSpPr>
          <p:cNvPr id="40" name="Isosceles Triangle 39"/>
          <p:cNvSpPr/>
          <p:nvPr/>
        </p:nvSpPr>
        <p:spPr bwMode="auto">
          <a:xfrm>
            <a:off x="2449113" y="5043368"/>
            <a:ext cx="404037" cy="361507"/>
          </a:xfrm>
          <a:prstGeom prst="triangl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8210" y="5149736"/>
            <a:ext cx="155235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RC</a:t>
            </a:r>
            <a:endParaRPr lang="en-US" sz="1400" dirty="0"/>
          </a:p>
        </p:txBody>
      </p:sp>
      <p:sp>
        <p:nvSpPr>
          <p:cNvPr id="51" name="Diamond 50"/>
          <p:cNvSpPr/>
          <p:nvPr/>
        </p:nvSpPr>
        <p:spPr bwMode="auto">
          <a:xfrm>
            <a:off x="4019108" y="3179135"/>
            <a:ext cx="574158" cy="531628"/>
          </a:xfrm>
          <a:prstGeom prst="diamond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eaLnBrk="1" latinLnBrk="0" hangingPunct="1"/>
            <a:endParaRPr lang="en-US" sz="1400" smtClean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71305" y="3267811"/>
            <a:ext cx="206627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NRC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9768" y="1928038"/>
            <a:ext cx="573094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Planos Oi controle possuem uma característica diferente dos outros planos, pois esse planos são uma forma avançada de um pré-pago.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91287" y="5131991"/>
            <a:ext cx="573094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 </a:t>
            </a:r>
            <a:r>
              <a:rPr lang="pt-BR" sz="1400" dirty="0" err="1" smtClean="0"/>
              <a:t>RCs</a:t>
            </a:r>
            <a:r>
              <a:rPr lang="pt-BR" sz="1400" dirty="0" smtClean="0"/>
              <a:t> do plano Oi Controle são zeradas.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 bwMode="auto">
          <a:xfrm rot="10800000">
            <a:off x="3402447" y="5252489"/>
            <a:ext cx="988841" cy="11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714348" y="4029758"/>
            <a:ext cx="518510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cada vencimento (pessoa física) ou data do corte (pessoa jurídica) o cliente Oi controle recebe uma recarga no celular e uma NRC é aprovisionada para ele com o valor a ser cobrado na fatura.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10800000">
            <a:off x="4561367" y="3625703"/>
            <a:ext cx="1360968" cy="287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54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4" descr="j0134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75" y="1838013"/>
            <a:ext cx="2257425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19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2615" y="1948859"/>
            <a:ext cx="6561138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A Arquitetura é uma série de bibliotecas que são utilizadas para facilitar o desenvolvimento dos códigos da Oi.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Essas bibliotecas acessam uma série de tabelas que ficam na base de dados da arquitetura, que possuem desde configurações até as </a:t>
            </a:r>
            <a:r>
              <a:rPr lang="pt-BR" sz="1200" b="0" kern="0" dirty="0" err="1" smtClean="0">
                <a:latin typeface="+mn-lt"/>
                <a:cs typeface="Times New Roman" pitchFamily="18" charset="0"/>
              </a:rPr>
              <a:t>queries</a:t>
            </a:r>
            <a:r>
              <a:rPr lang="pt-BR" sz="1200" b="0" kern="0" dirty="0" smtClean="0">
                <a:latin typeface="+mn-lt"/>
                <a:cs typeface="Times New Roman" pitchFamily="18" charset="0"/>
              </a:rPr>
              <a:t> utilizadas pelos processos.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2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Exemplo de utilização da arquitetura: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2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Novo processo.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	- Na criação de um novo processo é sempre dado um número a esse processo.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</a:rPr>
              <a:t>		- Ex. processo </a:t>
            </a:r>
            <a:r>
              <a:rPr lang="pt-BR" sz="1200" b="0" kern="0" dirty="0" err="1" smtClean="0">
                <a:latin typeface="+mn-lt"/>
                <a:cs typeface="Times New Roman" pitchFamily="18" charset="0"/>
              </a:rPr>
              <a:t>xpto</a:t>
            </a:r>
            <a:r>
              <a:rPr lang="pt-BR" sz="1200" b="0" kern="0" dirty="0" smtClean="0">
                <a:latin typeface="+mn-lt"/>
                <a:cs typeface="Times New Roman" pitchFamily="18" charset="0"/>
              </a:rPr>
              <a:t>.</a:t>
            </a:r>
            <a:r>
              <a:rPr lang="pt-BR" sz="1200" b="0" kern="0" dirty="0" err="1" smtClean="0">
                <a:latin typeface="+mn-lt"/>
                <a:cs typeface="Times New Roman" pitchFamily="18" charset="0"/>
              </a:rPr>
              <a:t>sh</a:t>
            </a:r>
            <a:r>
              <a:rPr lang="pt-BR" sz="1200" b="0" kern="0" dirty="0" smtClean="0">
                <a:latin typeface="+mn-lt"/>
                <a:cs typeface="Times New Roman" pitchFamily="18" charset="0"/>
              </a:rPr>
              <a:t> 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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program_id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= 1234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- Se esse processo possuir uma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query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a ela também é dado um número.	- Ex.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Query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: 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“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select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trans_dt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from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cdr_data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where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msg_id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= :1 </a:t>
            </a:r>
            <a:r>
              <a:rPr lang="pt-BR" sz="1200" b="0" kern="0" dirty="0" err="1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and</a:t>
            </a:r>
            <a:r>
              <a:rPr lang="pt-BR" sz="1200" b="0" kern="0" dirty="0" smtClean="0">
                <a:solidFill>
                  <a:srgbClr val="002060"/>
                </a:solidFill>
                <a:latin typeface="+mn-lt"/>
                <a:cs typeface="Times New Roman" pitchFamily="18" charset="0"/>
                <a:sym typeface="Wingdings" pitchFamily="2" charset="2"/>
              </a:rPr>
              <a:t> 	msg_id2 = :2`” 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–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Dam_id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= 223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	- Como essas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queries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possuem entrada e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saida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são criados elementos para isso.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	Entrada - </a:t>
            </a:r>
            <a:r>
              <a:rPr lang="pt-BR" sz="1200" b="0" kern="0" dirty="0" err="1" smtClean="0">
                <a:cs typeface="Times New Roman" pitchFamily="18" charset="0"/>
                <a:sym typeface="Wingdings" pitchFamily="2" charset="2"/>
              </a:rPr>
              <a:t>nMsg_id</a:t>
            </a:r>
            <a:r>
              <a:rPr lang="pt-BR" sz="1200" b="0" kern="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200" b="0" kern="0" dirty="0" err="1" smtClean="0">
                <a:cs typeface="Times New Roman" pitchFamily="18" charset="0"/>
                <a:sym typeface="Wingdings" pitchFamily="2" charset="2"/>
              </a:rPr>
              <a:t>number</a:t>
            </a:r>
            <a:r>
              <a:rPr lang="pt-BR" sz="1200" b="0" kern="0" dirty="0" smtClean="0">
                <a:cs typeface="Times New Roman" pitchFamily="18" charset="0"/>
                <a:sym typeface="Wingdings" pitchFamily="2" charset="2"/>
              </a:rPr>
              <a:t>(10), nMsg_id2 </a:t>
            </a:r>
            <a:r>
              <a:rPr lang="pt-BR" sz="1200" b="0" kern="0" dirty="0" err="1" smtClean="0">
                <a:cs typeface="Times New Roman" pitchFamily="18" charset="0"/>
                <a:sym typeface="Wingdings" pitchFamily="2" charset="2"/>
              </a:rPr>
              <a:t>number</a:t>
            </a:r>
            <a:r>
              <a:rPr lang="pt-BR" sz="1200" b="0" kern="0" dirty="0" smtClean="0">
                <a:cs typeface="Times New Roman" pitchFamily="18" charset="0"/>
                <a:sym typeface="Wingdings" pitchFamily="2" charset="2"/>
              </a:rPr>
              <a:t>(10)</a:t>
            </a:r>
            <a:endParaRPr lang="pt-BR" sz="1200" b="0" kern="0" dirty="0" smtClean="0">
              <a:latin typeface="+mn-lt"/>
              <a:cs typeface="Times New Roman" pitchFamily="18" charset="0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		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Saida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-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dtTrans_Dt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date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200" b="0" kern="0" dirty="0" smtClean="0">
              <a:latin typeface="+mn-lt"/>
              <a:cs typeface="Times New Roman" pitchFamily="18" charset="0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Esssa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forma de codificação ajuda nas alterações de código, pois configurações de tamanho de campo,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queries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nível de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log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1200" b="0" kern="0" dirty="0" err="1" smtClean="0">
                <a:latin typeface="+mn-lt"/>
                <a:cs typeface="Times New Roman" pitchFamily="18" charset="0"/>
                <a:sym typeface="Wingdings" pitchFamily="2" charset="2"/>
              </a:rPr>
              <a:t>etc</a:t>
            </a:r>
            <a:r>
              <a:rPr lang="pt-BR" sz="1200" b="0" kern="0" dirty="0" smtClean="0">
                <a:latin typeface="+mn-lt"/>
                <a:cs typeface="Times New Roman" pitchFamily="18" charset="0"/>
                <a:sym typeface="Wingdings" pitchFamily="2" charset="2"/>
              </a:rPr>
              <a:t> ficam em fora do código, além de  muitas funções que deveriam ser criadas já existirem na arquitetura.</a:t>
            </a:r>
          </a:p>
        </p:txBody>
      </p:sp>
      <p:sp>
        <p:nvSpPr>
          <p:cNvPr id="6" name="Action Button: Beginning 5">
            <a:hlinkClick r:id="" action="ppaction://hlinkshowjump?jump=lastslideviewed" highlightClick="1"/>
          </p:cNvPr>
          <p:cNvSpPr/>
          <p:nvPr/>
        </p:nvSpPr>
        <p:spPr bwMode="auto">
          <a:xfrm>
            <a:off x="8447965" y="1856096"/>
            <a:ext cx="450376" cy="341194"/>
          </a:xfrm>
          <a:prstGeom prst="actionButtonBeginning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2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FATURAMENTO</a:t>
            </a:r>
            <a:br>
              <a:rPr lang="pt-BR" dirty="0" smtClean="0"/>
            </a:b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586834" y="1826407"/>
          <a:ext cx="860425" cy="528637"/>
        </p:xfrm>
        <a:graphic>
          <a:graphicData uri="http://schemas.openxmlformats.org/presentationml/2006/ole">
            <p:oleObj spid="_x0000_s1028" name="Visio" r:id="rId3" imgW="860183" imgH="528806" progId="Visio.Drawing.11">
              <p:link updateAutomatic="1"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0694" y="2353955"/>
            <a:ext cx="76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98511" y="2639102"/>
          <a:ext cx="860425" cy="528637"/>
        </p:xfrm>
        <a:graphic>
          <a:graphicData uri="http://schemas.openxmlformats.org/presentationml/2006/ole">
            <p:oleObj spid="_x0000_s1030" name="Visio" r:id="rId5" imgW="860183" imgH="528806" progId="Visio.Drawing.11">
              <p:link updateAutomatic="1"/>
            </p:oleObj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3212" y="3171660"/>
            <a:ext cx="76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624953" y="3521696"/>
          <a:ext cx="860425" cy="528637"/>
        </p:xfrm>
        <a:graphic>
          <a:graphicData uri="http://schemas.openxmlformats.org/presentationml/2006/ole">
            <p:oleObj spid="_x0000_s1032" name="Visio" r:id="rId7" imgW="860183" imgH="528806" progId="Visio.Drawing.11">
              <p:link updateAutomatic="1"/>
            </p:oleObj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17065" y="406527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632904" y="4277071"/>
          <a:ext cx="860425" cy="528637"/>
        </p:xfrm>
        <a:graphic>
          <a:graphicData uri="http://schemas.openxmlformats.org/presentationml/2006/ole">
            <p:oleObj spid="_x0000_s1034" name="Visio" r:id="rId9" imgW="860183" imgH="528806" progId="Visio.Drawing.11">
              <p:link updateAutomatic="1"/>
            </p:oleObj>
          </a:graphicData>
        </a:graphic>
      </p:graphicFrame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40919" y="4800103"/>
            <a:ext cx="76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640856" y="5183520"/>
          <a:ext cx="860425" cy="528637"/>
        </p:xfrm>
        <a:graphic>
          <a:graphicData uri="http://schemas.openxmlformats.org/presentationml/2006/ole">
            <p:oleObj spid="_x0000_s1036" name="Visio" r:id="rId11" imgW="860183" imgH="528806" progId="Visio.Drawing.11">
              <p:link updateAutomatic="1"/>
            </p:oleObj>
          </a:graphicData>
        </a:graphic>
      </p:graphicFrame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048871" y="5701790"/>
            <a:ext cx="76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640855" y="6074065"/>
          <a:ext cx="860425" cy="528637"/>
        </p:xfrm>
        <a:graphic>
          <a:graphicData uri="http://schemas.openxmlformats.org/presentationml/2006/ole">
            <p:oleObj spid="_x0000_s1038" name="Visio" r:id="rId13" imgW="860183" imgH="528806" progId="Visio.Drawing.11">
              <p:link updateAutomatic="1"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5032334" y="6058163"/>
          <a:ext cx="860425" cy="528637"/>
        </p:xfrm>
        <a:graphic>
          <a:graphicData uri="http://schemas.openxmlformats.org/presentationml/2006/ole">
            <p:oleObj spid="_x0000_s1040" name="Visio" r:id="rId14" imgW="860183" imgH="528806" progId="Visio.Drawing.11">
              <p:link updateAutomatic="1"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511277" y="6058163"/>
          <a:ext cx="860425" cy="528637"/>
        </p:xfrm>
        <a:graphic>
          <a:graphicData uri="http://schemas.openxmlformats.org/presentationml/2006/ole">
            <p:oleObj spid="_x0000_s1041" name="Visio" r:id="rId15" imgW="860183" imgH="528806" progId="Visio.Drawing.11">
              <p:link updateAutomatic="1"/>
            </p:oleObj>
          </a:graphicData>
        </a:graphic>
      </p:graphicFrame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34273" y="5394628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03793" y="6238791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944304" y="6240116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5080042" y="5159666"/>
          <a:ext cx="860425" cy="528637"/>
        </p:xfrm>
        <a:graphic>
          <a:graphicData uri="http://schemas.openxmlformats.org/presentationml/2006/ole">
            <p:oleObj spid="_x0000_s1043" name="Visio" r:id="rId17" imgW="860183" imgH="528806" progId="Visio.Drawing.11">
              <p:link updateAutomatic="1"/>
            </p:oleObj>
          </a:graphicData>
        </a:graphic>
      </p:graphicFrame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18371" y="4504082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5103896" y="3569404"/>
          <a:ext cx="860425" cy="528637"/>
        </p:xfrm>
        <a:graphic>
          <a:graphicData uri="http://schemas.openxmlformats.org/presentationml/2006/ole">
            <p:oleObj spid="_x0000_s1045" name="Visio" r:id="rId18" imgW="860183" imgH="528806" progId="Visio.Drawing.11">
              <p:link updateAutomatic="1"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5080041" y="4261168"/>
          <a:ext cx="860425" cy="528637"/>
        </p:xfrm>
        <a:graphic>
          <a:graphicData uri="http://schemas.openxmlformats.org/presentationml/2006/ole">
            <p:oleObj spid="_x0000_s1046" name="Visio" r:id="rId19" imgW="860183" imgH="528806" progId="Visio.Drawing.11">
              <p:link updateAutomatic="1"/>
            </p:oleObj>
          </a:graphicData>
        </a:graphic>
      </p:graphicFrame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512034" y="379376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762490" y="4261168"/>
          <a:ext cx="860425" cy="528637"/>
        </p:xfrm>
        <a:graphic>
          <a:graphicData uri="http://schemas.openxmlformats.org/presentationml/2006/ole">
            <p:oleObj spid="_x0000_s1048" name="Visio" r:id="rId21" imgW="860183" imgH="528806" progId="Visio.Drawing.11">
              <p:link updateAutomatic="1"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225526" y="4269119"/>
          <a:ext cx="860425" cy="528637"/>
        </p:xfrm>
        <a:graphic>
          <a:graphicData uri="http://schemas.openxmlformats.org/presentationml/2006/ole">
            <p:oleObj spid="_x0000_s1049" name="Visio" r:id="rId22" imgW="860183" imgH="528806" progId="Visio.Drawing.11">
              <p:link updateAutomatic="1"/>
            </p:oleObj>
          </a:graphicData>
        </a:graphic>
      </p:graphicFrame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73133" y="4481554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121592" y="4498782"/>
            <a:ext cx="5048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7123527" y="4324780"/>
          <a:ext cx="860425" cy="528637"/>
        </p:xfrm>
        <a:graphic>
          <a:graphicData uri="http://schemas.openxmlformats.org/presentationml/2006/ole">
            <p:oleObj spid="_x0000_s1050" name="Visio" r:id="rId23" imgW="860183" imgH="528806" progId="Visio.Drawing.11">
              <p:link updateAutomatic="1"/>
            </p:oleObj>
          </a:graphicData>
        </a:graphic>
      </p:graphicFrame>
      <p:sp>
        <p:nvSpPr>
          <p:cNvPr id="45" name="Right Arrow 44"/>
          <p:cNvSpPr/>
          <p:nvPr/>
        </p:nvSpPr>
        <p:spPr bwMode="auto">
          <a:xfrm rot="19605015" flipV="1">
            <a:off x="5855188" y="4979495"/>
            <a:ext cx="1352037" cy="72456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flipV="1">
            <a:off x="5936026" y="4479887"/>
            <a:ext cx="1172439" cy="84161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7131476" y="3593259"/>
          <a:ext cx="860425" cy="528637"/>
        </p:xfrm>
        <a:graphic>
          <a:graphicData uri="http://schemas.openxmlformats.org/presentationml/2006/ole">
            <p:oleObj spid="_x0000_s1051" name="Visio" r:id="rId24" imgW="860183" imgH="528806" progId="Visio.Drawing.11">
              <p:link updateAutomatic="1"/>
            </p:oleObj>
          </a:graphicData>
        </a:graphic>
      </p:graphicFrame>
      <p:sp>
        <p:nvSpPr>
          <p:cNvPr id="48" name="Right Arrow 47"/>
          <p:cNvSpPr/>
          <p:nvPr/>
        </p:nvSpPr>
        <p:spPr bwMode="auto">
          <a:xfrm flipV="1">
            <a:off x="5953254" y="3789448"/>
            <a:ext cx="1172439" cy="84161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5111847" y="2670907"/>
          <a:ext cx="860425" cy="528637"/>
        </p:xfrm>
        <a:graphic>
          <a:graphicData uri="http://schemas.openxmlformats.org/presentationml/2006/ole">
            <p:oleObj spid="_x0000_s1052" name="Visio" r:id="rId25" imgW="860183" imgH="528806" progId="Visio.Drawing.11">
              <p:link updateAutomatic="1"/>
            </p:oleObj>
          </a:graphicData>
        </a:graphic>
      </p:graphicFrame>
      <p:sp>
        <p:nvSpPr>
          <p:cNvPr id="50" name="Right Arrow 49"/>
          <p:cNvSpPr/>
          <p:nvPr/>
        </p:nvSpPr>
        <p:spPr bwMode="auto">
          <a:xfrm rot="18698542" flipV="1">
            <a:off x="4311774" y="3379197"/>
            <a:ext cx="959161" cy="6731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6495374" y="5263032"/>
          <a:ext cx="860425" cy="528637"/>
        </p:xfrm>
        <a:graphic>
          <a:graphicData uri="http://schemas.openxmlformats.org/presentationml/2006/ole">
            <p:oleObj spid="_x0000_s1054" name="Visio" r:id="rId26" imgW="860183" imgH="528806" progId="Visio.Drawing.11">
              <p:link updateAutomatic="1"/>
            </p:oleObj>
          </a:graphicData>
        </a:graphic>
      </p:graphicFrame>
      <p:sp>
        <p:nvSpPr>
          <p:cNvPr id="53" name="Right Arrow 52"/>
          <p:cNvSpPr/>
          <p:nvPr/>
        </p:nvSpPr>
        <p:spPr bwMode="auto">
          <a:xfrm rot="19605015" flipV="1">
            <a:off x="5849180" y="5861166"/>
            <a:ext cx="672123" cy="45719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2089704" y="2600363"/>
          <a:ext cx="860425" cy="528637"/>
        </p:xfrm>
        <a:graphic>
          <a:graphicData uri="http://schemas.openxmlformats.org/presentationml/2006/ole">
            <p:oleObj spid="_x0000_s1055" name="Visio" r:id="rId27" imgW="860183" imgH="528806" progId="Visio.Drawing.11">
              <p:link updateAutomatic="1"/>
            </p:oleObj>
          </a:graphicData>
        </a:graphic>
      </p:graphicFrame>
      <p:sp>
        <p:nvSpPr>
          <p:cNvPr id="55" name="Right Arrow 54"/>
          <p:cNvSpPr/>
          <p:nvPr/>
        </p:nvSpPr>
        <p:spPr bwMode="auto">
          <a:xfrm rot="18698542" flipV="1">
            <a:off x="2773597" y="2447076"/>
            <a:ext cx="959161" cy="6731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 rot="2961375" flipV="1">
            <a:off x="2798407" y="3184267"/>
            <a:ext cx="959161" cy="6731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50" grpId="0" animBg="1"/>
      <p:bldP spid="53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3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00075" y="194786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Admin</a:t>
            </a:r>
            <a:endParaRPr lang="pt-BR" sz="1400" dirty="0"/>
          </a:p>
          <a:p>
            <a:pPr algn="ctr"/>
            <a:r>
              <a:rPr lang="pt-BR" sz="1400" dirty="0"/>
              <a:t>ARQ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2875" y="354806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1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0075" y="514826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Catalog</a:t>
            </a:r>
            <a:endParaRPr lang="pt-BR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2800" y="2071688"/>
            <a:ext cx="6561138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Admin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contém as tabelas configuráveis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do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. Nessas tabelas configuráveis estão todas as definições de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Produtos, serviços, tarifas que a empresa oferece.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28938" y="3571875"/>
            <a:ext cx="5561012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Customer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contém as tabelas dinâmicas do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Essas tabelas contêm informações da conta do cliente, desde forma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pagamento e endereços, até os serviços solicitados e o estado da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fatura.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71688" y="5286375"/>
            <a:ext cx="6561137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Catalog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contém as definições do servidor e um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Mapa de todos 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Ids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Externos para contas e serviços nos bancos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>
                <a:latin typeface="+mn-lt"/>
                <a:cs typeface="Times New Roman" pitchFamily="18" charset="0"/>
              </a:rPr>
              <a:t>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Customer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. O banco de dados </a:t>
            </a:r>
            <a:r>
              <a:rPr lang="pt-BR" sz="1400" b="0" kern="0" dirty="0" err="1">
                <a:latin typeface="+mn-lt"/>
                <a:cs typeface="Times New Roman" pitchFamily="18" charset="0"/>
              </a:rPr>
              <a:t>Catalog</a:t>
            </a:r>
            <a:r>
              <a:rPr lang="pt-BR" sz="1400" b="0" kern="0" dirty="0">
                <a:latin typeface="+mn-lt"/>
                <a:cs typeface="Times New Roman" pitchFamily="18" charset="0"/>
              </a:rPr>
              <a:t> atua como um índice.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428750" y="3551238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4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12028" y="1825033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Admin</a:t>
            </a:r>
            <a:endParaRPr lang="pt-BR" sz="1400" dirty="0"/>
          </a:p>
          <a:p>
            <a:pPr algn="ctr"/>
            <a:r>
              <a:rPr lang="pt-BR" sz="1400" dirty="0"/>
              <a:t>ARQ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2741" y="3272691"/>
            <a:ext cx="6561138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kern="0" dirty="0" smtClean="0">
                <a:latin typeface="+mn-lt"/>
                <a:cs typeface="Times New Roman" pitchFamily="18" charset="0"/>
              </a:rPr>
              <a:t>Máquina Unix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– ABRPRD10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kern="0" dirty="0" smtClean="0">
                <a:latin typeface="+mn-lt"/>
                <a:cs typeface="Times New Roman" pitchFamily="18" charset="0"/>
              </a:rPr>
              <a:t>Banco de dados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– OIPRD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Toda configuração existente no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fica catalogado na base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admin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. As mesmas tabelas de configuração que existem nessa base também existem nas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por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questào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de performance.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Todas as tabelas que são utilizadas pela arquitetura* ficam armazenada nessa base.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 smtClean="0">
              <a:latin typeface="+mn-lt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kern="0" dirty="0" smtClean="0">
                <a:latin typeface="+mn-lt"/>
                <a:cs typeface="Times New Roman" pitchFamily="18" charset="0"/>
              </a:rPr>
              <a:t>Arquitetura</a:t>
            </a:r>
          </a:p>
        </p:txBody>
      </p:sp>
      <p:sp>
        <p:nvSpPr>
          <p:cNvPr id="12" name="Action Button: End 11">
            <a:hlinkClick r:id="rId2" action="ppaction://hlinksldjump" highlightClick="1"/>
          </p:cNvPr>
          <p:cNvSpPr/>
          <p:nvPr/>
        </p:nvSpPr>
        <p:spPr bwMode="auto">
          <a:xfrm>
            <a:off x="2210937" y="5472752"/>
            <a:ext cx="491320" cy="300251"/>
          </a:xfrm>
          <a:prstGeom prst="actionButtonE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5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13371" y="2019514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1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6786" y="3293802"/>
            <a:ext cx="8409793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As bases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são as bases de clientes do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, nessas bases ficam armazenadas todos os dados necessários para a tarifação e faturamento de um cliente.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Sempre que um novo cliente é criado, uma tabela da base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catalog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(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server_definition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) é consultada para determinar em qual base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esse cliente será criado.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Caso haja a criação de uma nova conta em baixo de uma conta já existente, essa conta será criada na mesma base que essa conta existente.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>
              <a:latin typeface="+mn-lt"/>
              <a:cs typeface="Times New Roman" pitchFamily="18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199246" y="2022689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400"/>
              <a:t>Customer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875B-E921-4DD2-84A6-8191302BF979}" type="slidenum">
              <a:rPr lang="en-US"/>
              <a:pPr/>
              <a:t>6</a:t>
            </a:fld>
            <a:endParaRPr lang="en-US"/>
          </a:p>
        </p:txBody>
      </p:sp>
      <p:sp>
        <p:nvSpPr>
          <p:cNvPr id="13825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MSA (</a:t>
            </a:r>
            <a:r>
              <a:rPr lang="pt-BR" dirty="0" err="1" smtClean="0"/>
              <a:t>MultiServer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6786" y="3293802"/>
            <a:ext cx="8409793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0" kern="0" dirty="0" smtClean="0">
                <a:latin typeface="+mn-lt"/>
                <a:cs typeface="Times New Roman" pitchFamily="18" charset="0"/>
              </a:rPr>
              <a:t>A base catalogo contém os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id_externos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do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, esses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ids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são utilizados pelo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para identificar um cliente. Essa lista de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ids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é importante para separar os usos dos clientes por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, ou seja, sempre que 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vai iniciar uma tarifação, o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Arbor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 consulta essa base para separar os usos por </a:t>
            </a:r>
            <a:r>
              <a:rPr lang="pt-BR" sz="1400" b="0" kern="0" dirty="0" err="1" smtClean="0">
                <a:latin typeface="+mn-lt"/>
                <a:cs typeface="Times New Roman" pitchFamily="18" charset="0"/>
              </a:rPr>
              <a:t>customers</a:t>
            </a:r>
            <a:r>
              <a:rPr lang="pt-BR" sz="1400" b="0" kern="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pt-BR" sz="1400" b="0" kern="0" dirty="0">
              <a:latin typeface="+mn-lt"/>
              <a:cs typeface="Times New Roman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98117" y="1913744"/>
            <a:ext cx="1143000" cy="1066800"/>
          </a:xfrm>
          <a:prstGeom prst="flowChartMagneticDisk">
            <a:avLst/>
          </a:prstGeom>
          <a:solidFill>
            <a:srgbClr val="FFD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400" dirty="0" err="1"/>
              <a:t>Catalog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584" y="274638"/>
            <a:ext cx="6462215" cy="1143000"/>
          </a:xfrm>
        </p:spPr>
        <p:txBody>
          <a:bodyPr/>
          <a:lstStyle/>
          <a:p>
            <a:pPr eaLnBrk="1" hangingPunct="1"/>
            <a:r>
              <a:rPr lang="pt-PT" sz="3600" b="1" dirty="0" smtClean="0">
                <a:solidFill>
                  <a:schemeClr val="bg1"/>
                </a:solidFill>
                <a:effectLst/>
              </a:rPr>
              <a:t>Criação do Cliente </a:t>
            </a:r>
            <a:br>
              <a:rPr lang="pt-PT" sz="3600" b="1" dirty="0" smtClean="0">
                <a:solidFill>
                  <a:schemeClr val="bg1"/>
                </a:solidFill>
                <a:effectLst/>
              </a:rPr>
            </a:br>
            <a:r>
              <a:rPr lang="pt-PT" sz="3600" b="1" dirty="0" smtClean="0">
                <a:solidFill>
                  <a:schemeClr val="bg1"/>
                </a:solidFill>
                <a:effectLst/>
              </a:rPr>
              <a:t>de exemplo</a:t>
            </a:r>
            <a:endParaRPr lang="pt-BR" sz="36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751350" y="3771900"/>
            <a:ext cx="1871663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Cliente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7629525" y="1851025"/>
          <a:ext cx="903288" cy="885825"/>
        </p:xfrm>
        <a:graphic>
          <a:graphicData uri="http://schemas.openxmlformats.org/presentationml/2006/ole">
            <p:oleObj spid="_x0000_s2050" name="Clip" r:id="rId4" imgW="1760760" imgH="1725120" progId="">
              <p:embed/>
            </p:oleObj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7629525" y="2974975"/>
          <a:ext cx="903288" cy="885825"/>
        </p:xfrm>
        <a:graphic>
          <a:graphicData uri="http://schemas.openxmlformats.org/presentationml/2006/ole">
            <p:oleObj spid="_x0000_s2051" name="Clip" r:id="rId5" imgW="1760760" imgH="1725120" progId="">
              <p:embed/>
            </p:oleObj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6334125" y="2398713"/>
          <a:ext cx="903288" cy="885825"/>
        </p:xfrm>
        <a:graphic>
          <a:graphicData uri="http://schemas.openxmlformats.org/presentationml/2006/ole">
            <p:oleObj spid="_x0000_s2052" name="Clip" r:id="rId6" imgW="1760760" imgH="1725120" progId="">
              <p:embed/>
            </p:oleObj>
          </a:graphicData>
        </a:graphic>
      </p:graphicFrame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2124075" y="2781300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2268538" y="2420938"/>
            <a:ext cx="36718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Solicita criação de um plano Oi 40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>
            <a:off x="1692275" y="3068638"/>
            <a:ext cx="4535488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27050" y="5254625"/>
            <a:ext cx="1152525" cy="1008063"/>
            <a:chOff x="3696" y="2597"/>
            <a:chExt cx="945" cy="1435"/>
          </a:xfrm>
        </p:grpSpPr>
        <p:sp>
          <p:nvSpPr>
            <p:cNvPr id="147474" name="Freeform 18"/>
            <p:cNvSpPr>
              <a:spLocks/>
            </p:cNvSpPr>
            <p:nvPr/>
          </p:nvSpPr>
          <p:spPr bwMode="auto">
            <a:xfrm>
              <a:off x="3696" y="2597"/>
              <a:ext cx="935" cy="1435"/>
            </a:xfrm>
            <a:custGeom>
              <a:avLst/>
              <a:gdLst/>
              <a:ahLst/>
              <a:cxnLst>
                <a:cxn ang="0">
                  <a:pos x="0" y="1332"/>
                </a:cxn>
                <a:cxn ang="0">
                  <a:pos x="7" y="1350"/>
                </a:cxn>
                <a:cxn ang="0">
                  <a:pos x="29" y="1368"/>
                </a:cxn>
                <a:cxn ang="0">
                  <a:pos x="66" y="1385"/>
                </a:cxn>
                <a:cxn ang="0">
                  <a:pos x="115" y="1400"/>
                </a:cxn>
                <a:cxn ang="0">
                  <a:pos x="176" y="1412"/>
                </a:cxn>
                <a:cxn ang="0">
                  <a:pos x="245" y="1422"/>
                </a:cxn>
                <a:cxn ang="0">
                  <a:pos x="323" y="1429"/>
                </a:cxn>
                <a:cxn ang="0">
                  <a:pos x="404" y="1434"/>
                </a:cxn>
                <a:cxn ang="0">
                  <a:pos x="488" y="1435"/>
                </a:cxn>
                <a:cxn ang="0">
                  <a:pos x="571" y="1433"/>
                </a:cxn>
                <a:cxn ang="0">
                  <a:pos x="651" y="1426"/>
                </a:cxn>
                <a:cxn ang="0">
                  <a:pos x="725" y="1418"/>
                </a:cxn>
                <a:cxn ang="0">
                  <a:pos x="790" y="1406"/>
                </a:cxn>
                <a:cxn ang="0">
                  <a:pos x="846" y="1392"/>
                </a:cxn>
                <a:cxn ang="0">
                  <a:pos x="889" y="1376"/>
                </a:cxn>
                <a:cxn ang="0">
                  <a:pos x="918" y="1358"/>
                </a:cxn>
                <a:cxn ang="0">
                  <a:pos x="933" y="1340"/>
                </a:cxn>
                <a:cxn ang="0">
                  <a:pos x="935" y="105"/>
                </a:cxn>
                <a:cxn ang="0">
                  <a:pos x="927" y="85"/>
                </a:cxn>
                <a:cxn ang="0">
                  <a:pos x="905" y="67"/>
                </a:cxn>
                <a:cxn ang="0">
                  <a:pos x="869" y="50"/>
                </a:cxn>
                <a:cxn ang="0">
                  <a:pos x="820" y="36"/>
                </a:cxn>
                <a:cxn ang="0">
                  <a:pos x="758" y="23"/>
                </a:cxn>
                <a:cxn ang="0">
                  <a:pos x="689" y="13"/>
                </a:cxn>
                <a:cxn ang="0">
                  <a:pos x="612" y="6"/>
                </a:cxn>
                <a:cxn ang="0">
                  <a:pos x="530" y="2"/>
                </a:cxn>
                <a:cxn ang="0">
                  <a:pos x="447" y="0"/>
                </a:cxn>
                <a:cxn ang="0">
                  <a:pos x="363" y="3"/>
                </a:cxn>
                <a:cxn ang="0">
                  <a:pos x="284" y="9"/>
                </a:cxn>
                <a:cxn ang="0">
                  <a:pos x="210" y="17"/>
                </a:cxn>
                <a:cxn ang="0">
                  <a:pos x="144" y="29"/>
                </a:cxn>
                <a:cxn ang="0">
                  <a:pos x="89" y="43"/>
                </a:cxn>
                <a:cxn ang="0">
                  <a:pos x="46" y="59"/>
                </a:cxn>
                <a:cxn ang="0">
                  <a:pos x="17" y="77"/>
                </a:cxn>
                <a:cxn ang="0">
                  <a:pos x="2" y="95"/>
                </a:cxn>
              </a:cxnLst>
              <a:rect l="0" t="0" r="r" b="b"/>
              <a:pathLst>
                <a:path w="935" h="1435">
                  <a:moveTo>
                    <a:pt x="0" y="105"/>
                  </a:moveTo>
                  <a:lnTo>
                    <a:pt x="0" y="1332"/>
                  </a:lnTo>
                  <a:lnTo>
                    <a:pt x="2" y="1340"/>
                  </a:lnTo>
                  <a:lnTo>
                    <a:pt x="7" y="1350"/>
                  </a:lnTo>
                  <a:lnTo>
                    <a:pt x="17" y="1358"/>
                  </a:lnTo>
                  <a:lnTo>
                    <a:pt x="29" y="1368"/>
                  </a:lnTo>
                  <a:lnTo>
                    <a:pt x="46" y="1376"/>
                  </a:lnTo>
                  <a:lnTo>
                    <a:pt x="66" y="1385"/>
                  </a:lnTo>
                  <a:lnTo>
                    <a:pt x="89" y="1392"/>
                  </a:lnTo>
                  <a:lnTo>
                    <a:pt x="115" y="1400"/>
                  </a:lnTo>
                  <a:lnTo>
                    <a:pt x="144" y="1406"/>
                  </a:lnTo>
                  <a:lnTo>
                    <a:pt x="176" y="1412"/>
                  </a:lnTo>
                  <a:lnTo>
                    <a:pt x="210" y="1418"/>
                  </a:lnTo>
                  <a:lnTo>
                    <a:pt x="245" y="1422"/>
                  </a:lnTo>
                  <a:lnTo>
                    <a:pt x="284" y="1426"/>
                  </a:lnTo>
                  <a:lnTo>
                    <a:pt x="323" y="1429"/>
                  </a:lnTo>
                  <a:lnTo>
                    <a:pt x="363" y="1433"/>
                  </a:lnTo>
                  <a:lnTo>
                    <a:pt x="404" y="1434"/>
                  </a:lnTo>
                  <a:lnTo>
                    <a:pt x="447" y="1435"/>
                  </a:lnTo>
                  <a:lnTo>
                    <a:pt x="488" y="1435"/>
                  </a:lnTo>
                  <a:lnTo>
                    <a:pt x="530" y="1434"/>
                  </a:lnTo>
                  <a:lnTo>
                    <a:pt x="571" y="1433"/>
                  </a:lnTo>
                  <a:lnTo>
                    <a:pt x="612" y="1429"/>
                  </a:lnTo>
                  <a:lnTo>
                    <a:pt x="651" y="1426"/>
                  </a:lnTo>
                  <a:lnTo>
                    <a:pt x="689" y="1422"/>
                  </a:lnTo>
                  <a:lnTo>
                    <a:pt x="725" y="1418"/>
                  </a:lnTo>
                  <a:lnTo>
                    <a:pt x="758" y="1412"/>
                  </a:lnTo>
                  <a:lnTo>
                    <a:pt x="790" y="1406"/>
                  </a:lnTo>
                  <a:lnTo>
                    <a:pt x="820" y="1400"/>
                  </a:lnTo>
                  <a:lnTo>
                    <a:pt x="846" y="1392"/>
                  </a:lnTo>
                  <a:lnTo>
                    <a:pt x="869" y="1385"/>
                  </a:lnTo>
                  <a:lnTo>
                    <a:pt x="889" y="1376"/>
                  </a:lnTo>
                  <a:lnTo>
                    <a:pt x="905" y="1368"/>
                  </a:lnTo>
                  <a:lnTo>
                    <a:pt x="918" y="1358"/>
                  </a:lnTo>
                  <a:lnTo>
                    <a:pt x="927" y="1350"/>
                  </a:lnTo>
                  <a:lnTo>
                    <a:pt x="933" y="1340"/>
                  </a:lnTo>
                  <a:lnTo>
                    <a:pt x="935" y="1332"/>
                  </a:lnTo>
                  <a:lnTo>
                    <a:pt x="935" y="105"/>
                  </a:lnTo>
                  <a:lnTo>
                    <a:pt x="933" y="95"/>
                  </a:lnTo>
                  <a:lnTo>
                    <a:pt x="927" y="85"/>
                  </a:lnTo>
                  <a:lnTo>
                    <a:pt x="918" y="77"/>
                  </a:lnTo>
                  <a:lnTo>
                    <a:pt x="905" y="67"/>
                  </a:lnTo>
                  <a:lnTo>
                    <a:pt x="889" y="59"/>
                  </a:lnTo>
                  <a:lnTo>
                    <a:pt x="869" y="50"/>
                  </a:lnTo>
                  <a:lnTo>
                    <a:pt x="846" y="43"/>
                  </a:lnTo>
                  <a:lnTo>
                    <a:pt x="820" y="36"/>
                  </a:lnTo>
                  <a:lnTo>
                    <a:pt x="790" y="29"/>
                  </a:lnTo>
                  <a:lnTo>
                    <a:pt x="758" y="23"/>
                  </a:lnTo>
                  <a:lnTo>
                    <a:pt x="725" y="17"/>
                  </a:lnTo>
                  <a:lnTo>
                    <a:pt x="689" y="13"/>
                  </a:lnTo>
                  <a:lnTo>
                    <a:pt x="651" y="9"/>
                  </a:lnTo>
                  <a:lnTo>
                    <a:pt x="612" y="6"/>
                  </a:lnTo>
                  <a:lnTo>
                    <a:pt x="571" y="3"/>
                  </a:lnTo>
                  <a:lnTo>
                    <a:pt x="530" y="2"/>
                  </a:lnTo>
                  <a:lnTo>
                    <a:pt x="488" y="0"/>
                  </a:lnTo>
                  <a:lnTo>
                    <a:pt x="447" y="0"/>
                  </a:lnTo>
                  <a:lnTo>
                    <a:pt x="404" y="2"/>
                  </a:lnTo>
                  <a:lnTo>
                    <a:pt x="363" y="3"/>
                  </a:lnTo>
                  <a:lnTo>
                    <a:pt x="323" y="6"/>
                  </a:lnTo>
                  <a:lnTo>
                    <a:pt x="284" y="9"/>
                  </a:lnTo>
                  <a:lnTo>
                    <a:pt x="245" y="13"/>
                  </a:lnTo>
                  <a:lnTo>
                    <a:pt x="210" y="17"/>
                  </a:lnTo>
                  <a:lnTo>
                    <a:pt x="176" y="23"/>
                  </a:lnTo>
                  <a:lnTo>
                    <a:pt x="144" y="29"/>
                  </a:lnTo>
                  <a:lnTo>
                    <a:pt x="115" y="36"/>
                  </a:lnTo>
                  <a:lnTo>
                    <a:pt x="89" y="43"/>
                  </a:lnTo>
                  <a:lnTo>
                    <a:pt x="66" y="50"/>
                  </a:lnTo>
                  <a:lnTo>
                    <a:pt x="46" y="59"/>
                  </a:lnTo>
                  <a:lnTo>
                    <a:pt x="29" y="67"/>
                  </a:lnTo>
                  <a:lnTo>
                    <a:pt x="17" y="77"/>
                  </a:lnTo>
                  <a:lnTo>
                    <a:pt x="7" y="85"/>
                  </a:lnTo>
                  <a:lnTo>
                    <a:pt x="2" y="9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475" name="Freeform 19"/>
            <p:cNvSpPr>
              <a:spLocks noEditPoints="1"/>
            </p:cNvSpPr>
            <p:nvPr/>
          </p:nvSpPr>
          <p:spPr bwMode="auto">
            <a:xfrm>
              <a:off x="3706" y="2701"/>
              <a:ext cx="935" cy="20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6"/>
                </a:cxn>
                <a:cxn ang="0">
                  <a:pos x="46" y="44"/>
                </a:cxn>
                <a:cxn ang="0">
                  <a:pos x="89" y="60"/>
                </a:cxn>
                <a:cxn ang="0">
                  <a:pos x="144" y="74"/>
                </a:cxn>
                <a:cxn ang="0">
                  <a:pos x="210" y="86"/>
                </a:cxn>
                <a:cxn ang="0">
                  <a:pos x="284" y="94"/>
                </a:cxn>
                <a:cxn ang="0">
                  <a:pos x="363" y="100"/>
                </a:cxn>
                <a:cxn ang="0">
                  <a:pos x="447" y="103"/>
                </a:cxn>
                <a:cxn ang="0">
                  <a:pos x="530" y="102"/>
                </a:cxn>
                <a:cxn ang="0">
                  <a:pos x="612" y="97"/>
                </a:cxn>
                <a:cxn ang="0">
                  <a:pos x="689" y="90"/>
                </a:cxn>
                <a:cxn ang="0">
                  <a:pos x="758" y="80"/>
                </a:cxn>
                <a:cxn ang="0">
                  <a:pos x="820" y="68"/>
                </a:cxn>
                <a:cxn ang="0">
                  <a:pos x="869" y="53"/>
                </a:cxn>
                <a:cxn ang="0">
                  <a:pos x="905" y="36"/>
                </a:cxn>
                <a:cxn ang="0">
                  <a:pos x="927" y="18"/>
                </a:cxn>
                <a:cxn ang="0">
                  <a:pos x="935" y="0"/>
                </a:cxn>
                <a:cxn ang="0">
                  <a:pos x="2" y="60"/>
                </a:cxn>
                <a:cxn ang="0">
                  <a:pos x="17" y="78"/>
                </a:cxn>
                <a:cxn ang="0">
                  <a:pos x="46" y="96"/>
                </a:cxn>
                <a:cxn ang="0">
                  <a:pos x="89" y="112"/>
                </a:cxn>
                <a:cxn ang="0">
                  <a:pos x="144" y="126"/>
                </a:cxn>
                <a:cxn ang="0">
                  <a:pos x="210" y="138"/>
                </a:cxn>
                <a:cxn ang="0">
                  <a:pos x="284" y="146"/>
                </a:cxn>
                <a:cxn ang="0">
                  <a:pos x="363" y="151"/>
                </a:cxn>
                <a:cxn ang="0">
                  <a:pos x="447" y="155"/>
                </a:cxn>
                <a:cxn ang="0">
                  <a:pos x="530" y="154"/>
                </a:cxn>
                <a:cxn ang="0">
                  <a:pos x="612" y="149"/>
                </a:cxn>
                <a:cxn ang="0">
                  <a:pos x="689" y="142"/>
                </a:cxn>
                <a:cxn ang="0">
                  <a:pos x="758" y="131"/>
                </a:cxn>
                <a:cxn ang="0">
                  <a:pos x="820" y="119"/>
                </a:cxn>
                <a:cxn ang="0">
                  <a:pos x="869" y="104"/>
                </a:cxn>
                <a:cxn ang="0">
                  <a:pos x="905" y="88"/>
                </a:cxn>
                <a:cxn ang="0">
                  <a:pos x="927" y="70"/>
                </a:cxn>
                <a:cxn ang="0">
                  <a:pos x="935" y="51"/>
                </a:cxn>
                <a:cxn ang="0">
                  <a:pos x="2" y="112"/>
                </a:cxn>
                <a:cxn ang="0">
                  <a:pos x="17" y="130"/>
                </a:cxn>
                <a:cxn ang="0">
                  <a:pos x="46" y="147"/>
                </a:cxn>
                <a:cxn ang="0">
                  <a:pos x="89" y="163"/>
                </a:cxn>
                <a:cxn ang="0">
                  <a:pos x="144" y="177"/>
                </a:cxn>
                <a:cxn ang="0">
                  <a:pos x="210" y="189"/>
                </a:cxn>
                <a:cxn ang="0">
                  <a:pos x="284" y="198"/>
                </a:cxn>
                <a:cxn ang="0">
                  <a:pos x="363" y="204"/>
                </a:cxn>
                <a:cxn ang="0">
                  <a:pos x="447" y="206"/>
                </a:cxn>
                <a:cxn ang="0">
                  <a:pos x="530" y="206"/>
                </a:cxn>
                <a:cxn ang="0">
                  <a:pos x="612" y="201"/>
                </a:cxn>
                <a:cxn ang="0">
                  <a:pos x="689" y="194"/>
                </a:cxn>
                <a:cxn ang="0">
                  <a:pos x="758" y="183"/>
                </a:cxn>
                <a:cxn ang="0">
                  <a:pos x="820" y="171"/>
                </a:cxn>
                <a:cxn ang="0">
                  <a:pos x="869" y="156"/>
                </a:cxn>
                <a:cxn ang="0">
                  <a:pos x="905" y="139"/>
                </a:cxn>
                <a:cxn ang="0">
                  <a:pos x="927" y="121"/>
                </a:cxn>
                <a:cxn ang="0">
                  <a:pos x="935" y="103"/>
                </a:cxn>
              </a:cxnLst>
              <a:rect l="0" t="0" r="r" b="b"/>
              <a:pathLst>
                <a:path w="935" h="206">
                  <a:moveTo>
                    <a:pt x="0" y="0"/>
                  </a:moveTo>
                  <a:lnTo>
                    <a:pt x="2" y="8"/>
                  </a:lnTo>
                  <a:lnTo>
                    <a:pt x="7" y="18"/>
                  </a:lnTo>
                  <a:lnTo>
                    <a:pt x="17" y="26"/>
                  </a:lnTo>
                  <a:lnTo>
                    <a:pt x="29" y="36"/>
                  </a:lnTo>
                  <a:lnTo>
                    <a:pt x="46" y="44"/>
                  </a:lnTo>
                  <a:lnTo>
                    <a:pt x="66" y="53"/>
                  </a:lnTo>
                  <a:lnTo>
                    <a:pt x="89" y="60"/>
                  </a:lnTo>
                  <a:lnTo>
                    <a:pt x="115" y="68"/>
                  </a:lnTo>
                  <a:lnTo>
                    <a:pt x="144" y="74"/>
                  </a:lnTo>
                  <a:lnTo>
                    <a:pt x="176" y="80"/>
                  </a:lnTo>
                  <a:lnTo>
                    <a:pt x="210" y="86"/>
                  </a:lnTo>
                  <a:lnTo>
                    <a:pt x="245" y="90"/>
                  </a:lnTo>
                  <a:lnTo>
                    <a:pt x="284" y="94"/>
                  </a:lnTo>
                  <a:lnTo>
                    <a:pt x="323" y="97"/>
                  </a:lnTo>
                  <a:lnTo>
                    <a:pt x="363" y="100"/>
                  </a:lnTo>
                  <a:lnTo>
                    <a:pt x="404" y="102"/>
                  </a:lnTo>
                  <a:lnTo>
                    <a:pt x="447" y="103"/>
                  </a:lnTo>
                  <a:lnTo>
                    <a:pt x="488" y="103"/>
                  </a:lnTo>
                  <a:lnTo>
                    <a:pt x="530" y="102"/>
                  </a:lnTo>
                  <a:lnTo>
                    <a:pt x="571" y="100"/>
                  </a:lnTo>
                  <a:lnTo>
                    <a:pt x="612" y="97"/>
                  </a:lnTo>
                  <a:lnTo>
                    <a:pt x="651" y="94"/>
                  </a:lnTo>
                  <a:lnTo>
                    <a:pt x="689" y="90"/>
                  </a:lnTo>
                  <a:lnTo>
                    <a:pt x="725" y="86"/>
                  </a:lnTo>
                  <a:lnTo>
                    <a:pt x="758" y="80"/>
                  </a:lnTo>
                  <a:lnTo>
                    <a:pt x="790" y="74"/>
                  </a:lnTo>
                  <a:lnTo>
                    <a:pt x="820" y="68"/>
                  </a:lnTo>
                  <a:lnTo>
                    <a:pt x="846" y="60"/>
                  </a:lnTo>
                  <a:lnTo>
                    <a:pt x="869" y="53"/>
                  </a:lnTo>
                  <a:lnTo>
                    <a:pt x="889" y="44"/>
                  </a:lnTo>
                  <a:lnTo>
                    <a:pt x="905" y="36"/>
                  </a:lnTo>
                  <a:lnTo>
                    <a:pt x="918" y="26"/>
                  </a:lnTo>
                  <a:lnTo>
                    <a:pt x="927" y="18"/>
                  </a:lnTo>
                  <a:lnTo>
                    <a:pt x="933" y="8"/>
                  </a:lnTo>
                  <a:lnTo>
                    <a:pt x="935" y="0"/>
                  </a:lnTo>
                  <a:moveTo>
                    <a:pt x="0" y="51"/>
                  </a:moveTo>
                  <a:lnTo>
                    <a:pt x="2" y="60"/>
                  </a:lnTo>
                  <a:lnTo>
                    <a:pt x="7" y="70"/>
                  </a:lnTo>
                  <a:lnTo>
                    <a:pt x="17" y="78"/>
                  </a:lnTo>
                  <a:lnTo>
                    <a:pt x="29" y="88"/>
                  </a:lnTo>
                  <a:lnTo>
                    <a:pt x="46" y="96"/>
                  </a:lnTo>
                  <a:lnTo>
                    <a:pt x="66" y="104"/>
                  </a:lnTo>
                  <a:lnTo>
                    <a:pt x="89" y="112"/>
                  </a:lnTo>
                  <a:lnTo>
                    <a:pt x="115" y="119"/>
                  </a:lnTo>
                  <a:lnTo>
                    <a:pt x="144" y="126"/>
                  </a:lnTo>
                  <a:lnTo>
                    <a:pt x="176" y="131"/>
                  </a:lnTo>
                  <a:lnTo>
                    <a:pt x="210" y="138"/>
                  </a:lnTo>
                  <a:lnTo>
                    <a:pt x="245" y="142"/>
                  </a:lnTo>
                  <a:lnTo>
                    <a:pt x="284" y="146"/>
                  </a:lnTo>
                  <a:lnTo>
                    <a:pt x="323" y="149"/>
                  </a:lnTo>
                  <a:lnTo>
                    <a:pt x="363" y="151"/>
                  </a:lnTo>
                  <a:lnTo>
                    <a:pt x="404" y="154"/>
                  </a:lnTo>
                  <a:lnTo>
                    <a:pt x="447" y="155"/>
                  </a:lnTo>
                  <a:lnTo>
                    <a:pt x="488" y="155"/>
                  </a:lnTo>
                  <a:lnTo>
                    <a:pt x="530" y="154"/>
                  </a:lnTo>
                  <a:lnTo>
                    <a:pt x="571" y="151"/>
                  </a:lnTo>
                  <a:lnTo>
                    <a:pt x="612" y="149"/>
                  </a:lnTo>
                  <a:lnTo>
                    <a:pt x="651" y="146"/>
                  </a:lnTo>
                  <a:lnTo>
                    <a:pt x="689" y="142"/>
                  </a:lnTo>
                  <a:lnTo>
                    <a:pt x="725" y="138"/>
                  </a:lnTo>
                  <a:lnTo>
                    <a:pt x="758" y="131"/>
                  </a:lnTo>
                  <a:lnTo>
                    <a:pt x="790" y="126"/>
                  </a:lnTo>
                  <a:lnTo>
                    <a:pt x="820" y="119"/>
                  </a:lnTo>
                  <a:lnTo>
                    <a:pt x="846" y="112"/>
                  </a:lnTo>
                  <a:lnTo>
                    <a:pt x="869" y="104"/>
                  </a:lnTo>
                  <a:lnTo>
                    <a:pt x="889" y="96"/>
                  </a:lnTo>
                  <a:lnTo>
                    <a:pt x="905" y="88"/>
                  </a:lnTo>
                  <a:lnTo>
                    <a:pt x="918" y="78"/>
                  </a:lnTo>
                  <a:lnTo>
                    <a:pt x="927" y="70"/>
                  </a:lnTo>
                  <a:lnTo>
                    <a:pt x="933" y="60"/>
                  </a:lnTo>
                  <a:lnTo>
                    <a:pt x="935" y="51"/>
                  </a:lnTo>
                  <a:moveTo>
                    <a:pt x="0" y="103"/>
                  </a:moveTo>
                  <a:lnTo>
                    <a:pt x="2" y="112"/>
                  </a:lnTo>
                  <a:lnTo>
                    <a:pt x="7" y="121"/>
                  </a:lnTo>
                  <a:lnTo>
                    <a:pt x="17" y="130"/>
                  </a:lnTo>
                  <a:lnTo>
                    <a:pt x="29" y="139"/>
                  </a:lnTo>
                  <a:lnTo>
                    <a:pt x="46" y="147"/>
                  </a:lnTo>
                  <a:lnTo>
                    <a:pt x="66" y="156"/>
                  </a:lnTo>
                  <a:lnTo>
                    <a:pt x="89" y="163"/>
                  </a:lnTo>
                  <a:lnTo>
                    <a:pt x="115" y="171"/>
                  </a:lnTo>
                  <a:lnTo>
                    <a:pt x="144" y="177"/>
                  </a:lnTo>
                  <a:lnTo>
                    <a:pt x="176" y="183"/>
                  </a:lnTo>
                  <a:lnTo>
                    <a:pt x="210" y="189"/>
                  </a:lnTo>
                  <a:lnTo>
                    <a:pt x="245" y="194"/>
                  </a:lnTo>
                  <a:lnTo>
                    <a:pt x="284" y="198"/>
                  </a:lnTo>
                  <a:lnTo>
                    <a:pt x="323" y="201"/>
                  </a:lnTo>
                  <a:lnTo>
                    <a:pt x="363" y="204"/>
                  </a:lnTo>
                  <a:lnTo>
                    <a:pt x="404" y="206"/>
                  </a:lnTo>
                  <a:lnTo>
                    <a:pt x="447" y="206"/>
                  </a:lnTo>
                  <a:lnTo>
                    <a:pt x="488" y="206"/>
                  </a:lnTo>
                  <a:lnTo>
                    <a:pt x="530" y="206"/>
                  </a:lnTo>
                  <a:lnTo>
                    <a:pt x="571" y="204"/>
                  </a:lnTo>
                  <a:lnTo>
                    <a:pt x="612" y="201"/>
                  </a:lnTo>
                  <a:lnTo>
                    <a:pt x="651" y="198"/>
                  </a:lnTo>
                  <a:lnTo>
                    <a:pt x="689" y="194"/>
                  </a:lnTo>
                  <a:lnTo>
                    <a:pt x="725" y="189"/>
                  </a:lnTo>
                  <a:lnTo>
                    <a:pt x="758" y="183"/>
                  </a:lnTo>
                  <a:lnTo>
                    <a:pt x="790" y="177"/>
                  </a:lnTo>
                  <a:lnTo>
                    <a:pt x="820" y="171"/>
                  </a:lnTo>
                  <a:lnTo>
                    <a:pt x="846" y="163"/>
                  </a:lnTo>
                  <a:lnTo>
                    <a:pt x="869" y="156"/>
                  </a:lnTo>
                  <a:lnTo>
                    <a:pt x="889" y="147"/>
                  </a:lnTo>
                  <a:lnTo>
                    <a:pt x="905" y="139"/>
                  </a:lnTo>
                  <a:lnTo>
                    <a:pt x="918" y="130"/>
                  </a:lnTo>
                  <a:lnTo>
                    <a:pt x="927" y="121"/>
                  </a:lnTo>
                  <a:lnTo>
                    <a:pt x="933" y="112"/>
                  </a:lnTo>
                  <a:lnTo>
                    <a:pt x="935" y="10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11188" y="5661025"/>
            <a:ext cx="10080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Siebel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6813" y="5229225"/>
            <a:ext cx="1152525" cy="1008063"/>
            <a:chOff x="3696" y="2597"/>
            <a:chExt cx="945" cy="1435"/>
          </a:xfrm>
        </p:grpSpPr>
        <p:sp>
          <p:nvSpPr>
            <p:cNvPr id="147486" name="Freeform 30"/>
            <p:cNvSpPr>
              <a:spLocks/>
            </p:cNvSpPr>
            <p:nvPr/>
          </p:nvSpPr>
          <p:spPr bwMode="auto">
            <a:xfrm>
              <a:off x="3696" y="2597"/>
              <a:ext cx="935" cy="1435"/>
            </a:xfrm>
            <a:custGeom>
              <a:avLst/>
              <a:gdLst/>
              <a:ahLst/>
              <a:cxnLst>
                <a:cxn ang="0">
                  <a:pos x="0" y="1332"/>
                </a:cxn>
                <a:cxn ang="0">
                  <a:pos x="7" y="1350"/>
                </a:cxn>
                <a:cxn ang="0">
                  <a:pos x="29" y="1368"/>
                </a:cxn>
                <a:cxn ang="0">
                  <a:pos x="66" y="1385"/>
                </a:cxn>
                <a:cxn ang="0">
                  <a:pos x="115" y="1400"/>
                </a:cxn>
                <a:cxn ang="0">
                  <a:pos x="176" y="1412"/>
                </a:cxn>
                <a:cxn ang="0">
                  <a:pos x="245" y="1422"/>
                </a:cxn>
                <a:cxn ang="0">
                  <a:pos x="323" y="1429"/>
                </a:cxn>
                <a:cxn ang="0">
                  <a:pos x="404" y="1434"/>
                </a:cxn>
                <a:cxn ang="0">
                  <a:pos x="488" y="1435"/>
                </a:cxn>
                <a:cxn ang="0">
                  <a:pos x="571" y="1433"/>
                </a:cxn>
                <a:cxn ang="0">
                  <a:pos x="651" y="1426"/>
                </a:cxn>
                <a:cxn ang="0">
                  <a:pos x="725" y="1418"/>
                </a:cxn>
                <a:cxn ang="0">
                  <a:pos x="790" y="1406"/>
                </a:cxn>
                <a:cxn ang="0">
                  <a:pos x="846" y="1392"/>
                </a:cxn>
                <a:cxn ang="0">
                  <a:pos x="889" y="1376"/>
                </a:cxn>
                <a:cxn ang="0">
                  <a:pos x="918" y="1358"/>
                </a:cxn>
                <a:cxn ang="0">
                  <a:pos x="933" y="1340"/>
                </a:cxn>
                <a:cxn ang="0">
                  <a:pos x="935" y="105"/>
                </a:cxn>
                <a:cxn ang="0">
                  <a:pos x="927" y="85"/>
                </a:cxn>
                <a:cxn ang="0">
                  <a:pos x="905" y="67"/>
                </a:cxn>
                <a:cxn ang="0">
                  <a:pos x="869" y="50"/>
                </a:cxn>
                <a:cxn ang="0">
                  <a:pos x="820" y="36"/>
                </a:cxn>
                <a:cxn ang="0">
                  <a:pos x="758" y="23"/>
                </a:cxn>
                <a:cxn ang="0">
                  <a:pos x="689" y="13"/>
                </a:cxn>
                <a:cxn ang="0">
                  <a:pos x="612" y="6"/>
                </a:cxn>
                <a:cxn ang="0">
                  <a:pos x="530" y="2"/>
                </a:cxn>
                <a:cxn ang="0">
                  <a:pos x="447" y="0"/>
                </a:cxn>
                <a:cxn ang="0">
                  <a:pos x="363" y="3"/>
                </a:cxn>
                <a:cxn ang="0">
                  <a:pos x="284" y="9"/>
                </a:cxn>
                <a:cxn ang="0">
                  <a:pos x="210" y="17"/>
                </a:cxn>
                <a:cxn ang="0">
                  <a:pos x="144" y="29"/>
                </a:cxn>
                <a:cxn ang="0">
                  <a:pos x="89" y="43"/>
                </a:cxn>
                <a:cxn ang="0">
                  <a:pos x="46" y="59"/>
                </a:cxn>
                <a:cxn ang="0">
                  <a:pos x="17" y="77"/>
                </a:cxn>
                <a:cxn ang="0">
                  <a:pos x="2" y="95"/>
                </a:cxn>
              </a:cxnLst>
              <a:rect l="0" t="0" r="r" b="b"/>
              <a:pathLst>
                <a:path w="935" h="1435">
                  <a:moveTo>
                    <a:pt x="0" y="105"/>
                  </a:moveTo>
                  <a:lnTo>
                    <a:pt x="0" y="1332"/>
                  </a:lnTo>
                  <a:lnTo>
                    <a:pt x="2" y="1340"/>
                  </a:lnTo>
                  <a:lnTo>
                    <a:pt x="7" y="1350"/>
                  </a:lnTo>
                  <a:lnTo>
                    <a:pt x="17" y="1358"/>
                  </a:lnTo>
                  <a:lnTo>
                    <a:pt x="29" y="1368"/>
                  </a:lnTo>
                  <a:lnTo>
                    <a:pt x="46" y="1376"/>
                  </a:lnTo>
                  <a:lnTo>
                    <a:pt x="66" y="1385"/>
                  </a:lnTo>
                  <a:lnTo>
                    <a:pt x="89" y="1392"/>
                  </a:lnTo>
                  <a:lnTo>
                    <a:pt x="115" y="1400"/>
                  </a:lnTo>
                  <a:lnTo>
                    <a:pt x="144" y="1406"/>
                  </a:lnTo>
                  <a:lnTo>
                    <a:pt x="176" y="1412"/>
                  </a:lnTo>
                  <a:lnTo>
                    <a:pt x="210" y="1418"/>
                  </a:lnTo>
                  <a:lnTo>
                    <a:pt x="245" y="1422"/>
                  </a:lnTo>
                  <a:lnTo>
                    <a:pt x="284" y="1426"/>
                  </a:lnTo>
                  <a:lnTo>
                    <a:pt x="323" y="1429"/>
                  </a:lnTo>
                  <a:lnTo>
                    <a:pt x="363" y="1433"/>
                  </a:lnTo>
                  <a:lnTo>
                    <a:pt x="404" y="1434"/>
                  </a:lnTo>
                  <a:lnTo>
                    <a:pt x="447" y="1435"/>
                  </a:lnTo>
                  <a:lnTo>
                    <a:pt x="488" y="1435"/>
                  </a:lnTo>
                  <a:lnTo>
                    <a:pt x="530" y="1434"/>
                  </a:lnTo>
                  <a:lnTo>
                    <a:pt x="571" y="1433"/>
                  </a:lnTo>
                  <a:lnTo>
                    <a:pt x="612" y="1429"/>
                  </a:lnTo>
                  <a:lnTo>
                    <a:pt x="651" y="1426"/>
                  </a:lnTo>
                  <a:lnTo>
                    <a:pt x="689" y="1422"/>
                  </a:lnTo>
                  <a:lnTo>
                    <a:pt x="725" y="1418"/>
                  </a:lnTo>
                  <a:lnTo>
                    <a:pt x="758" y="1412"/>
                  </a:lnTo>
                  <a:lnTo>
                    <a:pt x="790" y="1406"/>
                  </a:lnTo>
                  <a:lnTo>
                    <a:pt x="820" y="1400"/>
                  </a:lnTo>
                  <a:lnTo>
                    <a:pt x="846" y="1392"/>
                  </a:lnTo>
                  <a:lnTo>
                    <a:pt x="869" y="1385"/>
                  </a:lnTo>
                  <a:lnTo>
                    <a:pt x="889" y="1376"/>
                  </a:lnTo>
                  <a:lnTo>
                    <a:pt x="905" y="1368"/>
                  </a:lnTo>
                  <a:lnTo>
                    <a:pt x="918" y="1358"/>
                  </a:lnTo>
                  <a:lnTo>
                    <a:pt x="927" y="1350"/>
                  </a:lnTo>
                  <a:lnTo>
                    <a:pt x="933" y="1340"/>
                  </a:lnTo>
                  <a:lnTo>
                    <a:pt x="935" y="1332"/>
                  </a:lnTo>
                  <a:lnTo>
                    <a:pt x="935" y="105"/>
                  </a:lnTo>
                  <a:lnTo>
                    <a:pt x="933" y="95"/>
                  </a:lnTo>
                  <a:lnTo>
                    <a:pt x="927" y="85"/>
                  </a:lnTo>
                  <a:lnTo>
                    <a:pt x="918" y="77"/>
                  </a:lnTo>
                  <a:lnTo>
                    <a:pt x="905" y="67"/>
                  </a:lnTo>
                  <a:lnTo>
                    <a:pt x="889" y="59"/>
                  </a:lnTo>
                  <a:lnTo>
                    <a:pt x="869" y="50"/>
                  </a:lnTo>
                  <a:lnTo>
                    <a:pt x="846" y="43"/>
                  </a:lnTo>
                  <a:lnTo>
                    <a:pt x="820" y="36"/>
                  </a:lnTo>
                  <a:lnTo>
                    <a:pt x="790" y="29"/>
                  </a:lnTo>
                  <a:lnTo>
                    <a:pt x="758" y="23"/>
                  </a:lnTo>
                  <a:lnTo>
                    <a:pt x="725" y="17"/>
                  </a:lnTo>
                  <a:lnTo>
                    <a:pt x="689" y="13"/>
                  </a:lnTo>
                  <a:lnTo>
                    <a:pt x="651" y="9"/>
                  </a:lnTo>
                  <a:lnTo>
                    <a:pt x="612" y="6"/>
                  </a:lnTo>
                  <a:lnTo>
                    <a:pt x="571" y="3"/>
                  </a:lnTo>
                  <a:lnTo>
                    <a:pt x="530" y="2"/>
                  </a:lnTo>
                  <a:lnTo>
                    <a:pt x="488" y="0"/>
                  </a:lnTo>
                  <a:lnTo>
                    <a:pt x="447" y="0"/>
                  </a:lnTo>
                  <a:lnTo>
                    <a:pt x="404" y="2"/>
                  </a:lnTo>
                  <a:lnTo>
                    <a:pt x="363" y="3"/>
                  </a:lnTo>
                  <a:lnTo>
                    <a:pt x="323" y="6"/>
                  </a:lnTo>
                  <a:lnTo>
                    <a:pt x="284" y="9"/>
                  </a:lnTo>
                  <a:lnTo>
                    <a:pt x="245" y="13"/>
                  </a:lnTo>
                  <a:lnTo>
                    <a:pt x="210" y="17"/>
                  </a:lnTo>
                  <a:lnTo>
                    <a:pt x="176" y="23"/>
                  </a:lnTo>
                  <a:lnTo>
                    <a:pt x="144" y="29"/>
                  </a:lnTo>
                  <a:lnTo>
                    <a:pt x="115" y="36"/>
                  </a:lnTo>
                  <a:lnTo>
                    <a:pt x="89" y="43"/>
                  </a:lnTo>
                  <a:lnTo>
                    <a:pt x="66" y="50"/>
                  </a:lnTo>
                  <a:lnTo>
                    <a:pt x="46" y="59"/>
                  </a:lnTo>
                  <a:lnTo>
                    <a:pt x="29" y="67"/>
                  </a:lnTo>
                  <a:lnTo>
                    <a:pt x="17" y="77"/>
                  </a:lnTo>
                  <a:lnTo>
                    <a:pt x="7" y="85"/>
                  </a:lnTo>
                  <a:lnTo>
                    <a:pt x="2" y="9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487" name="Freeform 31"/>
            <p:cNvSpPr>
              <a:spLocks noEditPoints="1"/>
            </p:cNvSpPr>
            <p:nvPr/>
          </p:nvSpPr>
          <p:spPr bwMode="auto">
            <a:xfrm>
              <a:off x="3706" y="2701"/>
              <a:ext cx="935" cy="20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6"/>
                </a:cxn>
                <a:cxn ang="0">
                  <a:pos x="46" y="44"/>
                </a:cxn>
                <a:cxn ang="0">
                  <a:pos x="89" y="60"/>
                </a:cxn>
                <a:cxn ang="0">
                  <a:pos x="144" y="74"/>
                </a:cxn>
                <a:cxn ang="0">
                  <a:pos x="210" y="86"/>
                </a:cxn>
                <a:cxn ang="0">
                  <a:pos x="284" y="94"/>
                </a:cxn>
                <a:cxn ang="0">
                  <a:pos x="363" y="100"/>
                </a:cxn>
                <a:cxn ang="0">
                  <a:pos x="447" y="103"/>
                </a:cxn>
                <a:cxn ang="0">
                  <a:pos x="530" y="102"/>
                </a:cxn>
                <a:cxn ang="0">
                  <a:pos x="612" y="97"/>
                </a:cxn>
                <a:cxn ang="0">
                  <a:pos x="689" y="90"/>
                </a:cxn>
                <a:cxn ang="0">
                  <a:pos x="758" y="80"/>
                </a:cxn>
                <a:cxn ang="0">
                  <a:pos x="820" y="68"/>
                </a:cxn>
                <a:cxn ang="0">
                  <a:pos x="869" y="53"/>
                </a:cxn>
                <a:cxn ang="0">
                  <a:pos x="905" y="36"/>
                </a:cxn>
                <a:cxn ang="0">
                  <a:pos x="927" y="18"/>
                </a:cxn>
                <a:cxn ang="0">
                  <a:pos x="935" y="0"/>
                </a:cxn>
                <a:cxn ang="0">
                  <a:pos x="2" y="60"/>
                </a:cxn>
                <a:cxn ang="0">
                  <a:pos x="17" y="78"/>
                </a:cxn>
                <a:cxn ang="0">
                  <a:pos x="46" y="96"/>
                </a:cxn>
                <a:cxn ang="0">
                  <a:pos x="89" y="112"/>
                </a:cxn>
                <a:cxn ang="0">
                  <a:pos x="144" y="126"/>
                </a:cxn>
                <a:cxn ang="0">
                  <a:pos x="210" y="138"/>
                </a:cxn>
                <a:cxn ang="0">
                  <a:pos x="284" y="146"/>
                </a:cxn>
                <a:cxn ang="0">
                  <a:pos x="363" y="151"/>
                </a:cxn>
                <a:cxn ang="0">
                  <a:pos x="447" y="155"/>
                </a:cxn>
                <a:cxn ang="0">
                  <a:pos x="530" y="154"/>
                </a:cxn>
                <a:cxn ang="0">
                  <a:pos x="612" y="149"/>
                </a:cxn>
                <a:cxn ang="0">
                  <a:pos x="689" y="142"/>
                </a:cxn>
                <a:cxn ang="0">
                  <a:pos x="758" y="131"/>
                </a:cxn>
                <a:cxn ang="0">
                  <a:pos x="820" y="119"/>
                </a:cxn>
                <a:cxn ang="0">
                  <a:pos x="869" y="104"/>
                </a:cxn>
                <a:cxn ang="0">
                  <a:pos x="905" y="88"/>
                </a:cxn>
                <a:cxn ang="0">
                  <a:pos x="927" y="70"/>
                </a:cxn>
                <a:cxn ang="0">
                  <a:pos x="935" y="51"/>
                </a:cxn>
                <a:cxn ang="0">
                  <a:pos x="2" y="112"/>
                </a:cxn>
                <a:cxn ang="0">
                  <a:pos x="17" y="130"/>
                </a:cxn>
                <a:cxn ang="0">
                  <a:pos x="46" y="147"/>
                </a:cxn>
                <a:cxn ang="0">
                  <a:pos x="89" y="163"/>
                </a:cxn>
                <a:cxn ang="0">
                  <a:pos x="144" y="177"/>
                </a:cxn>
                <a:cxn ang="0">
                  <a:pos x="210" y="189"/>
                </a:cxn>
                <a:cxn ang="0">
                  <a:pos x="284" y="198"/>
                </a:cxn>
                <a:cxn ang="0">
                  <a:pos x="363" y="204"/>
                </a:cxn>
                <a:cxn ang="0">
                  <a:pos x="447" y="206"/>
                </a:cxn>
                <a:cxn ang="0">
                  <a:pos x="530" y="206"/>
                </a:cxn>
                <a:cxn ang="0">
                  <a:pos x="612" y="201"/>
                </a:cxn>
                <a:cxn ang="0">
                  <a:pos x="689" y="194"/>
                </a:cxn>
                <a:cxn ang="0">
                  <a:pos x="758" y="183"/>
                </a:cxn>
                <a:cxn ang="0">
                  <a:pos x="820" y="171"/>
                </a:cxn>
                <a:cxn ang="0">
                  <a:pos x="869" y="156"/>
                </a:cxn>
                <a:cxn ang="0">
                  <a:pos x="905" y="139"/>
                </a:cxn>
                <a:cxn ang="0">
                  <a:pos x="927" y="121"/>
                </a:cxn>
                <a:cxn ang="0">
                  <a:pos x="935" y="103"/>
                </a:cxn>
              </a:cxnLst>
              <a:rect l="0" t="0" r="r" b="b"/>
              <a:pathLst>
                <a:path w="935" h="206">
                  <a:moveTo>
                    <a:pt x="0" y="0"/>
                  </a:moveTo>
                  <a:lnTo>
                    <a:pt x="2" y="8"/>
                  </a:lnTo>
                  <a:lnTo>
                    <a:pt x="7" y="18"/>
                  </a:lnTo>
                  <a:lnTo>
                    <a:pt x="17" y="26"/>
                  </a:lnTo>
                  <a:lnTo>
                    <a:pt x="29" y="36"/>
                  </a:lnTo>
                  <a:lnTo>
                    <a:pt x="46" y="44"/>
                  </a:lnTo>
                  <a:lnTo>
                    <a:pt x="66" y="53"/>
                  </a:lnTo>
                  <a:lnTo>
                    <a:pt x="89" y="60"/>
                  </a:lnTo>
                  <a:lnTo>
                    <a:pt x="115" y="68"/>
                  </a:lnTo>
                  <a:lnTo>
                    <a:pt x="144" y="74"/>
                  </a:lnTo>
                  <a:lnTo>
                    <a:pt x="176" y="80"/>
                  </a:lnTo>
                  <a:lnTo>
                    <a:pt x="210" y="86"/>
                  </a:lnTo>
                  <a:lnTo>
                    <a:pt x="245" y="90"/>
                  </a:lnTo>
                  <a:lnTo>
                    <a:pt x="284" y="94"/>
                  </a:lnTo>
                  <a:lnTo>
                    <a:pt x="323" y="97"/>
                  </a:lnTo>
                  <a:lnTo>
                    <a:pt x="363" y="100"/>
                  </a:lnTo>
                  <a:lnTo>
                    <a:pt x="404" y="102"/>
                  </a:lnTo>
                  <a:lnTo>
                    <a:pt x="447" y="103"/>
                  </a:lnTo>
                  <a:lnTo>
                    <a:pt x="488" y="103"/>
                  </a:lnTo>
                  <a:lnTo>
                    <a:pt x="530" y="102"/>
                  </a:lnTo>
                  <a:lnTo>
                    <a:pt x="571" y="100"/>
                  </a:lnTo>
                  <a:lnTo>
                    <a:pt x="612" y="97"/>
                  </a:lnTo>
                  <a:lnTo>
                    <a:pt x="651" y="94"/>
                  </a:lnTo>
                  <a:lnTo>
                    <a:pt x="689" y="90"/>
                  </a:lnTo>
                  <a:lnTo>
                    <a:pt x="725" y="86"/>
                  </a:lnTo>
                  <a:lnTo>
                    <a:pt x="758" y="80"/>
                  </a:lnTo>
                  <a:lnTo>
                    <a:pt x="790" y="74"/>
                  </a:lnTo>
                  <a:lnTo>
                    <a:pt x="820" y="68"/>
                  </a:lnTo>
                  <a:lnTo>
                    <a:pt x="846" y="60"/>
                  </a:lnTo>
                  <a:lnTo>
                    <a:pt x="869" y="53"/>
                  </a:lnTo>
                  <a:lnTo>
                    <a:pt x="889" y="44"/>
                  </a:lnTo>
                  <a:lnTo>
                    <a:pt x="905" y="36"/>
                  </a:lnTo>
                  <a:lnTo>
                    <a:pt x="918" y="26"/>
                  </a:lnTo>
                  <a:lnTo>
                    <a:pt x="927" y="18"/>
                  </a:lnTo>
                  <a:lnTo>
                    <a:pt x="933" y="8"/>
                  </a:lnTo>
                  <a:lnTo>
                    <a:pt x="935" y="0"/>
                  </a:lnTo>
                  <a:moveTo>
                    <a:pt x="0" y="51"/>
                  </a:moveTo>
                  <a:lnTo>
                    <a:pt x="2" y="60"/>
                  </a:lnTo>
                  <a:lnTo>
                    <a:pt x="7" y="70"/>
                  </a:lnTo>
                  <a:lnTo>
                    <a:pt x="17" y="78"/>
                  </a:lnTo>
                  <a:lnTo>
                    <a:pt x="29" y="88"/>
                  </a:lnTo>
                  <a:lnTo>
                    <a:pt x="46" y="96"/>
                  </a:lnTo>
                  <a:lnTo>
                    <a:pt x="66" y="104"/>
                  </a:lnTo>
                  <a:lnTo>
                    <a:pt x="89" y="112"/>
                  </a:lnTo>
                  <a:lnTo>
                    <a:pt x="115" y="119"/>
                  </a:lnTo>
                  <a:lnTo>
                    <a:pt x="144" y="126"/>
                  </a:lnTo>
                  <a:lnTo>
                    <a:pt x="176" y="131"/>
                  </a:lnTo>
                  <a:lnTo>
                    <a:pt x="210" y="138"/>
                  </a:lnTo>
                  <a:lnTo>
                    <a:pt x="245" y="142"/>
                  </a:lnTo>
                  <a:lnTo>
                    <a:pt x="284" y="146"/>
                  </a:lnTo>
                  <a:lnTo>
                    <a:pt x="323" y="149"/>
                  </a:lnTo>
                  <a:lnTo>
                    <a:pt x="363" y="151"/>
                  </a:lnTo>
                  <a:lnTo>
                    <a:pt x="404" y="154"/>
                  </a:lnTo>
                  <a:lnTo>
                    <a:pt x="447" y="155"/>
                  </a:lnTo>
                  <a:lnTo>
                    <a:pt x="488" y="155"/>
                  </a:lnTo>
                  <a:lnTo>
                    <a:pt x="530" y="154"/>
                  </a:lnTo>
                  <a:lnTo>
                    <a:pt x="571" y="151"/>
                  </a:lnTo>
                  <a:lnTo>
                    <a:pt x="612" y="149"/>
                  </a:lnTo>
                  <a:lnTo>
                    <a:pt x="651" y="146"/>
                  </a:lnTo>
                  <a:lnTo>
                    <a:pt x="689" y="142"/>
                  </a:lnTo>
                  <a:lnTo>
                    <a:pt x="725" y="138"/>
                  </a:lnTo>
                  <a:lnTo>
                    <a:pt x="758" y="131"/>
                  </a:lnTo>
                  <a:lnTo>
                    <a:pt x="790" y="126"/>
                  </a:lnTo>
                  <a:lnTo>
                    <a:pt x="820" y="119"/>
                  </a:lnTo>
                  <a:lnTo>
                    <a:pt x="846" y="112"/>
                  </a:lnTo>
                  <a:lnTo>
                    <a:pt x="869" y="104"/>
                  </a:lnTo>
                  <a:lnTo>
                    <a:pt x="889" y="96"/>
                  </a:lnTo>
                  <a:lnTo>
                    <a:pt x="905" y="88"/>
                  </a:lnTo>
                  <a:lnTo>
                    <a:pt x="918" y="78"/>
                  </a:lnTo>
                  <a:lnTo>
                    <a:pt x="927" y="70"/>
                  </a:lnTo>
                  <a:lnTo>
                    <a:pt x="933" y="60"/>
                  </a:lnTo>
                  <a:lnTo>
                    <a:pt x="935" y="51"/>
                  </a:lnTo>
                  <a:moveTo>
                    <a:pt x="0" y="103"/>
                  </a:moveTo>
                  <a:lnTo>
                    <a:pt x="2" y="112"/>
                  </a:lnTo>
                  <a:lnTo>
                    <a:pt x="7" y="121"/>
                  </a:lnTo>
                  <a:lnTo>
                    <a:pt x="17" y="130"/>
                  </a:lnTo>
                  <a:lnTo>
                    <a:pt x="29" y="139"/>
                  </a:lnTo>
                  <a:lnTo>
                    <a:pt x="46" y="147"/>
                  </a:lnTo>
                  <a:lnTo>
                    <a:pt x="66" y="156"/>
                  </a:lnTo>
                  <a:lnTo>
                    <a:pt x="89" y="163"/>
                  </a:lnTo>
                  <a:lnTo>
                    <a:pt x="115" y="171"/>
                  </a:lnTo>
                  <a:lnTo>
                    <a:pt x="144" y="177"/>
                  </a:lnTo>
                  <a:lnTo>
                    <a:pt x="176" y="183"/>
                  </a:lnTo>
                  <a:lnTo>
                    <a:pt x="210" y="189"/>
                  </a:lnTo>
                  <a:lnTo>
                    <a:pt x="245" y="194"/>
                  </a:lnTo>
                  <a:lnTo>
                    <a:pt x="284" y="198"/>
                  </a:lnTo>
                  <a:lnTo>
                    <a:pt x="323" y="201"/>
                  </a:lnTo>
                  <a:lnTo>
                    <a:pt x="363" y="204"/>
                  </a:lnTo>
                  <a:lnTo>
                    <a:pt x="404" y="206"/>
                  </a:lnTo>
                  <a:lnTo>
                    <a:pt x="447" y="206"/>
                  </a:lnTo>
                  <a:lnTo>
                    <a:pt x="488" y="206"/>
                  </a:lnTo>
                  <a:lnTo>
                    <a:pt x="530" y="206"/>
                  </a:lnTo>
                  <a:lnTo>
                    <a:pt x="571" y="204"/>
                  </a:lnTo>
                  <a:lnTo>
                    <a:pt x="612" y="201"/>
                  </a:lnTo>
                  <a:lnTo>
                    <a:pt x="651" y="198"/>
                  </a:lnTo>
                  <a:lnTo>
                    <a:pt x="689" y="194"/>
                  </a:lnTo>
                  <a:lnTo>
                    <a:pt x="725" y="189"/>
                  </a:lnTo>
                  <a:lnTo>
                    <a:pt x="758" y="183"/>
                  </a:lnTo>
                  <a:lnTo>
                    <a:pt x="790" y="177"/>
                  </a:lnTo>
                  <a:lnTo>
                    <a:pt x="820" y="171"/>
                  </a:lnTo>
                  <a:lnTo>
                    <a:pt x="846" y="163"/>
                  </a:lnTo>
                  <a:lnTo>
                    <a:pt x="869" y="156"/>
                  </a:lnTo>
                  <a:lnTo>
                    <a:pt x="889" y="147"/>
                  </a:lnTo>
                  <a:lnTo>
                    <a:pt x="905" y="139"/>
                  </a:lnTo>
                  <a:lnTo>
                    <a:pt x="918" y="130"/>
                  </a:lnTo>
                  <a:lnTo>
                    <a:pt x="927" y="121"/>
                  </a:lnTo>
                  <a:lnTo>
                    <a:pt x="933" y="112"/>
                  </a:lnTo>
                  <a:lnTo>
                    <a:pt x="935" y="10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3790950" y="5635625"/>
            <a:ext cx="10080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Vitria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948488" y="5229225"/>
            <a:ext cx="1152525" cy="1008063"/>
            <a:chOff x="3696" y="2597"/>
            <a:chExt cx="945" cy="1435"/>
          </a:xfrm>
        </p:grpSpPr>
        <p:sp>
          <p:nvSpPr>
            <p:cNvPr id="147490" name="Freeform 34"/>
            <p:cNvSpPr>
              <a:spLocks/>
            </p:cNvSpPr>
            <p:nvPr/>
          </p:nvSpPr>
          <p:spPr bwMode="auto">
            <a:xfrm>
              <a:off x="3696" y="2597"/>
              <a:ext cx="935" cy="1435"/>
            </a:xfrm>
            <a:custGeom>
              <a:avLst/>
              <a:gdLst/>
              <a:ahLst/>
              <a:cxnLst>
                <a:cxn ang="0">
                  <a:pos x="0" y="1332"/>
                </a:cxn>
                <a:cxn ang="0">
                  <a:pos x="7" y="1350"/>
                </a:cxn>
                <a:cxn ang="0">
                  <a:pos x="29" y="1368"/>
                </a:cxn>
                <a:cxn ang="0">
                  <a:pos x="66" y="1385"/>
                </a:cxn>
                <a:cxn ang="0">
                  <a:pos x="115" y="1400"/>
                </a:cxn>
                <a:cxn ang="0">
                  <a:pos x="176" y="1412"/>
                </a:cxn>
                <a:cxn ang="0">
                  <a:pos x="245" y="1422"/>
                </a:cxn>
                <a:cxn ang="0">
                  <a:pos x="323" y="1429"/>
                </a:cxn>
                <a:cxn ang="0">
                  <a:pos x="404" y="1434"/>
                </a:cxn>
                <a:cxn ang="0">
                  <a:pos x="488" y="1435"/>
                </a:cxn>
                <a:cxn ang="0">
                  <a:pos x="571" y="1433"/>
                </a:cxn>
                <a:cxn ang="0">
                  <a:pos x="651" y="1426"/>
                </a:cxn>
                <a:cxn ang="0">
                  <a:pos x="725" y="1418"/>
                </a:cxn>
                <a:cxn ang="0">
                  <a:pos x="790" y="1406"/>
                </a:cxn>
                <a:cxn ang="0">
                  <a:pos x="846" y="1392"/>
                </a:cxn>
                <a:cxn ang="0">
                  <a:pos x="889" y="1376"/>
                </a:cxn>
                <a:cxn ang="0">
                  <a:pos x="918" y="1358"/>
                </a:cxn>
                <a:cxn ang="0">
                  <a:pos x="933" y="1340"/>
                </a:cxn>
                <a:cxn ang="0">
                  <a:pos x="935" y="105"/>
                </a:cxn>
                <a:cxn ang="0">
                  <a:pos x="927" y="85"/>
                </a:cxn>
                <a:cxn ang="0">
                  <a:pos x="905" y="67"/>
                </a:cxn>
                <a:cxn ang="0">
                  <a:pos x="869" y="50"/>
                </a:cxn>
                <a:cxn ang="0">
                  <a:pos x="820" y="36"/>
                </a:cxn>
                <a:cxn ang="0">
                  <a:pos x="758" y="23"/>
                </a:cxn>
                <a:cxn ang="0">
                  <a:pos x="689" y="13"/>
                </a:cxn>
                <a:cxn ang="0">
                  <a:pos x="612" y="6"/>
                </a:cxn>
                <a:cxn ang="0">
                  <a:pos x="530" y="2"/>
                </a:cxn>
                <a:cxn ang="0">
                  <a:pos x="447" y="0"/>
                </a:cxn>
                <a:cxn ang="0">
                  <a:pos x="363" y="3"/>
                </a:cxn>
                <a:cxn ang="0">
                  <a:pos x="284" y="9"/>
                </a:cxn>
                <a:cxn ang="0">
                  <a:pos x="210" y="17"/>
                </a:cxn>
                <a:cxn ang="0">
                  <a:pos x="144" y="29"/>
                </a:cxn>
                <a:cxn ang="0">
                  <a:pos x="89" y="43"/>
                </a:cxn>
                <a:cxn ang="0">
                  <a:pos x="46" y="59"/>
                </a:cxn>
                <a:cxn ang="0">
                  <a:pos x="17" y="77"/>
                </a:cxn>
                <a:cxn ang="0">
                  <a:pos x="2" y="95"/>
                </a:cxn>
              </a:cxnLst>
              <a:rect l="0" t="0" r="r" b="b"/>
              <a:pathLst>
                <a:path w="935" h="1435">
                  <a:moveTo>
                    <a:pt x="0" y="105"/>
                  </a:moveTo>
                  <a:lnTo>
                    <a:pt x="0" y="1332"/>
                  </a:lnTo>
                  <a:lnTo>
                    <a:pt x="2" y="1340"/>
                  </a:lnTo>
                  <a:lnTo>
                    <a:pt x="7" y="1350"/>
                  </a:lnTo>
                  <a:lnTo>
                    <a:pt x="17" y="1358"/>
                  </a:lnTo>
                  <a:lnTo>
                    <a:pt x="29" y="1368"/>
                  </a:lnTo>
                  <a:lnTo>
                    <a:pt x="46" y="1376"/>
                  </a:lnTo>
                  <a:lnTo>
                    <a:pt x="66" y="1385"/>
                  </a:lnTo>
                  <a:lnTo>
                    <a:pt x="89" y="1392"/>
                  </a:lnTo>
                  <a:lnTo>
                    <a:pt x="115" y="1400"/>
                  </a:lnTo>
                  <a:lnTo>
                    <a:pt x="144" y="1406"/>
                  </a:lnTo>
                  <a:lnTo>
                    <a:pt x="176" y="1412"/>
                  </a:lnTo>
                  <a:lnTo>
                    <a:pt x="210" y="1418"/>
                  </a:lnTo>
                  <a:lnTo>
                    <a:pt x="245" y="1422"/>
                  </a:lnTo>
                  <a:lnTo>
                    <a:pt x="284" y="1426"/>
                  </a:lnTo>
                  <a:lnTo>
                    <a:pt x="323" y="1429"/>
                  </a:lnTo>
                  <a:lnTo>
                    <a:pt x="363" y="1433"/>
                  </a:lnTo>
                  <a:lnTo>
                    <a:pt x="404" y="1434"/>
                  </a:lnTo>
                  <a:lnTo>
                    <a:pt x="447" y="1435"/>
                  </a:lnTo>
                  <a:lnTo>
                    <a:pt x="488" y="1435"/>
                  </a:lnTo>
                  <a:lnTo>
                    <a:pt x="530" y="1434"/>
                  </a:lnTo>
                  <a:lnTo>
                    <a:pt x="571" y="1433"/>
                  </a:lnTo>
                  <a:lnTo>
                    <a:pt x="612" y="1429"/>
                  </a:lnTo>
                  <a:lnTo>
                    <a:pt x="651" y="1426"/>
                  </a:lnTo>
                  <a:lnTo>
                    <a:pt x="689" y="1422"/>
                  </a:lnTo>
                  <a:lnTo>
                    <a:pt x="725" y="1418"/>
                  </a:lnTo>
                  <a:lnTo>
                    <a:pt x="758" y="1412"/>
                  </a:lnTo>
                  <a:lnTo>
                    <a:pt x="790" y="1406"/>
                  </a:lnTo>
                  <a:lnTo>
                    <a:pt x="820" y="1400"/>
                  </a:lnTo>
                  <a:lnTo>
                    <a:pt x="846" y="1392"/>
                  </a:lnTo>
                  <a:lnTo>
                    <a:pt x="869" y="1385"/>
                  </a:lnTo>
                  <a:lnTo>
                    <a:pt x="889" y="1376"/>
                  </a:lnTo>
                  <a:lnTo>
                    <a:pt x="905" y="1368"/>
                  </a:lnTo>
                  <a:lnTo>
                    <a:pt x="918" y="1358"/>
                  </a:lnTo>
                  <a:lnTo>
                    <a:pt x="927" y="1350"/>
                  </a:lnTo>
                  <a:lnTo>
                    <a:pt x="933" y="1340"/>
                  </a:lnTo>
                  <a:lnTo>
                    <a:pt x="935" y="1332"/>
                  </a:lnTo>
                  <a:lnTo>
                    <a:pt x="935" y="105"/>
                  </a:lnTo>
                  <a:lnTo>
                    <a:pt x="933" y="95"/>
                  </a:lnTo>
                  <a:lnTo>
                    <a:pt x="927" y="85"/>
                  </a:lnTo>
                  <a:lnTo>
                    <a:pt x="918" y="77"/>
                  </a:lnTo>
                  <a:lnTo>
                    <a:pt x="905" y="67"/>
                  </a:lnTo>
                  <a:lnTo>
                    <a:pt x="889" y="59"/>
                  </a:lnTo>
                  <a:lnTo>
                    <a:pt x="869" y="50"/>
                  </a:lnTo>
                  <a:lnTo>
                    <a:pt x="846" y="43"/>
                  </a:lnTo>
                  <a:lnTo>
                    <a:pt x="820" y="36"/>
                  </a:lnTo>
                  <a:lnTo>
                    <a:pt x="790" y="29"/>
                  </a:lnTo>
                  <a:lnTo>
                    <a:pt x="758" y="23"/>
                  </a:lnTo>
                  <a:lnTo>
                    <a:pt x="725" y="17"/>
                  </a:lnTo>
                  <a:lnTo>
                    <a:pt x="689" y="13"/>
                  </a:lnTo>
                  <a:lnTo>
                    <a:pt x="651" y="9"/>
                  </a:lnTo>
                  <a:lnTo>
                    <a:pt x="612" y="6"/>
                  </a:lnTo>
                  <a:lnTo>
                    <a:pt x="571" y="3"/>
                  </a:lnTo>
                  <a:lnTo>
                    <a:pt x="530" y="2"/>
                  </a:lnTo>
                  <a:lnTo>
                    <a:pt x="488" y="0"/>
                  </a:lnTo>
                  <a:lnTo>
                    <a:pt x="447" y="0"/>
                  </a:lnTo>
                  <a:lnTo>
                    <a:pt x="404" y="2"/>
                  </a:lnTo>
                  <a:lnTo>
                    <a:pt x="363" y="3"/>
                  </a:lnTo>
                  <a:lnTo>
                    <a:pt x="323" y="6"/>
                  </a:lnTo>
                  <a:lnTo>
                    <a:pt x="284" y="9"/>
                  </a:lnTo>
                  <a:lnTo>
                    <a:pt x="245" y="13"/>
                  </a:lnTo>
                  <a:lnTo>
                    <a:pt x="210" y="17"/>
                  </a:lnTo>
                  <a:lnTo>
                    <a:pt x="176" y="23"/>
                  </a:lnTo>
                  <a:lnTo>
                    <a:pt x="144" y="29"/>
                  </a:lnTo>
                  <a:lnTo>
                    <a:pt x="115" y="36"/>
                  </a:lnTo>
                  <a:lnTo>
                    <a:pt x="89" y="43"/>
                  </a:lnTo>
                  <a:lnTo>
                    <a:pt x="66" y="50"/>
                  </a:lnTo>
                  <a:lnTo>
                    <a:pt x="46" y="59"/>
                  </a:lnTo>
                  <a:lnTo>
                    <a:pt x="29" y="67"/>
                  </a:lnTo>
                  <a:lnTo>
                    <a:pt x="17" y="77"/>
                  </a:lnTo>
                  <a:lnTo>
                    <a:pt x="7" y="85"/>
                  </a:lnTo>
                  <a:lnTo>
                    <a:pt x="2" y="9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491" name="Freeform 35"/>
            <p:cNvSpPr>
              <a:spLocks noEditPoints="1"/>
            </p:cNvSpPr>
            <p:nvPr/>
          </p:nvSpPr>
          <p:spPr bwMode="auto">
            <a:xfrm>
              <a:off x="3706" y="2701"/>
              <a:ext cx="935" cy="20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7" y="26"/>
                </a:cxn>
                <a:cxn ang="0">
                  <a:pos x="46" y="44"/>
                </a:cxn>
                <a:cxn ang="0">
                  <a:pos x="89" y="60"/>
                </a:cxn>
                <a:cxn ang="0">
                  <a:pos x="144" y="74"/>
                </a:cxn>
                <a:cxn ang="0">
                  <a:pos x="210" y="86"/>
                </a:cxn>
                <a:cxn ang="0">
                  <a:pos x="284" y="94"/>
                </a:cxn>
                <a:cxn ang="0">
                  <a:pos x="363" y="100"/>
                </a:cxn>
                <a:cxn ang="0">
                  <a:pos x="447" y="103"/>
                </a:cxn>
                <a:cxn ang="0">
                  <a:pos x="530" y="102"/>
                </a:cxn>
                <a:cxn ang="0">
                  <a:pos x="612" y="97"/>
                </a:cxn>
                <a:cxn ang="0">
                  <a:pos x="689" y="90"/>
                </a:cxn>
                <a:cxn ang="0">
                  <a:pos x="758" y="80"/>
                </a:cxn>
                <a:cxn ang="0">
                  <a:pos x="820" y="68"/>
                </a:cxn>
                <a:cxn ang="0">
                  <a:pos x="869" y="53"/>
                </a:cxn>
                <a:cxn ang="0">
                  <a:pos x="905" y="36"/>
                </a:cxn>
                <a:cxn ang="0">
                  <a:pos x="927" y="18"/>
                </a:cxn>
                <a:cxn ang="0">
                  <a:pos x="935" y="0"/>
                </a:cxn>
                <a:cxn ang="0">
                  <a:pos x="2" y="60"/>
                </a:cxn>
                <a:cxn ang="0">
                  <a:pos x="17" y="78"/>
                </a:cxn>
                <a:cxn ang="0">
                  <a:pos x="46" y="96"/>
                </a:cxn>
                <a:cxn ang="0">
                  <a:pos x="89" y="112"/>
                </a:cxn>
                <a:cxn ang="0">
                  <a:pos x="144" y="126"/>
                </a:cxn>
                <a:cxn ang="0">
                  <a:pos x="210" y="138"/>
                </a:cxn>
                <a:cxn ang="0">
                  <a:pos x="284" y="146"/>
                </a:cxn>
                <a:cxn ang="0">
                  <a:pos x="363" y="151"/>
                </a:cxn>
                <a:cxn ang="0">
                  <a:pos x="447" y="155"/>
                </a:cxn>
                <a:cxn ang="0">
                  <a:pos x="530" y="154"/>
                </a:cxn>
                <a:cxn ang="0">
                  <a:pos x="612" y="149"/>
                </a:cxn>
                <a:cxn ang="0">
                  <a:pos x="689" y="142"/>
                </a:cxn>
                <a:cxn ang="0">
                  <a:pos x="758" y="131"/>
                </a:cxn>
                <a:cxn ang="0">
                  <a:pos x="820" y="119"/>
                </a:cxn>
                <a:cxn ang="0">
                  <a:pos x="869" y="104"/>
                </a:cxn>
                <a:cxn ang="0">
                  <a:pos x="905" y="88"/>
                </a:cxn>
                <a:cxn ang="0">
                  <a:pos x="927" y="70"/>
                </a:cxn>
                <a:cxn ang="0">
                  <a:pos x="935" y="51"/>
                </a:cxn>
                <a:cxn ang="0">
                  <a:pos x="2" y="112"/>
                </a:cxn>
                <a:cxn ang="0">
                  <a:pos x="17" y="130"/>
                </a:cxn>
                <a:cxn ang="0">
                  <a:pos x="46" y="147"/>
                </a:cxn>
                <a:cxn ang="0">
                  <a:pos x="89" y="163"/>
                </a:cxn>
                <a:cxn ang="0">
                  <a:pos x="144" y="177"/>
                </a:cxn>
                <a:cxn ang="0">
                  <a:pos x="210" y="189"/>
                </a:cxn>
                <a:cxn ang="0">
                  <a:pos x="284" y="198"/>
                </a:cxn>
                <a:cxn ang="0">
                  <a:pos x="363" y="204"/>
                </a:cxn>
                <a:cxn ang="0">
                  <a:pos x="447" y="206"/>
                </a:cxn>
                <a:cxn ang="0">
                  <a:pos x="530" y="206"/>
                </a:cxn>
                <a:cxn ang="0">
                  <a:pos x="612" y="201"/>
                </a:cxn>
                <a:cxn ang="0">
                  <a:pos x="689" y="194"/>
                </a:cxn>
                <a:cxn ang="0">
                  <a:pos x="758" y="183"/>
                </a:cxn>
                <a:cxn ang="0">
                  <a:pos x="820" y="171"/>
                </a:cxn>
                <a:cxn ang="0">
                  <a:pos x="869" y="156"/>
                </a:cxn>
                <a:cxn ang="0">
                  <a:pos x="905" y="139"/>
                </a:cxn>
                <a:cxn ang="0">
                  <a:pos x="927" y="121"/>
                </a:cxn>
                <a:cxn ang="0">
                  <a:pos x="935" y="103"/>
                </a:cxn>
              </a:cxnLst>
              <a:rect l="0" t="0" r="r" b="b"/>
              <a:pathLst>
                <a:path w="935" h="206">
                  <a:moveTo>
                    <a:pt x="0" y="0"/>
                  </a:moveTo>
                  <a:lnTo>
                    <a:pt x="2" y="8"/>
                  </a:lnTo>
                  <a:lnTo>
                    <a:pt x="7" y="18"/>
                  </a:lnTo>
                  <a:lnTo>
                    <a:pt x="17" y="26"/>
                  </a:lnTo>
                  <a:lnTo>
                    <a:pt x="29" y="36"/>
                  </a:lnTo>
                  <a:lnTo>
                    <a:pt x="46" y="44"/>
                  </a:lnTo>
                  <a:lnTo>
                    <a:pt x="66" y="53"/>
                  </a:lnTo>
                  <a:lnTo>
                    <a:pt x="89" y="60"/>
                  </a:lnTo>
                  <a:lnTo>
                    <a:pt x="115" y="68"/>
                  </a:lnTo>
                  <a:lnTo>
                    <a:pt x="144" y="74"/>
                  </a:lnTo>
                  <a:lnTo>
                    <a:pt x="176" y="80"/>
                  </a:lnTo>
                  <a:lnTo>
                    <a:pt x="210" y="86"/>
                  </a:lnTo>
                  <a:lnTo>
                    <a:pt x="245" y="90"/>
                  </a:lnTo>
                  <a:lnTo>
                    <a:pt x="284" y="94"/>
                  </a:lnTo>
                  <a:lnTo>
                    <a:pt x="323" y="97"/>
                  </a:lnTo>
                  <a:lnTo>
                    <a:pt x="363" y="100"/>
                  </a:lnTo>
                  <a:lnTo>
                    <a:pt x="404" y="102"/>
                  </a:lnTo>
                  <a:lnTo>
                    <a:pt x="447" y="103"/>
                  </a:lnTo>
                  <a:lnTo>
                    <a:pt x="488" y="103"/>
                  </a:lnTo>
                  <a:lnTo>
                    <a:pt x="530" y="102"/>
                  </a:lnTo>
                  <a:lnTo>
                    <a:pt x="571" y="100"/>
                  </a:lnTo>
                  <a:lnTo>
                    <a:pt x="612" y="97"/>
                  </a:lnTo>
                  <a:lnTo>
                    <a:pt x="651" y="94"/>
                  </a:lnTo>
                  <a:lnTo>
                    <a:pt x="689" y="90"/>
                  </a:lnTo>
                  <a:lnTo>
                    <a:pt x="725" y="86"/>
                  </a:lnTo>
                  <a:lnTo>
                    <a:pt x="758" y="80"/>
                  </a:lnTo>
                  <a:lnTo>
                    <a:pt x="790" y="74"/>
                  </a:lnTo>
                  <a:lnTo>
                    <a:pt x="820" y="68"/>
                  </a:lnTo>
                  <a:lnTo>
                    <a:pt x="846" y="60"/>
                  </a:lnTo>
                  <a:lnTo>
                    <a:pt x="869" y="53"/>
                  </a:lnTo>
                  <a:lnTo>
                    <a:pt x="889" y="44"/>
                  </a:lnTo>
                  <a:lnTo>
                    <a:pt x="905" y="36"/>
                  </a:lnTo>
                  <a:lnTo>
                    <a:pt x="918" y="26"/>
                  </a:lnTo>
                  <a:lnTo>
                    <a:pt x="927" y="18"/>
                  </a:lnTo>
                  <a:lnTo>
                    <a:pt x="933" y="8"/>
                  </a:lnTo>
                  <a:lnTo>
                    <a:pt x="935" y="0"/>
                  </a:lnTo>
                  <a:moveTo>
                    <a:pt x="0" y="51"/>
                  </a:moveTo>
                  <a:lnTo>
                    <a:pt x="2" y="60"/>
                  </a:lnTo>
                  <a:lnTo>
                    <a:pt x="7" y="70"/>
                  </a:lnTo>
                  <a:lnTo>
                    <a:pt x="17" y="78"/>
                  </a:lnTo>
                  <a:lnTo>
                    <a:pt x="29" y="88"/>
                  </a:lnTo>
                  <a:lnTo>
                    <a:pt x="46" y="96"/>
                  </a:lnTo>
                  <a:lnTo>
                    <a:pt x="66" y="104"/>
                  </a:lnTo>
                  <a:lnTo>
                    <a:pt x="89" y="112"/>
                  </a:lnTo>
                  <a:lnTo>
                    <a:pt x="115" y="119"/>
                  </a:lnTo>
                  <a:lnTo>
                    <a:pt x="144" y="126"/>
                  </a:lnTo>
                  <a:lnTo>
                    <a:pt x="176" y="131"/>
                  </a:lnTo>
                  <a:lnTo>
                    <a:pt x="210" y="138"/>
                  </a:lnTo>
                  <a:lnTo>
                    <a:pt x="245" y="142"/>
                  </a:lnTo>
                  <a:lnTo>
                    <a:pt x="284" y="146"/>
                  </a:lnTo>
                  <a:lnTo>
                    <a:pt x="323" y="149"/>
                  </a:lnTo>
                  <a:lnTo>
                    <a:pt x="363" y="151"/>
                  </a:lnTo>
                  <a:lnTo>
                    <a:pt x="404" y="154"/>
                  </a:lnTo>
                  <a:lnTo>
                    <a:pt x="447" y="155"/>
                  </a:lnTo>
                  <a:lnTo>
                    <a:pt x="488" y="155"/>
                  </a:lnTo>
                  <a:lnTo>
                    <a:pt x="530" y="154"/>
                  </a:lnTo>
                  <a:lnTo>
                    <a:pt x="571" y="151"/>
                  </a:lnTo>
                  <a:lnTo>
                    <a:pt x="612" y="149"/>
                  </a:lnTo>
                  <a:lnTo>
                    <a:pt x="651" y="146"/>
                  </a:lnTo>
                  <a:lnTo>
                    <a:pt x="689" y="142"/>
                  </a:lnTo>
                  <a:lnTo>
                    <a:pt x="725" y="138"/>
                  </a:lnTo>
                  <a:lnTo>
                    <a:pt x="758" y="131"/>
                  </a:lnTo>
                  <a:lnTo>
                    <a:pt x="790" y="126"/>
                  </a:lnTo>
                  <a:lnTo>
                    <a:pt x="820" y="119"/>
                  </a:lnTo>
                  <a:lnTo>
                    <a:pt x="846" y="112"/>
                  </a:lnTo>
                  <a:lnTo>
                    <a:pt x="869" y="104"/>
                  </a:lnTo>
                  <a:lnTo>
                    <a:pt x="889" y="96"/>
                  </a:lnTo>
                  <a:lnTo>
                    <a:pt x="905" y="88"/>
                  </a:lnTo>
                  <a:lnTo>
                    <a:pt x="918" y="78"/>
                  </a:lnTo>
                  <a:lnTo>
                    <a:pt x="927" y="70"/>
                  </a:lnTo>
                  <a:lnTo>
                    <a:pt x="933" y="60"/>
                  </a:lnTo>
                  <a:lnTo>
                    <a:pt x="935" y="51"/>
                  </a:lnTo>
                  <a:moveTo>
                    <a:pt x="0" y="103"/>
                  </a:moveTo>
                  <a:lnTo>
                    <a:pt x="2" y="112"/>
                  </a:lnTo>
                  <a:lnTo>
                    <a:pt x="7" y="121"/>
                  </a:lnTo>
                  <a:lnTo>
                    <a:pt x="17" y="130"/>
                  </a:lnTo>
                  <a:lnTo>
                    <a:pt x="29" y="139"/>
                  </a:lnTo>
                  <a:lnTo>
                    <a:pt x="46" y="147"/>
                  </a:lnTo>
                  <a:lnTo>
                    <a:pt x="66" y="156"/>
                  </a:lnTo>
                  <a:lnTo>
                    <a:pt x="89" y="163"/>
                  </a:lnTo>
                  <a:lnTo>
                    <a:pt x="115" y="171"/>
                  </a:lnTo>
                  <a:lnTo>
                    <a:pt x="144" y="177"/>
                  </a:lnTo>
                  <a:lnTo>
                    <a:pt x="176" y="183"/>
                  </a:lnTo>
                  <a:lnTo>
                    <a:pt x="210" y="189"/>
                  </a:lnTo>
                  <a:lnTo>
                    <a:pt x="245" y="194"/>
                  </a:lnTo>
                  <a:lnTo>
                    <a:pt x="284" y="198"/>
                  </a:lnTo>
                  <a:lnTo>
                    <a:pt x="323" y="201"/>
                  </a:lnTo>
                  <a:lnTo>
                    <a:pt x="363" y="204"/>
                  </a:lnTo>
                  <a:lnTo>
                    <a:pt x="404" y="206"/>
                  </a:lnTo>
                  <a:lnTo>
                    <a:pt x="447" y="206"/>
                  </a:lnTo>
                  <a:lnTo>
                    <a:pt x="488" y="206"/>
                  </a:lnTo>
                  <a:lnTo>
                    <a:pt x="530" y="206"/>
                  </a:lnTo>
                  <a:lnTo>
                    <a:pt x="571" y="204"/>
                  </a:lnTo>
                  <a:lnTo>
                    <a:pt x="612" y="201"/>
                  </a:lnTo>
                  <a:lnTo>
                    <a:pt x="651" y="198"/>
                  </a:lnTo>
                  <a:lnTo>
                    <a:pt x="689" y="194"/>
                  </a:lnTo>
                  <a:lnTo>
                    <a:pt x="725" y="189"/>
                  </a:lnTo>
                  <a:lnTo>
                    <a:pt x="758" y="183"/>
                  </a:lnTo>
                  <a:lnTo>
                    <a:pt x="790" y="177"/>
                  </a:lnTo>
                  <a:lnTo>
                    <a:pt x="820" y="171"/>
                  </a:lnTo>
                  <a:lnTo>
                    <a:pt x="846" y="163"/>
                  </a:lnTo>
                  <a:lnTo>
                    <a:pt x="869" y="156"/>
                  </a:lnTo>
                  <a:lnTo>
                    <a:pt x="889" y="147"/>
                  </a:lnTo>
                  <a:lnTo>
                    <a:pt x="905" y="139"/>
                  </a:lnTo>
                  <a:lnTo>
                    <a:pt x="918" y="130"/>
                  </a:lnTo>
                  <a:lnTo>
                    <a:pt x="927" y="121"/>
                  </a:lnTo>
                  <a:lnTo>
                    <a:pt x="933" y="112"/>
                  </a:lnTo>
                  <a:lnTo>
                    <a:pt x="935" y="10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7032625" y="5635625"/>
            <a:ext cx="10080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ARBOR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>
            <a:off x="1763713" y="5734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4932363" y="5734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1906588" y="5457825"/>
            <a:ext cx="1441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Envia OS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4916398" y="5508046"/>
            <a:ext cx="237648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Chamas as </a:t>
            </a:r>
            <a:r>
              <a:rPr lang="pt-BR" sz="1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OTLs</a:t>
            </a: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 ARBOR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97" name="Text Box 41"/>
          <p:cNvSpPr txBox="1">
            <a:spLocks noChangeArrowheads="1"/>
          </p:cNvSpPr>
          <p:nvPr/>
        </p:nvSpPr>
        <p:spPr bwMode="auto">
          <a:xfrm rot="-1441296">
            <a:off x="2195513" y="3933825"/>
            <a:ext cx="28082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Cadastra a conta no Siebel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45" name="Picture 4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288" y="1844675"/>
            <a:ext cx="1447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contas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1A83-9531-4BCF-BFBF-AAFCD222C7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571991" y="2060575"/>
            <a:ext cx="1727200" cy="2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 DUMMY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2571991" y="3144838"/>
            <a:ext cx="1727200" cy="2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CONTA FATURA/NF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500554" y="5089525"/>
            <a:ext cx="1798637" cy="2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INSTÂNCIA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3435591" y="24209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>
            <a:off x="3435591" y="35734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413961" y="2565400"/>
            <a:ext cx="9350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(1,n)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3400313" y="4090988"/>
            <a:ext cx="9350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(1,n)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751350" y="3771900"/>
            <a:ext cx="1871663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Cliente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844675"/>
            <a:ext cx="1447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gray">
          <a:xfrm>
            <a:off x="4840827" y="1785582"/>
            <a:ext cx="3880092" cy="4724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pt-BR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Conta: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Entidade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faturável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associada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outra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através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hierarquia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várias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Alguns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ID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endereço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faturamento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endereço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físico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pagamento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data de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ativação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lang="pt-BR" sz="1400" b="0" kern="0" dirty="0">
              <a:latin typeface="+mn-lt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pt-BR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Instância: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 err="1">
                <a:latin typeface="+mn-lt"/>
              </a:rPr>
              <a:t>Também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denominada</a:t>
            </a:r>
            <a:r>
              <a:rPr lang="en-US" sz="1400" b="0" kern="0" dirty="0">
                <a:latin typeface="+mn-lt"/>
              </a:rPr>
              <a:t> “</a:t>
            </a:r>
            <a:r>
              <a:rPr lang="en-US" sz="1400" b="0" kern="0" dirty="0" err="1">
                <a:latin typeface="+mn-lt"/>
              </a:rPr>
              <a:t>Instância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Serviço</a:t>
            </a:r>
            <a:r>
              <a:rPr lang="en-US" sz="1400" b="0" kern="0" dirty="0">
                <a:latin typeface="+mn-lt"/>
              </a:rPr>
              <a:t>”, “</a:t>
            </a:r>
            <a:r>
              <a:rPr lang="en-US" sz="1400" b="0" kern="0" dirty="0" err="1">
                <a:latin typeface="+mn-lt"/>
              </a:rPr>
              <a:t>Serviço</a:t>
            </a:r>
            <a:r>
              <a:rPr lang="en-US" sz="1400" b="0" kern="0" dirty="0">
                <a:latin typeface="+mn-lt"/>
              </a:rPr>
              <a:t>” e “</a:t>
            </a:r>
            <a:r>
              <a:rPr lang="en-US" sz="1400" b="0" kern="0" dirty="0" err="1">
                <a:latin typeface="+mn-lt"/>
              </a:rPr>
              <a:t>Equipamento</a:t>
            </a:r>
            <a:r>
              <a:rPr lang="en-US" sz="1400" b="0" kern="0" dirty="0">
                <a:latin typeface="+mn-lt"/>
              </a:rPr>
              <a:t>”.  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>
                <a:latin typeface="+mn-lt"/>
              </a:rPr>
              <a:t>É um </a:t>
            </a:r>
            <a:r>
              <a:rPr lang="en-US" sz="1400" b="0" kern="0" dirty="0" err="1">
                <a:latin typeface="+mn-lt"/>
              </a:rPr>
              <a:t>ponto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entrada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na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rede</a:t>
            </a:r>
            <a:r>
              <a:rPr lang="en-US" sz="1400" b="0" kern="0" dirty="0">
                <a:latin typeface="+mn-lt"/>
              </a:rPr>
              <a:t>.  </a:t>
            </a:r>
            <a:r>
              <a:rPr lang="en-US" sz="1400" b="0" kern="0" dirty="0" err="1">
                <a:latin typeface="+mn-lt"/>
              </a:rPr>
              <a:t>Possui</a:t>
            </a:r>
            <a:r>
              <a:rPr lang="en-US" sz="1400" b="0" kern="0" dirty="0">
                <a:latin typeface="+mn-lt"/>
              </a:rPr>
              <a:t> um ID </a:t>
            </a:r>
            <a:r>
              <a:rPr lang="en-US" sz="1400" b="0" kern="0" dirty="0" err="1">
                <a:latin typeface="+mn-lt"/>
              </a:rPr>
              <a:t>único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que</a:t>
            </a:r>
            <a:r>
              <a:rPr lang="en-US" sz="1400" b="0" kern="0" dirty="0">
                <a:latin typeface="+mn-lt"/>
              </a:rPr>
              <a:t> o </a:t>
            </a:r>
            <a:r>
              <a:rPr lang="en-US" sz="1400" b="0" kern="0" dirty="0" err="1">
                <a:latin typeface="+mn-lt"/>
              </a:rPr>
              <a:t>identifica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na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rede</a:t>
            </a:r>
            <a:r>
              <a:rPr lang="en-US" sz="1400" b="0" kern="0" dirty="0">
                <a:latin typeface="+mn-lt"/>
              </a:rPr>
              <a:t>:  </a:t>
            </a:r>
            <a:r>
              <a:rPr lang="en-US" sz="1400" b="0" kern="0" dirty="0" err="1">
                <a:latin typeface="+mn-lt"/>
              </a:rPr>
              <a:t>números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telefônicos</a:t>
            </a:r>
            <a:r>
              <a:rPr lang="en-US" sz="1400" b="0" kern="0" dirty="0">
                <a:latin typeface="+mn-lt"/>
              </a:rPr>
              <a:t>, </a:t>
            </a:r>
            <a:r>
              <a:rPr lang="en-US" sz="1400" b="0" kern="0" dirty="0" err="1">
                <a:latin typeface="+mn-lt"/>
              </a:rPr>
              <a:t>números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ponto</a:t>
            </a:r>
            <a:r>
              <a:rPr lang="en-US" sz="1400" b="0" kern="0" dirty="0">
                <a:latin typeface="+mn-lt"/>
              </a:rPr>
              <a:t> de TV a </a:t>
            </a:r>
            <a:r>
              <a:rPr lang="en-US" sz="1400" b="0" kern="0" dirty="0" err="1">
                <a:latin typeface="+mn-lt"/>
              </a:rPr>
              <a:t>cabo</a:t>
            </a:r>
            <a:r>
              <a:rPr lang="en-US" sz="1400" b="0" kern="0" dirty="0">
                <a:latin typeface="+mn-lt"/>
              </a:rPr>
              <a:t>, </a:t>
            </a:r>
            <a:r>
              <a:rPr lang="en-US" sz="1400" b="0" kern="0" dirty="0" err="1">
                <a:latin typeface="+mn-lt"/>
              </a:rPr>
              <a:t>endereços</a:t>
            </a:r>
            <a:r>
              <a:rPr lang="en-US" sz="1400" b="0" kern="0" dirty="0">
                <a:latin typeface="+mn-lt"/>
              </a:rPr>
              <a:t> da Internet.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 err="1">
                <a:latin typeface="+mn-lt"/>
              </a:rPr>
              <a:t>Uma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conta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pode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estar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associada</a:t>
            </a:r>
            <a:r>
              <a:rPr lang="en-US" sz="1400" b="0" kern="0" dirty="0">
                <a:latin typeface="+mn-lt"/>
              </a:rPr>
              <a:t> a </a:t>
            </a:r>
            <a:r>
              <a:rPr lang="en-US" sz="1400" b="0" kern="0" dirty="0" err="1">
                <a:latin typeface="+mn-lt"/>
              </a:rPr>
              <a:t>várias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subscrições</a:t>
            </a:r>
            <a:r>
              <a:rPr lang="en-US" sz="1400" b="0" kern="0" dirty="0">
                <a:latin typeface="+mn-lt"/>
              </a:rPr>
              <a:t>.</a:t>
            </a:r>
          </a:p>
          <a:p>
            <a:pPr marL="176213" indent="-176213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400" b="0" kern="0" dirty="0" err="1">
                <a:latin typeface="+mn-lt"/>
              </a:rPr>
              <a:t>Alguns</a:t>
            </a:r>
            <a:r>
              <a:rPr lang="en-US" sz="1400" b="0" kern="0" dirty="0">
                <a:latin typeface="+mn-lt"/>
              </a:rPr>
              <a:t> </a:t>
            </a:r>
            <a:r>
              <a:rPr lang="en-US" sz="1400" b="0" kern="0" dirty="0" err="1">
                <a:latin typeface="+mn-lt"/>
              </a:rPr>
              <a:t>atributos</a:t>
            </a:r>
            <a:r>
              <a:rPr lang="en-US" sz="1400" b="0" kern="0" dirty="0">
                <a:latin typeface="+mn-lt"/>
              </a:rPr>
              <a:t>:  ID </a:t>
            </a:r>
            <a:r>
              <a:rPr lang="en-US" sz="1400" b="0" kern="0" dirty="0" err="1">
                <a:latin typeface="+mn-lt"/>
              </a:rPr>
              <a:t>interno</a:t>
            </a:r>
            <a:r>
              <a:rPr lang="en-US" sz="1400" b="0" kern="0" dirty="0">
                <a:latin typeface="+mn-lt"/>
              </a:rPr>
              <a:t>/</a:t>
            </a:r>
            <a:r>
              <a:rPr lang="en-US" sz="1400" b="0" kern="0" dirty="0" err="1">
                <a:latin typeface="+mn-lt"/>
              </a:rPr>
              <a:t>externo</a:t>
            </a:r>
            <a:r>
              <a:rPr lang="en-US" sz="1400" b="0" kern="0" dirty="0">
                <a:latin typeface="+mn-lt"/>
              </a:rPr>
              <a:t>, </a:t>
            </a:r>
            <a:r>
              <a:rPr lang="en-US" sz="1400" b="0" kern="0" dirty="0" err="1">
                <a:latin typeface="+mn-lt"/>
              </a:rPr>
              <a:t>endereço</a:t>
            </a:r>
            <a:r>
              <a:rPr lang="en-US" sz="1400" b="0" kern="0" dirty="0">
                <a:latin typeface="+mn-lt"/>
              </a:rPr>
              <a:t> de </a:t>
            </a:r>
            <a:r>
              <a:rPr lang="en-US" sz="1400" b="0" kern="0" dirty="0" err="1">
                <a:latin typeface="+mn-lt"/>
              </a:rPr>
              <a:t>instalação</a:t>
            </a:r>
            <a:r>
              <a:rPr lang="en-US" sz="1400" b="0" kern="0" dirty="0">
                <a:latin typeface="+mn-lt"/>
              </a:rPr>
              <a:t>, data de </a:t>
            </a:r>
            <a:r>
              <a:rPr lang="en-US" sz="1400" b="0" kern="0" dirty="0" err="1">
                <a:latin typeface="+mn-lt"/>
              </a:rPr>
              <a:t>ativação</a:t>
            </a:r>
            <a:r>
              <a:rPr lang="en-US" sz="1400" b="0" kern="0" dirty="0">
                <a:latin typeface="+mn-lt"/>
              </a:rPr>
              <a:t>.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Entidades de dados </a:t>
            </a:r>
            <a:br>
              <a:rPr lang="pt-PT" dirty="0"/>
            </a:br>
            <a:r>
              <a:rPr lang="pt-PT" dirty="0"/>
              <a:t>avançadas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69163" y="6558580"/>
            <a:ext cx="1693862" cy="269875"/>
          </a:xfrm>
        </p:spPr>
        <p:txBody>
          <a:bodyPr/>
          <a:lstStyle/>
          <a:p>
            <a:fld id="{4C591A83-9531-4BCF-BFBF-AAFCD222C73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" y="2165260"/>
            <a:ext cx="1066800" cy="838200"/>
            <a:chOff x="490" y="864"/>
            <a:chExt cx="950" cy="92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04" y="1112"/>
              <a:ext cx="381" cy="680"/>
            </a:xfrm>
            <a:custGeom>
              <a:avLst/>
              <a:gdLst>
                <a:gd name="T0" fmla="*/ 0 w 1141"/>
                <a:gd name="T1" fmla="*/ 0 h 1360"/>
                <a:gd name="T2" fmla="*/ 0 w 1141"/>
                <a:gd name="T3" fmla="*/ 1016 h 1360"/>
                <a:gd name="T4" fmla="*/ 1141 w 1141"/>
                <a:gd name="T5" fmla="*/ 1360 h 1360"/>
                <a:gd name="T6" fmla="*/ 1141 w 1141"/>
                <a:gd name="T7" fmla="*/ 282 h 1360"/>
                <a:gd name="T8" fmla="*/ 0 w 1141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1"/>
                <a:gd name="T16" fmla="*/ 0 h 1360"/>
                <a:gd name="T17" fmla="*/ 1141 w 1141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1" h="1360">
                  <a:moveTo>
                    <a:pt x="0" y="0"/>
                  </a:moveTo>
                  <a:lnTo>
                    <a:pt x="0" y="1016"/>
                  </a:lnTo>
                  <a:lnTo>
                    <a:pt x="1141" y="1360"/>
                  </a:lnTo>
                  <a:lnTo>
                    <a:pt x="1141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04" y="1112"/>
              <a:ext cx="381" cy="680"/>
            </a:xfrm>
            <a:custGeom>
              <a:avLst/>
              <a:gdLst>
                <a:gd name="T0" fmla="*/ 0 w 1141"/>
                <a:gd name="T1" fmla="*/ 0 h 1360"/>
                <a:gd name="T2" fmla="*/ 0 w 1141"/>
                <a:gd name="T3" fmla="*/ 1016 h 1360"/>
                <a:gd name="T4" fmla="*/ 1141 w 1141"/>
                <a:gd name="T5" fmla="*/ 1360 h 1360"/>
                <a:gd name="T6" fmla="*/ 1141 w 1141"/>
                <a:gd name="T7" fmla="*/ 282 h 1360"/>
                <a:gd name="T8" fmla="*/ 0 w 1141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1"/>
                <a:gd name="T16" fmla="*/ 0 h 1360"/>
                <a:gd name="T17" fmla="*/ 1141 w 1141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1" h="1360">
                  <a:moveTo>
                    <a:pt x="0" y="0"/>
                  </a:moveTo>
                  <a:lnTo>
                    <a:pt x="0" y="1016"/>
                  </a:lnTo>
                  <a:lnTo>
                    <a:pt x="1141" y="1360"/>
                  </a:lnTo>
                  <a:lnTo>
                    <a:pt x="1141" y="28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0" y="864"/>
              <a:ext cx="950" cy="269"/>
            </a:xfrm>
            <a:custGeom>
              <a:avLst/>
              <a:gdLst>
                <a:gd name="T0" fmla="*/ 2850 w 2850"/>
                <a:gd name="T1" fmla="*/ 271 h 539"/>
                <a:gd name="T2" fmla="*/ 1716 w 2850"/>
                <a:gd name="T3" fmla="*/ 0 h 539"/>
                <a:gd name="T4" fmla="*/ 0 w 2850"/>
                <a:gd name="T5" fmla="*/ 271 h 539"/>
                <a:gd name="T6" fmla="*/ 1134 w 2850"/>
                <a:gd name="T7" fmla="*/ 539 h 539"/>
                <a:gd name="T8" fmla="*/ 2850 w 2850"/>
                <a:gd name="T9" fmla="*/ 271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0"/>
                <a:gd name="T16" fmla="*/ 0 h 539"/>
                <a:gd name="T17" fmla="*/ 2850 w 2850"/>
                <a:gd name="T18" fmla="*/ 539 h 5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0" h="539">
                  <a:moveTo>
                    <a:pt x="2850" y="271"/>
                  </a:moveTo>
                  <a:lnTo>
                    <a:pt x="1716" y="0"/>
                  </a:lnTo>
                  <a:lnTo>
                    <a:pt x="0" y="271"/>
                  </a:lnTo>
                  <a:lnTo>
                    <a:pt x="1134" y="539"/>
                  </a:lnTo>
                  <a:lnTo>
                    <a:pt x="2850" y="2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90" y="864"/>
              <a:ext cx="950" cy="269"/>
            </a:xfrm>
            <a:custGeom>
              <a:avLst/>
              <a:gdLst>
                <a:gd name="T0" fmla="*/ 2850 w 2850"/>
                <a:gd name="T1" fmla="*/ 271 h 539"/>
                <a:gd name="T2" fmla="*/ 1716 w 2850"/>
                <a:gd name="T3" fmla="*/ 0 h 539"/>
                <a:gd name="T4" fmla="*/ 0 w 2850"/>
                <a:gd name="T5" fmla="*/ 271 h 539"/>
                <a:gd name="T6" fmla="*/ 1134 w 2850"/>
                <a:gd name="T7" fmla="*/ 539 h 539"/>
                <a:gd name="T8" fmla="*/ 2850 w 2850"/>
                <a:gd name="T9" fmla="*/ 271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0"/>
                <a:gd name="T16" fmla="*/ 0 h 539"/>
                <a:gd name="T17" fmla="*/ 2850 w 2850"/>
                <a:gd name="T18" fmla="*/ 539 h 5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0" h="539">
                  <a:moveTo>
                    <a:pt x="2850" y="271"/>
                  </a:moveTo>
                  <a:lnTo>
                    <a:pt x="1716" y="0"/>
                  </a:lnTo>
                  <a:lnTo>
                    <a:pt x="0" y="271"/>
                  </a:lnTo>
                  <a:lnTo>
                    <a:pt x="1134" y="539"/>
                  </a:lnTo>
                  <a:lnTo>
                    <a:pt x="2850" y="271"/>
                  </a:lnTo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72" y="997"/>
              <a:ext cx="567" cy="263"/>
            </a:xfrm>
            <a:custGeom>
              <a:avLst/>
              <a:gdLst>
                <a:gd name="T0" fmla="*/ 0 w 1699"/>
                <a:gd name="T1" fmla="*/ 271 h 526"/>
                <a:gd name="T2" fmla="*/ 4 w 1699"/>
                <a:gd name="T3" fmla="*/ 526 h 526"/>
                <a:gd name="T4" fmla="*/ 1699 w 1699"/>
                <a:gd name="T5" fmla="*/ 223 h 526"/>
                <a:gd name="T6" fmla="*/ 1699 w 1699"/>
                <a:gd name="T7" fmla="*/ 0 h 526"/>
                <a:gd name="T8" fmla="*/ 0 w 1699"/>
                <a:gd name="T9" fmla="*/ 271 h 5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9"/>
                <a:gd name="T16" fmla="*/ 0 h 526"/>
                <a:gd name="T17" fmla="*/ 1699 w 1699"/>
                <a:gd name="T18" fmla="*/ 526 h 5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9" h="526">
                  <a:moveTo>
                    <a:pt x="0" y="271"/>
                  </a:moveTo>
                  <a:lnTo>
                    <a:pt x="4" y="526"/>
                  </a:lnTo>
                  <a:lnTo>
                    <a:pt x="1699" y="223"/>
                  </a:lnTo>
                  <a:lnTo>
                    <a:pt x="1699" y="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72" y="997"/>
              <a:ext cx="567" cy="263"/>
            </a:xfrm>
            <a:custGeom>
              <a:avLst/>
              <a:gdLst>
                <a:gd name="T0" fmla="*/ 0 w 1699"/>
                <a:gd name="T1" fmla="*/ 271 h 526"/>
                <a:gd name="T2" fmla="*/ 4 w 1699"/>
                <a:gd name="T3" fmla="*/ 526 h 526"/>
                <a:gd name="T4" fmla="*/ 1699 w 1699"/>
                <a:gd name="T5" fmla="*/ 223 h 526"/>
                <a:gd name="T6" fmla="*/ 1699 w 1699"/>
                <a:gd name="T7" fmla="*/ 0 h 526"/>
                <a:gd name="T8" fmla="*/ 0 w 1699"/>
                <a:gd name="T9" fmla="*/ 271 h 5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9"/>
                <a:gd name="T16" fmla="*/ 0 h 526"/>
                <a:gd name="T17" fmla="*/ 1699 w 1699"/>
                <a:gd name="T18" fmla="*/ 526 h 5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9" h="526">
                  <a:moveTo>
                    <a:pt x="0" y="271"/>
                  </a:moveTo>
                  <a:lnTo>
                    <a:pt x="4" y="526"/>
                  </a:lnTo>
                  <a:lnTo>
                    <a:pt x="1699" y="223"/>
                  </a:lnTo>
                  <a:lnTo>
                    <a:pt x="1699" y="0"/>
                  </a:lnTo>
                  <a:lnTo>
                    <a:pt x="0" y="271"/>
                  </a:lnTo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90" y="999"/>
              <a:ext cx="384" cy="260"/>
            </a:xfrm>
            <a:custGeom>
              <a:avLst/>
              <a:gdLst>
                <a:gd name="T0" fmla="*/ 0 w 1151"/>
                <a:gd name="T1" fmla="*/ 0 h 519"/>
                <a:gd name="T2" fmla="*/ 0 w 1151"/>
                <a:gd name="T3" fmla="*/ 209 h 519"/>
                <a:gd name="T4" fmla="*/ 1151 w 1151"/>
                <a:gd name="T5" fmla="*/ 519 h 519"/>
                <a:gd name="T6" fmla="*/ 1151 w 1151"/>
                <a:gd name="T7" fmla="*/ 268 h 519"/>
                <a:gd name="T8" fmla="*/ 0 w 1151"/>
                <a:gd name="T9" fmla="*/ 0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1"/>
                <a:gd name="T16" fmla="*/ 0 h 519"/>
                <a:gd name="T17" fmla="*/ 1151 w 1151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1" h="519">
                  <a:moveTo>
                    <a:pt x="0" y="0"/>
                  </a:moveTo>
                  <a:lnTo>
                    <a:pt x="0" y="209"/>
                  </a:lnTo>
                  <a:lnTo>
                    <a:pt x="1151" y="519"/>
                  </a:lnTo>
                  <a:lnTo>
                    <a:pt x="1151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0" y="999"/>
              <a:ext cx="384" cy="260"/>
            </a:xfrm>
            <a:custGeom>
              <a:avLst/>
              <a:gdLst>
                <a:gd name="T0" fmla="*/ 0 w 1151"/>
                <a:gd name="T1" fmla="*/ 0 h 519"/>
                <a:gd name="T2" fmla="*/ 0 w 1151"/>
                <a:gd name="T3" fmla="*/ 209 h 519"/>
                <a:gd name="T4" fmla="*/ 1151 w 1151"/>
                <a:gd name="T5" fmla="*/ 519 h 519"/>
                <a:gd name="T6" fmla="*/ 1151 w 1151"/>
                <a:gd name="T7" fmla="*/ 268 h 519"/>
                <a:gd name="T8" fmla="*/ 0 w 1151"/>
                <a:gd name="T9" fmla="*/ 0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1"/>
                <a:gd name="T16" fmla="*/ 0 h 519"/>
                <a:gd name="T17" fmla="*/ 1151 w 1151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1" h="519">
                  <a:moveTo>
                    <a:pt x="0" y="0"/>
                  </a:moveTo>
                  <a:lnTo>
                    <a:pt x="0" y="209"/>
                  </a:lnTo>
                  <a:lnTo>
                    <a:pt x="1151" y="519"/>
                  </a:lnTo>
                  <a:lnTo>
                    <a:pt x="1151" y="26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85" y="1109"/>
              <a:ext cx="546" cy="683"/>
            </a:xfrm>
            <a:custGeom>
              <a:avLst/>
              <a:gdLst>
                <a:gd name="T0" fmla="*/ 1640 w 1640"/>
                <a:gd name="T1" fmla="*/ 0 h 1366"/>
                <a:gd name="T2" fmla="*/ 1640 w 1640"/>
                <a:gd name="T3" fmla="*/ 920 h 1366"/>
                <a:gd name="T4" fmla="*/ 0 w 1640"/>
                <a:gd name="T5" fmla="*/ 1366 h 1366"/>
                <a:gd name="T6" fmla="*/ 0 w 1640"/>
                <a:gd name="T7" fmla="*/ 299 h 1366"/>
                <a:gd name="T8" fmla="*/ 1640 w 1640"/>
                <a:gd name="T9" fmla="*/ 0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0"/>
                <a:gd name="T16" fmla="*/ 0 h 1366"/>
                <a:gd name="T17" fmla="*/ 1640 w 1640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0" h="1366">
                  <a:moveTo>
                    <a:pt x="1640" y="0"/>
                  </a:moveTo>
                  <a:lnTo>
                    <a:pt x="1640" y="920"/>
                  </a:lnTo>
                  <a:lnTo>
                    <a:pt x="0" y="1366"/>
                  </a:lnTo>
                  <a:lnTo>
                    <a:pt x="0" y="299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85" y="1109"/>
              <a:ext cx="546" cy="683"/>
            </a:xfrm>
            <a:custGeom>
              <a:avLst/>
              <a:gdLst>
                <a:gd name="T0" fmla="*/ 1640 w 1640"/>
                <a:gd name="T1" fmla="*/ 0 h 1366"/>
                <a:gd name="T2" fmla="*/ 1640 w 1640"/>
                <a:gd name="T3" fmla="*/ 920 h 1366"/>
                <a:gd name="T4" fmla="*/ 0 w 1640"/>
                <a:gd name="T5" fmla="*/ 1366 h 1366"/>
                <a:gd name="T6" fmla="*/ 0 w 1640"/>
                <a:gd name="T7" fmla="*/ 299 h 1366"/>
                <a:gd name="T8" fmla="*/ 1640 w 1640"/>
                <a:gd name="T9" fmla="*/ 0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0"/>
                <a:gd name="T16" fmla="*/ 0 h 1366"/>
                <a:gd name="T17" fmla="*/ 1640 w 1640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0" h="1366">
                  <a:moveTo>
                    <a:pt x="1640" y="0"/>
                  </a:moveTo>
                  <a:lnTo>
                    <a:pt x="1640" y="920"/>
                  </a:lnTo>
                  <a:lnTo>
                    <a:pt x="0" y="1366"/>
                  </a:lnTo>
                  <a:lnTo>
                    <a:pt x="0" y="299"/>
                  </a:lnTo>
                  <a:lnTo>
                    <a:pt x="16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52600" y="1866810"/>
            <a:ext cx="7239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800" i="1" dirty="0"/>
              <a:t> Pacote </a:t>
            </a:r>
            <a:r>
              <a:rPr lang="pt-BR" sz="1800" dirty="0"/>
              <a:t>é uma ferramenta promocional e de </a:t>
            </a:r>
            <a:r>
              <a:rPr lang="pt-BR" sz="1800" dirty="0" err="1"/>
              <a:t>provisionamento</a:t>
            </a:r>
            <a:r>
              <a:rPr lang="pt-BR" sz="1800" dirty="0"/>
              <a:t>, que permite associar uma variedade de tarifas recorrentes e contratos. O agrupamento disponível através de um pacote garante o </a:t>
            </a:r>
            <a:r>
              <a:rPr lang="pt-BR" sz="1800" dirty="0" err="1"/>
              <a:t>provisionamento</a:t>
            </a:r>
            <a:r>
              <a:rPr lang="pt-BR" sz="1800" dirty="0"/>
              <a:t> correto das tarifas, descontos e créditos.</a:t>
            </a:r>
            <a:endParaRPr lang="pt-BR" sz="1800" i="1" dirty="0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 rot="10811826">
            <a:off x="7391400" y="5119996"/>
            <a:ext cx="1447800" cy="457200"/>
          </a:xfrm>
          <a:custGeom>
            <a:avLst/>
            <a:gdLst>
              <a:gd name="T0" fmla="*/ 1266825 w 21600"/>
              <a:gd name="T1" fmla="*/ 228600 h 21600"/>
              <a:gd name="T2" fmla="*/ 723900 w 21600"/>
              <a:gd name="T3" fmla="*/ 457200 h 21600"/>
              <a:gd name="T4" fmla="*/ 180975 w 21600"/>
              <a:gd name="T5" fmla="*/ 228600 h 21600"/>
              <a:gd name="T6" fmla="*/ 723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8"/>
          <p:cNvSpPr>
            <a:spLocks noChangeAspect="1" noChangeArrowheads="1"/>
          </p:cNvSpPr>
          <p:nvPr/>
        </p:nvSpPr>
        <p:spPr bwMode="auto">
          <a:xfrm>
            <a:off x="8024813" y="5196196"/>
            <a:ext cx="280987" cy="258763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 rot="10811826">
            <a:off x="7391400" y="5807384"/>
            <a:ext cx="1524000" cy="455612"/>
          </a:xfrm>
          <a:custGeom>
            <a:avLst/>
            <a:gdLst>
              <a:gd name="T0" fmla="*/ 1333500 w 21600"/>
              <a:gd name="T1" fmla="*/ 227806 h 21600"/>
              <a:gd name="T2" fmla="*/ 762000 w 21600"/>
              <a:gd name="T3" fmla="*/ 455612 h 21600"/>
              <a:gd name="T4" fmla="*/ 190500 w 21600"/>
              <a:gd name="T5" fmla="*/ 227806 h 21600"/>
              <a:gd name="T6" fmla="*/ 7620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8001000" y="5883584"/>
            <a:ext cx="250825" cy="307975"/>
            <a:chOff x="4992" y="2976"/>
            <a:chExt cx="221" cy="340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992" y="2976"/>
              <a:ext cx="214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089" y="2976"/>
              <a:ext cx="12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762000" eaLnBrk="0" hangingPunct="0"/>
              <a:r>
                <a:rPr lang="en-US" sz="2000">
                  <a:solidFill>
                    <a:srgbClr val="CC3399"/>
                  </a:solidFill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3" name="AutoShape 24"/>
          <p:cNvSpPr>
            <a:spLocks noChangeArrowheads="1"/>
          </p:cNvSpPr>
          <p:nvPr/>
        </p:nvSpPr>
        <p:spPr bwMode="auto">
          <a:xfrm rot="10811826">
            <a:off x="7391400" y="3824596"/>
            <a:ext cx="1447800" cy="381000"/>
          </a:xfrm>
          <a:custGeom>
            <a:avLst/>
            <a:gdLst>
              <a:gd name="T0" fmla="*/ 1266825 w 21600"/>
              <a:gd name="T1" fmla="*/ 190500 h 21600"/>
              <a:gd name="T2" fmla="*/ 723900 w 21600"/>
              <a:gd name="T3" fmla="*/ 381000 h 21600"/>
              <a:gd name="T4" fmla="*/ 180975 w 21600"/>
              <a:gd name="T5" fmla="*/ 190500 h 21600"/>
              <a:gd name="T6" fmla="*/ 723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28600" y="3884921"/>
            <a:ext cx="7086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1800" i="1"/>
              <a:t> </a:t>
            </a:r>
            <a:r>
              <a:rPr lang="pt-BR" sz="1800"/>
              <a:t>Um pacote é composto por </a:t>
            </a:r>
            <a:r>
              <a:rPr lang="pt-BR" sz="1800" i="1"/>
              <a:t>Componentes. </a:t>
            </a:r>
            <a:r>
              <a:rPr lang="pt-BR" sz="1800"/>
              <a:t>Cada componente dentro de um pacote pode ser opcional ou obrigatório.  Os membros válidos de um componente são: RC e contrato. Por exemplo, se um desconto deve fazer parte de um pacote, deve ser configurado dentro de um contrato. O mesmo procedimento é adotado para NRC e unidade de crédito.</a:t>
            </a:r>
          </a:p>
          <a:p>
            <a:pPr algn="r"/>
            <a:r>
              <a:rPr lang="pt-BR" sz="1800"/>
              <a:t>Todos os membros de um componente devem ser do mesmo nível: subscrição ou conta.</a:t>
            </a:r>
            <a:endParaRPr lang="pt-BR" sz="1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Freeway">
  <a:themeElements>
    <a:clrScheme name="Accenture Freeway 3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AA1133"/>
      </a:accent1>
      <a:accent2>
        <a:srgbClr val="66AA44"/>
      </a:accent2>
      <a:accent3>
        <a:srgbClr val="FFFFFF"/>
      </a:accent3>
      <a:accent4>
        <a:srgbClr val="000000"/>
      </a:accent4>
      <a:accent5>
        <a:srgbClr val="D2AAAD"/>
      </a:accent5>
      <a:accent6>
        <a:srgbClr val="5C9A3D"/>
      </a:accent6>
      <a:hlink>
        <a:srgbClr val="887799"/>
      </a:hlink>
      <a:folHlink>
        <a:srgbClr val="224433"/>
      </a:folHlink>
    </a:clrScheme>
    <a:fontScheme name="Accenture Freew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ccenture Freeway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reeway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reeway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reeway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C3433D-3727-49A3-A905-77D631FAB3B9}"/>
</file>

<file path=customXml/itemProps2.xml><?xml version="1.0" encoding="utf-8"?>
<ds:datastoreItem xmlns:ds="http://schemas.openxmlformats.org/officeDocument/2006/customXml" ds:itemID="{7B1209A0-30C3-410E-8BC5-BB2EF29CEA9A}"/>
</file>

<file path=customXml/itemProps3.xml><?xml version="1.0" encoding="utf-8"?>
<ds:datastoreItem xmlns:ds="http://schemas.openxmlformats.org/officeDocument/2006/customXml" ds:itemID="{1D4A69A5-D088-446B-B114-82787AE80165}"/>
</file>

<file path=docProps/app.xml><?xml version="1.0" encoding="utf-8"?>
<Properties xmlns="http://schemas.openxmlformats.org/officeDocument/2006/extended-properties" xmlns:vt="http://schemas.openxmlformats.org/officeDocument/2006/docPropsVTypes">
  <Template>Accenture Freeway</Template>
  <TotalTime>1803</TotalTime>
  <Words>1459</Words>
  <Application>Microsoft Office PowerPoint</Application>
  <PresentationFormat>On-screen Show (4:3)</PresentationFormat>
  <Paragraphs>191</Paragraphs>
  <Slides>19</Slides>
  <Notes>1</Notes>
  <HiddenSlides>1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Accenture Freeway</vt:lpstr>
      <vt:lpstr>Drawing23\Drawing\~Page-1\Processo.2</vt:lpstr>
      <vt:lpstr>Drawing23\Drawing\~Page-1\Processo.3</vt:lpstr>
      <vt:lpstr>Drawing23\Drawing\~Page-1\Processo.58</vt:lpstr>
      <vt:lpstr>Drawing23\Drawing\~Page-1\Processo.13</vt:lpstr>
      <vt:lpstr>Drawing23\Drawing\~Page-1\Processo.14</vt:lpstr>
      <vt:lpstr>Drawing23\Drawing\~Page-1\Documento.6</vt:lpstr>
      <vt:lpstr>Drawing23\Drawing\~Page-1\Processo.64</vt:lpstr>
      <vt:lpstr>Drawing23\Drawing\~Page-1\Processo.27</vt:lpstr>
      <vt:lpstr>Drawing23\Drawing\~Page-1\Processo.6</vt:lpstr>
      <vt:lpstr>Drawing23\Drawing\~Page-1\Processo.48</vt:lpstr>
      <vt:lpstr>Drawing23\Drawing\~Page-1\Processo.15</vt:lpstr>
      <vt:lpstr>Drawing23\Drawing\~Page-1\Processo.18</vt:lpstr>
      <vt:lpstr>Drawing23\Drawing\~Page-1\Documento.1</vt:lpstr>
      <vt:lpstr>Drawing23\Drawing\~Page-1\Processo.22</vt:lpstr>
      <vt:lpstr>Drawing23\Drawing\~Page-1\Processo.20</vt:lpstr>
      <vt:lpstr>Drawing23\Drawing\~Page-1\Processo.25</vt:lpstr>
      <vt:lpstr>Drawing23\Drawing\~Page-1\Processo.23</vt:lpstr>
      <vt:lpstr>Drawing23\Drawing\~Page-1\Processo.28</vt:lpstr>
      <vt:lpstr>Clip</vt:lpstr>
      <vt:lpstr>Treinamento Arbor</vt:lpstr>
      <vt:lpstr>ARQUITETURA FATURAMENTO </vt:lpstr>
      <vt:lpstr>MSA (MultiServer Architecture) </vt:lpstr>
      <vt:lpstr>MSA (MultiServer Architecture) </vt:lpstr>
      <vt:lpstr>MSA (MultiServer Architecture) </vt:lpstr>
      <vt:lpstr>MSA (MultiServer Architecture) </vt:lpstr>
      <vt:lpstr>Criação do Cliente  de exemplo</vt:lpstr>
      <vt:lpstr>Hierarquia de contas</vt:lpstr>
      <vt:lpstr>Entidades de dados  avançadas</vt:lpstr>
      <vt:lpstr>Tarifas</vt:lpstr>
      <vt:lpstr>Descontos</vt:lpstr>
      <vt:lpstr>Unidade de Crédito</vt:lpstr>
      <vt:lpstr>Corridors</vt:lpstr>
      <vt:lpstr>Ajustes</vt:lpstr>
      <vt:lpstr>Exemplo de planos</vt:lpstr>
      <vt:lpstr>Exemplo de planos</vt:lpstr>
      <vt:lpstr>Exemplo de planos</vt:lpstr>
      <vt:lpstr>Dúvidas</vt:lpstr>
      <vt:lpstr>Arquitetura 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ricardo.luiz.cheker</dc:creator>
  <dc:description>Accenture Sample Presentation v9.1</dc:description>
  <cp:lastModifiedBy>ricardo.luiz.cheker</cp:lastModifiedBy>
  <cp:revision>42</cp:revision>
  <cp:lastPrinted>2000-08-10T20:43:38Z</cp:lastPrinted>
  <dcterms:created xsi:type="dcterms:W3CDTF">2009-12-17T19:08:52Z</dcterms:created>
  <dcterms:modified xsi:type="dcterms:W3CDTF">2010-04-13T20:57:52Z</dcterms:modified>
  <cp:category>Presentation Designs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