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9"/>
  </p:notesMasterIdLst>
  <p:handoutMasterIdLst>
    <p:handoutMasterId r:id="rId20"/>
  </p:handoutMasterIdLst>
  <p:sldIdLst>
    <p:sldId id="273" r:id="rId6"/>
    <p:sldId id="268" r:id="rId7"/>
    <p:sldId id="270" r:id="rId8"/>
    <p:sldId id="267" r:id="rId9"/>
    <p:sldId id="286" r:id="rId10"/>
    <p:sldId id="264" r:id="rId11"/>
    <p:sldId id="272" r:id="rId12"/>
    <p:sldId id="287" r:id="rId13"/>
    <p:sldId id="275" r:id="rId14"/>
    <p:sldId id="278" r:id="rId15"/>
    <p:sldId id="285" r:id="rId16"/>
    <p:sldId id="282" r:id="rId17"/>
    <p:sldId id="284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31" clrIdx="0">
    <p:extLst/>
  </p:cmAuthor>
  <p:cmAuthor id="2" name="Araujo, Pablo Almeida" initials="APA" lastIdx="1" clrIdx="1">
    <p:extLst>
      <p:ext uri="{19B8F6BF-5375-455C-9EA6-DF929625EA0E}">
        <p15:presenceInfo xmlns:p15="http://schemas.microsoft.com/office/powerpoint/2012/main" userId="Araujo, Pablo Almei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B9"/>
    <a:srgbClr val="359B4C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470" autoAdjust="0"/>
  </p:normalViewPr>
  <p:slideViewPr>
    <p:cSldViewPr snapToGrid="0" showGuides="1">
      <p:cViewPr varScale="1">
        <p:scale>
          <a:sx n="75" d="100"/>
          <a:sy n="75" d="100"/>
        </p:scale>
        <p:origin x="930" y="54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3D13EE75-9B09-4398-AC81-D80F0A81E322}" type="presOf" srcId="{B4AC21DC-EC9A-40FF-B178-A91C2EADC8C6}" destId="{BD007EEB-61A5-4C7D-B8A4-8E994164C878}" srcOrd="2" destOrd="0" presId="urn:microsoft.com/office/officeart/2005/8/layout/gear1"/>
    <dgm:cxn modelId="{CFED20AD-9F9D-4042-887C-69BC43C99710}" type="presOf" srcId="{A67CEFC1-6D07-4C9E-8B9B-16F4DFA5DE31}" destId="{E2C9D73F-FB76-4109-9C3B-CDD964B9A9DF}" srcOrd="0" destOrd="0" presId="urn:microsoft.com/office/officeart/2005/8/layout/gear1"/>
    <dgm:cxn modelId="{8AC0D149-2C79-4ADE-A6F2-1D1A0E09CF92}" type="presOf" srcId="{B4AC21DC-EC9A-40FF-B178-A91C2EADC8C6}" destId="{2427AE9A-B7B7-44EE-9688-471A19F67348}" srcOrd="0" destOrd="0" presId="urn:microsoft.com/office/officeart/2005/8/layout/gear1"/>
    <dgm:cxn modelId="{FF05D255-36BB-40F1-872C-246A625FA0DD}" type="presOf" srcId="{B5CFEF5D-6A3C-420A-ADD2-365C63B302B9}" destId="{8DC6C1E0-B984-4F7F-A090-7E6A8EDF7369}" srcOrd="2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6F96FE78-96D3-4BB8-8B22-87644B6461B7}" type="presOf" srcId="{A67CEFC1-6D07-4C9E-8B9B-16F4DFA5DE31}" destId="{9508E0F8-14DF-4543-B5FB-A17B54BCD50D}" srcOrd="1" destOrd="0" presId="urn:microsoft.com/office/officeart/2005/8/layout/gear1"/>
    <dgm:cxn modelId="{48EE5B24-72F8-4F3A-8A40-37CB955E4BD1}" type="presOf" srcId="{B5CFEF5D-6A3C-420A-ADD2-365C63B302B9}" destId="{D9CF0B2A-E4E4-4B79-9291-B91AB5224007}" srcOrd="0" destOrd="0" presId="urn:microsoft.com/office/officeart/2005/8/layout/gear1"/>
    <dgm:cxn modelId="{5F8B70BA-3D27-4311-B23C-9DA62E2DC267}" type="presOf" srcId="{B4AC21DC-EC9A-40FF-B178-A91C2EADC8C6}" destId="{473C5192-4D9E-4697-8CA4-283C87844328}" srcOrd="1" destOrd="0" presId="urn:microsoft.com/office/officeart/2005/8/layout/gear1"/>
    <dgm:cxn modelId="{0295F0AF-1B7A-481B-9000-F777462F89A3}" type="presOf" srcId="{89543BFC-411C-4932-84AF-F95B3D323F93}" destId="{2EA225CC-2E49-44ED-8CC1-3CCBF84AD379}" srcOrd="0" destOrd="0" presId="urn:microsoft.com/office/officeart/2005/8/layout/gear1"/>
    <dgm:cxn modelId="{75EAC7F6-3BC5-4B48-8E4C-C38C7F1FE01C}" type="presOf" srcId="{B5CFEF5D-6A3C-420A-ADD2-365C63B302B9}" destId="{1C9BEAEE-8AF8-4D52-8651-CC1937F1A321}" srcOrd="1" destOrd="0" presId="urn:microsoft.com/office/officeart/2005/8/layout/gear1"/>
    <dgm:cxn modelId="{68C972EA-32A5-44CE-A7A0-8AEBDBADB98B}" type="presOf" srcId="{2EF8CFD4-E9EA-4BA0-9A33-C8F1A9BA201E}" destId="{0D328973-7EA0-4BDA-8345-B35D0D5F9918}" srcOrd="0" destOrd="0" presId="urn:microsoft.com/office/officeart/2005/8/layout/gear1"/>
    <dgm:cxn modelId="{638CF031-5FD6-4AEF-AA89-F18596E5A214}" type="presOf" srcId="{B4AC21DC-EC9A-40FF-B178-A91C2EADC8C6}" destId="{746F4FA9-5757-4AAD-9A04-5E552DBB9F9F}" srcOrd="3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01252459-D559-479E-96E8-D74B730AE324}" type="presOf" srcId="{A67CEFC1-6D07-4C9E-8B9B-16F4DFA5DE31}" destId="{00883E4F-EDF6-4DBF-8F50-80F81724BAB1}" srcOrd="2" destOrd="0" presId="urn:microsoft.com/office/officeart/2005/8/layout/gear1"/>
    <dgm:cxn modelId="{F2BFAF59-2747-4358-ABD7-E905445C02C7}" type="presOf" srcId="{0DEF3A54-425B-425D-9087-3815B7A4B7CF}" destId="{A6069DFB-10A0-41DC-94CF-D614D68D696C}" srcOrd="0" destOrd="0" presId="urn:microsoft.com/office/officeart/2005/8/layout/gear1"/>
    <dgm:cxn modelId="{C9871D80-86A6-4EF2-AE48-7B373DDD61D4}" type="presOf" srcId="{E6907C63-A233-4DAE-B96D-589B5E60B434}" destId="{1D106DD1-2D3A-4EAC-B3CC-942B5CA4B912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9E4E4F9-A1CB-47A3-97A2-7F3213C64078}" type="presParOf" srcId="{2EA225CC-2E49-44ED-8CC1-3CCBF84AD379}" destId="{D9CF0B2A-E4E4-4B79-9291-B91AB5224007}" srcOrd="0" destOrd="0" presId="urn:microsoft.com/office/officeart/2005/8/layout/gear1"/>
    <dgm:cxn modelId="{5A12B147-DA8C-46E0-B262-5F673841ECEE}" type="presParOf" srcId="{2EA225CC-2E49-44ED-8CC1-3CCBF84AD379}" destId="{1C9BEAEE-8AF8-4D52-8651-CC1937F1A321}" srcOrd="1" destOrd="0" presId="urn:microsoft.com/office/officeart/2005/8/layout/gear1"/>
    <dgm:cxn modelId="{7262F1AD-7A44-4015-9517-516D72C40FBF}" type="presParOf" srcId="{2EA225CC-2E49-44ED-8CC1-3CCBF84AD379}" destId="{8DC6C1E0-B984-4F7F-A090-7E6A8EDF7369}" srcOrd="2" destOrd="0" presId="urn:microsoft.com/office/officeart/2005/8/layout/gear1"/>
    <dgm:cxn modelId="{E5C2DCB0-3B8A-4715-B8E0-9599405EAA8C}" type="presParOf" srcId="{2EA225CC-2E49-44ED-8CC1-3CCBF84AD379}" destId="{E2C9D73F-FB76-4109-9C3B-CDD964B9A9DF}" srcOrd="3" destOrd="0" presId="urn:microsoft.com/office/officeart/2005/8/layout/gear1"/>
    <dgm:cxn modelId="{3015BCB9-1F59-48BC-9ABE-2D4B7E767F5B}" type="presParOf" srcId="{2EA225CC-2E49-44ED-8CC1-3CCBF84AD379}" destId="{9508E0F8-14DF-4543-B5FB-A17B54BCD50D}" srcOrd="4" destOrd="0" presId="urn:microsoft.com/office/officeart/2005/8/layout/gear1"/>
    <dgm:cxn modelId="{B156EB56-B142-4289-88A8-64F7022C872D}" type="presParOf" srcId="{2EA225CC-2E49-44ED-8CC1-3CCBF84AD379}" destId="{00883E4F-EDF6-4DBF-8F50-80F81724BAB1}" srcOrd="5" destOrd="0" presId="urn:microsoft.com/office/officeart/2005/8/layout/gear1"/>
    <dgm:cxn modelId="{FA66FEE2-18D7-4B29-A6D8-A3BE4EFED7D5}" type="presParOf" srcId="{2EA225CC-2E49-44ED-8CC1-3CCBF84AD379}" destId="{2427AE9A-B7B7-44EE-9688-471A19F67348}" srcOrd="6" destOrd="0" presId="urn:microsoft.com/office/officeart/2005/8/layout/gear1"/>
    <dgm:cxn modelId="{9C66BBC5-2533-4F85-AFF8-DB2E4068BE06}" type="presParOf" srcId="{2EA225CC-2E49-44ED-8CC1-3CCBF84AD379}" destId="{473C5192-4D9E-4697-8CA4-283C87844328}" srcOrd="7" destOrd="0" presId="urn:microsoft.com/office/officeart/2005/8/layout/gear1"/>
    <dgm:cxn modelId="{274DD21C-9A6C-4047-9743-398D700790B3}" type="presParOf" srcId="{2EA225CC-2E49-44ED-8CC1-3CCBF84AD379}" destId="{BD007EEB-61A5-4C7D-B8A4-8E994164C878}" srcOrd="8" destOrd="0" presId="urn:microsoft.com/office/officeart/2005/8/layout/gear1"/>
    <dgm:cxn modelId="{CE00BA37-9236-4AD1-9CF4-1A86986491CA}" type="presParOf" srcId="{2EA225CC-2E49-44ED-8CC1-3CCBF84AD379}" destId="{746F4FA9-5757-4AAD-9A04-5E552DBB9F9F}" srcOrd="9" destOrd="0" presId="urn:microsoft.com/office/officeart/2005/8/layout/gear1"/>
    <dgm:cxn modelId="{83D20EF7-4BEF-4E01-8582-7BF42E3D9A75}" type="presParOf" srcId="{2EA225CC-2E49-44ED-8CC1-3CCBF84AD379}" destId="{1D106DD1-2D3A-4EAC-B3CC-942B5CA4B912}" srcOrd="10" destOrd="0" presId="urn:microsoft.com/office/officeart/2005/8/layout/gear1"/>
    <dgm:cxn modelId="{B24DEB35-098B-41BD-A686-0819320EF555}" type="presParOf" srcId="{2EA225CC-2E49-44ED-8CC1-3CCBF84AD379}" destId="{0D328973-7EA0-4BDA-8345-B35D0D5F9918}" srcOrd="11" destOrd="0" presId="urn:microsoft.com/office/officeart/2005/8/layout/gear1"/>
    <dgm:cxn modelId="{7D3110C3-98D4-4A9D-BC36-50D6DDC19520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11D4C6-D338-4847-B061-27DD1472B85F}" type="presOf" srcId="{4314EE2F-1D85-463E-BD29-E4D93DDC1295}" destId="{64433F73-E662-4882-9F7F-758FD3AE30B7}" srcOrd="0" destOrd="0" presId="urn:microsoft.com/office/officeart/2005/8/layout/pyramid4"/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5778E19C-728F-4C74-A6A6-9DA39A3B0477}" type="presOf" srcId="{CCAFF948-E824-4B26-BEF8-E377FB33BB79}" destId="{0DA0B4D2-89D2-4A8F-917F-F074B8961B3D}" srcOrd="0" destOrd="0" presId="urn:microsoft.com/office/officeart/2005/8/layout/pyramid4"/>
    <dgm:cxn modelId="{AD0B6CBA-6DB6-4900-858F-9AB17037959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F1D3C4D4-149A-4273-BF03-8329DA4093DD}" type="presOf" srcId="{F9BF7ABB-0667-4304-89B4-F2A4A15BB821}" destId="{C955E634-30BF-4B53-8E9F-76C4E7C0546C}" srcOrd="0" destOrd="0" presId="urn:microsoft.com/office/officeart/2005/8/layout/pyramid4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8FC8A7E-651D-4E7C-8EAF-288D0EFBFF35}" type="presOf" srcId="{F69F900E-8C12-4BFD-BBDB-E325B9398904}" destId="{B20675A2-03EE-4DCD-82FA-BB78A0EAE284}" srcOrd="0" destOrd="0" presId="urn:microsoft.com/office/officeart/2005/8/layout/pyramid4"/>
    <dgm:cxn modelId="{34686140-70B6-4C0F-9994-794AF746F51B}" type="presParOf" srcId="{B20675A2-03EE-4DCD-82FA-BB78A0EAE284}" destId="{64433F73-E662-4882-9F7F-758FD3AE30B7}" srcOrd="0" destOrd="0" presId="urn:microsoft.com/office/officeart/2005/8/layout/pyramid4"/>
    <dgm:cxn modelId="{9C020C9D-BE43-4BE3-8BE7-5B362A5D9170}" type="presParOf" srcId="{B20675A2-03EE-4DCD-82FA-BB78A0EAE284}" destId="{0DA0B4D2-89D2-4A8F-917F-F074B8961B3D}" srcOrd="1" destOrd="0" presId="urn:microsoft.com/office/officeart/2005/8/layout/pyramid4"/>
    <dgm:cxn modelId="{04954D84-AE25-48AB-BFCE-EB2695CA2B84}" type="presParOf" srcId="{B20675A2-03EE-4DCD-82FA-BB78A0EAE284}" destId="{FCC81336-869F-411B-9391-B04824C3D716}" srcOrd="2" destOrd="0" presId="urn:microsoft.com/office/officeart/2005/8/layout/pyramid4"/>
    <dgm:cxn modelId="{DC425308-D5CB-4E09-A210-4D041B5A449B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4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2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9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6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2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1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" y="1906823"/>
            <a:ext cx="6657643" cy="25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é responsável por extrair as informações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tabela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TBI_REL_GANHO_TRIBUTARIO e gerar o relatório sobre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 tributário. 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processo gera 4 arquivos diferentes por UF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a seguir: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REL_CONVENIO_69_MOVEL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contém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itens Movel com o status Liminar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REL_DEFINITIVO_CONVENIO_69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contém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itens Movel com o status definitivo 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REL_CONVENIO_69_ASSINATURAFIXANAMOVEL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625944" lvl="4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contém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itens Fixo mas produto não SD com status Liminar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REL_CONVENIO_69_ASSINATURASDNAMOVEL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625944" lvl="4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contém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SD RC com Status Liminar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46781" lvl="2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0" y="4264991"/>
            <a:ext cx="5041400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Mudança para #P: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mudança deste programa é para excluir os itens da fixa na geração do relatório DEFINITIVO.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implementar isso, DA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70447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 33746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foram combinados para já determinar o status do ganho tributário para o estado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dado.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Além disso, uma nova condição para extrair os detalhes de tabela </a:t>
            </a:r>
            <a:r>
              <a:rPr lang="pt-BR" sz="1200" dirty="0" err="1" smtClean="0">
                <a:latin typeface="Arial" pitchFamily="34" charset="0"/>
                <a:cs typeface="Arial" pitchFamily="34" charset="0"/>
              </a:rPr>
              <a:t>tbi_rel_ganho_tributario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foi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adicionada removendo esses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itens com </a:t>
            </a:r>
            <a:r>
              <a:rPr lang="pt-BR" sz="1200" dirty="0" err="1">
                <a:latin typeface="Arial" pitchFamily="34" charset="0"/>
                <a:cs typeface="Arial" pitchFamily="34" charset="0"/>
              </a:rPr>
              <a:t>open_item_id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 73 e 78, que pertence ao estado com 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status </a:t>
            </a:r>
            <a:r>
              <a:rPr lang="pt-BR" sz="1200" dirty="0">
                <a:latin typeface="Arial" pitchFamily="34" charset="0"/>
                <a:cs typeface="Arial" pitchFamily="34" charset="0"/>
              </a:rPr>
              <a:t>Definitivo. 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bp_cus_cb_rel_ganho_trib.sh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91368"/>
              </p:ext>
            </p:extLst>
          </p:nvPr>
        </p:nvGraphicFramePr>
        <p:xfrm>
          <a:off x="7011494" y="349346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1494" y="349346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2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5097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727240" y="3051098"/>
            <a:ext cx="2777469" cy="46709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Selecionar registros na tabela  </a:t>
            </a:r>
            <a:r>
              <a:rPr lang="en-US" sz="1200" dirty="0" smtClean="0">
                <a:solidFill>
                  <a:schemeClr val="tx1"/>
                </a:solidFill>
              </a:rPr>
              <a:t>TBI_REL_GANHO_TRIBUTARIO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115975" y="3518190"/>
            <a:ext cx="318" cy="25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bp_cus_cb_rel_ganho_trib.sh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>
            <a:hlinkClick r:id="rId2" action="ppaction://hlinksldjump"/>
          </p:cNvPr>
          <p:cNvSpPr/>
          <p:nvPr/>
        </p:nvSpPr>
        <p:spPr>
          <a:xfrm>
            <a:off x="3727238" y="3789030"/>
            <a:ext cx="2769825" cy="4766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para Arquivo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4897" y="2360767"/>
            <a:ext cx="4322621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 err="1"/>
              <a:t>Pseudo-código</a:t>
            </a:r>
            <a:r>
              <a:rPr lang="pt-BR" sz="900" b="1" dirty="0"/>
              <a:t> </a:t>
            </a:r>
            <a:r>
              <a:rPr lang="pt-BR" sz="900" b="1" dirty="0" smtClean="0"/>
              <a:t>&lt;Principal&gt;:</a:t>
            </a:r>
            <a:endParaRPr lang="en-US" sz="900" dirty="0"/>
          </a:p>
          <a:p>
            <a:endParaRPr lang="pt-BR" sz="900" dirty="0">
              <a:highlight>
                <a:srgbClr val="FFFF00"/>
              </a:highlight>
              <a:latin typeface="Arial"/>
              <a:ea typeface="Times New Roman"/>
            </a:endParaRPr>
          </a:p>
          <a:p>
            <a:r>
              <a:rPr lang="pt-BR" sz="1100" dirty="0">
                <a:highlight>
                  <a:srgbClr val="FFFF00"/>
                </a:highlight>
                <a:latin typeface="Courier New"/>
                <a:ea typeface="Times New Roman"/>
              </a:rPr>
              <a:t>DCOMP 55454_2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1100" dirty="0" smtClean="0">
                <a:highlight>
                  <a:srgbClr val="FFFF00"/>
                </a:highlight>
                <a:latin typeface="Courier New"/>
                <a:ea typeface="Times New Roman"/>
              </a:rPr>
              <a:t>Versão: </a:t>
            </a:r>
            <a:r>
              <a:rPr lang="pt-BR" sz="1100" dirty="0">
                <a:highlight>
                  <a:srgbClr val="FFFF00"/>
                </a:highlight>
                <a:latin typeface="Courier New"/>
                <a:ea typeface="Times New Roman"/>
              </a:rPr>
              <a:t>RL_SET0112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1100" dirty="0">
                <a:highlight>
                  <a:srgbClr val="FFFF00"/>
                </a:highlight>
                <a:latin typeface="Courier New"/>
                <a:ea typeface="Times New Roman"/>
              </a:rPr>
              <a:t>Linha: 413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/*53797 - Marvin Cauilan- Ganho TributᲩo Assinatura sem ICMS - Fase 2*/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strcpy</a:t>
            </a:r>
            <a:r>
              <a:rPr lang="pt-BR" sz="900" b="1" strike="sngStrike" dirty="0" smtClean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uSelectIn</a:t>
            </a:r>
            <a:r>
              <a:rPr lang="pt-BR" sz="900" b="1" strike="sngStrike" dirty="0" smtClean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.</a:t>
            </a:r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stSiglaUf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ESTADO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                  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handleRead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=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BP_ARQ_OpenDBQuery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(*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hDBReadHandle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BP_ARQ_STR_CUS62687SEL_53797_SQL01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BP_ARQ_byte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*)&amp;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uSelectIn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strike="sngStrike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NULL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                  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strike="sngStrike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if</a:t>
            </a:r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BP_ARQ_ReadDBQuery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handleRead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BP_ARQ_byte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*)&amp;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uSelectOut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)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!=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BP_ARQ_OK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)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strike="sngStrike" dirty="0" smtClean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{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                       BP_ARQ_Log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BP_ARQ_LOGLVL_DEBUG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strike="sngStrik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strike="sngStrike" dirty="0">
                <a:solidFill>
                  <a:srgbClr val="808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"Error in selecting the Cod Status"</a:t>
            </a:r>
            <a:r>
              <a:rPr lang="pt-BR" sz="900" b="1" strike="sngStrike" dirty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strike="sngStrike" dirty="0" smtClean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}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1100" dirty="0">
                <a:latin typeface="Courier New"/>
                <a:ea typeface="Times New Roman"/>
              </a:rPr>
              <a:t> 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/*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select status for the UF*/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	/*DCOMP 55454_2 Ini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dirty="0" smtClean="0">
                <a:solidFill>
                  <a:srgbClr val="0000FF"/>
                </a:solidFill>
                <a:latin typeface="Courier New"/>
                <a:ea typeface="Times New Roman"/>
                <a:cs typeface="Courier New"/>
              </a:rPr>
              <a:t>if</a:t>
            </a:r>
            <a:r>
              <a:rPr lang="pt-BR" sz="900" b="1" dirty="0" smtClean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uSelectOut</a:t>
            </a:r>
            <a:r>
              <a:rPr lang="pt-BR" sz="900" b="1" strike="sngStrike" dirty="0" smtClean="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.</a:t>
            </a:r>
            <a:r>
              <a:rPr lang="pt-BR" sz="900" strike="sngStrike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usStatus</a:t>
            </a:r>
            <a:r>
              <a:rPr lang="pt-BR" sz="900" dirty="0" smtClean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DAM33746.cod_status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==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FF8000"/>
                </a:solidFill>
                <a:latin typeface="Courier New"/>
                <a:ea typeface="Times New Roman"/>
                <a:cs typeface="Courier New"/>
              </a:rPr>
              <a:t>2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           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{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Times New Roman"/>
                <a:cs typeface="Courier New"/>
              </a:rPr>
              <a:t>	/*DCOMP 55454_2 Fim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sprintf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strArqganho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.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stNomeArq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"REL_CONVENIO_69_MOVEL_%s_%s_%s_%s.TXT"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EMPRESA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ESTADO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MES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ANO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           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}</a:t>
            </a:r>
            <a:endParaRPr lang="en-US" sz="1100" dirty="0"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REGISTROS NA TABELA TBI_REL_GANHO_TRIBUTARIO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Removido DAM 70447 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incluir sua funcionalidade em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DAM 33748,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uma vez que o processo agora determinará se o item pertence ao estado com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status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Definitivo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são da fixa. 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Uma vez identificados, esses tipos de itens serão excluídos da extração.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bp_cus_cb_rel_ganho_trib.sh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9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32549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SELECIONAR REGISTROS NA TABELA </a:t>
            </a: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TBI_REL_GANHO_TRIBUTARIO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bp_cus_cb_rel_ganho_trib.sh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03445"/>
              </p:ext>
            </p:extLst>
          </p:nvPr>
        </p:nvGraphicFramePr>
        <p:xfrm>
          <a:off x="6048375" y="36655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8375" y="36655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35220" y="34672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TBI_REL_GANHO_TRIBUTARIO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Adicionada </a:t>
            </a:r>
            <a:r>
              <a:rPr lang="pt-BR" sz="1200" i="1" dirty="0"/>
              <a:t>uma nova coluna OPEN_ITEM_ID para segurar o correspondente open_item_id do </a:t>
            </a:r>
            <a:r>
              <a:rPr lang="pt-BR" sz="1200" i="1" dirty="0" smtClean="0"/>
              <a:t>serviço/RCs.</a:t>
            </a:r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4587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7325590" cy="3945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 de </a:t>
            </a:r>
            <a:r>
              <a:rPr lang="pt-BR" sz="1800" b="1" dirty="0" smtClean="0"/>
              <a:t>GANHO TRIBUTARIO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propósito principal deste modulo é gerar relatórios em todas as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faturadas consideradas como não-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telecom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aplicadas com Ganho Tributário ou 0% de ICMS. Estes itens estão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escritos em arquivos diferentes,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dependendo do status do convênio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 (acordo sobre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 Tributário)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Oi com 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estado/governo. 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diferentes status são as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seguintes: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</a:pP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</a:t>
            </a:r>
            <a:r>
              <a:rPr lang="en-US" sz="1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</a:t>
            </a: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Definitivo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 Estado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já tem a decisão definitiva que permite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Oi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aplicar 0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% do  ICMS sobre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certos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serviços.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</a:pPr>
            <a:r>
              <a:rPr lang="en-US" sz="1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Liminar</a:t>
            </a: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Favorável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US" sz="12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Segurança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Concedida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decisão 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permitir a Oi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aplicar 0%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 ICMS sobre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serviços é ainda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uma tentativa ou provisória. No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entanto,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Oi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já está aplicando o ganho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tributário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sobre certos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serviços.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</a:pP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 decisão/Recolhimento normal de </a:t>
            </a:r>
            <a:r>
              <a:rPr lang="pt-BR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ICMS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O Estado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não tem nenhuma decisão ainda sobre 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questão de aplicação de ganho tributário sobre serviços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Os serviços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ainda estão sendo aplicados com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ICMS normal.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Embora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esses itens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sejam aplicados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 0%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ICMS, seu PIS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 COFINS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correspondentes são superiores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aos de PIS/COFINS dos serviços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 telecom. 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Estes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tipos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pacote fiscal também estão sendo calculados e incluídos nos arquivos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gerados.</a:t>
            </a:r>
          </a:p>
          <a:p>
            <a:pPr marL="67618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7618">
              <a:lnSpc>
                <a:spcPct val="107000"/>
              </a:lnSpc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5214073"/>
            <a:ext cx="7325590" cy="78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 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itens da fixa, para os estados com ganho Definitivo, devem ser excluídos do Relatório, ou seja, os itens com Open item igual a 73 ou 78(BRT) ou 10(Telemar).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0363303"/>
              </p:ext>
            </p:extLst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322674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e fluxo 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0" y="2436195"/>
            <a:ext cx="42282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Impactados 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bp_cus_cb_rel_ganho_trib.sh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500" y="2439227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módulo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lowchart: Punched Tape 37"/>
          <p:cNvSpPr/>
          <p:nvPr/>
        </p:nvSpPr>
        <p:spPr>
          <a:xfrm>
            <a:off x="5766109" y="5552690"/>
            <a:ext cx="1354280" cy="870014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Relatorio</a:t>
            </a:r>
            <a:r>
              <a:rPr lang="en-US" sz="1100" dirty="0" smtClean="0">
                <a:solidFill>
                  <a:schemeClr val="tx1"/>
                </a:solidFill>
              </a:rPr>
              <a:t> para </a:t>
            </a:r>
            <a:r>
              <a:rPr lang="en-US" sz="1100" dirty="0" err="1" smtClean="0">
                <a:solidFill>
                  <a:schemeClr val="tx1"/>
                </a:solidFill>
              </a:rPr>
              <a:t>Liminar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Assinatura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Movel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19599" y="4551217"/>
            <a:ext cx="2191589" cy="4410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bp_cus_cb_rel_ganho_trib.sh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05312" y="3106882"/>
            <a:ext cx="2205876" cy="4458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bp_cus_cb_extr_ganho_trib.sh</a:t>
            </a:r>
          </a:p>
        </p:txBody>
      </p:sp>
      <p:sp>
        <p:nvSpPr>
          <p:cNvPr id="21" name="Flowchart: Punched Tape 20"/>
          <p:cNvSpPr/>
          <p:nvPr/>
        </p:nvSpPr>
        <p:spPr>
          <a:xfrm>
            <a:off x="2607273" y="5597119"/>
            <a:ext cx="1354280" cy="781157"/>
          </a:xfrm>
          <a:prstGeom prst="flowChartPunchedTap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Relatorio</a:t>
            </a:r>
            <a:r>
              <a:rPr lang="en-US" sz="1100" dirty="0" smtClean="0">
                <a:solidFill>
                  <a:schemeClr val="tx1"/>
                </a:solidFill>
              </a:rPr>
              <a:t> Para </a:t>
            </a:r>
            <a:r>
              <a:rPr lang="en-US" sz="1100" dirty="0" err="1" smtClean="0">
                <a:solidFill>
                  <a:schemeClr val="tx1"/>
                </a:solidFill>
              </a:rPr>
              <a:t>Definitivo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Assinatura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Movel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2" name="Flowchart: Punched Tape 21"/>
          <p:cNvSpPr/>
          <p:nvPr/>
        </p:nvSpPr>
        <p:spPr>
          <a:xfrm>
            <a:off x="4134737" y="5542774"/>
            <a:ext cx="1354280" cy="83550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Relatorio</a:t>
            </a:r>
            <a:r>
              <a:rPr lang="en-US" sz="1100" dirty="0" smtClean="0">
                <a:solidFill>
                  <a:schemeClr val="tx1"/>
                </a:solidFill>
              </a:rPr>
              <a:t> para </a:t>
            </a:r>
            <a:r>
              <a:rPr lang="en-US" sz="1100" dirty="0" err="1" smtClean="0">
                <a:solidFill>
                  <a:schemeClr val="tx1"/>
                </a:solidFill>
              </a:rPr>
              <a:t>Liminar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Assinatura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Fixo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0" name="Flowchart: Punched Tape 29"/>
          <p:cNvSpPr/>
          <p:nvPr/>
        </p:nvSpPr>
        <p:spPr>
          <a:xfrm>
            <a:off x="7374105" y="5569946"/>
            <a:ext cx="1354280" cy="835502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Relatorio</a:t>
            </a:r>
            <a:r>
              <a:rPr lang="en-US" sz="1100" dirty="0" smtClean="0">
                <a:solidFill>
                  <a:schemeClr val="tx1"/>
                </a:solidFill>
              </a:rPr>
              <a:t> para </a:t>
            </a:r>
            <a:r>
              <a:rPr lang="en-US" sz="1100" dirty="0" err="1" smtClean="0">
                <a:solidFill>
                  <a:schemeClr val="tx1"/>
                </a:solidFill>
              </a:rPr>
              <a:t>Liminar</a:t>
            </a:r>
            <a:r>
              <a:rPr lang="en-US" sz="1100" dirty="0" smtClean="0">
                <a:solidFill>
                  <a:schemeClr val="tx1"/>
                </a:solidFill>
              </a:rPr>
              <a:t> da </a:t>
            </a:r>
            <a:r>
              <a:rPr lang="en-US" sz="1100" dirty="0" err="1" smtClean="0">
                <a:solidFill>
                  <a:schemeClr val="tx1"/>
                </a:solidFill>
              </a:rPr>
              <a:t>Assinatura</a:t>
            </a:r>
            <a:r>
              <a:rPr lang="en-US" sz="1100" dirty="0" smtClean="0">
                <a:solidFill>
                  <a:schemeClr val="tx1"/>
                </a:solidFill>
              </a:rPr>
              <a:t> SD </a:t>
            </a:r>
            <a:r>
              <a:rPr lang="en-US" sz="1100" dirty="0" err="1" smtClean="0">
                <a:solidFill>
                  <a:schemeClr val="tx1"/>
                </a:solidFill>
              </a:rPr>
              <a:t>Fixo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21300" y="3802142"/>
            <a:ext cx="2169105" cy="4477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TBI_REL_GANHO_TRIBUTARIO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4" idx="2"/>
            <a:endCxn id="35" idx="0"/>
          </p:cNvCxnSpPr>
          <p:nvPr/>
        </p:nvCxnSpPr>
        <p:spPr>
          <a:xfrm flipH="1">
            <a:off x="5305853" y="3552758"/>
            <a:ext cx="2397" cy="2493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2" idx="0"/>
          </p:cNvCxnSpPr>
          <p:nvPr/>
        </p:nvCxnSpPr>
        <p:spPr>
          <a:xfrm>
            <a:off x="5305853" y="4249885"/>
            <a:ext cx="9541" cy="3013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  <a:endCxn id="21" idx="0"/>
          </p:cNvCxnSpPr>
          <p:nvPr/>
        </p:nvCxnSpPr>
        <p:spPr>
          <a:xfrm flipH="1">
            <a:off x="3284413" y="4992298"/>
            <a:ext cx="2030981" cy="6829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22" idx="0"/>
          </p:cNvCxnSpPr>
          <p:nvPr/>
        </p:nvCxnSpPr>
        <p:spPr>
          <a:xfrm flipH="1">
            <a:off x="4811877" y="4992298"/>
            <a:ext cx="503517" cy="6340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2"/>
            <a:endCxn id="38" idx="0"/>
          </p:cNvCxnSpPr>
          <p:nvPr/>
        </p:nvCxnSpPr>
        <p:spPr>
          <a:xfrm>
            <a:off x="5315394" y="4992298"/>
            <a:ext cx="1127855" cy="6473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2"/>
            <a:endCxn id="30" idx="0"/>
          </p:cNvCxnSpPr>
          <p:nvPr/>
        </p:nvCxnSpPr>
        <p:spPr>
          <a:xfrm>
            <a:off x="5315394" y="4992298"/>
            <a:ext cx="2735851" cy="6611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TRIBUTARIO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2200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é responsável pela extração de faturas e informações fiscais de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RC’s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têm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 tributário. Aqui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 processo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recuperou 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resumiu os montantes relacionados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 pacote de impostos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ICMS0 (tax_pkg_inst_id = 53) 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seu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 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COFINS correspondentes.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disso, através da tabela TBI_GANHO_TRIBUTARIO, o status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tributário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cada item é determinado e mapeado. A saída é armazenada na tabela TBI_REL_GANHO_TRIBUTARIO.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4107042"/>
            <a:ext cx="5044330" cy="16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Mudança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 algn="just">
              <a:lnSpc>
                <a:spcPct val="107000"/>
              </a:lnSpc>
            </a:pP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mudança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 tem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excluir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RCs da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dos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arquivos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Ganho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Definitivo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isso, o extrator deve identificar o OPEN_ITEM_ID de cada item e incluí-lo na tabela 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TBI_REL_GANHO_TRIBUTARIO.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nova informação será usada pelo processo 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reportagem para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filtrar itens desnecessários.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5097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727240" y="2812973"/>
            <a:ext cx="2777469" cy="46709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Pesquisar o período a ser processado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3727239" y="3804736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Extrair as informações dos itens com ganho tributário (por UF)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>
            <a:hlinkClick r:id="rId2" action="ppaction://hlinksldjump"/>
          </p:cNvPr>
          <p:cNvSpPr/>
          <p:nvPr/>
        </p:nvSpPr>
        <p:spPr>
          <a:xfrm>
            <a:off x="3734884" y="4663041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registro na tabela TBI_REL_GANHO_TRIBUTARIO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25" idx="0"/>
          </p:cNvCxnSpPr>
          <p:nvPr/>
        </p:nvCxnSpPr>
        <p:spPr>
          <a:xfrm flipH="1">
            <a:off x="5112152" y="3280065"/>
            <a:ext cx="3823" cy="52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31" idx="0"/>
          </p:cNvCxnSpPr>
          <p:nvPr/>
        </p:nvCxnSpPr>
        <p:spPr>
          <a:xfrm>
            <a:off x="5112152" y="4281379"/>
            <a:ext cx="7645" cy="38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370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218" y="2653296"/>
            <a:ext cx="421178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err="1" smtClean="0">
                <a:latin typeface="Arial"/>
                <a:ea typeface="Times New Roman"/>
              </a:rPr>
              <a:t>Enquato</a:t>
            </a:r>
            <a:r>
              <a:rPr lang="en-US" sz="900" dirty="0" smtClean="0">
                <a:latin typeface="Arial"/>
                <a:ea typeface="Times New Roman"/>
              </a:rPr>
              <a:t> </a:t>
            </a:r>
            <a:r>
              <a:rPr lang="en-US" sz="900" dirty="0" err="1" smtClean="0">
                <a:latin typeface="Arial"/>
                <a:ea typeface="Times New Roman"/>
              </a:rPr>
              <a:t>há</a:t>
            </a:r>
            <a:r>
              <a:rPr lang="en-US" sz="900" dirty="0" smtClean="0">
                <a:latin typeface="Arial"/>
                <a:ea typeface="Times New Roman"/>
              </a:rPr>
              <a:t> dados </a:t>
            </a:r>
            <a:r>
              <a:rPr lang="en-US" sz="900" dirty="0" err="1" smtClean="0">
                <a:latin typeface="Arial"/>
                <a:ea typeface="Times New Roman"/>
              </a:rPr>
              <a:t>obtidos</a:t>
            </a:r>
            <a:r>
              <a:rPr lang="en-US" sz="900" dirty="0" smtClean="0">
                <a:latin typeface="Arial"/>
                <a:ea typeface="Times New Roman"/>
              </a:rPr>
              <a:t> da </a:t>
            </a:r>
            <a:r>
              <a:rPr lang="en-US" sz="900" dirty="0" err="1" smtClean="0">
                <a:latin typeface="Arial"/>
                <a:ea typeface="Times New Roman"/>
              </a:rPr>
              <a:t>extração</a:t>
            </a:r>
            <a:endParaRPr lang="en-US" sz="900" dirty="0" smtClean="0">
              <a:latin typeface="Arial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{</a:t>
            </a: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Arial"/>
                <a:ea typeface="Times New Roman"/>
              </a:rPr>
              <a:t>				</a:t>
            </a:r>
            <a:endParaRPr lang="en-US" sz="900" dirty="0" smtClean="0">
              <a:latin typeface="Arial"/>
              <a:ea typeface="Times New Roman"/>
            </a:endParaRP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	/* </a:t>
            </a:r>
            <a:r>
              <a:rPr lang="en-US" sz="900" dirty="0">
                <a:latin typeface="Arial"/>
                <a:ea typeface="Times New Roman"/>
              </a:rPr>
              <a:t>55454 </a:t>
            </a:r>
            <a:r>
              <a:rPr lang="en-US" sz="900" dirty="0" smtClean="0">
                <a:latin typeface="Arial"/>
                <a:ea typeface="Times New Roman"/>
              </a:rPr>
              <a:t>- </a:t>
            </a:r>
            <a:r>
              <a:rPr lang="en-US" sz="900" dirty="0" err="1">
                <a:latin typeface="Arial"/>
                <a:ea typeface="Times New Roman"/>
              </a:rPr>
              <a:t>Inicio</a:t>
            </a:r>
            <a:r>
              <a:rPr lang="en-US" sz="900" dirty="0">
                <a:latin typeface="Arial"/>
                <a:ea typeface="Times New Roman"/>
              </a:rPr>
              <a:t> </a:t>
            </a:r>
            <a:r>
              <a:rPr lang="en-US" sz="900" dirty="0" smtClean="0">
                <a:latin typeface="Arial"/>
                <a:ea typeface="Times New Roman"/>
              </a:rPr>
              <a:t>*/</a:t>
            </a: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	strInsert01in.dOpenItemId = strSelect02out.dOpenItemId;</a:t>
            </a:r>
            <a:r>
              <a:rPr lang="en-US" sz="900" dirty="0">
                <a:latin typeface="Arial"/>
                <a:ea typeface="Times New Roman"/>
              </a:rPr>
              <a:t> </a:t>
            </a:r>
            <a:r>
              <a:rPr lang="en-US" sz="900" dirty="0" smtClean="0">
                <a:latin typeface="Arial"/>
                <a:ea typeface="Times New Roman"/>
              </a:rPr>
              <a:t>/*34*/</a:t>
            </a: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	/* </a:t>
            </a:r>
            <a:r>
              <a:rPr lang="en-US" sz="900" dirty="0">
                <a:latin typeface="Arial"/>
                <a:ea typeface="Times New Roman"/>
              </a:rPr>
              <a:t>55454 </a:t>
            </a:r>
            <a:r>
              <a:rPr lang="en-US" sz="900" dirty="0" smtClean="0">
                <a:latin typeface="Arial"/>
                <a:ea typeface="Times New Roman"/>
              </a:rPr>
              <a:t>- </a:t>
            </a:r>
            <a:r>
              <a:rPr lang="en-US" sz="900" dirty="0">
                <a:latin typeface="Arial"/>
                <a:ea typeface="Times New Roman"/>
              </a:rPr>
              <a:t>FIM */</a:t>
            </a:r>
          </a:p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}</a:t>
            </a:r>
            <a:endParaRPr lang="en-US" sz="1100" dirty="0"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985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INFORMAÇÕES DOS ITENS COM GANHO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TRIBUTÁRIO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(POR UF)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Durante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este fluxo,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DAM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33747 está sendo executado, extraindo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todas as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RCs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faturadas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com ganho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tributário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identificando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se o item tem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status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Definitivo, Liminar ou Sem Ganho.  Para a mudança,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DAM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33747 foi modificado para permitir que o programa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recupere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passe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 open_item_id para o programa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de reportagem.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70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Sem tabela impactada. Adicionado somente o OPEN_ITEM_ID na saída SQL.</a:t>
            </a:r>
            <a:endParaRPr lang="pt-BR" sz="1200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586320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INFORMAÇÕES DOS 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ITENS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GANHO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TRIBUTÁTIO </a:t>
            </a:r>
          </a:p>
          <a:p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(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UF)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70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54719"/>
              </p:ext>
            </p:extLst>
          </p:nvPr>
        </p:nvGraphicFramePr>
        <p:xfrm>
          <a:off x="5953125" y="360590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25" y="360590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218" y="2653296"/>
            <a:ext cx="42117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770" marR="0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latin typeface="Arial"/>
                <a:ea typeface="Times New Roman"/>
              </a:rPr>
              <a:t>N/A</a:t>
            </a:r>
            <a:endParaRPr lang="en-US" sz="1100" dirty="0"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AS INFORMAÇÕES EM TBI_REL_GANHO_TRIBUTARIO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A mudança foi incluir as informações de OPEN_ITEM_ID na instrução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insert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(DAM 33748) para a tabela TBI_REL_GANHO_TRIBUTARIO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70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GANHO TRIBUTARIO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</a:t>
            </a: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23532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AS INFORMAÇÕES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TBI_REL_GANHO_TRIBUTARIO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7035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bp_cus_cb_extr_ganho_trib.sh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5220" y="3404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TBI_REL_GANHO_TRIBUTARIO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Adicionada uma nova coluna OPEN_ITEM_ID para segurar o correspondente open_item_id do serviço/RCs.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18365"/>
              </p:ext>
            </p:extLst>
          </p:nvPr>
        </p:nvGraphicFramePr>
        <p:xfrm>
          <a:off x="5829300" y="36655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9300" y="36655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0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1DBE54-0254-4B35-86FE-1BE37075A4AA}"/>
</file>

<file path=customXml/itemProps2.xml><?xml version="1.0" encoding="utf-8"?>
<ds:datastoreItem xmlns:ds="http://schemas.openxmlformats.org/officeDocument/2006/customXml" ds:itemID="{D2786AF2-F1DF-406C-AFE4-206740C43600}"/>
</file>

<file path=customXml/itemProps3.xml><?xml version="1.0" encoding="utf-8"?>
<ds:datastoreItem xmlns:ds="http://schemas.openxmlformats.org/officeDocument/2006/customXml" ds:itemID="{5872C164-4DAB-46CD-B9A3-ED911C39D784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20471</TotalTime>
  <Words>905</Words>
  <Application>Microsoft Office PowerPoint</Application>
  <PresentationFormat>On-screen Show (4:3)</PresentationFormat>
  <Paragraphs>145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Accenture_Image_Pencils_Letter</vt:lpstr>
      <vt:lpstr>Accenture Management Consulting Accordian Leafes</vt:lpstr>
      <vt:lpstr>think-cell Slide</vt:lpstr>
      <vt:lpstr>Document</vt:lpstr>
      <vt:lpstr>Microsoft Excel Worksheet</vt:lpstr>
      <vt:lpstr>PowerPoint Presentation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  <vt:lpstr>TREINAMENTO DO MÓDULO CUSTOMIZADO GANHO TRIBUTARIO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247</cp:revision>
  <dcterms:created xsi:type="dcterms:W3CDTF">2015-07-20T19:08:40Z</dcterms:created>
  <dcterms:modified xsi:type="dcterms:W3CDTF">2015-12-09T18:41:50Z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