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32"/>
  </p:notesMasterIdLst>
  <p:handoutMasterIdLst>
    <p:handoutMasterId r:id="rId33"/>
  </p:handoutMasterIdLst>
  <p:sldIdLst>
    <p:sldId id="273" r:id="rId6"/>
    <p:sldId id="268" r:id="rId7"/>
    <p:sldId id="270" r:id="rId8"/>
    <p:sldId id="267" r:id="rId9"/>
    <p:sldId id="271" r:id="rId10"/>
    <p:sldId id="264" r:id="rId11"/>
    <p:sldId id="272" r:id="rId12"/>
    <p:sldId id="276" r:id="rId13"/>
    <p:sldId id="275" r:id="rId14"/>
    <p:sldId id="281" r:id="rId15"/>
    <p:sldId id="277" r:id="rId16"/>
    <p:sldId id="278" r:id="rId17"/>
    <p:sldId id="279" r:id="rId18"/>
    <p:sldId id="280" r:id="rId19"/>
    <p:sldId id="282" r:id="rId20"/>
    <p:sldId id="293" r:id="rId21"/>
    <p:sldId id="284" r:id="rId22"/>
    <p:sldId id="283" r:id="rId23"/>
    <p:sldId id="285" r:id="rId24"/>
    <p:sldId id="287" r:id="rId25"/>
    <p:sldId id="286" r:id="rId26"/>
    <p:sldId id="288" r:id="rId27"/>
    <p:sldId id="289" r:id="rId28"/>
    <p:sldId id="290" r:id="rId29"/>
    <p:sldId id="291" r:id="rId30"/>
    <p:sldId id="292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1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B4C"/>
    <a:srgbClr val="0053B9"/>
    <a:srgbClr val="007BDB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9846" autoAdjust="0"/>
  </p:normalViewPr>
  <p:slideViewPr>
    <p:cSldViewPr snapToGrid="0" showGuides="1">
      <p:cViewPr varScale="1">
        <p:scale>
          <a:sx n="89" d="100"/>
          <a:sy n="89" d="100"/>
        </p:scale>
        <p:origin x="762" y="90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3D13EE75-9B09-4398-AC81-D80F0A81E322}" type="presOf" srcId="{B4AC21DC-EC9A-40FF-B178-A91C2EADC8C6}" destId="{BD007EEB-61A5-4C7D-B8A4-8E994164C878}" srcOrd="2" destOrd="0" presId="urn:microsoft.com/office/officeart/2005/8/layout/gear1"/>
    <dgm:cxn modelId="{CFED20AD-9F9D-4042-887C-69BC43C99710}" type="presOf" srcId="{A67CEFC1-6D07-4C9E-8B9B-16F4DFA5DE31}" destId="{E2C9D73F-FB76-4109-9C3B-CDD964B9A9DF}" srcOrd="0" destOrd="0" presId="urn:microsoft.com/office/officeart/2005/8/layout/gear1"/>
    <dgm:cxn modelId="{8AC0D149-2C79-4ADE-A6F2-1D1A0E09CF92}" type="presOf" srcId="{B4AC21DC-EC9A-40FF-B178-A91C2EADC8C6}" destId="{2427AE9A-B7B7-44EE-9688-471A19F67348}" srcOrd="0" destOrd="0" presId="urn:microsoft.com/office/officeart/2005/8/layout/gear1"/>
    <dgm:cxn modelId="{FF05D255-36BB-40F1-872C-246A625FA0DD}" type="presOf" srcId="{B5CFEF5D-6A3C-420A-ADD2-365C63B302B9}" destId="{8DC6C1E0-B984-4F7F-A090-7E6A8EDF7369}" srcOrd="2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6F96FE78-96D3-4BB8-8B22-87644B6461B7}" type="presOf" srcId="{A67CEFC1-6D07-4C9E-8B9B-16F4DFA5DE31}" destId="{9508E0F8-14DF-4543-B5FB-A17B54BCD50D}" srcOrd="1" destOrd="0" presId="urn:microsoft.com/office/officeart/2005/8/layout/gear1"/>
    <dgm:cxn modelId="{48EE5B24-72F8-4F3A-8A40-37CB955E4BD1}" type="presOf" srcId="{B5CFEF5D-6A3C-420A-ADD2-365C63B302B9}" destId="{D9CF0B2A-E4E4-4B79-9291-B91AB5224007}" srcOrd="0" destOrd="0" presId="urn:microsoft.com/office/officeart/2005/8/layout/gear1"/>
    <dgm:cxn modelId="{5F8B70BA-3D27-4311-B23C-9DA62E2DC267}" type="presOf" srcId="{B4AC21DC-EC9A-40FF-B178-A91C2EADC8C6}" destId="{473C5192-4D9E-4697-8CA4-283C87844328}" srcOrd="1" destOrd="0" presId="urn:microsoft.com/office/officeart/2005/8/layout/gear1"/>
    <dgm:cxn modelId="{0295F0AF-1B7A-481B-9000-F777462F89A3}" type="presOf" srcId="{89543BFC-411C-4932-84AF-F95B3D323F93}" destId="{2EA225CC-2E49-44ED-8CC1-3CCBF84AD379}" srcOrd="0" destOrd="0" presId="urn:microsoft.com/office/officeart/2005/8/layout/gear1"/>
    <dgm:cxn modelId="{75EAC7F6-3BC5-4B48-8E4C-C38C7F1FE01C}" type="presOf" srcId="{B5CFEF5D-6A3C-420A-ADD2-365C63B302B9}" destId="{1C9BEAEE-8AF8-4D52-8651-CC1937F1A321}" srcOrd="1" destOrd="0" presId="urn:microsoft.com/office/officeart/2005/8/layout/gear1"/>
    <dgm:cxn modelId="{68C972EA-32A5-44CE-A7A0-8AEBDBADB98B}" type="presOf" srcId="{2EF8CFD4-E9EA-4BA0-9A33-C8F1A9BA201E}" destId="{0D328973-7EA0-4BDA-8345-B35D0D5F9918}" srcOrd="0" destOrd="0" presId="urn:microsoft.com/office/officeart/2005/8/layout/gear1"/>
    <dgm:cxn modelId="{638CF031-5FD6-4AEF-AA89-F18596E5A214}" type="presOf" srcId="{B4AC21DC-EC9A-40FF-B178-A91C2EADC8C6}" destId="{746F4FA9-5757-4AAD-9A04-5E552DBB9F9F}" srcOrd="3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01252459-D559-479E-96E8-D74B730AE324}" type="presOf" srcId="{A67CEFC1-6D07-4C9E-8B9B-16F4DFA5DE31}" destId="{00883E4F-EDF6-4DBF-8F50-80F81724BAB1}" srcOrd="2" destOrd="0" presId="urn:microsoft.com/office/officeart/2005/8/layout/gear1"/>
    <dgm:cxn modelId="{F2BFAF59-2747-4358-ABD7-E905445C02C7}" type="presOf" srcId="{0DEF3A54-425B-425D-9087-3815B7A4B7CF}" destId="{A6069DFB-10A0-41DC-94CF-D614D68D696C}" srcOrd="0" destOrd="0" presId="urn:microsoft.com/office/officeart/2005/8/layout/gear1"/>
    <dgm:cxn modelId="{C9871D80-86A6-4EF2-AE48-7B373DDD61D4}" type="presOf" srcId="{E6907C63-A233-4DAE-B96D-589B5E60B434}" destId="{1D106DD1-2D3A-4EAC-B3CC-942B5CA4B912}" srcOrd="0" destOrd="0" presId="urn:microsoft.com/office/officeart/2005/8/layout/gear1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E9E4E4F9-A1CB-47A3-97A2-7F3213C64078}" type="presParOf" srcId="{2EA225CC-2E49-44ED-8CC1-3CCBF84AD379}" destId="{D9CF0B2A-E4E4-4B79-9291-B91AB5224007}" srcOrd="0" destOrd="0" presId="urn:microsoft.com/office/officeart/2005/8/layout/gear1"/>
    <dgm:cxn modelId="{5A12B147-DA8C-46E0-B262-5F673841ECEE}" type="presParOf" srcId="{2EA225CC-2E49-44ED-8CC1-3CCBF84AD379}" destId="{1C9BEAEE-8AF8-4D52-8651-CC1937F1A321}" srcOrd="1" destOrd="0" presId="urn:microsoft.com/office/officeart/2005/8/layout/gear1"/>
    <dgm:cxn modelId="{7262F1AD-7A44-4015-9517-516D72C40FBF}" type="presParOf" srcId="{2EA225CC-2E49-44ED-8CC1-3CCBF84AD379}" destId="{8DC6C1E0-B984-4F7F-A090-7E6A8EDF7369}" srcOrd="2" destOrd="0" presId="urn:microsoft.com/office/officeart/2005/8/layout/gear1"/>
    <dgm:cxn modelId="{E5C2DCB0-3B8A-4715-B8E0-9599405EAA8C}" type="presParOf" srcId="{2EA225CC-2E49-44ED-8CC1-3CCBF84AD379}" destId="{E2C9D73F-FB76-4109-9C3B-CDD964B9A9DF}" srcOrd="3" destOrd="0" presId="urn:microsoft.com/office/officeart/2005/8/layout/gear1"/>
    <dgm:cxn modelId="{3015BCB9-1F59-48BC-9ABE-2D4B7E767F5B}" type="presParOf" srcId="{2EA225CC-2E49-44ED-8CC1-3CCBF84AD379}" destId="{9508E0F8-14DF-4543-B5FB-A17B54BCD50D}" srcOrd="4" destOrd="0" presId="urn:microsoft.com/office/officeart/2005/8/layout/gear1"/>
    <dgm:cxn modelId="{B156EB56-B142-4289-88A8-64F7022C872D}" type="presParOf" srcId="{2EA225CC-2E49-44ED-8CC1-3CCBF84AD379}" destId="{00883E4F-EDF6-4DBF-8F50-80F81724BAB1}" srcOrd="5" destOrd="0" presId="urn:microsoft.com/office/officeart/2005/8/layout/gear1"/>
    <dgm:cxn modelId="{FA66FEE2-18D7-4B29-A6D8-A3BE4EFED7D5}" type="presParOf" srcId="{2EA225CC-2E49-44ED-8CC1-3CCBF84AD379}" destId="{2427AE9A-B7B7-44EE-9688-471A19F67348}" srcOrd="6" destOrd="0" presId="urn:microsoft.com/office/officeart/2005/8/layout/gear1"/>
    <dgm:cxn modelId="{9C66BBC5-2533-4F85-AFF8-DB2E4068BE06}" type="presParOf" srcId="{2EA225CC-2E49-44ED-8CC1-3CCBF84AD379}" destId="{473C5192-4D9E-4697-8CA4-283C87844328}" srcOrd="7" destOrd="0" presId="urn:microsoft.com/office/officeart/2005/8/layout/gear1"/>
    <dgm:cxn modelId="{274DD21C-9A6C-4047-9743-398D700790B3}" type="presParOf" srcId="{2EA225CC-2E49-44ED-8CC1-3CCBF84AD379}" destId="{BD007EEB-61A5-4C7D-B8A4-8E994164C878}" srcOrd="8" destOrd="0" presId="urn:microsoft.com/office/officeart/2005/8/layout/gear1"/>
    <dgm:cxn modelId="{CE00BA37-9236-4AD1-9CF4-1A86986491CA}" type="presParOf" srcId="{2EA225CC-2E49-44ED-8CC1-3CCBF84AD379}" destId="{746F4FA9-5757-4AAD-9A04-5E552DBB9F9F}" srcOrd="9" destOrd="0" presId="urn:microsoft.com/office/officeart/2005/8/layout/gear1"/>
    <dgm:cxn modelId="{83D20EF7-4BEF-4E01-8582-7BF42E3D9A75}" type="presParOf" srcId="{2EA225CC-2E49-44ED-8CC1-3CCBF84AD379}" destId="{1D106DD1-2D3A-4EAC-B3CC-942B5CA4B912}" srcOrd="10" destOrd="0" presId="urn:microsoft.com/office/officeart/2005/8/layout/gear1"/>
    <dgm:cxn modelId="{B24DEB35-098B-41BD-A686-0819320EF555}" type="presParOf" srcId="{2EA225CC-2E49-44ED-8CC1-3CCBF84AD379}" destId="{0D328973-7EA0-4BDA-8345-B35D0D5F9918}" srcOrd="11" destOrd="0" presId="urn:microsoft.com/office/officeart/2005/8/layout/gear1"/>
    <dgm:cxn modelId="{7D3110C3-98D4-4A9D-BC36-50D6DDC19520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11D4C6-D338-4847-B061-27DD1472B85F}" type="presOf" srcId="{4314EE2F-1D85-463E-BD29-E4D93DDC1295}" destId="{64433F73-E662-4882-9F7F-758FD3AE30B7}" srcOrd="0" destOrd="0" presId="urn:microsoft.com/office/officeart/2005/8/layout/pyramid4"/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5778E19C-728F-4C74-A6A6-9DA39A3B0477}" type="presOf" srcId="{CCAFF948-E824-4B26-BEF8-E377FB33BB79}" destId="{0DA0B4D2-89D2-4A8F-917F-F074B8961B3D}" srcOrd="0" destOrd="0" presId="urn:microsoft.com/office/officeart/2005/8/layout/pyramid4"/>
    <dgm:cxn modelId="{AD0B6CBA-6DB6-4900-858F-9AB170379597}" type="presOf" srcId="{6BBB511E-E8E4-4B74-A314-88D6D7CD540C}" destId="{FCC81336-869F-411B-9391-B04824C3D716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F1D3C4D4-149A-4273-BF03-8329DA4093DD}" type="presOf" srcId="{F9BF7ABB-0667-4304-89B4-F2A4A15BB821}" destId="{C955E634-30BF-4B53-8E9F-76C4E7C0546C}" srcOrd="0" destOrd="0" presId="urn:microsoft.com/office/officeart/2005/8/layout/pyramid4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F8FC8A7E-651D-4E7C-8EAF-288D0EFBFF35}" type="presOf" srcId="{F69F900E-8C12-4BFD-BBDB-E325B9398904}" destId="{B20675A2-03EE-4DCD-82FA-BB78A0EAE284}" srcOrd="0" destOrd="0" presId="urn:microsoft.com/office/officeart/2005/8/layout/pyramid4"/>
    <dgm:cxn modelId="{34686140-70B6-4C0F-9994-794AF746F51B}" type="presParOf" srcId="{B20675A2-03EE-4DCD-82FA-BB78A0EAE284}" destId="{64433F73-E662-4882-9F7F-758FD3AE30B7}" srcOrd="0" destOrd="0" presId="urn:microsoft.com/office/officeart/2005/8/layout/pyramid4"/>
    <dgm:cxn modelId="{9C020C9D-BE43-4BE3-8BE7-5B362A5D9170}" type="presParOf" srcId="{B20675A2-03EE-4DCD-82FA-BB78A0EAE284}" destId="{0DA0B4D2-89D2-4A8F-917F-F074B8961B3D}" srcOrd="1" destOrd="0" presId="urn:microsoft.com/office/officeart/2005/8/layout/pyramid4"/>
    <dgm:cxn modelId="{04954D84-AE25-48AB-BFCE-EB2695CA2B84}" type="presParOf" srcId="{B20675A2-03EE-4DCD-82FA-BB78A0EAE284}" destId="{FCC81336-869F-411B-9391-B04824C3D716}" srcOrd="2" destOrd="0" presId="urn:microsoft.com/office/officeart/2005/8/layout/pyramid4"/>
    <dgm:cxn modelId="{DC425308-D5CB-4E09-A210-4D041B5A449B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827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174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04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198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1024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362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96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17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Julho/2015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417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Basicamente, este programa extrai a informação de imposto dos itens de faturamento das tabelas OI_IMP_FATURA e OI_IMP_DETALHE_FATURA e gera 4 tipos de arquivos fiscais conforme a seguir: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LFNFSC –  Contém o resumo ou capa da fatura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LFNFSP – Contém as informações de impostos da fatura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LFNFSI – Contém a informação dos itens da fatura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LFNFSO – Contém comentários ou observações da fatura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/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Os impostos ICMS e ISS foram escritos em um conjunto diferente de arquivos.  As suas máscaras de arquivo podem ser encontradas na tabela TBI_IMP_FORMATO_ARQ_SAIDA com IND_GERACAO_F4 = ‘S’.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/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Para determinar se o item é faturamento Oi, o processo se refere à tabela de configuração OPERADORAS_COBILLING com campo PADRAO_COBILLING =4.</a:t>
            </a:r>
          </a:p>
          <a:p>
            <a:pPr marL="846781" lvl="2">
              <a:lnSpc>
                <a:spcPct val="107000"/>
              </a:lnSpc>
            </a:pPr>
            <a:endParaRPr lang="en-US" sz="1200" dirty="0" smtClean="0"/>
          </a:p>
          <a:p>
            <a:pPr marL="846781" lvl="2">
              <a:lnSpc>
                <a:spcPct val="107000"/>
              </a:lnSpc>
            </a:pP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1" y="1903960"/>
            <a:ext cx="5041400" cy="3978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para o #P:</a:t>
            </a:r>
          </a:p>
          <a:p>
            <a:pPr marL="846781" lvl="2">
              <a:lnSpc>
                <a:spcPct val="107000"/>
              </a:lnSpc>
            </a:pPr>
            <a:r>
              <a:rPr lang="pt-BR" altLang="en-US" sz="1200" dirty="0" smtClean="0"/>
              <a:t>Há uma série de requerimentos implementados para a demanda #P. Aqui estão a seguir:</a:t>
            </a:r>
          </a:p>
          <a:p>
            <a:pPr marL="846781" lvl="2">
              <a:lnSpc>
                <a:spcPct val="107000"/>
              </a:lnSpc>
            </a:pPr>
            <a:r>
              <a:rPr lang="pt-BR" altLang="en-US" sz="1200" dirty="0" smtClean="0">
                <a:sym typeface="Wingdings" panose="05000000000000000000" pitchFamily="2" charset="2"/>
              </a:rPr>
              <a:t> A regra de nom</a:t>
            </a:r>
            <a:r>
              <a:rPr lang="pt-BR" altLang="en-US" sz="1200" dirty="0" smtClean="0"/>
              <a:t>enclatura dos Arquivos da Móvel da Região 2 (faturados pela BRT) serão alterados para distinguir os arquivos do mesmo Estado relacionados aos Clientes Fibra.  Os Arquivos Fiscais da Móvel da Região 2 serão adicionados com o sufixo ‘_BRT’.</a:t>
            </a:r>
          </a:p>
          <a:p>
            <a:pPr marL="846781" lvl="2">
              <a:lnSpc>
                <a:spcPct val="107000"/>
              </a:lnSpc>
            </a:pPr>
            <a:endParaRPr lang="pt-BR" altLang="en-US" sz="1200" dirty="0" smtClean="0"/>
          </a:p>
          <a:p>
            <a:pPr marL="846781" lvl="2">
              <a:lnSpc>
                <a:spcPct val="107000"/>
              </a:lnSpc>
            </a:pPr>
            <a:r>
              <a:rPr lang="pt-BR" altLang="en-US" sz="1200" dirty="0" smtClean="0"/>
              <a:t>Para tornar isto possível, a tabela de configuração [TBI_IMP_FORMATO_ARQ_SAIDA] de máscaras de arquivos fiscais será alterada de uma maneira que as máscaras de arquivo irão depender da região e open_item_id dos itens.</a:t>
            </a:r>
          </a:p>
          <a:p>
            <a:pPr marL="846781" lvl="2">
              <a:lnSpc>
                <a:spcPct val="107000"/>
              </a:lnSpc>
            </a:pPr>
            <a:endParaRPr lang="pt-BR" altLang="en-US" sz="1200" dirty="0" smtClean="0"/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r>
              <a:rPr lang="pt-BR" altLang="en-US" sz="1200" dirty="0" smtClean="0">
                <a:sym typeface="Wingdings" panose="05000000000000000000" pitchFamily="2" charset="2"/>
              </a:rPr>
              <a:t>Consideração do montante reduzido pela imposto REDUC</a:t>
            </a:r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endParaRPr lang="pt-BR" altLang="en-US" sz="1200" dirty="0" smtClean="0">
              <a:sym typeface="Wingdings" panose="05000000000000000000" pitchFamily="2" charset="2"/>
            </a:endParaRPr>
          </a:p>
          <a:p>
            <a:pPr marL="1018231" lvl="2" indent="-171450">
              <a:lnSpc>
                <a:spcPct val="107000"/>
              </a:lnSpc>
              <a:buFont typeface="Wingdings"/>
              <a:buChar char="è"/>
            </a:pPr>
            <a:r>
              <a:rPr lang="pt-BR" altLang="en-US" sz="1200" dirty="0" smtClean="0"/>
              <a:t>Acessando a nova tabela [</a:t>
            </a:r>
            <a:r>
              <a:rPr lang="pt-BR" sz="1200" dirty="0" smtClean="0"/>
              <a:t>TB_HISTORICO_NOTAS_FISCAIS_ISS</a:t>
            </a:r>
            <a:r>
              <a:rPr lang="pt-BR" altLang="en-US" sz="1200" dirty="0" smtClean="0"/>
              <a:t>] de ISS na extração de informação de itens com imposto ISS.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9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4887" y="184147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23" idx="2"/>
            <a:endCxn id="25" idx="0"/>
          </p:cNvCxnSpPr>
          <p:nvPr/>
        </p:nvCxnSpPr>
        <p:spPr>
          <a:xfrm>
            <a:off x="2638498" y="2914830"/>
            <a:ext cx="1" cy="289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>
            <a:hlinkClick r:id="" action="ppaction://noaction"/>
          </p:cNvPr>
          <p:cNvSpPr/>
          <p:nvPr/>
        </p:nvSpPr>
        <p:spPr>
          <a:xfrm>
            <a:off x="1529637" y="2488802"/>
            <a:ext cx="2217721" cy="4260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Procurar o período para processar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>
            <a:hlinkClick r:id="" action="ppaction://noaction"/>
          </p:cNvPr>
          <p:cNvSpPr/>
          <p:nvPr/>
        </p:nvSpPr>
        <p:spPr>
          <a:xfrm>
            <a:off x="1529638" y="3204307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Procurar informação de Fatura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>
            <a:hlinkClick r:id="" action="ppaction://noaction"/>
          </p:cNvPr>
          <p:cNvSpPr/>
          <p:nvPr/>
        </p:nvSpPr>
        <p:spPr>
          <a:xfrm>
            <a:off x="1528997" y="3887500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Abrir Arquivos ICMS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>
            <a:hlinkClick r:id="" action="ppaction://noaction"/>
          </p:cNvPr>
          <p:cNvSpPr/>
          <p:nvPr/>
        </p:nvSpPr>
        <p:spPr>
          <a:xfrm>
            <a:off x="1515950" y="4582406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Procurar informações de detalhes de fatura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>
            <a:hlinkClick r:id="" action="ppaction://noaction"/>
          </p:cNvPr>
          <p:cNvSpPr/>
          <p:nvPr/>
        </p:nvSpPr>
        <p:spPr>
          <a:xfrm>
            <a:off x="1518173" y="5312596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Escrever os detalhes do imposto ICMS e Itens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>
            <a:hlinkClick r:id="" action="ppaction://noaction"/>
          </p:cNvPr>
          <p:cNvSpPr/>
          <p:nvPr/>
        </p:nvSpPr>
        <p:spPr>
          <a:xfrm>
            <a:off x="4904541" y="3889733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Escrever os detalhes do imposto ISS e Itens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>
            <a:hlinkClick r:id="" action="ppaction://noaction"/>
          </p:cNvPr>
          <p:cNvSpPr/>
          <p:nvPr/>
        </p:nvSpPr>
        <p:spPr>
          <a:xfrm>
            <a:off x="4895645" y="5313364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Escrever a informação de fatura e comentários no arquivo ICMS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1" name="Flowchart: Alternate Process 30">
            <a:hlinkClick r:id="" action="ppaction://noaction"/>
          </p:cNvPr>
          <p:cNvSpPr/>
          <p:nvPr/>
        </p:nvSpPr>
        <p:spPr>
          <a:xfrm>
            <a:off x="4904540" y="3187415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Escrever as informações de faturas e comentários no arquivo ISS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>
            <a:hlinkClick r:id="" action="ppaction://noaction"/>
          </p:cNvPr>
          <p:cNvSpPr/>
          <p:nvPr/>
        </p:nvSpPr>
        <p:spPr>
          <a:xfrm>
            <a:off x="4904541" y="2508442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Atualizar a tabela Scheduling </a:t>
            </a:r>
            <a:r>
              <a:rPr lang="pt-BR" sz="1000" i="1" dirty="0" smtClean="0">
                <a:solidFill>
                  <a:schemeClr val="tx2"/>
                </a:solidFill>
              </a:rPr>
              <a:t>(Agendamento)</a:t>
            </a:r>
            <a:endParaRPr lang="pt-BR" sz="1000" i="1" dirty="0">
              <a:solidFill>
                <a:schemeClr val="tx2"/>
              </a:solidFill>
            </a:endParaRPr>
          </a:p>
        </p:txBody>
      </p:sp>
      <p:sp>
        <p:nvSpPr>
          <p:cNvPr id="34" name="Flowchart: Alternate Process 33">
            <a:hlinkClick r:id="" action="ppaction://noaction"/>
          </p:cNvPr>
          <p:cNvSpPr/>
          <p:nvPr/>
        </p:nvSpPr>
        <p:spPr>
          <a:xfrm>
            <a:off x="4904540" y="4578734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Abrir os Arquivos ISS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5" idx="2"/>
            <a:endCxn id="26" idx="0"/>
          </p:cNvCxnSpPr>
          <p:nvPr/>
        </p:nvCxnSpPr>
        <p:spPr>
          <a:xfrm flipH="1">
            <a:off x="2637858" y="3630335"/>
            <a:ext cx="641" cy="25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2"/>
            <a:endCxn id="27" idx="0"/>
          </p:cNvCxnSpPr>
          <p:nvPr/>
        </p:nvCxnSpPr>
        <p:spPr>
          <a:xfrm flipH="1">
            <a:off x="2624811" y="4313528"/>
            <a:ext cx="13047" cy="26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2"/>
            <a:endCxn id="28" idx="0"/>
          </p:cNvCxnSpPr>
          <p:nvPr/>
        </p:nvCxnSpPr>
        <p:spPr>
          <a:xfrm>
            <a:off x="2624811" y="5008434"/>
            <a:ext cx="2223" cy="304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3"/>
            <a:endCxn id="30" idx="1"/>
          </p:cNvCxnSpPr>
          <p:nvPr/>
        </p:nvCxnSpPr>
        <p:spPr>
          <a:xfrm>
            <a:off x="3735894" y="5525610"/>
            <a:ext cx="1159751" cy="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0"/>
            <a:endCxn id="34" idx="2"/>
          </p:cNvCxnSpPr>
          <p:nvPr/>
        </p:nvCxnSpPr>
        <p:spPr>
          <a:xfrm flipV="1">
            <a:off x="6004506" y="5004762"/>
            <a:ext cx="8895" cy="308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0"/>
            <a:endCxn id="29" idx="2"/>
          </p:cNvCxnSpPr>
          <p:nvPr/>
        </p:nvCxnSpPr>
        <p:spPr>
          <a:xfrm flipV="1">
            <a:off x="6013401" y="4315761"/>
            <a:ext cx="1" cy="26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9" idx="0"/>
            <a:endCxn id="31" idx="2"/>
          </p:cNvCxnSpPr>
          <p:nvPr/>
        </p:nvCxnSpPr>
        <p:spPr>
          <a:xfrm flipH="1" flipV="1">
            <a:off x="6013401" y="3613443"/>
            <a:ext cx="1" cy="276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1" idx="0"/>
            <a:endCxn id="33" idx="2"/>
          </p:cNvCxnSpPr>
          <p:nvPr/>
        </p:nvCxnSpPr>
        <p:spPr>
          <a:xfrm flipV="1">
            <a:off x="6013401" y="2934470"/>
            <a:ext cx="1" cy="252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4801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8136" y="2947336"/>
            <a:ext cx="310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N/A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PROCURAR INFORMAÇÕES DE FATURAS</a:t>
            </a:r>
          </a:p>
          <a:p>
            <a:endParaRPr lang="pt-BR" altLang="en-US" sz="1200" dirty="0" smtClean="0"/>
          </a:p>
          <a:p>
            <a:r>
              <a:rPr lang="pt-BR" altLang="en-US" sz="1200" dirty="0" smtClean="0"/>
              <a:t>Neste fluxo, as informações de faturas estão sendo extraídas através das DAMS 8406, 8405, 8389 e 8392 que estão sendo executadas dependendo da informação disponível (STATEMENT_DATE, UF e OPEN_ITEM_ID) recuperada da OI_IMP_AGENDA.   Aqui, a alteração inclui adicionar um novo campo TP_ARQUIVO o qual determina em quais arquivos a informação será escrita.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54650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PROCURAR INFORMAÇÕES DE FATURAS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5220" y="348808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TBI_OID_REGIAO_ARQ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Criada esta tabela de configuração para mapear o arquivo apropriado dos itens com base na sua Região e OPEN_ITEM_ID.  Esta tabela foi incluída nas DAMS </a:t>
            </a:r>
            <a:r>
              <a:rPr lang="pt-BR" altLang="en-US" sz="1200" i="1" dirty="0" smtClean="0"/>
              <a:t>8406, 8405, 8389 e 8392 pela união com VW_MKT_CODE_VALUES_OI utilizando MKT_CODE e OI_IMP_FATURA utilizando o campo OPEN_ITEM_ID.</a:t>
            </a:r>
            <a:endParaRPr lang="pt-BR" sz="1200" i="1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965926"/>
              </p:ext>
            </p:extLst>
          </p:nvPr>
        </p:nvGraphicFramePr>
        <p:xfrm>
          <a:off x="5995554" y="34880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5554" y="34880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73233"/>
              </p:ext>
            </p:extLst>
          </p:nvPr>
        </p:nvGraphicFramePr>
        <p:xfrm>
          <a:off x="7128164" y="34880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8164" y="34880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29576"/>
              </p:ext>
            </p:extLst>
          </p:nvPr>
        </p:nvGraphicFramePr>
        <p:xfrm>
          <a:off x="5974773" y="41805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74773" y="41805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50787"/>
              </p:ext>
            </p:extLst>
          </p:nvPr>
        </p:nvGraphicFramePr>
        <p:xfrm>
          <a:off x="7138555" y="41805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Packager Shell Object" showAsIcon="1" r:id="rId10" imgW="914400" imgH="771480" progId="Package">
                  <p:embed/>
                </p:oleObj>
              </mc:Choice>
              <mc:Fallback>
                <p:oleObj name="Packager Shell Object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38555" y="41805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8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ABRIR ARQUIVOS ICMS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altLang="en-US" sz="1200" dirty="0" smtClean="0"/>
          </a:p>
          <a:p>
            <a:r>
              <a:rPr lang="pt-BR" altLang="en-US" sz="1200" dirty="0" smtClean="0"/>
              <a:t>Durante este fluxo, os arquivos ICMS são criados e abertos no seu diretório apropriado.  Desde que os arquivos da Região 1 sejam salvos separadamente dos arquivos da Região 2, a função que é responsável por fazer isso foi alterada para identificar os diretórios e nomes de arquivos corretos.  Anteriormente, ela utilizava o mkt_code para identificar a região, desta vez, ela irá utilizar o TP_ARQUIVO onde:</a:t>
            </a:r>
          </a:p>
          <a:p>
            <a:r>
              <a:rPr lang="pt-BR" altLang="en-US" sz="1200" dirty="0" smtClean="0"/>
              <a:t> 1 </a:t>
            </a:r>
            <a:r>
              <a:rPr lang="pt-BR" altLang="en-US" sz="1200" dirty="0" smtClean="0">
                <a:sym typeface="Wingdings" panose="05000000000000000000" pitchFamily="2" charset="2"/>
              </a:rPr>
              <a:t> </a:t>
            </a:r>
            <a:r>
              <a:rPr lang="pt-BR" altLang="en-US" sz="1200" dirty="0" smtClean="0"/>
              <a:t> para Móvel (R1 e R3) , produtos TV (R1 e R3) e BL Fibra (todos)</a:t>
            </a:r>
          </a:p>
          <a:p>
            <a:r>
              <a:rPr lang="pt-BR" altLang="en-US" sz="1200" dirty="0" smtClean="0"/>
              <a:t> 2 </a:t>
            </a:r>
            <a:r>
              <a:rPr lang="pt-BR" altLang="en-US" sz="1200" dirty="0" smtClean="0">
                <a:sym typeface="Wingdings" panose="05000000000000000000" pitchFamily="2" charset="2"/>
              </a:rPr>
              <a:t> para Móvel (R2) e produtos de TV (R2)</a:t>
            </a:r>
          </a:p>
          <a:p>
            <a:r>
              <a:rPr lang="pt-BR" altLang="en-US" sz="1200" dirty="0" smtClean="0"/>
              <a:t> 3 </a:t>
            </a:r>
            <a:r>
              <a:rPr lang="pt-BR" altLang="en-US" sz="1200" dirty="0" smtClean="0">
                <a:sym typeface="Wingdings" panose="05000000000000000000" pitchFamily="2" charset="2"/>
              </a:rPr>
              <a:t> para WLL (R1 e R3)</a:t>
            </a:r>
          </a:p>
          <a:p>
            <a:r>
              <a:rPr lang="pt-BR" altLang="en-US" sz="1200" dirty="0" smtClean="0"/>
              <a:t> 4 </a:t>
            </a:r>
            <a:r>
              <a:rPr lang="pt-BR" altLang="en-US" sz="1200" dirty="0" smtClean="0">
                <a:sym typeface="Wingdings" panose="05000000000000000000" pitchFamily="2" charset="2"/>
              </a:rPr>
              <a:t> para WLL (R2)</a:t>
            </a:r>
          </a:p>
          <a:p>
            <a:endParaRPr lang="pt-BR" alt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58135" y="2396613"/>
            <a:ext cx="377413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06065" algn="ctr"/>
                <a:tab pos="5612130" algn="r"/>
              </a:tabLst>
            </a:pPr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/*DCOMP 55454 – Fase 2 - Inicio*/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Linha: 454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Version_label</a:t>
            </a:r>
            <a:r>
              <a:rPr lang="pt-BR" sz="1100" b="1" i="1" dirty="0">
                <a:highlight>
                  <a:srgbClr val="FFFF00"/>
                </a:highlight>
                <a:latin typeface="Times New Roman"/>
                <a:ea typeface="Times New Roman"/>
              </a:rPr>
              <a:t> </a:t>
            </a:r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RL_NOV0112_55454</a:t>
            </a:r>
            <a:endParaRPr lang="en-US" sz="11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900" b="1" i="1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900" dirty="0">
                <a:latin typeface="Courier New"/>
                <a:ea typeface="Times New Roman"/>
              </a:rPr>
              <a:t>BP_INT_CB_AbreArquivosICMS(i, </a:t>
            </a:r>
            <a:r>
              <a:rPr lang="pt-BR" sz="900" strike="sngStrike" dirty="0">
                <a:highlight>
                  <a:srgbClr val="FFFF00"/>
                </a:highlight>
                <a:latin typeface="Courier New"/>
                <a:ea typeface="Times New Roman"/>
              </a:rPr>
              <a:t>strOiFaturaOut.uiMktCode</a:t>
            </a:r>
            <a:r>
              <a:rPr lang="pt-BR" sz="900" dirty="0">
                <a:highlight>
                  <a:srgbClr val="FFFF00"/>
                </a:highlight>
                <a:latin typeface="Courier New"/>
                <a:ea typeface="Times New Roman"/>
              </a:rPr>
              <a:t>strOiFaturaOut.tpArquivo</a:t>
            </a:r>
            <a:r>
              <a:rPr lang="pt-BR" sz="900" dirty="0">
                <a:latin typeface="Courier New"/>
                <a:ea typeface="Times New Roman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/*DCOMP 55454 – Fase 2 - Fim*/</a:t>
            </a:r>
            <a:endParaRPr lang="en-US" sz="1100" dirty="0">
              <a:latin typeface="Times New Roman"/>
              <a:ea typeface="Times New Roman"/>
            </a:endParaRPr>
          </a:p>
          <a:p>
            <a:endParaRPr lang="pt-BR" sz="900" i="1" dirty="0" smtClean="0">
              <a:highlight>
                <a:srgbClr val="FFFF00"/>
              </a:highlight>
              <a:latin typeface="Courier New"/>
              <a:ea typeface="Times New Roman"/>
            </a:endParaRPr>
          </a:p>
          <a:p>
            <a:r>
              <a:rPr lang="pt-BR" sz="900" i="1" dirty="0" smtClean="0">
                <a:highlight>
                  <a:srgbClr val="FFFF00"/>
                </a:highlight>
                <a:latin typeface="Courier New"/>
                <a:ea typeface="Times New Roman"/>
              </a:rPr>
              <a:t>/*</a:t>
            </a:r>
            <a:r>
              <a:rPr lang="pt-BR" sz="900" i="1" dirty="0">
                <a:highlight>
                  <a:srgbClr val="FFFF00"/>
                </a:highlight>
                <a:latin typeface="Courier New"/>
                <a:ea typeface="Times New Roman"/>
              </a:rPr>
              <a:t>Function BP_INT_CB_AbreArquivosICMS*/</a:t>
            </a:r>
            <a:endParaRPr lang="en-US" sz="11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/*DCOMP 55454 – Fase 2 - Inicio*/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Linha: 760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Version_label</a:t>
            </a:r>
            <a:r>
              <a:rPr lang="pt-BR" sz="1100" b="1" i="1" dirty="0">
                <a:highlight>
                  <a:srgbClr val="FFFF00"/>
                </a:highlight>
                <a:latin typeface="Times New Roman"/>
                <a:ea typeface="Times New Roman"/>
              </a:rPr>
              <a:t> </a:t>
            </a:r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RL_NOV0112_55454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if(</a:t>
            </a:r>
            <a:r>
              <a:rPr lang="pt-BR" sz="900" i="1" strike="sngStrike" dirty="0">
                <a:highlight>
                  <a:srgbClr val="FFFF00"/>
                </a:highlight>
                <a:latin typeface="Courier New"/>
                <a:ea typeface="Times New Roman"/>
              </a:rPr>
              <a:t>mktCode &gt; 69 &amp;&amp; mktCode &lt; 80</a:t>
            </a:r>
            <a:r>
              <a:rPr lang="pt-BR" sz="900" i="1" dirty="0">
                <a:highlight>
                  <a:srgbClr val="FFFF00"/>
                </a:highlight>
                <a:latin typeface="Courier New"/>
                <a:ea typeface="Times New Roman"/>
              </a:rPr>
              <a:t>tpArquivo == 2 || tpArquivo == 4</a:t>
            </a:r>
            <a:r>
              <a:rPr lang="pt-BR" sz="900" dirty="0">
                <a:latin typeface="Courier New"/>
                <a:ea typeface="Times New Roman"/>
              </a:rPr>
              <a:t>){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/* Obtem o diretorio Work 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iRC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=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BP_ARQ_getParmCharValue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dirty="0">
                <a:solidFill>
                  <a:srgbClr val="808080"/>
                </a:solidFill>
                <a:latin typeface="Courier New"/>
                <a:ea typeface="Times New Roman"/>
                <a:cs typeface="Courier New"/>
              </a:rPr>
              <a:t>"INT"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urier New"/>
                <a:ea typeface="Times New Roman"/>
                <a:cs typeface="Courier New"/>
              </a:rPr>
              <a:t>"F4_DIR_NOVAOI_WORK"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stDirWork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</a:t>
            </a:r>
            <a:r>
              <a:rPr lang="pt-BR" sz="900" b="1" dirty="0">
                <a:solidFill>
                  <a:srgbClr val="0000FF"/>
                </a:solidFill>
                <a:latin typeface="Courier New"/>
                <a:ea typeface="Times New Roman"/>
                <a:cs typeface="Courier New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iRC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!=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BP_ARQ_OK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)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{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    BP_ARQ_ErrorHandler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BP_ARQ_ERR_SYSPARAM_NOT_FOUND_EXIT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urier New"/>
                <a:ea typeface="Times New Roman"/>
                <a:cs typeface="Courier New"/>
              </a:rPr>
              <a:t>"BP_INT_CB_AbreArquivosICMS : Nao conseguiu recuperar o parametro F4_DIR_NOVAOI_WORK"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}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</a:t>
            </a:r>
            <a:r>
              <a:rPr lang="pt-BR" sz="900" dirty="0">
                <a:solidFill>
                  <a:srgbClr val="008000"/>
                </a:solidFill>
                <a:latin typeface="Courier New"/>
                <a:ea typeface="Times New Roman"/>
                <a:cs typeface="Courier New"/>
              </a:rPr>
              <a:t>/* Obtem o diretorio Ready 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iRC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=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BP_ARQ_getParmCharValue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dirty="0">
                <a:solidFill>
                  <a:srgbClr val="808080"/>
                </a:solidFill>
                <a:latin typeface="Courier New"/>
                <a:ea typeface="Times New Roman"/>
                <a:cs typeface="Courier New"/>
              </a:rPr>
              <a:t>"INT"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dirty="0">
                <a:solidFill>
                  <a:srgbClr val="808080"/>
                </a:solidFill>
                <a:latin typeface="Courier New"/>
                <a:ea typeface="Times New Roman"/>
                <a:cs typeface="Courier New"/>
              </a:rPr>
              <a:t>"F4_DIR_NOVAOI_READY"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,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stDirReady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);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       </a:t>
            </a:r>
            <a:r>
              <a:rPr lang="pt-BR" sz="900" b="1" dirty="0">
                <a:solidFill>
                  <a:srgbClr val="0000FF"/>
                </a:solidFill>
                <a:latin typeface="Courier New"/>
                <a:ea typeface="Times New Roman"/>
                <a:cs typeface="Courier New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(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iRC 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!=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BP_ARQ_OK</a:t>
            </a:r>
            <a:r>
              <a:rPr lang="pt-BR" sz="900" b="1" dirty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)</a:t>
            </a:r>
            <a:r>
              <a:rPr lang="pt-BR" sz="900" dirty="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pt-BR" sz="900" b="1" dirty="0" smtClean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{</a:t>
            </a:r>
          </a:p>
          <a:p>
            <a:r>
              <a:rPr lang="pt-BR" sz="900" b="1" dirty="0" smtClean="0">
                <a:solidFill>
                  <a:srgbClr val="000080"/>
                </a:solidFill>
                <a:latin typeface="Courier New"/>
                <a:ea typeface="Times New Roman"/>
                <a:cs typeface="Courier New"/>
              </a:rPr>
              <a:t>... </a:t>
            </a:r>
            <a:endParaRPr lang="en-US" sz="11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900" b="1" i="1" dirty="0" smtClean="0">
                <a:highlight>
                  <a:srgbClr val="FFFF00"/>
                </a:highlight>
                <a:latin typeface="Courier New"/>
                <a:ea typeface="Times New Roman"/>
              </a:rPr>
              <a:t>/*</a:t>
            </a:r>
            <a:r>
              <a:rPr lang="pt-BR" sz="900" b="1" i="1" dirty="0">
                <a:highlight>
                  <a:srgbClr val="FFFF00"/>
                </a:highlight>
                <a:latin typeface="Courier New"/>
                <a:ea typeface="Times New Roman"/>
              </a:rPr>
              <a:t>DCOMP 55454 – Fase 2 - Fim*/</a:t>
            </a:r>
            <a:endParaRPr lang="en-US" sz="1100" dirty="0">
              <a:latin typeface="Times New Roman"/>
              <a:ea typeface="Times New Roman"/>
            </a:endParaRPr>
          </a:p>
          <a:p>
            <a:r>
              <a:rPr lang="pt-BR" sz="900" dirty="0">
                <a:latin typeface="Courier New"/>
                <a:ea typeface="Times New Roman"/>
              </a:rPr>
              <a:t> </a:t>
            </a:r>
            <a:endParaRPr lang="en-US" sz="1100" dirty="0">
              <a:latin typeface="Times New Roman"/>
              <a:ea typeface="Times New Roman"/>
            </a:endParaRPr>
          </a:p>
          <a:p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00962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32446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ABRIR ARQUIVOS ICMS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5220" y="34880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altLang="en-US" sz="1200" dirty="0" smtClean="0"/>
              <a:t>TBI_IMP_FORMATO_ARQ_SAIDA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Renomear sua primeira coluna de OPEN_ITEM_ID para TP_ARQUIVO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Incluído novo conjunto de 4 novos registros que corresponde às mascaras de arquivo de formato 4</a:t>
            </a:r>
            <a:endParaRPr lang="pt-BR" sz="1200" i="1" dirty="0"/>
          </a:p>
        </p:txBody>
      </p:sp>
      <p:sp>
        <p:nvSpPr>
          <p:cNvPr id="11" name="Rectangle 10"/>
          <p:cNvSpPr/>
          <p:nvPr/>
        </p:nvSpPr>
        <p:spPr>
          <a:xfrm>
            <a:off x="5728930" y="348807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sz="1200" dirty="0" smtClean="0"/>
              <a:t>N/A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110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397052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8135" y="2895381"/>
            <a:ext cx="37741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N/A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PROCURAR INFORMAÇÕES DOS DETALHES DA FATURA</a:t>
            </a: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altLang="en-US" sz="1200" dirty="0" smtClean="0"/>
          </a:p>
          <a:p>
            <a:r>
              <a:rPr lang="pt-BR" altLang="en-US" sz="1200" dirty="0" smtClean="0"/>
              <a:t>A DAM 8393 foi alterada para incluir a recuperação de AMOUNT_REDUC da tabela OI_IMP_DETALHE_FATURA.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17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73698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73633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PROCURAR INFORMAÇÕES DOS DETALHES DA FATURA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5220" y="348808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Sem tabelas impactadas</a:t>
            </a:r>
            <a:endParaRPr lang="pt-BR" sz="1200" i="1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079897"/>
              </p:ext>
            </p:extLst>
          </p:nvPr>
        </p:nvGraphicFramePr>
        <p:xfrm>
          <a:off x="6265718" y="336012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5718" y="336012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10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63307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8131" y="2510916"/>
            <a:ext cx="4540559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06065" algn="ctr"/>
                <a:tab pos="5612130" algn="r"/>
              </a:tabLst>
            </a:pPr>
            <a:r>
              <a:rPr lang="pt-BR" sz="700" b="1" dirty="0">
                <a:highlight>
                  <a:srgbClr val="FFFF00"/>
                </a:highlight>
                <a:latin typeface="Courier New"/>
                <a:ea typeface="Times New Roman"/>
              </a:rPr>
              <a:t>/*DCOMP 55454 – Inicio*/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b="1" dirty="0">
                <a:highlight>
                  <a:srgbClr val="FFFF00"/>
                </a:highlight>
                <a:latin typeface="Courier New"/>
                <a:ea typeface="Times New Roman"/>
              </a:rPr>
              <a:t>Linha: 539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b="1" dirty="0">
                <a:highlight>
                  <a:srgbClr val="FFFF00"/>
                </a:highlight>
                <a:latin typeface="Courier New"/>
                <a:ea typeface="Times New Roman"/>
              </a:rPr>
              <a:t>Version Label: RL_MAR0112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latin typeface="Courier New"/>
                <a:ea typeface="Times New Roman"/>
              </a:rPr>
              <a:t>      </a:t>
            </a:r>
            <a:r>
              <a:rPr lang="pt-BR" sz="700" i="1" dirty="0">
                <a:solidFill>
                  <a:srgbClr val="00B050"/>
                </a:solidFill>
                <a:latin typeface="Courier New"/>
                <a:ea typeface="Times New Roman"/>
              </a:rPr>
              <a:t>/* Felippe Peixoto - DCOMP 52477 - Início 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latin typeface="Courier New"/>
                <a:ea typeface="Times New Roman"/>
              </a:rPr>
              <a:t>      if (strOiDetalheFatOut.usIndRecupICMS == 0)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latin typeface="Courier New"/>
                <a:ea typeface="Times New Roman"/>
              </a:rPr>
              <a:t>      {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latin typeface="Courier New"/>
                <a:ea typeface="Times New Roman"/>
              </a:rPr>
              <a:t>            </a:t>
            </a:r>
            <a:r>
              <a:rPr lang="pt-BR" sz="700" i="1" dirty="0">
                <a:solidFill>
                  <a:srgbClr val="00B050"/>
                </a:solidFill>
                <a:latin typeface="Courier New"/>
                <a:ea typeface="Times New Roman"/>
              </a:rPr>
              <a:t>/* Felippe Peixoto - DCOMP 52477 - Fim 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i="1" dirty="0">
                <a:solidFill>
                  <a:srgbClr val="00B050"/>
                </a:solidFill>
                <a:latin typeface="Courier New"/>
                <a:ea typeface="Times New Roman"/>
              </a:rPr>
              <a:t>            /* Ana Carina - 27/04/2005 - Req. 8081 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i="1" dirty="0">
                <a:solidFill>
                  <a:srgbClr val="00B050"/>
                </a:solidFill>
                <a:latin typeface="Courier New"/>
                <a:ea typeface="Times New Roman"/>
              </a:rPr>
              <a:t>            /*Pablo Araujo - Req. 31968 - Inicio*/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latin typeface="Courier New"/>
                <a:ea typeface="Times New Roman"/>
              </a:rPr>
              <a:t>            gca.vVetorArquivosFormato4[i].dValorTotalProdutos = gca.vVetorArquivosFormato4[i].dValorTotalProdutos + strOiDetalheFatOut.dAmount;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latin typeface="Courier New"/>
                <a:ea typeface="Times New Roman"/>
              </a:rPr>
              <a:t>            </a:t>
            </a:r>
            <a:r>
              <a:rPr lang="pt-BR" sz="700" i="1" dirty="0">
                <a:solidFill>
                  <a:srgbClr val="00B050"/>
                </a:solidFill>
                <a:latin typeface="Courier New"/>
                <a:ea typeface="Times New Roman"/>
              </a:rPr>
              <a:t>/* Valor total da Nota Fiscal, caso o Hash Code ainda nao tenha sido implementado*/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latin typeface="Courier New"/>
                <a:ea typeface="Times New Roman"/>
              </a:rPr>
              <a:t>             </a:t>
            </a:r>
            <a:r>
              <a:rPr lang="pt-BR" sz="700" b="1" dirty="0">
                <a:highlight>
                  <a:srgbClr val="FFFF00"/>
                </a:highlight>
                <a:latin typeface="Courier New"/>
                <a:ea typeface="Times New Roman"/>
              </a:rPr>
              <a:t>/* DCOMP 55454 – Inicio 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if(strOiDetalheFatOut.dAmountReduc == 0)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gca.vVetorArquivosFormato4[i].dTotalNotaFiscal = gca.vVetorArquivosFormato4[i].dTotalNotaFiscal + (strOiDetalheFatOut.dAmount + strOiDetalheFatOut.dDiscount);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else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gca.vVetorArquivosFormato4[i].dTotalNotaFiscal = gca.vVetorArquivosFormato4[i].dTotalNotaFiscal + strOiDetalheFatOut.dAmountReduc;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</a:t>
            </a:r>
            <a:r>
              <a:rPr lang="pt-BR" sz="700" b="1" dirty="0">
                <a:highlight>
                  <a:srgbClr val="FFFF00"/>
                </a:highlight>
                <a:latin typeface="Courier New"/>
                <a:ea typeface="Times New Roman"/>
              </a:rPr>
              <a:t>/* DCOMP 55454 – Fim 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 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</a:t>
            </a:r>
            <a:r>
              <a:rPr lang="pt-BR" sz="700" i="1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/*Pablo Araujo - Req. 31968 - Fim*/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if (strOiDetalheFatOut.dTaxRateIcms &gt; 0)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{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</a:t>
            </a:r>
            <a:r>
              <a:rPr lang="pt-BR" sz="700" i="1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/*Pablo Araujo - Req. 31968 - Inicio*/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</a:t>
            </a:r>
            <a:r>
              <a:rPr lang="pt-BR" sz="700" b="1" dirty="0">
                <a:highlight>
                  <a:srgbClr val="FFFF00"/>
                </a:highlight>
                <a:latin typeface="Courier New"/>
                <a:ea typeface="Times New Roman"/>
              </a:rPr>
              <a:t>/* DCOMP 55454 - Inicio*/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if(strOiDetalheFatOut.dAmountReduc == 0)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      gca.vVetorArquivosFormato4[i].dValorTotalBaseICMS = gca.vVetorArquivosFormato4[i].dValorTotalBaseICMS + (strOiDetalheFatOut.dAmount + strOiDetalheFatOut.dDiscount);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else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      gca.vVetorArquivosFormato4[i].dValorTotalBaseICMS = gca.vVetorArquivosFormato4[i].dValorTotalBaseICMS + strOiDetalheFatOut.dAmountReduc;</a:t>
            </a:r>
            <a:endParaRPr lang="en-US" sz="100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700" dirty="0">
                <a:highlight>
                  <a:srgbClr val="FFFF00"/>
                </a:highlight>
                <a:latin typeface="Courier New"/>
                <a:ea typeface="Times New Roman"/>
              </a:rPr>
              <a:t>                  </a:t>
            </a:r>
            <a:r>
              <a:rPr lang="pt-BR" sz="700" b="1" dirty="0">
                <a:highlight>
                  <a:srgbClr val="FFFF00"/>
                </a:highlight>
                <a:latin typeface="Courier New"/>
                <a:ea typeface="Times New Roman"/>
              </a:rPr>
              <a:t>/* DCOMP 55454 - Fim*/</a:t>
            </a:r>
            <a:endParaRPr lang="en-US" sz="10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DETALHES DO IMPOSTO ICMS E ITENS</a:t>
            </a:r>
          </a:p>
          <a:p>
            <a:endParaRPr lang="pt-BR" altLang="en-US" sz="1200" dirty="0" smtClean="0"/>
          </a:p>
          <a:p>
            <a:r>
              <a:rPr lang="pt-BR" altLang="en-US" sz="1200" dirty="0" smtClean="0"/>
              <a:t>Neste fluxo, a informação de ICMS e itens está sendo escrita em diferentes arquivos através de funções separadas. Durante a atribuição dos valores de Total Nota Fiscal, o processo verifica primeiro se o Amount_Reduc é igual a zero (0) ou não para atribuir o montante correto.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8637" y="1587139"/>
            <a:ext cx="7450281" cy="1574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 de IMPOSTOS</a:t>
            </a: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modulo gera arquivos fiscais que contêm os Impostos calculados durante o faturamento do Oi Móvel, Oi Fixo – WLL e Clientes Fibra, incluindo informações de outros provedores (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co-billing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Ele se inicia com a extração de todos os impostos (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ICMS, ISS, PIS, COFINs, RTGOV)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carrega-os nas tabelas personalizadas OI_IMP_FATURA 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OI_IMP_DETALHE_FATURA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os impostos não RTGOV e OI_IMP_GOV_FATURA para os impostos RTGOV. A partir da informação extraída de Impostos, são gerados Arquivos Ficais e enviados para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PW SATI e para as Operadoras de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Cobilling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8637" y="4252902"/>
            <a:ext cx="7450281" cy="177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Necessidades para demanda do #P</a:t>
            </a: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Existem 2 alterações aplicadas para este Módulo.</a:t>
            </a: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Primeiro, com a vinda dos produtos #P que são oferecidos em todo Brasil (Região 1, 2 e 3), os Arquivos Fiscais gerados por UF devem ser distinguidos através da regra de nomenclatura. Os nomes de arquivos de Clientes Móvel da Região 2 serão alterados para ter o sufixo de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‘_BRT’.</a:t>
            </a: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endParaRPr lang="pt-BR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Segundo, com a introdução do novo imposto REDUC o qual reduziria os Impostos de ICMS aplicados aos Produtos #P, o extrator e o processo gerador de arquivos fiscais serão modificados.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0363303"/>
              </p:ext>
            </p:extLst>
          </p:nvPr>
        </p:nvGraphicFramePr>
        <p:xfrm>
          <a:off x="308264" y="149051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322674"/>
              </p:ext>
            </p:extLst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459398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8131" y="2510916"/>
            <a:ext cx="454055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latin typeface="Courier New"/>
                <a:ea typeface="Times New Roman"/>
              </a:rPr>
              <a:t> </a:t>
            </a: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/*DCOMP 55454 – Inicio*/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Executar o Select09;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Se</a:t>
            </a: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não houver dados no Select09 </a:t>
            </a: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faça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/>
            </a:r>
            <a:b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</a:b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   Fechar programa com erro indicando que não há numeração para este OpenItemId/Fatura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   Fim Se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   /*DCOMP 55454 – Fim*/</a:t>
            </a:r>
            <a:endParaRPr lang="pt-BR" sz="800" dirty="0" smtClean="0">
              <a:latin typeface="Courier New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endParaRPr lang="pt-BR" sz="800" dirty="0">
              <a:latin typeface="Courier New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 smtClean="0">
                <a:latin typeface="Courier New"/>
                <a:ea typeface="Times New Roman"/>
              </a:rPr>
              <a:t>BP_INT_CB_EscreveCapaISS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latin typeface="Courier New"/>
                <a:ea typeface="Times New Roman"/>
              </a:rPr>
              <a:t> </a:t>
            </a:r>
            <a:r>
              <a:rPr lang="pt-BR" sz="800" b="1" dirty="0" smtClean="0">
                <a:highlight>
                  <a:srgbClr val="FFFF00"/>
                </a:highlight>
                <a:latin typeface="Courier New"/>
                <a:ea typeface="Times New Roman"/>
              </a:rPr>
              <a:t>Linha</a:t>
            </a: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: 179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Version Label: RL_MAR0112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/*Tipo Documento*/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strcpy(strRegLFNFSCIss.stTipoDoc, "NF");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/*DCOMP 55454 – Inicio*/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If(strOiFaturaOut.dBillRefNo == </a:t>
            </a: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Select09.NU_NOTA_FISCAL) {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/*Numero Nota Fiscal*/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strRegLFNFSCIss.dNumNf10 = strOiFaturaOut.iNumNotaFiscal;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/*Numero Nota Inicial*/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sprintf(strRegLFNFSCIss.stNumInicial, "%.10d", strOiFaturaOut.iNumNotaFiscal);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/*Numero Nota Final*/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en-US" sz="800" dirty="0">
                <a:highlight>
                  <a:srgbClr val="FFFF00"/>
                </a:highlight>
                <a:latin typeface="Courier New"/>
                <a:ea typeface="Times New Roman"/>
              </a:rPr>
              <a:t>   sprintf(strRegLFNFSCIss.stNumFinal, "%.10d", strOiFaturaOut.iNumNotaFiscal);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en-US" sz="800" dirty="0">
                <a:highlight>
                  <a:srgbClr val="FFFF00"/>
                </a:highlight>
                <a:latin typeface="Courier New"/>
                <a:ea typeface="Times New Roman"/>
              </a:rPr>
              <a:t>} else {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/*Numero Nota Fiscal*/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strRegLFNFSCIss.dNumNf10 = Select09.NU_NOTA_FISCAL;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/*Numero Nota Inicial*/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sprintf(strRegLFNFSCIss.stNumInicial, "%.10d", Select09.NU_NOTA_FISCAL);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dirty="0">
                <a:solidFill>
                  <a:srgbClr val="00B050"/>
                </a:solidFill>
                <a:highlight>
                  <a:srgbClr val="FFFF00"/>
                </a:highlight>
                <a:latin typeface="Courier New"/>
                <a:ea typeface="Times New Roman"/>
              </a:rPr>
              <a:t>/*Numero Nota Final*/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en-US" sz="800" dirty="0">
                <a:highlight>
                  <a:srgbClr val="FFFF00"/>
                </a:highlight>
                <a:latin typeface="Courier New"/>
                <a:ea typeface="Times New Roman"/>
              </a:rPr>
              <a:t>   sprintf(strRegLFNFSCIss.stNumFinal, "%.10d", </a:t>
            </a:r>
            <a:r>
              <a:rPr lang="pt-BR" sz="800" dirty="0">
                <a:highlight>
                  <a:srgbClr val="FFFF00"/>
                </a:highlight>
                <a:latin typeface="Courier New"/>
                <a:ea typeface="Times New Roman"/>
              </a:rPr>
              <a:t>Select09.NU_NOTA_FISCAL</a:t>
            </a:r>
            <a:r>
              <a:rPr lang="en-US" sz="800" dirty="0">
                <a:highlight>
                  <a:srgbClr val="FFFF00"/>
                </a:highlight>
                <a:latin typeface="Courier New"/>
                <a:ea typeface="Times New Roman"/>
              </a:rPr>
              <a:t>);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en-US" sz="800" dirty="0">
                <a:highlight>
                  <a:srgbClr val="FFFF00"/>
                </a:highlight>
                <a:latin typeface="Courier New"/>
                <a:ea typeface="Times New Roman"/>
              </a:rPr>
              <a:t>}</a:t>
            </a:r>
            <a:endParaRPr lang="en-US" sz="1050" dirty="0">
              <a:latin typeface="Times New Roman"/>
              <a:ea typeface="Times New Roman"/>
            </a:endParaRPr>
          </a:p>
          <a:p>
            <a:pPr>
              <a:tabLst>
                <a:tab pos="2806065" algn="ctr"/>
                <a:tab pos="5612130" algn="r"/>
              </a:tabLst>
            </a:pPr>
            <a:r>
              <a:rPr lang="en-US" sz="800" dirty="0">
                <a:highlight>
                  <a:srgbClr val="FFFF00"/>
                </a:highlight>
                <a:latin typeface="Courier New"/>
                <a:ea typeface="Times New Roman"/>
              </a:rPr>
              <a:t>   </a:t>
            </a:r>
            <a:r>
              <a:rPr lang="pt-BR" sz="800" b="1" dirty="0">
                <a:highlight>
                  <a:srgbClr val="FFFF00"/>
                </a:highlight>
                <a:latin typeface="Courier New"/>
                <a:ea typeface="Times New Roman"/>
              </a:rPr>
              <a:t>/*DCOMP 55454 – Fim*/</a:t>
            </a:r>
            <a:endParaRPr lang="en-US" sz="105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INFORMAÇÃO DE FATURA E COMENTÁRIOS PARA O ARQUIVO ISS</a:t>
            </a:r>
          </a:p>
          <a:p>
            <a:endParaRPr lang="pt-BR" altLang="en-US" sz="1200" dirty="0" smtClean="0"/>
          </a:p>
          <a:p>
            <a:r>
              <a:rPr lang="pt-BR" altLang="en-US" sz="1200" dirty="0" smtClean="0"/>
              <a:t>Quando a informação de fatura e seus comentários/observações correspondentes são escritos, a informação da nota fiscal do item está sendo recuperado da TB_HISTORICO_NOTAS_FISCAIS_ISS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4801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52390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ESCREVER INFORMAÇÃO DE FATURA </a:t>
            </a:r>
            <a:endParaRPr lang="pt-BR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pt-BR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COMENTÁRIOS PARA O ARQUIVO ISS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273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bp_int_cb_formato4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5220" y="348808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TB_HISTORICO_NOTAS_FISCAIS_ISS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Esta tabela foi criada para conter os itens com imposto ISS e com </a:t>
            </a:r>
            <a:r>
              <a:rPr lang="pt-BR" sz="1200" i="1" dirty="0" err="1" smtClean="0"/>
              <a:t>nota_fiscal</a:t>
            </a:r>
            <a:r>
              <a:rPr lang="pt-BR" sz="1200" i="1" dirty="0" smtClean="0"/>
              <a:t> atribuída</a:t>
            </a:r>
            <a:endParaRPr lang="pt-BR" sz="1200" i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88550"/>
              </p:ext>
            </p:extLst>
          </p:nvPr>
        </p:nvGraphicFramePr>
        <p:xfrm>
          <a:off x="6296891" y="34254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6891" y="34254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0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3385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Basicamente, este programa extrai informação de imposto de itens de </a:t>
            </a:r>
            <a:r>
              <a:rPr lang="pt-BR" sz="1200" dirty="0" err="1" smtClean="0"/>
              <a:t>Co-Billing</a:t>
            </a:r>
            <a:r>
              <a:rPr lang="pt-BR" sz="1200" dirty="0" smtClean="0"/>
              <a:t> das tabelas OI_IMP_FATURA e OI_IMP_DETALHE_FATURA e gera 2 tipos de arquivos fiscais conforme a seguir: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TCOW–  Contém o resumo ou capa da fatura</a:t>
            </a:r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TCOF – Contém a informação de itens na fatura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/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Suas máscaras de arquivo podem ser encontradas na tabela TBI_IMP_FORMATO_ARQ_SAIDA com IND_GERACAO_F3 = ‘S’.</a:t>
            </a:r>
          </a:p>
          <a:p>
            <a:pPr marL="846781" lvl="2">
              <a:lnSpc>
                <a:spcPct val="107000"/>
              </a:lnSpc>
            </a:pPr>
            <a:endParaRPr lang="pt-BR" sz="1200" dirty="0" smtClean="0"/>
          </a:p>
          <a:p>
            <a:pPr marL="846781" lvl="2">
              <a:lnSpc>
                <a:spcPct val="107000"/>
              </a:lnSpc>
            </a:pPr>
            <a:r>
              <a:rPr lang="pt-BR" sz="1200" dirty="0" smtClean="0"/>
              <a:t>Para determinar se o item é </a:t>
            </a:r>
            <a:r>
              <a:rPr lang="pt-BR" sz="1200" dirty="0" err="1" smtClean="0"/>
              <a:t>Co-Billing</a:t>
            </a:r>
            <a:r>
              <a:rPr lang="pt-BR" sz="1200" dirty="0" smtClean="0"/>
              <a:t>, o processo se refere à tabela de configuração OPERADORAS_COBILLING com campo PADRAO_COBILLING =3.</a:t>
            </a:r>
          </a:p>
          <a:p>
            <a:pPr marL="846781" lvl="2">
              <a:lnSpc>
                <a:spcPct val="107000"/>
              </a:lnSpc>
            </a:pPr>
            <a:endParaRPr lang="en-US" sz="1200" dirty="0" smtClean="0"/>
          </a:p>
          <a:p>
            <a:pPr marL="846781" lvl="2">
              <a:lnSpc>
                <a:spcPct val="107000"/>
              </a:lnSpc>
            </a:pPr>
            <a:endParaRPr lang="en-US" sz="12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080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bp_int_cb_formatador3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2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31" y="1903960"/>
            <a:ext cx="5041400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para o #P:</a:t>
            </a:r>
          </a:p>
          <a:p>
            <a:pPr marL="846781" lvl="2">
              <a:lnSpc>
                <a:spcPct val="107000"/>
              </a:lnSpc>
            </a:pPr>
            <a:r>
              <a:rPr lang="pt-BR" altLang="en-US" sz="1200" dirty="0" smtClean="0"/>
              <a:t>Devido à alteração na estrutura e configuração da tabela TBI_IMP_FORMATO_ARQ_SAIDA e desde que bp_int_cb_formato4 e bp_int_cb_formatador3 estejam ambos utilizando esta tabela, este processo também será alterado.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021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bp_int_cb_formatador3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4887" y="184147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30215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bp_int_cb_formatador3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23" idx="2"/>
            <a:endCxn id="40" idx="0"/>
          </p:cNvCxnSpPr>
          <p:nvPr/>
        </p:nvCxnSpPr>
        <p:spPr>
          <a:xfrm flipH="1">
            <a:off x="2635033" y="2914830"/>
            <a:ext cx="3465" cy="277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Alternate Process 22">
            <a:hlinkClick r:id="" action="ppaction://noaction"/>
          </p:cNvPr>
          <p:cNvSpPr/>
          <p:nvPr/>
        </p:nvSpPr>
        <p:spPr>
          <a:xfrm>
            <a:off x="1529637" y="2488802"/>
            <a:ext cx="2217721" cy="4260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Procurar o período para processar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>
            <a:hlinkClick r:id="" action="ppaction://noaction"/>
          </p:cNvPr>
          <p:cNvSpPr/>
          <p:nvPr/>
        </p:nvSpPr>
        <p:spPr>
          <a:xfrm>
            <a:off x="1529638" y="3931677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Obter todos os tipos de itens associados ao Formato 3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>
            <a:hlinkClick r:id="" action="ppaction://noaction"/>
          </p:cNvPr>
          <p:cNvSpPr/>
          <p:nvPr/>
        </p:nvSpPr>
        <p:spPr>
          <a:xfrm>
            <a:off x="1528997" y="4614870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Procurar informação de fatura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>
            <a:hlinkClick r:id="" action="ppaction://noaction"/>
          </p:cNvPr>
          <p:cNvSpPr/>
          <p:nvPr/>
        </p:nvSpPr>
        <p:spPr>
          <a:xfrm>
            <a:off x="1515950" y="5309776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Abrir os Arquivos TCOF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>
            <a:hlinkClick r:id="" action="ppaction://noaction"/>
          </p:cNvPr>
          <p:cNvSpPr/>
          <p:nvPr/>
        </p:nvSpPr>
        <p:spPr>
          <a:xfrm>
            <a:off x="4904540" y="5312596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Escrever detalhes dos tipos de registro 10, 11 e 75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9" name="Flowchart: Alternate Process 28">
            <a:hlinkClick r:id="" action="ppaction://noaction"/>
          </p:cNvPr>
          <p:cNvSpPr/>
          <p:nvPr/>
        </p:nvSpPr>
        <p:spPr>
          <a:xfrm>
            <a:off x="4903045" y="2515306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Criar e escrever o arquivo de sumário (TCOW)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0" name="Flowchart: Alternate Process 29">
            <a:hlinkClick r:id="" action="ppaction://noaction"/>
          </p:cNvPr>
          <p:cNvSpPr/>
          <p:nvPr/>
        </p:nvSpPr>
        <p:spPr>
          <a:xfrm>
            <a:off x="4904540" y="3938937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Escrever detalhes nos registros 76 e 77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4" name="Flowchart: Alternate Process 33">
            <a:hlinkClick r:id="" action="ppaction://noaction"/>
          </p:cNvPr>
          <p:cNvSpPr/>
          <p:nvPr/>
        </p:nvSpPr>
        <p:spPr>
          <a:xfrm>
            <a:off x="4903044" y="3204307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Fechar o arquivo TCOF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5" idx="2"/>
            <a:endCxn id="26" idx="0"/>
          </p:cNvCxnSpPr>
          <p:nvPr/>
        </p:nvCxnSpPr>
        <p:spPr>
          <a:xfrm flipH="1">
            <a:off x="2637858" y="4357705"/>
            <a:ext cx="641" cy="257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" idx="2"/>
            <a:endCxn id="27" idx="0"/>
          </p:cNvCxnSpPr>
          <p:nvPr/>
        </p:nvCxnSpPr>
        <p:spPr>
          <a:xfrm flipH="1">
            <a:off x="2624811" y="5040898"/>
            <a:ext cx="13047" cy="26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28" idx="1"/>
          </p:cNvCxnSpPr>
          <p:nvPr/>
        </p:nvCxnSpPr>
        <p:spPr>
          <a:xfrm>
            <a:off x="3733671" y="5522790"/>
            <a:ext cx="117086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  <a:endCxn id="32" idx="2"/>
          </p:cNvCxnSpPr>
          <p:nvPr/>
        </p:nvCxnSpPr>
        <p:spPr>
          <a:xfrm flipH="1" flipV="1">
            <a:off x="6011906" y="5016010"/>
            <a:ext cx="1495" cy="296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0"/>
            <a:endCxn id="34" idx="2"/>
          </p:cNvCxnSpPr>
          <p:nvPr/>
        </p:nvCxnSpPr>
        <p:spPr>
          <a:xfrm flipH="1" flipV="1">
            <a:off x="6011905" y="3630335"/>
            <a:ext cx="1496" cy="308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4" idx="0"/>
            <a:endCxn id="29" idx="2"/>
          </p:cNvCxnSpPr>
          <p:nvPr/>
        </p:nvCxnSpPr>
        <p:spPr>
          <a:xfrm flipV="1">
            <a:off x="6011905" y="2941334"/>
            <a:ext cx="1" cy="26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hlinkClick r:id="" action="ppaction://noaction"/>
          </p:cNvPr>
          <p:cNvSpPr/>
          <p:nvPr/>
        </p:nvSpPr>
        <p:spPr>
          <a:xfrm>
            <a:off x="4903045" y="4589982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Procurar informações dos detalhes da fatura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2" idx="0"/>
            <a:endCxn id="30" idx="2"/>
          </p:cNvCxnSpPr>
          <p:nvPr/>
        </p:nvCxnSpPr>
        <p:spPr>
          <a:xfrm flipV="1">
            <a:off x="6011906" y="4364965"/>
            <a:ext cx="1495" cy="225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hlinkClick r:id="" action="ppaction://noaction"/>
          </p:cNvPr>
          <p:cNvSpPr/>
          <p:nvPr/>
        </p:nvSpPr>
        <p:spPr>
          <a:xfrm>
            <a:off x="1526172" y="3191925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Extrair e Carregar máscaras de arquivo em um vetor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0" idx="2"/>
            <a:endCxn id="25" idx="0"/>
          </p:cNvCxnSpPr>
          <p:nvPr/>
        </p:nvCxnSpPr>
        <p:spPr>
          <a:xfrm>
            <a:off x="2635033" y="3617953"/>
            <a:ext cx="3466" cy="313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376271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8136" y="2947336"/>
            <a:ext cx="310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N/A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588" y="2114687"/>
            <a:ext cx="4292911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 E CARREGA MÁSCARAS DE ARQUIVO EM UM VETOR</a:t>
            </a:r>
          </a:p>
          <a:p>
            <a:endParaRPr lang="pt-BR" altLang="en-US" sz="1200" dirty="0" smtClean="0"/>
          </a:p>
          <a:p>
            <a:r>
              <a:rPr lang="pt-BR" altLang="en-US" sz="1200" dirty="0" smtClean="0"/>
              <a:t>Neste fluxo, as máscaras de arquivo para o formato 3 estão sendo recuperadas.  Desde que suas máscaras </a:t>
            </a:r>
            <a:r>
              <a:rPr lang="pt-BR" altLang="en-US" sz="1200" dirty="0"/>
              <a:t>de arquivo</a:t>
            </a:r>
            <a:r>
              <a:rPr lang="pt-BR" altLang="en-US" sz="1200" dirty="0" smtClean="0"/>
              <a:t> estejam armazenadas na tabela </a:t>
            </a:r>
            <a:r>
              <a:rPr lang="pt-BR" sz="1200" dirty="0" smtClean="0"/>
              <a:t>TBI_IMP_FORMATO_ARQ_SAIDA, a DAM 32089 também é impactada pois sua lista de seleção deve ser alterada de open_item_id para tp_arquivo.</a:t>
            </a:r>
            <a:endParaRPr lang="pt-BR" alt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021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bp_int_cb_formatador3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386662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54650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PROCURAR INFORMAÇÕES DE FATURAS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021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bp_int_cb_formatador3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85272"/>
              </p:ext>
            </p:extLst>
          </p:nvPr>
        </p:nvGraphicFramePr>
        <p:xfrm>
          <a:off x="6338455" y="348481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8455" y="348481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35220" y="34880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altLang="en-US" sz="1200" dirty="0" smtClean="0"/>
              <a:t>TBI_IMP_FORMATO_ARQ_SAIDA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Renomear a primeira coluna de OPEN_ITEM_ID para TP_ARQUIVO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Registros para o formato 3 ainda são os mesmos. Isto foi posteriormente alterado pela demanda 53884.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33038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pt-BR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0" y="1398866"/>
            <a:ext cx="91410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Programas e fluxos de IMPOSTOS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0" y="2436195"/>
            <a:ext cx="422821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 Impactados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bp_int_cb_imp_extrator.sh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bp_int_cb_imp_formato4.sh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bp_int_cb_imp_formatador3.sh</a:t>
            </a:r>
            <a:endParaRPr lang="pt-BR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3500" y="2439227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módulo</a:t>
            </a:r>
            <a:endParaRPr lang="pt-BR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5641" y="4259672"/>
            <a:ext cx="1423554" cy="5146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Balanceamento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15641" y="5028596"/>
            <a:ext cx="1423554" cy="51465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Extrator de Imposto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5570" y="4051240"/>
            <a:ext cx="1239985" cy="51465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Formatador3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(Co-faturamento)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755570" y="4823221"/>
            <a:ext cx="1239985" cy="51465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Formato4 </a:t>
            </a: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(Oi-faturamento)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15641" y="3565923"/>
            <a:ext cx="1423554" cy="5146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Agendamento</a:t>
            </a:r>
          </a:p>
        </p:txBody>
      </p:sp>
      <p:sp>
        <p:nvSpPr>
          <p:cNvPr id="6" name="Flowchart: Punched Tape 5"/>
          <p:cNvSpPr/>
          <p:nvPr/>
        </p:nvSpPr>
        <p:spPr>
          <a:xfrm>
            <a:off x="6452755" y="3779000"/>
            <a:ext cx="1059869" cy="644236"/>
          </a:xfrm>
          <a:prstGeom prst="flowChartPunchedTap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Arquivo </a:t>
            </a:r>
            <a:r>
              <a:rPr lang="pt-BR" sz="1200" dirty="0" smtClean="0">
                <a:solidFill>
                  <a:schemeClr val="tx1"/>
                </a:solidFill>
              </a:rPr>
              <a:t>Fiscal </a:t>
            </a:r>
            <a:r>
              <a:rPr lang="pt-BR" sz="1200" dirty="0" err="1" smtClean="0">
                <a:solidFill>
                  <a:schemeClr val="tx1"/>
                </a:solidFill>
              </a:rPr>
              <a:t>Cobilling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sp>
        <p:nvSpPr>
          <p:cNvPr id="26" name="Flowchart: Punched Tape 25"/>
          <p:cNvSpPr/>
          <p:nvPr/>
        </p:nvSpPr>
        <p:spPr>
          <a:xfrm>
            <a:off x="6452755" y="4763317"/>
            <a:ext cx="1059869" cy="644236"/>
          </a:xfrm>
          <a:prstGeom prst="flowChartPunchedTap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Arquivo Fiscal </a:t>
            </a:r>
            <a:r>
              <a:rPr lang="pt-BR" sz="1200" dirty="0" err="1" smtClean="0">
                <a:solidFill>
                  <a:schemeClr val="tx1"/>
                </a:solidFill>
              </a:rPr>
              <a:t>Billing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83425" y="3569594"/>
            <a:ext cx="1579418" cy="509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OI_IMP_AGENDA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83425" y="4262413"/>
            <a:ext cx="1579418" cy="509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OI_IMP_BALANCE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83425" y="4937822"/>
            <a:ext cx="1579418" cy="5091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OI_IMP_FATURA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79960" y="5636769"/>
            <a:ext cx="1946564" cy="5091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OI_IMP_DETALHE_FATURA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85474" y="6298328"/>
            <a:ext cx="1946564" cy="509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OI_IMP_GOV_FATURA</a:t>
            </a:r>
          </a:p>
        </p:txBody>
      </p:sp>
      <p:cxnSp>
        <p:nvCxnSpPr>
          <p:cNvPr id="10" name="Straight Arrow Connector 9"/>
          <p:cNvCxnSpPr>
            <a:stCxn id="23" idx="2"/>
            <a:endCxn id="5" idx="0"/>
          </p:cNvCxnSpPr>
          <p:nvPr/>
        </p:nvCxnSpPr>
        <p:spPr>
          <a:xfrm>
            <a:off x="1127418" y="4080577"/>
            <a:ext cx="0" cy="1790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2"/>
            <a:endCxn id="19" idx="0"/>
          </p:cNvCxnSpPr>
          <p:nvPr/>
        </p:nvCxnSpPr>
        <p:spPr>
          <a:xfrm>
            <a:off x="1127418" y="4774326"/>
            <a:ext cx="0" cy="2542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30" idx="1"/>
          </p:cNvCxnSpPr>
          <p:nvPr/>
        </p:nvCxnSpPr>
        <p:spPr>
          <a:xfrm flipV="1">
            <a:off x="1839195" y="4516993"/>
            <a:ext cx="644230" cy="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3" idx="3"/>
            <a:endCxn id="7" idx="1"/>
          </p:cNvCxnSpPr>
          <p:nvPr/>
        </p:nvCxnSpPr>
        <p:spPr>
          <a:xfrm>
            <a:off x="1839195" y="3823250"/>
            <a:ext cx="644230" cy="9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9" idx="3"/>
            <a:endCxn id="31" idx="1"/>
          </p:cNvCxnSpPr>
          <p:nvPr/>
        </p:nvCxnSpPr>
        <p:spPr>
          <a:xfrm flipV="1">
            <a:off x="1839195" y="5192402"/>
            <a:ext cx="644230" cy="9352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3"/>
            <a:endCxn id="33" idx="1"/>
          </p:cNvCxnSpPr>
          <p:nvPr/>
        </p:nvCxnSpPr>
        <p:spPr>
          <a:xfrm>
            <a:off x="1839195" y="5285923"/>
            <a:ext cx="640765" cy="60542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3"/>
            <a:endCxn id="35" idx="1"/>
          </p:cNvCxnSpPr>
          <p:nvPr/>
        </p:nvCxnSpPr>
        <p:spPr>
          <a:xfrm>
            <a:off x="1839195" y="5285923"/>
            <a:ext cx="646279" cy="12669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3"/>
            <a:endCxn id="20" idx="1"/>
          </p:cNvCxnSpPr>
          <p:nvPr/>
        </p:nvCxnSpPr>
        <p:spPr>
          <a:xfrm>
            <a:off x="4062843" y="3824174"/>
            <a:ext cx="692727" cy="4843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1" idx="3"/>
            <a:endCxn id="20" idx="1"/>
          </p:cNvCxnSpPr>
          <p:nvPr/>
        </p:nvCxnSpPr>
        <p:spPr>
          <a:xfrm flipV="1">
            <a:off x="4062843" y="4308567"/>
            <a:ext cx="692727" cy="8838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3"/>
            <a:endCxn id="20" idx="1"/>
          </p:cNvCxnSpPr>
          <p:nvPr/>
        </p:nvCxnSpPr>
        <p:spPr>
          <a:xfrm flipV="1">
            <a:off x="4426524" y="4308567"/>
            <a:ext cx="329046" cy="15827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3" idx="3"/>
            <a:endCxn id="21" idx="1"/>
          </p:cNvCxnSpPr>
          <p:nvPr/>
        </p:nvCxnSpPr>
        <p:spPr>
          <a:xfrm flipV="1">
            <a:off x="4426524" y="5080548"/>
            <a:ext cx="329046" cy="8108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3"/>
            <a:endCxn id="21" idx="1"/>
          </p:cNvCxnSpPr>
          <p:nvPr/>
        </p:nvCxnSpPr>
        <p:spPr>
          <a:xfrm flipV="1">
            <a:off x="4062843" y="5080548"/>
            <a:ext cx="692727" cy="1118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3"/>
            <a:endCxn id="21" idx="1"/>
          </p:cNvCxnSpPr>
          <p:nvPr/>
        </p:nvCxnSpPr>
        <p:spPr>
          <a:xfrm>
            <a:off x="4062843" y="3824174"/>
            <a:ext cx="692727" cy="12563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0" idx="3"/>
            <a:endCxn id="6" idx="1"/>
          </p:cNvCxnSpPr>
          <p:nvPr/>
        </p:nvCxnSpPr>
        <p:spPr>
          <a:xfrm flipV="1">
            <a:off x="5995555" y="4101118"/>
            <a:ext cx="457200" cy="2074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1" idx="3"/>
            <a:endCxn id="26" idx="1"/>
          </p:cNvCxnSpPr>
          <p:nvPr/>
        </p:nvCxnSpPr>
        <p:spPr>
          <a:xfrm>
            <a:off x="5995555" y="5080548"/>
            <a:ext cx="457200" cy="48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7897080" y="4830809"/>
            <a:ext cx="1122230" cy="5458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SISTEMA </a:t>
            </a:r>
            <a:endParaRPr lang="pt-BR" sz="1200" dirty="0" smtClean="0">
              <a:solidFill>
                <a:schemeClr val="tx1"/>
              </a:solidFill>
            </a:endParaRPr>
          </a:p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PW SATI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897080" y="3830432"/>
            <a:ext cx="1122229" cy="5458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OPERADORAS</a:t>
            </a:r>
            <a:endParaRPr lang="pt-BR" sz="1200" dirty="0" smtClean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6" idx="3"/>
            <a:endCxn id="84" idx="1"/>
          </p:cNvCxnSpPr>
          <p:nvPr/>
        </p:nvCxnSpPr>
        <p:spPr>
          <a:xfrm>
            <a:off x="7512624" y="4101118"/>
            <a:ext cx="384456" cy="22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82" idx="1"/>
          </p:cNvCxnSpPr>
          <p:nvPr/>
        </p:nvCxnSpPr>
        <p:spPr>
          <a:xfrm>
            <a:off x="7481444" y="5099958"/>
            <a:ext cx="415636" cy="37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140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 Básica: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/>
              <a:t>Este programa extraí toda a informação de impostos das tabelas do Faturamento e do Numerador e os armazena na OI_IMP_FATURA, OI_IMP_DETALHE_FATURA e OI_IMP_GOV_FATURA para formatação.  Os impostos que estão sendo extraídos incluem ICMS, ISS, PIS, COFINS e RTGOV.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31" y="3909423"/>
            <a:ext cx="5041400" cy="259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 para o #P:</a:t>
            </a:r>
          </a:p>
          <a:p>
            <a:pPr marL="846781" lvl="2" algn="just">
              <a:lnSpc>
                <a:spcPct val="107000"/>
              </a:lnSpc>
            </a:pPr>
            <a:r>
              <a:rPr lang="pt-BR" altLang="en-US" sz="1200" dirty="0" smtClean="0"/>
              <a:t>Para o #P, o extrator de Impostos deve ser modificado para considerar o novo pacote de impostos (REDUC).  Um novo campo AMOUNT_REDUC foi adicionado na tabela OI_IMP_DETALHE_FATURA.  Este campo irá conter o montante que já está reduzido pelo pacote de impostos REDUC.</a:t>
            </a:r>
          </a:p>
          <a:p>
            <a:pPr marL="846781" lvl="2" algn="just">
              <a:lnSpc>
                <a:spcPct val="107000"/>
              </a:lnSpc>
            </a:pPr>
            <a:endParaRPr lang="pt-BR" altLang="en-US" sz="1200" dirty="0" smtClean="0"/>
          </a:p>
          <a:p>
            <a:pPr marL="846781" lvl="2" algn="just">
              <a:lnSpc>
                <a:spcPct val="107000"/>
              </a:lnSpc>
            </a:pPr>
            <a:r>
              <a:rPr lang="pt-BR" altLang="en-US" sz="1200" dirty="0" smtClean="0"/>
              <a:t>Além disso, o extrator foi alterado para corrigir a maneira como ele determina a open_item_id_billing do item.  A modificação foi para usar a tabela TBI_OPEN_ITEM e verificar a origem do open_item_id.</a:t>
            </a:r>
          </a:p>
          <a:p>
            <a:pPr marL="846781" lvl="2">
              <a:lnSpc>
                <a:spcPct val="107000"/>
              </a:lnSpc>
            </a:pP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1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bp_int_cb_imp_extrator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44887" y="184147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 do 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31124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bp_int_cb_imp_extrator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Alternate Process 17">
            <a:hlinkClick r:id="" action="ppaction://noaction"/>
          </p:cNvPr>
          <p:cNvSpPr/>
          <p:nvPr/>
        </p:nvSpPr>
        <p:spPr>
          <a:xfrm>
            <a:off x="3599070" y="2241580"/>
            <a:ext cx="1504587" cy="41749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Determinar o tipo de Execução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>
            <a:hlinkClick r:id="" action="ppaction://noaction"/>
          </p:cNvPr>
          <p:cNvSpPr/>
          <p:nvPr/>
        </p:nvSpPr>
        <p:spPr>
          <a:xfrm>
            <a:off x="2026227" y="2914360"/>
            <a:ext cx="1799381" cy="4260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Finalizador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>
            <a:hlinkClick r:id="" action="ppaction://noaction"/>
          </p:cNvPr>
          <p:cNvSpPr/>
          <p:nvPr/>
        </p:nvSpPr>
        <p:spPr>
          <a:xfrm>
            <a:off x="2026227" y="3550082"/>
            <a:ext cx="179938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Atualizar OI_IMP_AGENDA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1" name="Flowchart: Alternate Process 20">
            <a:hlinkClick r:id="" action="ppaction://noaction"/>
          </p:cNvPr>
          <p:cNvSpPr/>
          <p:nvPr/>
        </p:nvSpPr>
        <p:spPr>
          <a:xfrm>
            <a:off x="4805131" y="3560473"/>
            <a:ext cx="2217721" cy="4260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Pesquisar o período para processar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hlinkClick r:id="" action="ppaction://noaction"/>
          </p:cNvPr>
          <p:cNvSpPr/>
          <p:nvPr/>
        </p:nvSpPr>
        <p:spPr>
          <a:xfrm>
            <a:off x="4810674" y="4220226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Pesquisar </a:t>
            </a:r>
            <a:r>
              <a:rPr lang="pt-BR" sz="1000" dirty="0">
                <a:solidFill>
                  <a:schemeClr val="tx1"/>
                </a:solidFill>
              </a:rPr>
              <a:t>informação </a:t>
            </a:r>
            <a:r>
              <a:rPr lang="pt-BR" sz="1000" dirty="0" smtClean="0">
                <a:solidFill>
                  <a:schemeClr val="tx1"/>
                </a:solidFill>
              </a:rPr>
              <a:t>de fatura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>
            <a:hlinkClick r:id="" action="ppaction://noaction"/>
          </p:cNvPr>
          <p:cNvSpPr/>
          <p:nvPr/>
        </p:nvSpPr>
        <p:spPr>
          <a:xfrm>
            <a:off x="4806533" y="4860589"/>
            <a:ext cx="2217721" cy="4260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Inserir dados da Fatura na OI_IMP_FATURA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18" idx="2"/>
            <a:endCxn id="19" idx="0"/>
          </p:cNvCxnSpPr>
          <p:nvPr/>
        </p:nvCxnSpPr>
        <p:spPr>
          <a:xfrm flipH="1">
            <a:off x="2925918" y="2659071"/>
            <a:ext cx="1425446" cy="255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hlinkClick r:id="" action="ppaction://noaction"/>
          </p:cNvPr>
          <p:cNvSpPr/>
          <p:nvPr/>
        </p:nvSpPr>
        <p:spPr>
          <a:xfrm>
            <a:off x="4805131" y="2914360"/>
            <a:ext cx="2217721" cy="42602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Extrator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7" name="Flowchart: Alternate Process 36">
            <a:hlinkClick r:id="" action="ppaction://noaction"/>
          </p:cNvPr>
          <p:cNvSpPr/>
          <p:nvPr/>
        </p:nvSpPr>
        <p:spPr>
          <a:xfrm>
            <a:off x="4806533" y="5504238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Extrair informação do item de Faturas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38" name="Flowchart: Alternate Process 37">
            <a:hlinkClick r:id="" action="ppaction://noaction"/>
          </p:cNvPr>
          <p:cNvSpPr/>
          <p:nvPr/>
        </p:nvSpPr>
        <p:spPr>
          <a:xfrm>
            <a:off x="4806533" y="6155403"/>
            <a:ext cx="2217721" cy="426028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Inserir informação de detalhes na OI_IMP_DETALHE_FATURA</a:t>
            </a:r>
            <a:endParaRPr lang="pt-BR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8" idx="2"/>
            <a:endCxn id="35" idx="0"/>
          </p:cNvCxnSpPr>
          <p:nvPr/>
        </p:nvCxnSpPr>
        <p:spPr>
          <a:xfrm>
            <a:off x="4351364" y="2659071"/>
            <a:ext cx="1562628" cy="255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2"/>
            <a:endCxn id="21" idx="0"/>
          </p:cNvCxnSpPr>
          <p:nvPr/>
        </p:nvCxnSpPr>
        <p:spPr>
          <a:xfrm>
            <a:off x="5913992" y="3340388"/>
            <a:ext cx="0" cy="220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2" idx="0"/>
          </p:cNvCxnSpPr>
          <p:nvPr/>
        </p:nvCxnSpPr>
        <p:spPr>
          <a:xfrm>
            <a:off x="5913992" y="3986501"/>
            <a:ext cx="5543" cy="233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2" idx="2"/>
            <a:endCxn id="24" idx="0"/>
          </p:cNvCxnSpPr>
          <p:nvPr/>
        </p:nvCxnSpPr>
        <p:spPr>
          <a:xfrm flipH="1">
            <a:off x="5915394" y="4646254"/>
            <a:ext cx="4141" cy="21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37" idx="0"/>
          </p:cNvCxnSpPr>
          <p:nvPr/>
        </p:nvCxnSpPr>
        <p:spPr>
          <a:xfrm>
            <a:off x="5915394" y="5286617"/>
            <a:ext cx="0" cy="217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7" idx="2"/>
            <a:endCxn id="38" idx="0"/>
          </p:cNvCxnSpPr>
          <p:nvPr/>
        </p:nvCxnSpPr>
        <p:spPr>
          <a:xfrm>
            <a:off x="5915394" y="5930266"/>
            <a:ext cx="0" cy="225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9" idx="2"/>
            <a:endCxn id="20" idx="0"/>
          </p:cNvCxnSpPr>
          <p:nvPr/>
        </p:nvCxnSpPr>
        <p:spPr>
          <a:xfrm>
            <a:off x="2925918" y="3340388"/>
            <a:ext cx="0" cy="209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73698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6963" y="2947336"/>
            <a:ext cx="310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N/A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INFORMAÇÃO DO ITEM DE FATURAS</a:t>
            </a:r>
          </a:p>
          <a:p>
            <a:endParaRPr lang="en-US" altLang="en-US" sz="1200" dirty="0" smtClean="0"/>
          </a:p>
          <a:p>
            <a:r>
              <a:rPr lang="pt-BR" altLang="en-US" sz="1200" dirty="0" smtClean="0"/>
              <a:t>Foram feitas alterações na DAM 8409 para extrair o montante da base de cálculo já reduzida pelo pacote de impostos REDUC.  Além disso, esta DAM também será modificada para incluir a tabela TBI_OPEN_ITEM de onde a correto OPEN_ITEM_ID_BILLING será mapeado através do OPEN_ITEM_ID do item dado.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1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bp_int_cb_imp_extrator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00962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0886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INFORMAÇÃO DO ITEM DE FATURAS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1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bp_int_cb_imp_extrator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5220" y="349004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smtClean="0"/>
              <a:t>TBI_OPEN_ITEM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en-US" sz="1200" i="1" dirty="0" err="1" smtClean="0"/>
              <a:t>ncluída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esta</a:t>
            </a:r>
            <a:r>
              <a:rPr lang="en-US" sz="1200" i="1" dirty="0" smtClean="0"/>
              <a:t> tabela para mapear o correto OPEN_ITEM_ID_BILLING do item com base no seu OPEN_ITEM_ID.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73138"/>
              </p:ext>
            </p:extLst>
          </p:nvPr>
        </p:nvGraphicFramePr>
        <p:xfrm>
          <a:off x="6369628" y="349004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9628" y="349004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1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428225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6963" y="2905772"/>
            <a:ext cx="31047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N/A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29291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informações de detalhes na OI_IMP_DETALHE_FATURA</a:t>
            </a:r>
          </a:p>
          <a:p>
            <a:endParaRPr lang="pt-BR" altLang="en-US" sz="1200" dirty="0" smtClean="0"/>
          </a:p>
          <a:p>
            <a:r>
              <a:rPr lang="pt-BR" altLang="en-US" sz="1200" dirty="0" smtClean="0"/>
              <a:t>Neste fluxo, o processo irá inserir detalhes extraídos da fatura na OI_IMP_DETALHE_FATURA.  A DAM 8429 deste fluxo deve ser alterada para incluir valores no novo campo AMOUNT_REDUC.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1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bp_int_cb_imp_extrator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521744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DE MÓDULOS CUSTOMIZADOS-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IMPOSTOS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0" y="3003657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5877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informações de detalhes na </a:t>
            </a:r>
          </a:p>
          <a:p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OI_IMP_DETALHE_FATURA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112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bp_int_cb_imp_extrator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99760"/>
              </p:ext>
            </p:extLst>
          </p:nvPr>
        </p:nvGraphicFramePr>
        <p:xfrm>
          <a:off x="6317672" y="34640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7672" y="34640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57204" y="34361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00" dirty="0" smtClean="0"/>
              <a:t>OI_IMP_DETALHE_FATURA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200" i="1" dirty="0" smtClean="0"/>
              <a:t>Atualizar esta tabela para incluir o novo campo AMOUNT_REDUC paras conter o montante reduzido da base de cálculo</a:t>
            </a:r>
          </a:p>
        </p:txBody>
      </p:sp>
    </p:spTree>
    <p:extLst>
      <p:ext uri="{BB962C8B-B14F-4D97-AF65-F5344CB8AC3E}">
        <p14:creationId xmlns:p14="http://schemas.microsoft.com/office/powerpoint/2010/main" val="22308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72C164-4DAB-46CD-B9A3-ED911C39D784}"/>
</file>

<file path=customXml/itemProps2.xml><?xml version="1.0" encoding="utf-8"?>
<ds:datastoreItem xmlns:ds="http://schemas.openxmlformats.org/officeDocument/2006/customXml" ds:itemID="{D2786AF2-F1DF-406C-AFE4-206740C43600}"/>
</file>

<file path=customXml/itemProps3.xml><?xml version="1.0" encoding="utf-8"?>
<ds:datastoreItem xmlns:ds="http://schemas.openxmlformats.org/officeDocument/2006/customXml" ds:itemID="{869AC7C3-E780-4089-A2F3-E1776B475877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9262</TotalTime>
  <Words>1967</Words>
  <Application>Microsoft Office PowerPoint</Application>
  <PresentationFormat>On-screen Show (4:3)</PresentationFormat>
  <Paragraphs>322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Wingdings</vt:lpstr>
      <vt:lpstr>Accenture_Image_Pencils_Letter</vt:lpstr>
      <vt:lpstr>Accenture Management Consulting Accordian Leafes</vt:lpstr>
      <vt:lpstr>think-cell Slide</vt:lpstr>
      <vt:lpstr>Packager Shell Object</vt:lpstr>
      <vt:lpstr>PowerPoint Presentation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  <vt:lpstr>TREINAMENTO DE MÓDULOS CUSTOMIZADOS- IMPOSTOS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Araujo, Pablo Almeida</cp:lastModifiedBy>
  <cp:revision>180</cp:revision>
  <dcterms:created xsi:type="dcterms:W3CDTF">2015-07-20T19:08:40Z</dcterms:created>
  <dcterms:modified xsi:type="dcterms:W3CDTF">2015-11-30T16:17:27Z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