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35"/>
  </p:notesMasterIdLst>
  <p:handoutMasterIdLst>
    <p:handoutMasterId r:id="rId36"/>
  </p:handoutMasterIdLst>
  <p:sldIdLst>
    <p:sldId id="273" r:id="rId6"/>
    <p:sldId id="268" r:id="rId7"/>
    <p:sldId id="270" r:id="rId8"/>
    <p:sldId id="267" r:id="rId9"/>
    <p:sldId id="274" r:id="rId10"/>
    <p:sldId id="271" r:id="rId11"/>
    <p:sldId id="264" r:id="rId12"/>
    <p:sldId id="272" r:id="rId13"/>
    <p:sldId id="300" r:id="rId14"/>
    <p:sldId id="275" r:id="rId15"/>
    <p:sldId id="276" r:id="rId16"/>
    <p:sldId id="277" r:id="rId17"/>
    <p:sldId id="278" r:id="rId18"/>
    <p:sldId id="282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9" r:id="rId32"/>
    <p:sldId id="297" r:id="rId33"/>
    <p:sldId id="298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31" clrIdx="0">
    <p:extLst/>
  </p:cmAuthor>
  <p:cmAuthor id="2" name="Ribeiro, Leonardo" initials="R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B9"/>
    <a:srgbClr val="359B4C"/>
    <a:srgbClr val="007BDB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971" autoAdjust="0"/>
  </p:normalViewPr>
  <p:slideViewPr>
    <p:cSldViewPr snapToGrid="0" showGuides="1">
      <p:cViewPr varScale="1">
        <p:scale>
          <a:sx n="71" d="100"/>
          <a:sy n="71" d="100"/>
        </p:scale>
        <p:origin x="1974" y="54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3D13EE75-9B09-4398-AC81-D80F0A81E322}" type="presOf" srcId="{B4AC21DC-EC9A-40FF-B178-A91C2EADC8C6}" destId="{BD007EEB-61A5-4C7D-B8A4-8E994164C878}" srcOrd="2" destOrd="0" presId="urn:microsoft.com/office/officeart/2005/8/layout/gear1"/>
    <dgm:cxn modelId="{CFED20AD-9F9D-4042-887C-69BC43C99710}" type="presOf" srcId="{A67CEFC1-6D07-4C9E-8B9B-16F4DFA5DE31}" destId="{E2C9D73F-FB76-4109-9C3B-CDD964B9A9DF}" srcOrd="0" destOrd="0" presId="urn:microsoft.com/office/officeart/2005/8/layout/gear1"/>
    <dgm:cxn modelId="{8AC0D149-2C79-4ADE-A6F2-1D1A0E09CF92}" type="presOf" srcId="{B4AC21DC-EC9A-40FF-B178-A91C2EADC8C6}" destId="{2427AE9A-B7B7-44EE-9688-471A19F67348}" srcOrd="0" destOrd="0" presId="urn:microsoft.com/office/officeart/2005/8/layout/gear1"/>
    <dgm:cxn modelId="{FF05D255-36BB-40F1-872C-246A625FA0DD}" type="presOf" srcId="{B5CFEF5D-6A3C-420A-ADD2-365C63B302B9}" destId="{8DC6C1E0-B984-4F7F-A090-7E6A8EDF7369}" srcOrd="2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6F96FE78-96D3-4BB8-8B22-87644B6461B7}" type="presOf" srcId="{A67CEFC1-6D07-4C9E-8B9B-16F4DFA5DE31}" destId="{9508E0F8-14DF-4543-B5FB-A17B54BCD50D}" srcOrd="1" destOrd="0" presId="urn:microsoft.com/office/officeart/2005/8/layout/gear1"/>
    <dgm:cxn modelId="{48EE5B24-72F8-4F3A-8A40-37CB955E4BD1}" type="presOf" srcId="{B5CFEF5D-6A3C-420A-ADD2-365C63B302B9}" destId="{D9CF0B2A-E4E4-4B79-9291-B91AB5224007}" srcOrd="0" destOrd="0" presId="urn:microsoft.com/office/officeart/2005/8/layout/gear1"/>
    <dgm:cxn modelId="{5F8B70BA-3D27-4311-B23C-9DA62E2DC267}" type="presOf" srcId="{B4AC21DC-EC9A-40FF-B178-A91C2EADC8C6}" destId="{473C5192-4D9E-4697-8CA4-283C87844328}" srcOrd="1" destOrd="0" presId="urn:microsoft.com/office/officeart/2005/8/layout/gear1"/>
    <dgm:cxn modelId="{0295F0AF-1B7A-481B-9000-F777462F89A3}" type="presOf" srcId="{89543BFC-411C-4932-84AF-F95B3D323F93}" destId="{2EA225CC-2E49-44ED-8CC1-3CCBF84AD379}" srcOrd="0" destOrd="0" presId="urn:microsoft.com/office/officeart/2005/8/layout/gear1"/>
    <dgm:cxn modelId="{75EAC7F6-3BC5-4B48-8E4C-C38C7F1FE01C}" type="presOf" srcId="{B5CFEF5D-6A3C-420A-ADD2-365C63B302B9}" destId="{1C9BEAEE-8AF8-4D52-8651-CC1937F1A321}" srcOrd="1" destOrd="0" presId="urn:microsoft.com/office/officeart/2005/8/layout/gear1"/>
    <dgm:cxn modelId="{68C972EA-32A5-44CE-A7A0-8AEBDBADB98B}" type="presOf" srcId="{2EF8CFD4-E9EA-4BA0-9A33-C8F1A9BA201E}" destId="{0D328973-7EA0-4BDA-8345-B35D0D5F9918}" srcOrd="0" destOrd="0" presId="urn:microsoft.com/office/officeart/2005/8/layout/gear1"/>
    <dgm:cxn modelId="{638CF031-5FD6-4AEF-AA89-F18596E5A214}" type="presOf" srcId="{B4AC21DC-EC9A-40FF-B178-A91C2EADC8C6}" destId="{746F4FA9-5757-4AAD-9A04-5E552DBB9F9F}" srcOrd="3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01252459-D559-479E-96E8-D74B730AE324}" type="presOf" srcId="{A67CEFC1-6D07-4C9E-8B9B-16F4DFA5DE31}" destId="{00883E4F-EDF6-4DBF-8F50-80F81724BAB1}" srcOrd="2" destOrd="0" presId="urn:microsoft.com/office/officeart/2005/8/layout/gear1"/>
    <dgm:cxn modelId="{F2BFAF59-2747-4358-ABD7-E905445C02C7}" type="presOf" srcId="{0DEF3A54-425B-425D-9087-3815B7A4B7CF}" destId="{A6069DFB-10A0-41DC-94CF-D614D68D696C}" srcOrd="0" destOrd="0" presId="urn:microsoft.com/office/officeart/2005/8/layout/gear1"/>
    <dgm:cxn modelId="{C9871D80-86A6-4EF2-AE48-7B373DDD61D4}" type="presOf" srcId="{E6907C63-A233-4DAE-B96D-589B5E60B434}" destId="{1D106DD1-2D3A-4EAC-B3CC-942B5CA4B912}" srcOrd="0" destOrd="0" presId="urn:microsoft.com/office/officeart/2005/8/layout/gear1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E9E4E4F9-A1CB-47A3-97A2-7F3213C64078}" type="presParOf" srcId="{2EA225CC-2E49-44ED-8CC1-3CCBF84AD379}" destId="{D9CF0B2A-E4E4-4B79-9291-B91AB5224007}" srcOrd="0" destOrd="0" presId="urn:microsoft.com/office/officeart/2005/8/layout/gear1"/>
    <dgm:cxn modelId="{5A12B147-DA8C-46E0-B262-5F673841ECEE}" type="presParOf" srcId="{2EA225CC-2E49-44ED-8CC1-3CCBF84AD379}" destId="{1C9BEAEE-8AF8-4D52-8651-CC1937F1A321}" srcOrd="1" destOrd="0" presId="urn:microsoft.com/office/officeart/2005/8/layout/gear1"/>
    <dgm:cxn modelId="{7262F1AD-7A44-4015-9517-516D72C40FBF}" type="presParOf" srcId="{2EA225CC-2E49-44ED-8CC1-3CCBF84AD379}" destId="{8DC6C1E0-B984-4F7F-A090-7E6A8EDF7369}" srcOrd="2" destOrd="0" presId="urn:microsoft.com/office/officeart/2005/8/layout/gear1"/>
    <dgm:cxn modelId="{E5C2DCB0-3B8A-4715-B8E0-9599405EAA8C}" type="presParOf" srcId="{2EA225CC-2E49-44ED-8CC1-3CCBF84AD379}" destId="{E2C9D73F-FB76-4109-9C3B-CDD964B9A9DF}" srcOrd="3" destOrd="0" presId="urn:microsoft.com/office/officeart/2005/8/layout/gear1"/>
    <dgm:cxn modelId="{3015BCB9-1F59-48BC-9ABE-2D4B7E767F5B}" type="presParOf" srcId="{2EA225CC-2E49-44ED-8CC1-3CCBF84AD379}" destId="{9508E0F8-14DF-4543-B5FB-A17B54BCD50D}" srcOrd="4" destOrd="0" presId="urn:microsoft.com/office/officeart/2005/8/layout/gear1"/>
    <dgm:cxn modelId="{B156EB56-B142-4289-88A8-64F7022C872D}" type="presParOf" srcId="{2EA225CC-2E49-44ED-8CC1-3CCBF84AD379}" destId="{00883E4F-EDF6-4DBF-8F50-80F81724BAB1}" srcOrd="5" destOrd="0" presId="urn:microsoft.com/office/officeart/2005/8/layout/gear1"/>
    <dgm:cxn modelId="{FA66FEE2-18D7-4B29-A6D8-A3BE4EFED7D5}" type="presParOf" srcId="{2EA225CC-2E49-44ED-8CC1-3CCBF84AD379}" destId="{2427AE9A-B7B7-44EE-9688-471A19F67348}" srcOrd="6" destOrd="0" presId="urn:microsoft.com/office/officeart/2005/8/layout/gear1"/>
    <dgm:cxn modelId="{9C66BBC5-2533-4F85-AFF8-DB2E4068BE06}" type="presParOf" srcId="{2EA225CC-2E49-44ED-8CC1-3CCBF84AD379}" destId="{473C5192-4D9E-4697-8CA4-283C87844328}" srcOrd="7" destOrd="0" presId="urn:microsoft.com/office/officeart/2005/8/layout/gear1"/>
    <dgm:cxn modelId="{274DD21C-9A6C-4047-9743-398D700790B3}" type="presParOf" srcId="{2EA225CC-2E49-44ED-8CC1-3CCBF84AD379}" destId="{BD007EEB-61A5-4C7D-B8A4-8E994164C878}" srcOrd="8" destOrd="0" presId="urn:microsoft.com/office/officeart/2005/8/layout/gear1"/>
    <dgm:cxn modelId="{CE00BA37-9236-4AD1-9CF4-1A86986491CA}" type="presParOf" srcId="{2EA225CC-2E49-44ED-8CC1-3CCBF84AD379}" destId="{746F4FA9-5757-4AAD-9A04-5E552DBB9F9F}" srcOrd="9" destOrd="0" presId="urn:microsoft.com/office/officeart/2005/8/layout/gear1"/>
    <dgm:cxn modelId="{83D20EF7-4BEF-4E01-8582-7BF42E3D9A75}" type="presParOf" srcId="{2EA225CC-2E49-44ED-8CC1-3CCBF84AD379}" destId="{1D106DD1-2D3A-4EAC-B3CC-942B5CA4B912}" srcOrd="10" destOrd="0" presId="urn:microsoft.com/office/officeart/2005/8/layout/gear1"/>
    <dgm:cxn modelId="{B24DEB35-098B-41BD-A686-0819320EF555}" type="presParOf" srcId="{2EA225CC-2E49-44ED-8CC1-3CCBF84AD379}" destId="{0D328973-7EA0-4BDA-8345-B35D0D5F9918}" srcOrd="11" destOrd="0" presId="urn:microsoft.com/office/officeart/2005/8/layout/gear1"/>
    <dgm:cxn modelId="{7D3110C3-98D4-4A9D-BC36-50D6DDC19520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11D4C6-D338-4847-B061-27DD1472B85F}" type="presOf" srcId="{4314EE2F-1D85-463E-BD29-E4D93DDC1295}" destId="{64433F73-E662-4882-9F7F-758FD3AE30B7}" srcOrd="0" destOrd="0" presId="urn:microsoft.com/office/officeart/2005/8/layout/pyramid4"/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5778E19C-728F-4C74-A6A6-9DA39A3B0477}" type="presOf" srcId="{CCAFF948-E824-4B26-BEF8-E377FB33BB79}" destId="{0DA0B4D2-89D2-4A8F-917F-F074B8961B3D}" srcOrd="0" destOrd="0" presId="urn:microsoft.com/office/officeart/2005/8/layout/pyramid4"/>
    <dgm:cxn modelId="{AD0B6CBA-6DB6-4900-858F-9AB170379597}" type="presOf" srcId="{6BBB511E-E8E4-4B74-A314-88D6D7CD540C}" destId="{FCC81336-869F-411B-9391-B04824C3D716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F1D3C4D4-149A-4273-BF03-8329DA4093DD}" type="presOf" srcId="{F9BF7ABB-0667-4304-89B4-F2A4A15BB821}" destId="{C955E634-30BF-4B53-8E9F-76C4E7C0546C}" srcOrd="0" destOrd="0" presId="urn:microsoft.com/office/officeart/2005/8/layout/pyramid4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F8FC8A7E-651D-4E7C-8EAF-288D0EFBFF35}" type="presOf" srcId="{F69F900E-8C12-4BFD-BBDB-E325B9398904}" destId="{B20675A2-03EE-4DCD-82FA-BB78A0EAE284}" srcOrd="0" destOrd="0" presId="urn:microsoft.com/office/officeart/2005/8/layout/pyramid4"/>
    <dgm:cxn modelId="{34686140-70B6-4C0F-9994-794AF746F51B}" type="presParOf" srcId="{B20675A2-03EE-4DCD-82FA-BB78A0EAE284}" destId="{64433F73-E662-4882-9F7F-758FD3AE30B7}" srcOrd="0" destOrd="0" presId="urn:microsoft.com/office/officeart/2005/8/layout/pyramid4"/>
    <dgm:cxn modelId="{9C020C9D-BE43-4BE3-8BE7-5B362A5D9170}" type="presParOf" srcId="{B20675A2-03EE-4DCD-82FA-BB78A0EAE284}" destId="{0DA0B4D2-89D2-4A8F-917F-F074B8961B3D}" srcOrd="1" destOrd="0" presId="urn:microsoft.com/office/officeart/2005/8/layout/pyramid4"/>
    <dgm:cxn modelId="{04954D84-AE25-48AB-BFCE-EB2695CA2B84}" type="presParOf" srcId="{B20675A2-03EE-4DCD-82FA-BB78A0EAE284}" destId="{FCC81336-869F-411B-9391-B04824C3D716}" srcOrd="2" destOrd="0" presId="urn:microsoft.com/office/officeart/2005/8/layout/pyramid4"/>
    <dgm:cxn modelId="{DC425308-D5CB-4E09-A210-4D041B5A449B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4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8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7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46781" lvl="2" indent="0">
              <a:lnSpc>
                <a:spcPct val="107000"/>
              </a:lnSpc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5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827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174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04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198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1024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362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96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17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Julho/2015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991401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 INFORMAÇÃO DE ITEMS NA TABELA TEMP</a:t>
            </a: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bp_int_cb_sel_fat_numnf.sh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81398"/>
              </p:ext>
            </p:extLst>
          </p:nvPr>
        </p:nvGraphicFramePr>
        <p:xfrm>
          <a:off x="5912427" y="3404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2427" y="3404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35220" y="34049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TMP_SELECAO_FATURAS_A_FATURAR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Adicionada a coluna VL_BASE_CALCULO_SEM_REDUC</a:t>
            </a:r>
            <a:br>
              <a:rPr lang="pt-BR" sz="1200" i="1" dirty="0" smtClean="0"/>
            </a:br>
            <a:r>
              <a:rPr lang="pt-BR" sz="1200" i="1" dirty="0" smtClean="0"/>
              <a:t>que contem o montante de itens já excluídos pelo imposto reduzido.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Adicionado o CD_MODELO_ICMS que indica os produtos de TV.</a:t>
            </a:r>
          </a:p>
        </p:txBody>
      </p:sp>
    </p:spTree>
    <p:extLst>
      <p:ext uri="{BB962C8B-B14F-4D97-AF65-F5344CB8AC3E}">
        <p14:creationId xmlns:p14="http://schemas.microsoft.com/office/powerpoint/2010/main" val="18960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239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programa atribui a nota fiscal para cada registro extraído da tabela TMP_SELECAO_FATURAS_A_FATURAR.  A nota fiscal que será atribuída para cada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open_item_id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fatura é feita de forma sequencial sendo controlado através de CONTROLE_NUM_NOTAS_FISCAIS.  Este também gera o código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informação extraída será então inserida na tabela HISTORICO_NOTAS_FISCAIS localizada em ambas bases de dados CUSTOMER e APPSERVER.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31" y="4520627"/>
            <a:ext cx="5041400" cy="16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os #Ps: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demanda dos #Ps oferta produtos TV e introduz uma nova abordagem na taxação deles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Estes produtos serão aplicados com imposto ICMS reduzido.  </a:t>
            </a: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esta nova regra, a solução foi criar um novo pacote de imposto [REDUC TAX] que reduziria o imposto ICMS aplicado por Estado.  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7892" y="1862807"/>
            <a:ext cx="5041400" cy="417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os #P: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resultado da criação de um novo pacote de imposto e modificação do programa bp_int_cb_sel_fat_numnf, este programa também foi modificado para receber a coluna VL_BASE_CALCULO_SEM_REDUC da tabela TMP_SELECAO_FATURAS_A_FATURAR que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contém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montante baseado já reduzido.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Outras Modificações:</a:t>
            </a:r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Remoção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um parâmetro da linha de comando [open_item_id_billing] </a:t>
            </a:r>
            <a:r>
              <a:rPr lang="pt-BR" sz="12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permitir ao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ser executado em uma execução independente se é Móvel ou WLL.</a:t>
            </a:r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Inclusão de uma nova informação [cd_modelo_icms] que diferencia produtos de TV de outros itens.  CD_MODELO_ICMS 21 será atribuído aos itens com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open_item_id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96 [Oi TV] e 97 [Oi Comunicações] enquanto o CD_MODELO_ICMS 22 foi definido para outros itens. 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2540" y="1755884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>
            <a:hlinkClick r:id="rId2" action="ppaction://hlinksldjump"/>
          </p:cNvPr>
          <p:cNvSpPr/>
          <p:nvPr/>
        </p:nvSpPr>
        <p:spPr>
          <a:xfrm>
            <a:off x="3727240" y="2317673"/>
            <a:ext cx="2777469" cy="4670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duplicidade e integridade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>
            <a:hlinkClick r:id="rId2" action="ppaction://hlinksldjump"/>
          </p:cNvPr>
          <p:cNvSpPr/>
          <p:nvPr/>
        </p:nvSpPr>
        <p:spPr>
          <a:xfrm>
            <a:off x="3731380" y="3039051"/>
            <a:ext cx="2769825" cy="47664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Extraí e Lê informação de sequencia, tabela CONTROLE_NUM_NOTAS_FISCAIS e Ciclos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>
            <a:hlinkClick r:id="rId2" action="ppaction://hlinksldjump"/>
          </p:cNvPr>
          <p:cNvSpPr/>
          <p:nvPr/>
        </p:nvSpPr>
        <p:spPr>
          <a:xfrm>
            <a:off x="3731380" y="3750864"/>
            <a:ext cx="2769825" cy="476643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Marca a execução na EXECUCAO_NUMERADOR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>
            <a:hlinkClick r:id="rId2" action="ppaction://hlinksldjump"/>
          </p:cNvPr>
          <p:cNvSpPr/>
          <p:nvPr/>
        </p:nvSpPr>
        <p:spPr>
          <a:xfrm>
            <a:off x="3727239" y="4465699"/>
            <a:ext cx="2769825" cy="476643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Seleciona faturas de TMP_SELECAO_FATURAS_A_FATURAR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1" name="Flowchart: Alternate Process 30">
            <a:hlinkClick r:id="rId2" action="ppaction://hlinksldjump"/>
          </p:cNvPr>
          <p:cNvSpPr/>
          <p:nvPr/>
        </p:nvSpPr>
        <p:spPr>
          <a:xfrm>
            <a:off x="3727239" y="5177512"/>
            <a:ext cx="2769825" cy="47664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Verifica e </a:t>
            </a:r>
            <a:r>
              <a:rPr lang="pt-BR" sz="1000" dirty="0">
                <a:solidFill>
                  <a:schemeClr val="tx1"/>
                </a:solidFill>
              </a:rPr>
              <a:t>obtém </a:t>
            </a:r>
            <a:r>
              <a:rPr lang="pt-BR" sz="1000" dirty="0" smtClean="0">
                <a:solidFill>
                  <a:schemeClr val="tx1"/>
                </a:solidFill>
              </a:rPr>
              <a:t>informações da fatura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>
            <a:hlinkClick r:id="rId2" action="ppaction://hlinksldjump"/>
          </p:cNvPr>
          <p:cNvSpPr/>
          <p:nvPr/>
        </p:nvSpPr>
        <p:spPr>
          <a:xfrm>
            <a:off x="3727239" y="5889325"/>
            <a:ext cx="2769825" cy="551816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Inseri as informações de itens na tabela </a:t>
            </a:r>
            <a:r>
              <a:rPr lang="pt-BR" sz="1000" dirty="0" smtClean="0">
                <a:solidFill>
                  <a:schemeClr val="tx1"/>
                </a:solidFill>
              </a:rPr>
              <a:t>HISTORICO_NOTAS_FISCAIS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(HISTORICO_NF_PROFORMA)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25" idx="0"/>
          </p:cNvCxnSpPr>
          <p:nvPr/>
        </p:nvCxnSpPr>
        <p:spPr>
          <a:xfrm>
            <a:off x="5115975" y="2784765"/>
            <a:ext cx="318" cy="254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2"/>
            <a:endCxn id="26" idx="0"/>
          </p:cNvCxnSpPr>
          <p:nvPr/>
        </p:nvCxnSpPr>
        <p:spPr>
          <a:xfrm>
            <a:off x="5116293" y="3515694"/>
            <a:ext cx="0" cy="23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30" idx="0"/>
          </p:cNvCxnSpPr>
          <p:nvPr/>
        </p:nvCxnSpPr>
        <p:spPr>
          <a:xfrm flipH="1">
            <a:off x="5112152" y="4227507"/>
            <a:ext cx="4141" cy="23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2"/>
            <a:endCxn id="31" idx="0"/>
          </p:cNvCxnSpPr>
          <p:nvPr/>
        </p:nvCxnSpPr>
        <p:spPr>
          <a:xfrm>
            <a:off x="5112152" y="4942342"/>
            <a:ext cx="0" cy="23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3" idx="0"/>
          </p:cNvCxnSpPr>
          <p:nvPr/>
        </p:nvCxnSpPr>
        <p:spPr>
          <a:xfrm>
            <a:off x="5112152" y="5654155"/>
            <a:ext cx="0" cy="23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 smtClean="0">
                <a:latin typeface="Arial"/>
                <a:ea typeface="Times New Roman"/>
              </a:rPr>
              <a:t>While</a:t>
            </a:r>
            <a:r>
              <a:rPr lang="pt-BR" sz="900" dirty="0" smtClean="0">
                <a:latin typeface="Arial"/>
                <a:ea typeface="Times New Roman"/>
              </a:rPr>
              <a:t> </a:t>
            </a:r>
            <a:r>
              <a:rPr lang="pt-BR" sz="900" dirty="0">
                <a:latin typeface="Arial"/>
                <a:ea typeface="Times New Roman"/>
              </a:rPr>
              <a:t>(Enquanto houver Ciclos)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  Chama a função</a:t>
            </a:r>
            <a:r>
              <a:rPr lang="pt-BR" sz="1100" dirty="0">
                <a:latin typeface="Times New Roman"/>
                <a:ea typeface="Times New Roman"/>
              </a:rPr>
              <a:t> </a:t>
            </a:r>
            <a:r>
              <a:rPr lang="pt-BR" sz="900" dirty="0">
                <a:latin typeface="Arial"/>
                <a:ea typeface="Times New Roman"/>
              </a:rPr>
              <a:t>inicia_controle_execucao(&amp;hOracleF3C, gca.stStatementDate, gca.stBillPeriod, &amp;gca.usFlagTipoProcessamento, gca.stSiglaUf, &amp;gca.server_id, &amp;gca.dNumSeqExecucao</a:t>
            </a:r>
            <a:r>
              <a:rPr lang="pt-BR" sz="900" i="1" dirty="0">
                <a:latin typeface="Arial"/>
                <a:ea typeface="Times New Roman"/>
              </a:rPr>
              <a:t>,</a:t>
            </a:r>
            <a:r>
              <a:rPr lang="pt-BR" sz="900" i="1" strike="sngStrike" dirty="0">
                <a:highlight>
                  <a:srgbClr val="FFFF00"/>
                </a:highlight>
                <a:latin typeface="Arial"/>
                <a:ea typeface="Times New Roman"/>
              </a:rPr>
              <a:t>gca.dOpenItemIdBilling</a:t>
            </a:r>
            <a:r>
              <a:rPr lang="pt-BR" sz="900" dirty="0">
                <a:latin typeface="Arial"/>
                <a:ea typeface="Times New Roman"/>
              </a:rPr>
              <a:t>) -  Marca o início da execução na tabela execucao_numerador “Insert02”;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highlight>
                  <a:srgbClr val="FFFF00"/>
                </a:highlight>
                <a:latin typeface="Arial"/>
                <a:ea typeface="Times New Roman"/>
              </a:rPr>
              <a:t>	</a:t>
            </a:r>
            <a:r>
              <a:rPr lang="en-US" sz="900" i="1" dirty="0">
                <a:highlight>
                  <a:srgbClr val="FFFF00"/>
                </a:highlight>
                <a:latin typeface="Arial"/>
                <a:ea typeface="Times New Roman"/>
              </a:rPr>
              <a:t>(INI REQ 55454) Insert02.dOpenItemIdBilling = NULL (FIM REQ 55454)</a:t>
            </a:r>
            <a:endParaRPr lang="en-US" sz="1100" dirty="0"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MARCAR A EXECUÇÃO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A alteração neste fluxo é para atribuir NULO ao campo OPEN_ITEM_ID_BILLING que será inserido na tabela EXECUCAO_NUMERADOR.  Anteriormente, esta tabela continha registros diferentes para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open_item_id_billing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90 e 12.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/>
              <a:t>Pseudo-código  : &lt;numera_notas_fiscais&gt;</a:t>
            </a:r>
            <a:endParaRPr lang="en-US" sz="900" dirty="0"/>
          </a:p>
          <a:p>
            <a:r>
              <a:rPr lang="pt-BR" sz="900" b="1" dirty="0"/>
              <a:t>Inicio </a:t>
            </a:r>
            <a:endParaRPr lang="en-US" sz="900" dirty="0"/>
          </a:p>
          <a:p>
            <a:endParaRPr lang="pt-BR" sz="900" i="1" dirty="0" smtClean="0">
              <a:latin typeface="Arial"/>
              <a:ea typeface="Times New Roman"/>
            </a:endParaRPr>
          </a:p>
          <a:p>
            <a:r>
              <a:rPr lang="pt-BR" sz="900" i="1" dirty="0" smtClean="0">
                <a:latin typeface="Arial"/>
                <a:ea typeface="Times New Roman"/>
              </a:rPr>
              <a:t>...</a:t>
            </a:r>
          </a:p>
          <a:p>
            <a:r>
              <a:rPr lang="pt-BR" sz="900" i="1" dirty="0">
                <a:latin typeface="Arial"/>
                <a:ea typeface="Times New Roman"/>
              </a:rPr>
              <a:t>	</a:t>
            </a:r>
            <a:r>
              <a:rPr lang="pt-BR" sz="900" i="1" dirty="0" smtClean="0">
                <a:latin typeface="Arial"/>
                <a:ea typeface="Times New Roman"/>
              </a:rPr>
              <a:t>/* </a:t>
            </a:r>
            <a:r>
              <a:rPr lang="pt-BR" sz="900" i="1" dirty="0">
                <a:latin typeface="Arial"/>
                <a:ea typeface="Times New Roman"/>
              </a:rPr>
              <a:t>Novos Campos da Histórico 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	          strcpy(strInsIn.stNumDocCliente,strOut.stnumDocCliente);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strInsIn.dTotalAmt</a:t>
            </a:r>
            <a:r>
              <a:rPr lang="en-US" sz="900" i="1" dirty="0">
                <a:latin typeface="Arial"/>
                <a:ea typeface="Times New Roman"/>
              </a:rPr>
              <a:t> = </a:t>
            </a:r>
            <a:r>
              <a:rPr lang="en-US" sz="900" i="1" dirty="0" err="1">
                <a:latin typeface="Arial"/>
                <a:ea typeface="Times New Roman"/>
              </a:rPr>
              <a:t>strOut.dTotalAmount</a:t>
            </a:r>
            <a:r>
              <a:rPr lang="en-US" sz="900" i="1" dirty="0">
                <a:latin typeface="Arial"/>
                <a:ea typeface="Times New Roman"/>
              </a:rPr>
              <a:t>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strInsIn.BaseCalculo</a:t>
            </a:r>
            <a:r>
              <a:rPr lang="en-US" sz="900" i="1" dirty="0">
                <a:latin typeface="Arial"/>
                <a:ea typeface="Times New Roman"/>
              </a:rPr>
              <a:t> = </a:t>
            </a:r>
            <a:r>
              <a:rPr lang="en-US" sz="900" i="1" dirty="0" err="1">
                <a:latin typeface="Arial"/>
                <a:ea typeface="Times New Roman"/>
              </a:rPr>
              <a:t>strOut.dAmount</a:t>
            </a:r>
            <a:r>
              <a:rPr lang="en-US" sz="900" i="1" dirty="0">
                <a:latin typeface="Arial"/>
                <a:ea typeface="Times New Roman"/>
              </a:rPr>
              <a:t>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strInsIn.ValorIcms</a:t>
            </a:r>
            <a:r>
              <a:rPr lang="en-US" sz="900" i="1" dirty="0">
                <a:latin typeface="Arial"/>
                <a:ea typeface="Times New Roman"/>
              </a:rPr>
              <a:t> = </a:t>
            </a:r>
            <a:r>
              <a:rPr lang="en-US" sz="900" i="1" dirty="0" err="1">
                <a:latin typeface="Arial"/>
                <a:ea typeface="Times New Roman"/>
              </a:rPr>
              <a:t>strOut.taxAmount</a:t>
            </a:r>
            <a:r>
              <a:rPr lang="en-US" sz="900" i="1" dirty="0">
                <a:latin typeface="Arial"/>
                <a:ea typeface="Times New Roman"/>
              </a:rPr>
              <a:t>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strcpy</a:t>
            </a:r>
            <a:r>
              <a:rPr lang="en-US" sz="900" i="1" dirty="0">
                <a:latin typeface="Arial"/>
                <a:ea typeface="Times New Roman"/>
              </a:rPr>
              <a:t>(</a:t>
            </a:r>
            <a:r>
              <a:rPr lang="en-US" sz="900" i="1" dirty="0" err="1">
                <a:latin typeface="Arial"/>
                <a:ea typeface="Times New Roman"/>
              </a:rPr>
              <a:t>strInsIn.stHashCode,HASH</a:t>
            </a:r>
            <a:r>
              <a:rPr lang="en-US" sz="900" i="1" dirty="0">
                <a:latin typeface="Arial"/>
                <a:ea typeface="Times New Roman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        </a:t>
            </a:r>
            <a:r>
              <a:rPr lang="en-US" sz="900" i="1" dirty="0">
                <a:highlight>
                  <a:srgbClr val="FFFF00"/>
                </a:highlight>
                <a:latin typeface="Arial"/>
                <a:ea typeface="Times New Roman"/>
              </a:rPr>
              <a:t>(INI REQ 55454) </a:t>
            </a:r>
            <a:r>
              <a:rPr lang="en-US" sz="900" i="1" dirty="0">
                <a:latin typeface="Arial"/>
                <a:ea typeface="Times New Roman"/>
              </a:rPr>
              <a:t> 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800" dirty="0" smtClean="0">
                <a:highlight>
                  <a:srgbClr val="FFFF00"/>
                </a:highlight>
                <a:latin typeface="Arial"/>
                <a:ea typeface="Times New Roman"/>
              </a:rPr>
              <a:t>- </a:t>
            </a:r>
            <a:r>
              <a:rPr lang="pt-BR" sz="800" dirty="0">
                <a:highlight>
                  <a:srgbClr val="FFFF00"/>
                </a:highlight>
                <a:latin typeface="Arial"/>
                <a:ea typeface="Times New Roman"/>
              </a:rPr>
              <a:t>VL_BASE_CALCULO_SEM_REDUC, com o VL_BASE_CALCULO_SEM_REDUC do Select03 [DAM8247]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        </a:t>
            </a:r>
            <a:r>
              <a:rPr lang="pt-BR" sz="900" i="1" dirty="0">
                <a:highlight>
                  <a:srgbClr val="FFFF00"/>
                </a:highlight>
                <a:latin typeface="Arial"/>
                <a:ea typeface="Times New Roman"/>
              </a:rPr>
              <a:t>(FIM REQ 55454) </a:t>
            </a:r>
            <a:r>
              <a:rPr lang="pt-BR" sz="900" i="1" dirty="0">
                <a:latin typeface="Arial"/>
                <a:ea typeface="Times New Roman"/>
              </a:rPr>
              <a:t> 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          Insere a fatura na historico_num_notas_fiscais em CUST e ARQ “Insert01”;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          Atualiza a controle_num_notas_fiscais “Update01”;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   Fim Enquanto;</a:t>
            </a:r>
            <a:endParaRPr lang="en-US" sz="11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FATURAS DE TMP_SELECAO_FATURAS_A_FATURAR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Atualizar a DAM 32567 para obter as novas colunas </a:t>
            </a:r>
            <a:r>
              <a:rPr lang="pt-BR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VL_BASE_CALCULO_SEM_REDUC e CD_MODELO_ICMS e atribuir estas novas saídas para a declaração de inserção de HISTORICO_NOTAS_FISCAIS 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Sem tabelas impactadas</a:t>
            </a:r>
            <a:endParaRPr lang="en-US" sz="1200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19" y="2073124"/>
            <a:ext cx="529371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FATURAS DE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TMP_SELECAO_FATURAS_A_FATURAR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76974"/>
              </p:ext>
            </p:extLst>
          </p:nvPr>
        </p:nvGraphicFramePr>
        <p:xfrm>
          <a:off x="6452755" y="3404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2755" y="3404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4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/>
              <a:t>Pseudo-código  : &lt;numera_notas_fiscais&gt;</a:t>
            </a:r>
            <a:endParaRPr lang="en-US" sz="900" dirty="0"/>
          </a:p>
          <a:p>
            <a:r>
              <a:rPr lang="pt-BR" sz="900" b="1" dirty="0"/>
              <a:t>Inicio </a:t>
            </a:r>
            <a:endParaRPr lang="en-US" sz="900" dirty="0"/>
          </a:p>
          <a:p>
            <a:endParaRPr lang="pt-BR" sz="900" i="1" dirty="0" smtClean="0">
              <a:latin typeface="Arial"/>
              <a:ea typeface="Times New Roman"/>
            </a:endParaRPr>
          </a:p>
          <a:p>
            <a:r>
              <a:rPr lang="pt-BR" sz="900" i="1" dirty="0" smtClean="0">
                <a:latin typeface="Arial"/>
                <a:ea typeface="Times New Roman"/>
              </a:rPr>
              <a:t>...</a:t>
            </a:r>
          </a:p>
          <a:p>
            <a:r>
              <a:rPr lang="pt-BR" sz="900" i="1" dirty="0">
                <a:latin typeface="Arial"/>
                <a:ea typeface="Times New Roman"/>
              </a:rPr>
              <a:t>	</a:t>
            </a:r>
            <a:r>
              <a:rPr lang="pt-BR" sz="900" i="1" dirty="0" smtClean="0">
                <a:latin typeface="Arial"/>
                <a:ea typeface="Times New Roman"/>
              </a:rPr>
              <a:t>/* </a:t>
            </a:r>
            <a:r>
              <a:rPr lang="pt-BR" sz="900" i="1" dirty="0">
                <a:latin typeface="Arial"/>
                <a:ea typeface="Times New Roman"/>
              </a:rPr>
              <a:t>Novos Campos da Histórico 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	          strcpy(strInsIn.stNumDocCliente,strOut.stnumDocCliente);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strInsIn.dTotalAmt</a:t>
            </a:r>
            <a:r>
              <a:rPr lang="en-US" sz="900" i="1" dirty="0">
                <a:latin typeface="Arial"/>
                <a:ea typeface="Times New Roman"/>
              </a:rPr>
              <a:t> = </a:t>
            </a:r>
            <a:r>
              <a:rPr lang="en-US" sz="900" i="1" dirty="0" err="1">
                <a:latin typeface="Arial"/>
                <a:ea typeface="Times New Roman"/>
              </a:rPr>
              <a:t>strOut.dTotalAmount</a:t>
            </a:r>
            <a:r>
              <a:rPr lang="en-US" sz="900" i="1" dirty="0">
                <a:latin typeface="Arial"/>
                <a:ea typeface="Times New Roman"/>
              </a:rPr>
              <a:t>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strInsIn.BaseCalculo</a:t>
            </a:r>
            <a:r>
              <a:rPr lang="en-US" sz="900" i="1" dirty="0">
                <a:latin typeface="Arial"/>
                <a:ea typeface="Times New Roman"/>
              </a:rPr>
              <a:t> = </a:t>
            </a:r>
            <a:r>
              <a:rPr lang="en-US" sz="900" i="1" dirty="0" err="1">
                <a:latin typeface="Arial"/>
                <a:ea typeface="Times New Roman"/>
              </a:rPr>
              <a:t>strOut.dAmount</a:t>
            </a:r>
            <a:r>
              <a:rPr lang="en-US" sz="900" i="1" dirty="0">
                <a:latin typeface="Arial"/>
                <a:ea typeface="Times New Roman"/>
              </a:rPr>
              <a:t>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strInsIn.ValorIcms</a:t>
            </a:r>
            <a:r>
              <a:rPr lang="en-US" sz="900" i="1" dirty="0">
                <a:latin typeface="Arial"/>
                <a:ea typeface="Times New Roman"/>
              </a:rPr>
              <a:t> = </a:t>
            </a:r>
            <a:r>
              <a:rPr lang="en-US" sz="900" i="1" dirty="0" err="1">
                <a:latin typeface="Arial"/>
                <a:ea typeface="Times New Roman"/>
              </a:rPr>
              <a:t>strOut.taxAmount</a:t>
            </a:r>
            <a:r>
              <a:rPr lang="en-US" sz="900" i="1" dirty="0">
                <a:latin typeface="Arial"/>
                <a:ea typeface="Times New Roman"/>
              </a:rPr>
              <a:t>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>
                <a:latin typeface="Arial"/>
                <a:ea typeface="Times New Roman"/>
              </a:rPr>
              <a:t>	          </a:t>
            </a:r>
            <a:r>
              <a:rPr lang="en-US" sz="900" i="1" dirty="0" err="1">
                <a:latin typeface="Arial"/>
                <a:ea typeface="Times New Roman"/>
              </a:rPr>
              <a:t>strcpy</a:t>
            </a:r>
            <a:r>
              <a:rPr lang="en-US" sz="900" i="1" dirty="0">
                <a:latin typeface="Arial"/>
                <a:ea typeface="Times New Roman"/>
              </a:rPr>
              <a:t>(</a:t>
            </a:r>
            <a:r>
              <a:rPr lang="en-US" sz="900" i="1" dirty="0" err="1">
                <a:latin typeface="Arial"/>
                <a:ea typeface="Times New Roman"/>
              </a:rPr>
              <a:t>strInsIn.stHashCode,HASH</a:t>
            </a:r>
            <a:r>
              <a:rPr lang="en-US" sz="900" i="1" dirty="0">
                <a:latin typeface="Arial"/>
                <a:ea typeface="Times New Roman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        </a:t>
            </a:r>
            <a:r>
              <a:rPr lang="en-US" sz="900" i="1" dirty="0">
                <a:highlight>
                  <a:srgbClr val="FFFF00"/>
                </a:highlight>
                <a:latin typeface="Arial"/>
                <a:ea typeface="Times New Roman"/>
              </a:rPr>
              <a:t>(INI REQ 55454) </a:t>
            </a:r>
            <a:r>
              <a:rPr lang="en-US" sz="900" i="1" dirty="0">
                <a:latin typeface="Arial"/>
                <a:ea typeface="Times New Roman"/>
              </a:rPr>
              <a:t> 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800" dirty="0" smtClean="0">
                <a:highlight>
                  <a:srgbClr val="FFFF00"/>
                </a:highlight>
                <a:latin typeface="Arial"/>
                <a:ea typeface="Times New Roman"/>
              </a:rPr>
              <a:t>- </a:t>
            </a:r>
            <a:r>
              <a:rPr lang="pt-BR" sz="800" dirty="0">
                <a:highlight>
                  <a:srgbClr val="FFFF00"/>
                </a:highlight>
                <a:latin typeface="Arial"/>
                <a:ea typeface="Times New Roman"/>
              </a:rPr>
              <a:t>VL_BASE_CALCULO_SEM_REDUC, com o VL_BASE_CALCULO_SEM_REDUC do Select03 [DAM8247]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        </a:t>
            </a:r>
            <a:r>
              <a:rPr lang="pt-BR" sz="900" i="1" dirty="0">
                <a:highlight>
                  <a:srgbClr val="FFFF00"/>
                </a:highlight>
                <a:latin typeface="Arial"/>
                <a:ea typeface="Times New Roman"/>
              </a:rPr>
              <a:t>(FIM REQ 55454) </a:t>
            </a:r>
            <a:r>
              <a:rPr lang="pt-BR" sz="900" i="1" dirty="0">
                <a:latin typeface="Arial"/>
                <a:ea typeface="Times New Roman"/>
              </a:rPr>
              <a:t> 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i="1" dirty="0">
                <a:latin typeface="Arial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          Insere a fatura na historico_num_notas_fiscais em CUST e ARQ “Insert01”;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          Atualiza a controle_num_notas_fiscais “Update01”;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   Fim Enquanto;</a:t>
            </a:r>
            <a:endParaRPr lang="en-US" sz="11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646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 INFORMAÇÃO DE ITEMS PARA TABELA HISTORICO_NOTAS_FISCAIS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Atualizar a DAM 32626 e 8247 para inserir 2 novas informações </a:t>
            </a:r>
            <a:r>
              <a:rPr lang="pt-BR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VL_BASE_CALCULO_SEM_REDUC e CD_MODELO_ICMS para tabela HISTORICO_NOTAS_FISCAIS 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HISTORICO_NOTAS_FISCAIS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Adicionada a coluna VL_BASE_CALCULO_SEM_REDUC que contem o montante dos itens já excluídos pelo imposto rediuzido.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Adicionado o CD_MODELO_ICMS que indica os produtos de TV.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15756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 INFORMAÇÃO DE ITEMS PARA TABELA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HISTORICO_NOTAS_FISCAIS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bp_int_cb_numnf_hash.sh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8905"/>
              </p:ext>
            </p:extLst>
          </p:nvPr>
        </p:nvGraphicFramePr>
        <p:xfrm>
          <a:off x="6504709" y="342246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04709" y="342246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7345"/>
              </p:ext>
            </p:extLst>
          </p:nvPr>
        </p:nvGraphicFramePr>
        <p:xfrm>
          <a:off x="6515100" y="41342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5100" y="41342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5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programa foi criado para atribuir uma nota fiscal aos itens aplicados com imposto ISS e inserir esta informação na nova tabela criada TB_HISTORICO_NOTAS_FISCAIS_ISS. Aqueles com open_item_id 10 e 78 foram gerados com nota fiscal única via seqüencia, caso contrario,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registros serão atribuídos com BILL_REF_NO.</a:t>
            </a: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1" y="4462024"/>
            <a:ext cx="5041400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os #P: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Anteriormente, o imposto ISS estava sendo processado nos programas numerador (bp_int_cb_sel_fat_numnf e bp_int_cb_numnf_hash).  Quando os produtos #Ps foram introduzidos, seus produtos da Fixa foram aplicados com imposto ISS diferente daquele da Móvel. Portanto, a alteração foi para separar a numeração do imposto ISS do processo existente e aplicar as novas regras na geração e atribuição de nota_fiscal. 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8637" y="1587139"/>
            <a:ext cx="7325590" cy="98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 do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dos Impostos</a:t>
            </a: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objetivo principal deste módulo é agrupar impostos e atribuir o número de nota fiscal para cada open_item_id ou provedor de serviço em uma fatura. Cada nota fiscal será impressa na fatura do cliente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será enviada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via relatórios de imposto.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8637" y="4252902"/>
            <a:ext cx="7325590" cy="177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Necessidades para a demanda dos #Ps</a:t>
            </a: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dos produtos ofertados pelas demandas dos #Ps são os Produtos TV.  Estes produtos foram tratados de forma diferente e sob a nova regra que afirma que o imposto será reduzido, mas seus impostos não podem ser reembolsados quando o ajuste para a fatura é feito, seja sob o convênio 86 ou convênio 39. Com isso, um novo pacote de imposto foi criado e deve ser considerado no tratamento dos impostos.</a:t>
            </a: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Também, para alguns dos produtos da Fixa dos #Ps será aplicado um imposto ISS diferente da móvel.  Como resultado, esta demanda irá separar a numeração do ICMS e ISS.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0363303"/>
              </p:ext>
            </p:extLst>
          </p:nvPr>
        </p:nvGraphicFramePr>
        <p:xfrm>
          <a:off x="308264" y="149051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322674"/>
              </p:ext>
            </p:extLst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1363" y="1848620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>
            <a:hlinkClick r:id="rId2" action="ppaction://hlinksldjump"/>
          </p:cNvPr>
          <p:cNvSpPr/>
          <p:nvPr/>
        </p:nvSpPr>
        <p:spPr>
          <a:xfrm>
            <a:off x="3529813" y="2725373"/>
            <a:ext cx="2777469" cy="467092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Obter o Ciclo e Período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>
            <a:hlinkClick r:id="rId2" action="ppaction://hlinksldjump"/>
          </p:cNvPr>
          <p:cNvSpPr/>
          <p:nvPr/>
        </p:nvSpPr>
        <p:spPr>
          <a:xfrm>
            <a:off x="3533953" y="3446751"/>
            <a:ext cx="2769825" cy="476643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Extrair as faturas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>
            <a:hlinkClick r:id="rId2" action="ppaction://hlinksldjump"/>
          </p:cNvPr>
          <p:cNvSpPr/>
          <p:nvPr/>
        </p:nvSpPr>
        <p:spPr>
          <a:xfrm>
            <a:off x="3533953" y="4158564"/>
            <a:ext cx="2769825" cy="476643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Atribuir a NUM_NOTA_FISCAL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>
            <a:hlinkClick r:id="rId2" action="ppaction://hlinksldjump"/>
          </p:cNvPr>
          <p:cNvSpPr/>
          <p:nvPr/>
        </p:nvSpPr>
        <p:spPr>
          <a:xfrm>
            <a:off x="3529812" y="4873399"/>
            <a:ext cx="2769825" cy="476643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Inserir </a:t>
            </a:r>
            <a:r>
              <a:rPr lang="pt-BR" sz="1000" dirty="0">
                <a:solidFill>
                  <a:schemeClr val="tx1"/>
                </a:solidFill>
              </a:rPr>
              <a:t>as informações </a:t>
            </a:r>
            <a:r>
              <a:rPr lang="pt-BR" sz="1000" dirty="0" smtClean="0">
                <a:solidFill>
                  <a:schemeClr val="tx1"/>
                </a:solidFill>
              </a:rPr>
              <a:t>de itens na tabela TB_HISTORICO_NOTAS_FISCAIS_ISS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25" idx="0"/>
          </p:cNvCxnSpPr>
          <p:nvPr/>
        </p:nvCxnSpPr>
        <p:spPr>
          <a:xfrm>
            <a:off x="4918548" y="3192465"/>
            <a:ext cx="318" cy="254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2"/>
            <a:endCxn id="26" idx="0"/>
          </p:cNvCxnSpPr>
          <p:nvPr/>
        </p:nvCxnSpPr>
        <p:spPr>
          <a:xfrm>
            <a:off x="4918866" y="3923394"/>
            <a:ext cx="0" cy="23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30" idx="0"/>
          </p:cNvCxnSpPr>
          <p:nvPr/>
        </p:nvCxnSpPr>
        <p:spPr>
          <a:xfrm flipH="1">
            <a:off x="4914725" y="4635207"/>
            <a:ext cx="4141" cy="23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latin typeface="Arial"/>
                <a:ea typeface="Times New Roman"/>
                <a:cs typeface="Times New Roman"/>
              </a:rPr>
              <a:t>Pseudo-código: &lt;extrairDados&gt;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dirty="0">
                <a:latin typeface="Courier New"/>
                <a:ea typeface="Times New Roman"/>
              </a:rPr>
              <a:t>INÍCIO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EXECUTAR SELECT01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ENQUANTO (Existe registros) FAÇA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    </a:t>
            </a:r>
            <a:r>
              <a:rPr lang="en-US" sz="900" dirty="0">
                <a:latin typeface="Courier New"/>
                <a:ea typeface="Times New Roman"/>
              </a:rPr>
              <a:t>SELECT02.input1 = </a:t>
            </a:r>
            <a:r>
              <a:rPr lang="en-US" sz="900" dirty="0" err="1">
                <a:latin typeface="Courier New"/>
                <a:ea typeface="Times New Roman"/>
              </a:rPr>
              <a:t>cod_processo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>
                <a:latin typeface="Courier New"/>
                <a:ea typeface="Times New Roman"/>
              </a:rPr>
              <a:t>    SELECT02.input2 = </a:t>
            </a:r>
            <a:r>
              <a:rPr lang="en-US" sz="900" dirty="0" err="1">
                <a:latin typeface="Courier New"/>
                <a:ea typeface="Times New Roman"/>
              </a:rPr>
              <a:t>Primeiro</a:t>
            </a:r>
            <a:r>
              <a:rPr lang="en-US" sz="900" dirty="0">
                <a:latin typeface="Courier New"/>
                <a:ea typeface="Times New Roman"/>
              </a:rPr>
              <a:t> </a:t>
            </a:r>
            <a:r>
              <a:rPr lang="en-US" sz="900" dirty="0" err="1">
                <a:latin typeface="Courier New"/>
                <a:ea typeface="Times New Roman"/>
              </a:rPr>
              <a:t>caractere</a:t>
            </a:r>
            <a:r>
              <a:rPr lang="en-US" sz="900" dirty="0">
                <a:latin typeface="Courier New"/>
                <a:ea typeface="Times New Roman"/>
              </a:rPr>
              <a:t> de SELECT01.bill_period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>
                <a:latin typeface="Courier New"/>
                <a:ea typeface="Times New Roman"/>
              </a:rPr>
              <a:t>    EXECUTAR SELECT02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>
                <a:latin typeface="Courier New"/>
                <a:ea typeface="Times New Roman"/>
              </a:rPr>
              <a:t>    SELECT03.input1 = </a:t>
            </a:r>
            <a:r>
              <a:rPr lang="en-US" sz="900" dirty="0" err="1">
                <a:latin typeface="Courier New"/>
                <a:ea typeface="Times New Roman"/>
              </a:rPr>
              <a:t>Primeiro</a:t>
            </a:r>
            <a:r>
              <a:rPr lang="en-US" sz="900" dirty="0">
                <a:latin typeface="Courier New"/>
                <a:ea typeface="Times New Roman"/>
              </a:rPr>
              <a:t> </a:t>
            </a:r>
            <a:r>
              <a:rPr lang="en-US" sz="900" dirty="0" err="1">
                <a:latin typeface="Courier New"/>
                <a:ea typeface="Times New Roman"/>
              </a:rPr>
              <a:t>caractere</a:t>
            </a:r>
            <a:r>
              <a:rPr lang="en-US" sz="900" dirty="0">
                <a:latin typeface="Courier New"/>
                <a:ea typeface="Times New Roman"/>
              </a:rPr>
              <a:t> de SELECT01.bill_period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>
                <a:latin typeface="Courier New"/>
                <a:ea typeface="Times New Roman"/>
              </a:rPr>
              <a:t>    SELECT03.input2 = SELECT02.output</a:t>
            </a:r>
            <a:endParaRPr lang="en-US" sz="11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123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OBTER O CICLO E PERÍODO PARA A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EXECUÇÃO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Criar 2 novas consultas para identificar o ciclo de clientes atualmente sendo processados e a data de processamento que será usada como base da fatura a ser extraída.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Sem</a:t>
            </a:r>
            <a:r>
              <a:rPr lang="en-US" sz="1200" dirty="0" smtClean="0"/>
              <a:t> </a:t>
            </a:r>
            <a:r>
              <a:rPr lang="en-US" sz="1200" dirty="0" err="1" smtClean="0"/>
              <a:t>impacto</a:t>
            </a:r>
            <a:r>
              <a:rPr lang="en-US" sz="1200" dirty="0" smtClean="0"/>
              <a:t> </a:t>
            </a:r>
            <a:r>
              <a:rPr lang="en-US" sz="1200" dirty="0" err="1" smtClean="0"/>
              <a:t>nas</a:t>
            </a:r>
            <a:r>
              <a:rPr lang="en-US" sz="1200" dirty="0" smtClean="0"/>
              <a:t> </a:t>
            </a:r>
            <a:r>
              <a:rPr lang="en-US" sz="1200" dirty="0" err="1" smtClean="0"/>
              <a:t>tabelas</a:t>
            </a:r>
            <a:r>
              <a:rPr lang="en-US" sz="1200" dirty="0" smtClean="0"/>
              <a:t>.</a:t>
            </a:r>
            <a:endParaRPr lang="en-US" sz="1200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358087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OBTER O CICLO E PERÍODO PARA A EXECUÇÃO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73677"/>
              </p:ext>
            </p:extLst>
          </p:nvPr>
        </p:nvGraphicFramePr>
        <p:xfrm>
          <a:off x="6390409" y="3404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0409" y="3404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09389"/>
              </p:ext>
            </p:extLst>
          </p:nvPr>
        </p:nvGraphicFramePr>
        <p:xfrm>
          <a:off x="6390409" y="41966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0409" y="41966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latin typeface="Arial"/>
                <a:ea typeface="Times New Roman"/>
                <a:cs typeface="Times New Roman"/>
              </a:rPr>
              <a:t>Pseudo-código: &lt;extrairDados&gt;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dirty="0">
                <a:latin typeface="Courier New"/>
                <a:ea typeface="Times New Roman"/>
              </a:rPr>
              <a:t>INÍCIO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 smtClean="0">
                <a:latin typeface="Courier New"/>
                <a:ea typeface="Times New Roman"/>
              </a:rPr>
              <a:t>…</a:t>
            </a:r>
          </a:p>
          <a:p>
            <a:endParaRPr lang="en-US" sz="900" dirty="0">
              <a:effectLst/>
              <a:latin typeface="Courier New"/>
              <a:ea typeface="Times New Roman"/>
            </a:endParaRPr>
          </a:p>
          <a:p>
            <a:r>
              <a:rPr lang="en-US" sz="1100" dirty="0">
                <a:latin typeface="Courier New"/>
                <a:ea typeface="Times New Roman"/>
              </a:rPr>
              <a:t> SELECT03.input1 = </a:t>
            </a:r>
            <a:r>
              <a:rPr lang="en-US" sz="1100" dirty="0" err="1">
                <a:latin typeface="Courier New"/>
                <a:ea typeface="Times New Roman"/>
              </a:rPr>
              <a:t>Primeiro</a:t>
            </a:r>
            <a:r>
              <a:rPr lang="en-US" sz="1100" dirty="0">
                <a:latin typeface="Courier New"/>
                <a:ea typeface="Times New Roman"/>
              </a:rPr>
              <a:t> </a:t>
            </a:r>
            <a:r>
              <a:rPr lang="en-US" sz="1100" dirty="0" err="1">
                <a:latin typeface="Courier New"/>
                <a:ea typeface="Times New Roman"/>
              </a:rPr>
              <a:t>caractere</a:t>
            </a:r>
            <a:r>
              <a:rPr lang="en-US" sz="1100" dirty="0">
                <a:latin typeface="Courier New"/>
                <a:ea typeface="Times New Roman"/>
              </a:rPr>
              <a:t> de SELECT01.bill_period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en-US" sz="1100" dirty="0">
                <a:latin typeface="Courier New"/>
                <a:ea typeface="Times New Roman"/>
              </a:rPr>
              <a:t>    SELECT03.input2 = SELECT02.output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en-US" sz="1100" dirty="0">
                <a:latin typeface="Courier New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en-US" sz="1100" dirty="0">
                <a:latin typeface="Courier New"/>
                <a:ea typeface="Times New Roman"/>
              </a:rPr>
              <a:t>    EXECUTAR SELECT03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en-US" sz="1100" dirty="0">
                <a:latin typeface="Courier New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en-US" sz="1100" dirty="0">
                <a:latin typeface="Courier New"/>
                <a:ea typeface="Times New Roman"/>
              </a:rPr>
              <a:t>    </a:t>
            </a:r>
            <a:r>
              <a:rPr lang="pt-BR" sz="1100" dirty="0">
                <a:latin typeface="Courier New"/>
                <a:ea typeface="Times New Roman"/>
              </a:rPr>
              <a:t>ENQUANTO (Existe registros) FAÇA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400" dirty="0">
                <a:latin typeface="Arial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400" dirty="0">
                <a:latin typeface="Arial"/>
                <a:ea typeface="Times New Roman"/>
              </a:rPr>
              <a:t>Version Label: RL_NOV0112_55454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400" dirty="0">
                <a:latin typeface="Arial"/>
                <a:ea typeface="Times New Roman"/>
              </a:rPr>
              <a:t>Linha: 471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Arial"/>
                <a:ea typeface="Times New Roman"/>
              </a:rPr>
              <a:t>	(INI REQ 55454_2)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SE open_item_id </a:t>
            </a:r>
            <a:r>
              <a:rPr lang="pt-BR" sz="1100" strike="sngStrike" dirty="0">
                <a:latin typeface="Courier New"/>
                <a:ea typeface="Times New Roman"/>
              </a:rPr>
              <a:t>= TELEMAR</a:t>
            </a:r>
            <a:r>
              <a:rPr lang="pt-BR" sz="1100" dirty="0">
                <a:latin typeface="Courier New"/>
                <a:ea typeface="Times New Roman"/>
              </a:rPr>
              <a:t> != MOVEL &amp;&amp; open_item_id != </a:t>
            </a:r>
            <a:r>
              <a:rPr lang="pt-BR" sz="1100" dirty="0">
                <a:latin typeface="Arial"/>
                <a:ea typeface="Times New Roman"/>
                <a:cs typeface="Times New Roman"/>
              </a:rPr>
              <a:t>TELEMAR</a:t>
            </a:r>
            <a:r>
              <a:rPr lang="pt-BR" sz="1100" dirty="0">
                <a:latin typeface="Courier New"/>
                <a:ea typeface="Times New Roman"/>
              </a:rPr>
              <a:t>  ENTAO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Arial"/>
                <a:ea typeface="Times New Roman"/>
              </a:rPr>
              <a:t>	(FIM REQ 55454_2)</a:t>
            </a:r>
            <a:endParaRPr lang="en-US" sz="11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FATURAS</a:t>
            </a: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Criar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uma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instrução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extrair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faturas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imposto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ISS e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data de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preparação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que o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extraído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OI.PRODUCAO_HISTORICO.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impacto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quaisquer</a:t>
            </a:r>
            <a:r>
              <a:rPr lang="en-US" sz="1200" dirty="0"/>
              <a:t> </a:t>
            </a:r>
            <a:r>
              <a:rPr lang="en-US" sz="1200" dirty="0" err="1"/>
              <a:t>tabelas</a:t>
            </a:r>
            <a:endParaRPr lang="en-US" sz="1200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358087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OBTER O CICLO E PERÍODO PARA A EXECUÇÃO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60640"/>
              </p:ext>
            </p:extLst>
          </p:nvPr>
        </p:nvGraphicFramePr>
        <p:xfrm>
          <a:off x="6328064" y="354018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8064" y="354018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latin typeface="Arial"/>
                <a:ea typeface="Times New Roman"/>
                <a:cs typeface="Times New Roman"/>
              </a:rPr>
              <a:t>Pseudo-código: &lt;extrairDados&gt;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dirty="0">
                <a:latin typeface="Courier New"/>
                <a:ea typeface="Times New Roman"/>
              </a:rPr>
              <a:t>INÍCIO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 smtClean="0">
                <a:latin typeface="Courier New"/>
                <a:ea typeface="Times New Roman"/>
              </a:rPr>
              <a:t>…</a:t>
            </a:r>
          </a:p>
          <a:p>
            <a:endParaRPr lang="en-US" sz="900" dirty="0">
              <a:effectLst/>
              <a:latin typeface="Courier New"/>
              <a:ea typeface="Times New Roman"/>
            </a:endParaRPr>
          </a:p>
          <a:p>
            <a:r>
              <a:rPr lang="en-US" sz="1100" dirty="0" smtClean="0">
                <a:latin typeface="Courier New"/>
                <a:ea typeface="Times New Roman"/>
              </a:rPr>
              <a:t> </a:t>
            </a:r>
            <a:r>
              <a:rPr lang="pt-BR" sz="1100" dirty="0">
                <a:latin typeface="Courier New"/>
                <a:ea typeface="Times New Roman"/>
              </a:rPr>
              <a:t>ENQUANTO (Existe registros) FAÇA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400" dirty="0">
                <a:latin typeface="Arial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400" dirty="0">
                <a:latin typeface="Arial"/>
                <a:ea typeface="Times New Roman"/>
              </a:rPr>
              <a:t>Version Label: RL_NOV0112_55454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400" dirty="0">
                <a:latin typeface="Arial"/>
                <a:ea typeface="Times New Roman"/>
              </a:rPr>
              <a:t>Linha: 471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Arial"/>
                <a:ea typeface="Times New Roman"/>
              </a:rPr>
              <a:t>	(INI REQ 55454_2)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SE open_item_id </a:t>
            </a:r>
            <a:r>
              <a:rPr lang="pt-BR" sz="1100" strike="sngStrike" dirty="0">
                <a:latin typeface="Courier New"/>
                <a:ea typeface="Times New Roman"/>
              </a:rPr>
              <a:t>= TELEMAR</a:t>
            </a:r>
            <a:r>
              <a:rPr lang="pt-BR" sz="1100" dirty="0">
                <a:latin typeface="Courier New"/>
                <a:ea typeface="Times New Roman"/>
              </a:rPr>
              <a:t> != MOVEL &amp;&amp; open_item_id != </a:t>
            </a:r>
            <a:r>
              <a:rPr lang="pt-BR" sz="1100" dirty="0">
                <a:latin typeface="Arial"/>
                <a:ea typeface="Times New Roman"/>
                <a:cs typeface="Times New Roman"/>
              </a:rPr>
              <a:t>TELEMAR</a:t>
            </a:r>
            <a:r>
              <a:rPr lang="pt-BR" sz="1100" dirty="0">
                <a:latin typeface="Courier New"/>
                <a:ea typeface="Times New Roman"/>
              </a:rPr>
              <a:t>  ENTAO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Arial"/>
                <a:ea typeface="Times New Roman"/>
              </a:rPr>
              <a:t>	(FIM REQ 55454_2)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    EXECUTAR FUNÇÃO </a:t>
            </a:r>
            <a:r>
              <a:rPr lang="pt-BR" sz="1100" b="1" dirty="0">
                <a:latin typeface="Courier New"/>
                <a:ea typeface="Times New Roman"/>
              </a:rPr>
              <a:t>Obter Proximo Valor da Sequencia de notas fiscais de ISS Fixo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    Definir o número da Nota Fiscal para o próximo valor da 			seqüência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SENAO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    Definir o número da Nota Fiscal o valor de BILL_REF_NO        	  FIM SE</a:t>
            </a:r>
            <a:endParaRPr lang="en-US" sz="11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ATRIBUIR A NUM_NOTA_FISCAL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Neste fluxo, o open_item_id está sendo avaliado. Estes registros com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open_item_id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de itens de faturamento (90 e 12) serão atribuídos com BILL_REF_NO enquanto os outros serão atribuídos com um número único e sequencial de NUM_NOTA_FISCAL  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Sem</a:t>
            </a:r>
            <a:r>
              <a:rPr lang="en-US" sz="1200" dirty="0" smtClean="0"/>
              <a:t> </a:t>
            </a:r>
            <a:r>
              <a:rPr lang="en-US" sz="1200" dirty="0" err="1" smtClean="0"/>
              <a:t>impacto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quaisquer</a:t>
            </a:r>
            <a:r>
              <a:rPr lang="en-US" sz="1200" dirty="0" smtClean="0"/>
              <a:t> </a:t>
            </a:r>
            <a:r>
              <a:rPr lang="en-US" sz="1200" dirty="0" err="1" smtClean="0"/>
              <a:t>tabelas</a:t>
            </a:r>
            <a:r>
              <a:rPr lang="en-US" sz="1200" dirty="0" smtClean="0"/>
              <a:t>.</a:t>
            </a:r>
            <a:endParaRPr lang="en-US" sz="1200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3127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ATRIBUIR A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NUM_NOTA_FISCAL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70110"/>
              </p:ext>
            </p:extLst>
          </p:nvPr>
        </p:nvGraphicFramePr>
        <p:xfrm>
          <a:off x="6276109" y="354345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6109" y="354345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3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220" y="2073124"/>
            <a:ext cx="434452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ATRIBUIR 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NUM_NOTA_FISCAL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Mockup 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itens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notas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fisciais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s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560" y="3016019"/>
            <a:ext cx="5431790" cy="171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3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latin typeface="Arial"/>
                <a:ea typeface="Times New Roman"/>
                <a:cs typeface="Times New Roman"/>
              </a:rPr>
              <a:t>Pseudo-código: &lt;extrairDados&gt;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dirty="0">
                <a:latin typeface="Courier New"/>
                <a:ea typeface="Times New Roman"/>
              </a:rPr>
              <a:t>INÍCIO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en-US" sz="900" dirty="0" smtClean="0">
                <a:latin typeface="Courier New"/>
                <a:ea typeface="Times New Roman"/>
              </a:rPr>
              <a:t>…</a:t>
            </a:r>
          </a:p>
          <a:p>
            <a:endParaRPr lang="en-US" sz="900" dirty="0">
              <a:effectLst/>
              <a:latin typeface="Courier New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	  Preencher os campos de entrada de INSERT01 seguinte arquivo de data 		mapping.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SE erro ENTÂO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	      Registrar uma mensagem de erro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SE NAO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    Insere a dados na tb_historico_notas_fiscais_iss em CUST e ARQ “Insert01”;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    Criar checkpoint</a:t>
            </a:r>
            <a:endParaRPr lang="en-US" sz="16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        FIM SE</a:t>
            </a:r>
            <a:endParaRPr lang="en-US" sz="11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0" y="2114687"/>
            <a:ext cx="4450289" cy="17389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AS INFORMAÇÕES DE ITENS NA TABELA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TB_HISTORICO_NOTAS_FISCAIS_ISS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Neste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fluxo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itens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com o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num_nota_fiscal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gerada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será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inserida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 TB_HISTORICO_NOTAS_FISCAIS_ISS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 smtClean="0"/>
              <a:t>Sem</a:t>
            </a:r>
            <a:r>
              <a:rPr lang="en-US" sz="1200" dirty="0" smtClean="0"/>
              <a:t> </a:t>
            </a:r>
            <a:r>
              <a:rPr lang="en-US" sz="1200" dirty="0" err="1" smtClean="0"/>
              <a:t>impacto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quaisquer</a:t>
            </a:r>
            <a:r>
              <a:rPr lang="en-US" sz="1200" dirty="0" smtClean="0"/>
              <a:t> </a:t>
            </a:r>
            <a:r>
              <a:rPr lang="en-US" sz="1200" dirty="0" err="1" smtClean="0"/>
              <a:t>tabelas</a:t>
            </a:r>
            <a:r>
              <a:rPr lang="en-US" sz="1200" dirty="0" smtClean="0"/>
              <a:t>.</a:t>
            </a:r>
            <a:endParaRPr lang="en-US" sz="1200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19" y="2073124"/>
            <a:ext cx="558675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AS INFORMAÇÕES DE ITENS NA TABELA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TB_HISTORICO_NOTAS_FISCAIS_ISS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bp_int_cb_numnf_iss.sh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662271"/>
              </p:ext>
            </p:extLst>
          </p:nvPr>
        </p:nvGraphicFramePr>
        <p:xfrm>
          <a:off x="5985163" y="354345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5163" y="354345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6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0" y="1398866"/>
            <a:ext cx="9141069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Programa e fluxo de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dos Impostos</a:t>
            </a: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0" y="2436195"/>
            <a:ext cx="422821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 Impactados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bp_int_cb_sel_fat_numnf.sh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bp_int_cb_numnf_hash.sh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bp_int_cb_numnf_iss.sh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3500" y="2439227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módulo</a:t>
            </a:r>
            <a:endParaRPr lang="pt-BR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281" y="3678380"/>
            <a:ext cx="2265219" cy="619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BP_INT_CB_SEL_FAT_NUMNF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2282" y="4449734"/>
            <a:ext cx="2265218" cy="619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BP_INT_CB_NUMNF_HASH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2282" y="5268189"/>
            <a:ext cx="2265218" cy="6194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BP_INT_CB_NUMNF_ISS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2517" y="3678380"/>
            <a:ext cx="2795156" cy="333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TMP_SELECAO_FATURAS_A_FATURAR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22516" y="4238237"/>
            <a:ext cx="2795156" cy="333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EXECUCAO_NUMERADOR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22516" y="4676761"/>
            <a:ext cx="2795156" cy="411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HISTORICO_NOTAS_FISCAIS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(HISTORICO_NF_PROFORMA)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2517" y="5306282"/>
            <a:ext cx="2795156" cy="333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CONTROLE_NUM_NOTAS_FISCAIS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9051" y="5769170"/>
            <a:ext cx="2795156" cy="333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TB_HISTORICO_NOTAS_FISCAIS_ISS</a:t>
            </a:r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 flipV="1">
            <a:off x="2857500" y="3845260"/>
            <a:ext cx="665017" cy="142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3"/>
            <a:endCxn id="21" idx="1"/>
          </p:cNvCxnSpPr>
          <p:nvPr/>
        </p:nvCxnSpPr>
        <p:spPr>
          <a:xfrm flipV="1">
            <a:off x="2857500" y="4405117"/>
            <a:ext cx="665016" cy="35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3" idx="1"/>
          </p:cNvCxnSpPr>
          <p:nvPr/>
        </p:nvCxnSpPr>
        <p:spPr>
          <a:xfrm>
            <a:off x="2857500" y="4759471"/>
            <a:ext cx="665016" cy="12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26" idx="1"/>
          </p:cNvCxnSpPr>
          <p:nvPr/>
        </p:nvCxnSpPr>
        <p:spPr>
          <a:xfrm>
            <a:off x="2857500" y="4759471"/>
            <a:ext cx="665017" cy="71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3"/>
            <a:endCxn id="30" idx="1"/>
          </p:cNvCxnSpPr>
          <p:nvPr/>
        </p:nvCxnSpPr>
        <p:spPr>
          <a:xfrm>
            <a:off x="2857500" y="5577926"/>
            <a:ext cx="661551" cy="35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unched Tape 34"/>
          <p:cNvSpPr/>
          <p:nvPr/>
        </p:nvSpPr>
        <p:spPr>
          <a:xfrm>
            <a:off x="7491845" y="4539576"/>
            <a:ext cx="1267690" cy="73891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BIF FEEDFILE/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FATURA</a:t>
            </a:r>
          </a:p>
        </p:txBody>
      </p:sp>
      <p:cxnSp>
        <p:nvCxnSpPr>
          <p:cNvPr id="37" name="Straight Arrow Connector 36"/>
          <p:cNvCxnSpPr>
            <a:stCxn id="3" idx="2"/>
            <a:endCxn id="18" idx="0"/>
          </p:cNvCxnSpPr>
          <p:nvPr/>
        </p:nvCxnSpPr>
        <p:spPr>
          <a:xfrm>
            <a:off x="1724891" y="4297853"/>
            <a:ext cx="0" cy="151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unched Tape 37"/>
          <p:cNvSpPr/>
          <p:nvPr/>
        </p:nvSpPr>
        <p:spPr>
          <a:xfrm>
            <a:off x="7450280" y="5594928"/>
            <a:ext cx="1267690" cy="73891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RELATÓRIO DE IMPOSTOS</a:t>
            </a:r>
          </a:p>
        </p:txBody>
      </p:sp>
      <p:cxnSp>
        <p:nvCxnSpPr>
          <p:cNvPr id="40" name="Straight Arrow Connector 39"/>
          <p:cNvCxnSpPr>
            <a:stCxn id="23" idx="3"/>
            <a:endCxn id="35" idx="1"/>
          </p:cNvCxnSpPr>
          <p:nvPr/>
        </p:nvCxnSpPr>
        <p:spPr>
          <a:xfrm>
            <a:off x="6317672" y="4882419"/>
            <a:ext cx="1174173" cy="2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3"/>
            <a:endCxn id="38" idx="1"/>
          </p:cNvCxnSpPr>
          <p:nvPr/>
        </p:nvCxnSpPr>
        <p:spPr>
          <a:xfrm>
            <a:off x="6317672" y="4882419"/>
            <a:ext cx="1132608" cy="1081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3"/>
            <a:endCxn id="38" idx="1"/>
          </p:cNvCxnSpPr>
          <p:nvPr/>
        </p:nvCxnSpPr>
        <p:spPr>
          <a:xfrm>
            <a:off x="6314207" y="5936050"/>
            <a:ext cx="1136073" cy="28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3"/>
            <a:endCxn id="35" idx="1"/>
          </p:cNvCxnSpPr>
          <p:nvPr/>
        </p:nvCxnSpPr>
        <p:spPr>
          <a:xfrm flipV="1">
            <a:off x="6314207" y="4909034"/>
            <a:ext cx="1177638" cy="1027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792523"/>
            <a:ext cx="5041400" cy="299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programa extraí todos os itens de fatura com imposto ICMS em um dado ciclo da fatura. Este processo agrupa os itens por bill_ref_no, bill_ref_resets, estados (UF), open_item_id e statement_date (mês e ano) e totaliza os valores de imposto ICMS e seu montante baseado.  As informações processadas são inseridas na tabela temporária TMP_SELECAO_FATURAS_A_FATURAR.</a:t>
            </a:r>
          </a:p>
          <a:p>
            <a:pPr marL="846781" lvl="2" algn="just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Além disso, este processo também determina as contas com ajustes em suas faturas anteriores. Sob o convênio 86, qualquer imposto correspondente ao ajuste pode ser deduzido do imposto atual como forma de reembolso do governo.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617270"/>
            <a:ext cx="5041400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os #Ps: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demanda dos #Ps oferta produtos TV e introduz uma nova abordagem na taxação deles.  Enquanto estes produtos serão aplicados com imposto reduzido, a Oi não terá autorização para reembolsar uma vez que o ajuste seja feito no item.  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esta nova regra, a solução foi criar um novo pacote de imposto [REDUC TAX] que reduziria o imposto ICMS aplicado por Estado.  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bp_int_cb_sel_fat_numnf.sh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7892" y="1862807"/>
            <a:ext cx="5041400" cy="4769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os #P: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resultado, o programa bp_int_cb_sel_fat_numnf foi modificado para considerar o imposto reduzido na computação da Base de Cálculo do imposto ICMS.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alteração inclui a modificação da tabela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temporária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TMP_SELECAO_FATURAS_A_FATURAR para adicionar as duas novas colunas VL_BASE_CALCULO_SEM_REDUC e CD_MODELO_ICMS.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Outras Modificações:</a:t>
            </a:r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Remoção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2 parâmetros da linha de comando [open_item_id_billing e provider_id_billing] para permitir ao programa ser executado independente se é Móvel ou WLL.</a:t>
            </a:r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Inclusão de uma nova informação [cd_modelo_icms] que diferencia produtos de TV de outros itens.  CD_MODELO_ICMS 21 será atribuído aos itens com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open_item_id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96 [Oi TV] e 97 [Oi Comunicações] enquanto que CD_MODELO_ICMS 22 foi definido para outros itens.</a:t>
            </a:r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Remoção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extração de registros com imposto ISS.</a:t>
            </a:r>
          </a:p>
          <a:p>
            <a:pPr marL="846781" lvl="2">
              <a:lnSpc>
                <a:spcPct val="107000"/>
              </a:lnSpc>
            </a:pP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bp_int_cb_sel_fat_numnf.sh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7239" y="1806726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>
            <a:hlinkClick r:id="rId2" action="ppaction://hlinksldjump"/>
          </p:cNvPr>
          <p:cNvSpPr/>
          <p:nvPr/>
        </p:nvSpPr>
        <p:spPr>
          <a:xfrm>
            <a:off x="3727240" y="2317673"/>
            <a:ext cx="2777469" cy="46709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Buscar o período para processar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>
            <a:hlinkClick r:id="rId2" action="ppaction://hlinksldjump"/>
          </p:cNvPr>
          <p:cNvSpPr/>
          <p:nvPr/>
        </p:nvSpPr>
        <p:spPr>
          <a:xfrm>
            <a:off x="3731380" y="3039051"/>
            <a:ext cx="2769825" cy="47664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Extrair todos os itens com imposto ICMS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>
            <a:hlinkClick r:id="rId2" action="ppaction://hlinksldjump"/>
          </p:cNvPr>
          <p:cNvSpPr/>
          <p:nvPr/>
        </p:nvSpPr>
        <p:spPr>
          <a:xfrm>
            <a:off x="3731380" y="3750864"/>
            <a:ext cx="2769825" cy="47664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Buscar por ajustes de conta elegível para reembolso/recuperação sob o convênio 86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>
            <a:hlinkClick r:id="rId2" action="ppaction://hlinksldjump"/>
          </p:cNvPr>
          <p:cNvSpPr/>
          <p:nvPr/>
        </p:nvSpPr>
        <p:spPr>
          <a:xfrm>
            <a:off x="3727239" y="4465699"/>
            <a:ext cx="2769825" cy="4766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Inserir detalhes da tabela de ajustes para TBI_CONVENIO86_RECUP_ICMS e TBI_CONVENIO86_RECUPERADO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1" name="Flowchart: Alternate Process 30">
            <a:hlinkClick r:id="rId2" action="ppaction://hlinksldjump"/>
          </p:cNvPr>
          <p:cNvSpPr/>
          <p:nvPr/>
        </p:nvSpPr>
        <p:spPr>
          <a:xfrm>
            <a:off x="3727239" y="5177512"/>
            <a:ext cx="2769825" cy="47664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Atualizar o campo FL_C86_PROCESSADO  de TBI_CONTESTACAO_MOVEL para indicar que a contestação foi processada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>
            <a:hlinkClick r:id="rId2" action="ppaction://hlinksldjump"/>
          </p:cNvPr>
          <p:cNvSpPr/>
          <p:nvPr/>
        </p:nvSpPr>
        <p:spPr>
          <a:xfrm>
            <a:off x="3727239" y="5889325"/>
            <a:ext cx="2769825" cy="47664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Inserir a informação de itens na tabela temporária TMP_SELECAO_FATURAS_A_FATURAR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25" idx="0"/>
          </p:cNvCxnSpPr>
          <p:nvPr/>
        </p:nvCxnSpPr>
        <p:spPr>
          <a:xfrm>
            <a:off x="5115975" y="2784765"/>
            <a:ext cx="318" cy="25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2"/>
            <a:endCxn id="26" idx="0"/>
          </p:cNvCxnSpPr>
          <p:nvPr/>
        </p:nvCxnSpPr>
        <p:spPr>
          <a:xfrm>
            <a:off x="5116293" y="3515694"/>
            <a:ext cx="0" cy="2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30" idx="0"/>
          </p:cNvCxnSpPr>
          <p:nvPr/>
        </p:nvCxnSpPr>
        <p:spPr>
          <a:xfrm flipH="1">
            <a:off x="5112152" y="4227507"/>
            <a:ext cx="4141" cy="23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2"/>
            <a:endCxn id="31" idx="0"/>
          </p:cNvCxnSpPr>
          <p:nvPr/>
        </p:nvCxnSpPr>
        <p:spPr>
          <a:xfrm>
            <a:off x="5112152" y="4942342"/>
            <a:ext cx="0" cy="2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3" idx="0"/>
          </p:cNvCxnSpPr>
          <p:nvPr/>
        </p:nvCxnSpPr>
        <p:spPr>
          <a:xfrm>
            <a:off x="5112152" y="5654155"/>
            <a:ext cx="0" cy="2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0507" y="1290745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bp_int_cb_sel_fat_numnf.sh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Insere a fatura na tabela tmp_faturas_a_numerar "Insert01";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AtualizaSelecaoFaturasFaturar(  strDAM32512Out.dBillRefNo,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latin typeface="Arial"/>
                <a:ea typeface="Times New Roman"/>
              </a:rPr>
              <a:t>   </a:t>
            </a:r>
            <a:r>
              <a:rPr lang="pt-BR" sz="900" dirty="0">
                <a:latin typeface="Arial"/>
                <a:ea typeface="Times New Roman"/>
              </a:rPr>
              <a:t>strDAM32512Out.dBillRefResets,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 </a:t>
            </a:r>
            <a:r>
              <a:rPr lang="pt-BR" sz="900" dirty="0" smtClean="0">
                <a:latin typeface="Arial"/>
                <a:ea typeface="Times New Roman"/>
              </a:rPr>
              <a:t>  strDAM32512Out.dAccountNo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   </a:t>
            </a:r>
            <a:r>
              <a:rPr lang="pt-BR" sz="900" dirty="0" smtClean="0">
                <a:latin typeface="Arial"/>
                <a:ea typeface="Times New Roman"/>
              </a:rPr>
              <a:t>strDAM32512Out.dParentId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latin typeface="Arial"/>
                <a:ea typeface="Times New Roman"/>
              </a:rPr>
              <a:t>   strDAM32512Out.dHierarchyID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latin typeface="Arial"/>
                <a:ea typeface="Times New Roman"/>
              </a:rPr>
              <a:t>   strDAM32512Out.uiMktCode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   </a:t>
            </a:r>
            <a:r>
              <a:rPr lang="pt-BR" sz="900" dirty="0" smtClean="0">
                <a:latin typeface="Arial"/>
                <a:ea typeface="Times New Roman"/>
              </a:rPr>
              <a:t>strDAM32512Out.stnumDocCliente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   </a:t>
            </a:r>
            <a:r>
              <a:rPr lang="pt-BR" sz="900" dirty="0" smtClean="0">
                <a:latin typeface="Arial"/>
                <a:ea typeface="Times New Roman"/>
              </a:rPr>
              <a:t>strDAM32512Out.dTotalAmount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   </a:t>
            </a:r>
            <a:r>
              <a:rPr lang="en-US" sz="900" dirty="0" smtClean="0">
                <a:latin typeface="Arial"/>
                <a:ea typeface="Times New Roman"/>
              </a:rPr>
              <a:t>strDAM32512Out.dAmount </a:t>
            </a:r>
            <a:r>
              <a:rPr lang="en-US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highlight>
                  <a:srgbClr val="FFFF00"/>
                </a:highlight>
                <a:latin typeface="Arial"/>
                <a:ea typeface="Times New Roman"/>
              </a:rPr>
              <a:t>strDAM32512Out.TaxAmount </a:t>
            </a:r>
            <a:r>
              <a:rPr lang="en-US" sz="900" dirty="0">
                <a:highlight>
                  <a:srgbClr val="FFFF00"/>
                </a:highlight>
                <a:latin typeface="Arial"/>
                <a:ea typeface="Times New Roman"/>
              </a:rPr>
              <a:t>, /* </a:t>
            </a:r>
            <a:r>
              <a:rPr lang="en-US" sz="800" dirty="0">
                <a:highlight>
                  <a:srgbClr val="FFFF00"/>
                </a:highlight>
                <a:latin typeface="Arial"/>
                <a:ea typeface="Times New Roman"/>
              </a:rPr>
              <a:t>(strDAM32512Out.tax_amount_icms)</a:t>
            </a:r>
            <a:r>
              <a:rPr lang="en-US" sz="800" dirty="0">
                <a:latin typeface="Arial"/>
                <a:ea typeface="Times New Roman"/>
              </a:rPr>
              <a:t>*/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latin typeface="Arial"/>
                <a:ea typeface="Times New Roman"/>
              </a:rPr>
              <a:t>strDAM32512Out.dOpenItemID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(</a:t>
            </a:r>
            <a:r>
              <a:rPr lang="pt-BR" sz="900" i="1" dirty="0">
                <a:highlight>
                  <a:srgbClr val="FFFF00"/>
                </a:highlight>
                <a:latin typeface="Arial"/>
                <a:ea typeface="Times New Roman"/>
              </a:rPr>
              <a:t>INI REQ 55454)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strDAM32512Out.base_calc_sem_red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strDAM32512Out.tax_amount_red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strDAM32512Out.Open_item_id_billing</a:t>
            </a:r>
            <a:r>
              <a:rPr lang="en-US" sz="900" i="1" dirty="0">
                <a:highlight>
                  <a:srgbClr val="FFFF00"/>
                </a:highlight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strDAM32512Out.Provider_id</a:t>
            </a:r>
            <a:r>
              <a:rPr lang="en-US" sz="900" i="1" dirty="0">
                <a:highlight>
                  <a:srgbClr val="FFFF00"/>
                </a:highlight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i="1" strike="sngStrike" dirty="0" err="1" smtClean="0">
                <a:highlight>
                  <a:srgbClr val="FFFF00"/>
                </a:highlight>
                <a:latin typeface="Arial"/>
                <a:ea typeface="Times New Roman"/>
              </a:rPr>
              <a:t>iOpenItem</a:t>
            </a:r>
            <a:r>
              <a:rPr lang="en-US" sz="900" i="1" strike="sngStrike" dirty="0">
                <a:highlight>
                  <a:srgbClr val="FFFF00"/>
                </a:highlight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i="1" strike="sngStrike" dirty="0" err="1" smtClean="0">
                <a:highlight>
                  <a:srgbClr val="FFFF00"/>
                </a:highlight>
                <a:latin typeface="Arial"/>
                <a:ea typeface="Times New Roman"/>
              </a:rPr>
              <a:t>uiProviderIdBill</a:t>
            </a:r>
            <a:r>
              <a:rPr lang="en-US" sz="900" i="1" strike="sngStrike" dirty="0">
                <a:highlight>
                  <a:srgbClr val="FFFF00"/>
                </a:highlight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 smtClean="0">
                <a:highlight>
                  <a:srgbClr val="FFFF00"/>
                </a:highlight>
                <a:latin typeface="Arial"/>
                <a:ea typeface="Times New Roman"/>
              </a:rPr>
              <a:t>(</a:t>
            </a:r>
            <a:r>
              <a:rPr lang="en-US" sz="900" i="1" dirty="0">
                <a:highlight>
                  <a:srgbClr val="FFFF00"/>
                </a:highlight>
                <a:latin typeface="Arial"/>
                <a:ea typeface="Times New Roman"/>
              </a:rPr>
              <a:t>FIM REQ 55454)</a:t>
            </a:r>
            <a:r>
              <a:rPr lang="en-US" sz="900" i="1" dirty="0">
                <a:latin typeface="Arial"/>
                <a:ea typeface="Times New Roman"/>
              </a:rPr>
              <a:t>  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latin typeface="Arial"/>
                <a:ea typeface="Times New Roman"/>
              </a:rPr>
              <a:t>stStatementDt</a:t>
            </a:r>
            <a:r>
              <a:rPr lang="en-US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strDAM32512Out.stSiglaUf</a:t>
            </a:r>
            <a:r>
              <a:rPr lang="en-US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strDAM32511Out.stBillPeriod</a:t>
            </a:r>
            <a:r>
              <a:rPr lang="en-US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latin typeface="Arial"/>
                <a:ea typeface="Times New Roman"/>
              </a:rPr>
              <a:t>stTipoExec</a:t>
            </a:r>
            <a:r>
              <a:rPr lang="en-US" sz="900" dirty="0" smtClean="0">
                <a:latin typeface="Arial"/>
                <a:ea typeface="Times New Roman"/>
              </a:rPr>
              <a:t>,                                      </a:t>
            </a:r>
            <a:r>
              <a:rPr lang="pt-BR" sz="900" dirty="0">
                <a:latin typeface="Arial"/>
                <a:ea typeface="Times New Roman"/>
              </a:rPr>
              <a:t>strConvenio86Recuperado.dOrigTotalNF,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latin typeface="Arial"/>
                <a:ea typeface="Times New Roman"/>
              </a:rPr>
              <a:t>strConvenio86Recuperado.dIcmsRecuperado</a:t>
            </a:r>
            <a:r>
              <a:rPr lang="pt-BR" sz="900" dirty="0">
                <a:latin typeface="Arial"/>
                <a:ea typeface="Times New Roman"/>
              </a:rPr>
              <a:t>,</a:t>
            </a:r>
            <a:endParaRPr lang="en-US" sz="1100" dirty="0">
              <a:latin typeface="Times New Roman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latin typeface="Arial"/>
                <a:ea typeface="Times New Roman"/>
              </a:rPr>
              <a:t>strConvenio86Recuperado.dVlRecuperado </a:t>
            </a:r>
            <a:r>
              <a:rPr lang="pt-BR" sz="900" dirty="0">
                <a:latin typeface="Arial"/>
                <a:ea typeface="Times New Roman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pPr marL="217170" marR="0">
              <a:spcBef>
                <a:spcPts val="0"/>
              </a:spcBef>
              <a:spcAft>
                <a:spcPts val="0"/>
              </a:spcAft>
            </a:pPr>
            <a:r>
              <a:rPr lang="pt-BR" sz="900" dirty="0">
                <a:latin typeface="Arial"/>
                <a:ea typeface="Times New Roman"/>
              </a:rPr>
              <a:t>Fim Enquanto “Fatura”;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Arial"/>
                <a:ea typeface="Times New Roman"/>
              </a:rPr>
              <a:t>  Fim_Enquanto”Ciclo</a:t>
            </a:r>
            <a:r>
              <a:rPr lang="pt-BR" sz="900" dirty="0" smtClean="0">
                <a:latin typeface="Arial"/>
                <a:ea typeface="Times New Roman"/>
              </a:rPr>
              <a:t>”;</a:t>
            </a:r>
            <a:endParaRPr lang="en-US" sz="1100" dirty="0"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TODOS OS ITEMS COM IMPOSTO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ICMS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Esta alteração permite o programa extrair todos os itens e calcular os impostos e base de cálculo considerando o novo pacote de imposto REDUC, o tipo de pacote de imposto que irá reduzir o imposto ICMS aplicado aos produtos TV.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bp_int_cb_sel_fat_numnf.sh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TAX_PKG_INST_ID_VALUES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Adicionada nova configuração do novo pacote de imposto [REDUC]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388352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TODOS OS ITEMS COM IMPOSTO ICMS 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bp_int_cb_sel_fat_numnf.sh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72575"/>
              </p:ext>
            </p:extLst>
          </p:nvPr>
        </p:nvGraphicFramePr>
        <p:xfrm>
          <a:off x="5891645" y="3404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1645" y="3404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1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 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412722"/>
            <a:ext cx="3906981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 err="1" smtClean="0"/>
              <a:t>Pseudo-código</a:t>
            </a:r>
            <a:r>
              <a:rPr lang="pt-BR" sz="1100" b="1" dirty="0" smtClean="0"/>
              <a:t>: &lt;</a:t>
            </a:r>
            <a:r>
              <a:rPr lang="pt-BR" sz="1100" dirty="0" smtClean="0"/>
              <a:t> </a:t>
            </a:r>
            <a:r>
              <a:rPr lang="pt-BR" sz="1100" b="1" dirty="0" err="1" smtClean="0"/>
              <a:t>AtualizaSelecaoFaturasFaturar</a:t>
            </a:r>
            <a:r>
              <a:rPr lang="pt-BR" sz="1100" b="1" dirty="0" smtClean="0"/>
              <a:t> &gt;</a:t>
            </a:r>
            <a:endParaRPr lang="pt-BR" sz="1100" dirty="0" smtClean="0"/>
          </a:p>
          <a:p>
            <a:r>
              <a:rPr lang="pt-BR" sz="1100" dirty="0" smtClean="0"/>
              <a:t> </a:t>
            </a:r>
          </a:p>
          <a:p>
            <a:r>
              <a:rPr lang="pt-BR" sz="1100" b="1" dirty="0" smtClean="0"/>
              <a:t>Inicio</a:t>
            </a:r>
            <a:endParaRPr lang="pt-BR" sz="1100" dirty="0" smtClean="0"/>
          </a:p>
          <a:p>
            <a:r>
              <a:rPr lang="pt-BR" sz="1100" b="1" dirty="0" smtClean="0"/>
              <a:t> </a:t>
            </a:r>
            <a:endParaRPr lang="pt-BR" sz="1100" dirty="0" smtClean="0"/>
          </a:p>
          <a:p>
            <a:r>
              <a:rPr lang="pt-BR" sz="1100" b="1" dirty="0" smtClean="0"/>
              <a:t>               ...</a:t>
            </a:r>
            <a:endParaRPr lang="pt-BR" sz="1100" dirty="0" smtClean="0"/>
          </a:p>
          <a:p>
            <a:r>
              <a:rPr lang="pt-BR" sz="1100" dirty="0" smtClean="0"/>
              <a:t>	</a:t>
            </a:r>
          </a:p>
          <a:p>
            <a:pPr marL="896620" marR="0">
              <a:spcBef>
                <a:spcPts val="0"/>
              </a:spcBef>
              <a:spcAft>
                <a:spcPts val="0"/>
              </a:spcAft>
            </a:pPr>
            <a:r>
              <a:rPr lang="pt-BR" sz="1100" dirty="0" err="1" smtClean="0">
                <a:highlight>
                  <a:srgbClr val="FFFF00"/>
                </a:highlight>
                <a:latin typeface="Arial"/>
                <a:ea typeface="Times New Roman"/>
              </a:rPr>
              <a:t>Popula</a:t>
            </a:r>
            <a:r>
              <a:rPr lang="pt-BR" sz="1100" dirty="0" smtClean="0">
                <a:highlight>
                  <a:srgbClr val="FFFF00"/>
                </a:highlight>
                <a:latin typeface="Arial"/>
                <a:ea typeface="Times New Roman"/>
              </a:rPr>
              <a:t> a estrutura de entrada do Insert01 com os dados do conta fatura:</a:t>
            </a:r>
            <a:endParaRPr lang="pt-BR" sz="1800" dirty="0" smtClean="0">
              <a:latin typeface="Times New Roman"/>
              <a:ea typeface="Times New Roman"/>
            </a:endParaRPr>
          </a:p>
          <a:p>
            <a:r>
              <a:rPr lang="pt-BR" sz="1100" dirty="0" smtClean="0">
                <a:highlight>
                  <a:srgbClr val="FFFF00"/>
                </a:highlight>
                <a:latin typeface="Arial"/>
                <a:ea typeface="Times New Roman"/>
              </a:rPr>
              <a:t> </a:t>
            </a:r>
            <a:endParaRPr lang="pt-BR" sz="1800" dirty="0" smtClean="0">
              <a:latin typeface="Times New Roman"/>
              <a:ea typeface="Times New Roman"/>
            </a:endParaRPr>
          </a:p>
          <a:p>
            <a:r>
              <a:rPr lang="pt-BR" sz="1100" dirty="0" smtClean="0">
                <a:highlight>
                  <a:srgbClr val="FFFF00"/>
                </a:highlight>
                <a:latin typeface="Arial"/>
                <a:ea typeface="Times New Roman"/>
              </a:rPr>
              <a:t>                          - VL_BASE_CALCULO_SEM_REDUC, com o BASE_CALC_SEM_RED do Select03 [DAM23512]</a:t>
            </a:r>
            <a:endParaRPr lang="pt-BR" sz="1800" dirty="0" smtClean="0">
              <a:latin typeface="Times New Roman"/>
              <a:ea typeface="Times New Roman"/>
            </a:endParaRPr>
          </a:p>
          <a:p>
            <a:r>
              <a:rPr lang="pt-BR" sz="1200" dirty="0" smtClean="0">
                <a:highlight>
                  <a:srgbClr val="FFFF00"/>
                </a:highlight>
                <a:latin typeface="Arial"/>
                <a:ea typeface="Times New Roman"/>
              </a:rPr>
              <a:t>		</a:t>
            </a:r>
            <a:endParaRPr lang="pt-B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 INFORMAÇÃO DE ITEMS NA TABELA TEMP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100" dirty="0" smtClean="0">
                <a:latin typeface="Arial" pitchFamily="34" charset="0"/>
                <a:cs typeface="Arial" pitchFamily="34" charset="0"/>
              </a:rPr>
              <a:t>Esta alteração permite o programa receber os valores das novas colunas VL_BASE_CALCULO_SEM_REDUC e CD_MODELO_ICMS para serem inseridas na tabela TMP_SELECAO_FATURAS_A_FATURAR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bp_int_cb_sel_fat_numnf.sh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86AF2-F1DF-406C-AFE4-206740C43600}"/>
</file>

<file path=customXml/itemProps2.xml><?xml version="1.0" encoding="utf-8"?>
<ds:datastoreItem xmlns:ds="http://schemas.openxmlformats.org/officeDocument/2006/customXml" ds:itemID="{5872C164-4DAB-46CD-B9A3-ED911C39D784}"/>
</file>

<file path=customXml/itemProps3.xml><?xml version="1.0" encoding="utf-8"?>
<ds:datastoreItem xmlns:ds="http://schemas.openxmlformats.org/officeDocument/2006/customXml" ds:itemID="{1A8A60DF-767E-4D13-944C-76D1C92F967A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10569</TotalTime>
  <Words>1802</Words>
  <Application>Microsoft Office PowerPoint</Application>
  <PresentationFormat>On-screen Show (4:3)</PresentationFormat>
  <Paragraphs>362</Paragraphs>
  <Slides>29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Wingdings</vt:lpstr>
      <vt:lpstr>Accenture_Image_Pencils_Letter</vt:lpstr>
      <vt:lpstr>Accenture Management Consulting Accordian Leafes</vt:lpstr>
      <vt:lpstr>think-cell Slide</vt:lpstr>
      <vt:lpstr>Packager Shell Object</vt:lpstr>
      <vt:lpstr>PowerPoint Presentation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  <vt:lpstr>TREINAMENTO DO MÓDULO CUSTOMIZADO  Tratamento dos Impostos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Araujo, Pablo Almeida</cp:lastModifiedBy>
  <cp:revision>170</cp:revision>
  <dcterms:created xsi:type="dcterms:W3CDTF">2015-07-20T19:08:40Z</dcterms:created>
  <dcterms:modified xsi:type="dcterms:W3CDTF">2015-11-30T16:20:43Z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