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365" r:id="rId5"/>
    <p:sldId id="1366" r:id="rId6"/>
    <p:sldId id="1381" r:id="rId7"/>
    <p:sldId id="1372" r:id="rId8"/>
    <p:sldId id="1378" r:id="rId9"/>
    <p:sldId id="1377" r:id="rId10"/>
    <p:sldId id="1374" r:id="rId11"/>
    <p:sldId id="1375" r:id="rId12"/>
    <p:sldId id="1379" r:id="rId13"/>
    <p:sldId id="1380" r:id="rId14"/>
  </p:sldIdLst>
  <p:sldSz cx="9906000" cy="6858000" type="A4"/>
  <p:notesSz cx="9832975" cy="6662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50021"/>
    <a:srgbClr val="FFCCCC"/>
    <a:srgbClr val="FFFFCC"/>
    <a:srgbClr val="CCFFCC"/>
    <a:srgbClr val="99FFCC"/>
    <a:srgbClr val="F8F8F8"/>
    <a:srgbClr val="EAEAEA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000" autoAdjust="0"/>
  </p:normalViewPr>
  <p:slideViewPr>
    <p:cSldViewPr snapToGrid="0" snapToObjects="1">
      <p:cViewPr>
        <p:scale>
          <a:sx n="81" d="100"/>
          <a:sy n="81" d="100"/>
        </p:scale>
        <p:origin x="-72" y="18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 snapToObjects="1">
      <p:cViewPr varScale="1">
        <p:scale>
          <a:sx n="54" d="100"/>
          <a:sy n="54" d="100"/>
        </p:scale>
        <p:origin x="-552" y="-72"/>
      </p:cViewPr>
      <p:guideLst>
        <p:guide orient="horz" pos="4196"/>
        <p:guide pos="324"/>
        <p:guide pos="58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" name="Rectangle 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082764" y="6329524"/>
            <a:ext cx="1750211" cy="33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pPr>
              <a:defRPr/>
            </a:pPr>
            <a:fld id="{FE153627-4891-4C60-9F9A-1F247C6416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0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4196" y="62958"/>
            <a:ext cx="8778631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Nível 1</a:t>
            </a:r>
          </a:p>
          <a:p>
            <a:pPr lvl="1"/>
            <a:r>
              <a:rPr lang="en-US" noProof="0" smtClean="0"/>
              <a:t>Nível 2</a:t>
            </a:r>
          </a:p>
          <a:p>
            <a:pPr lvl="2"/>
            <a:r>
              <a:rPr lang="en-US" noProof="0" smtClean="0"/>
              <a:t>Nível 3</a:t>
            </a:r>
          </a:p>
          <a:p>
            <a:pPr lvl="3"/>
            <a:r>
              <a:rPr lang="en-US" noProof="0" smtClean="0"/>
              <a:t>Nível 4</a:t>
            </a:r>
          </a:p>
        </p:txBody>
      </p:sp>
      <p:sp>
        <p:nvSpPr>
          <p:cNvPr id="9219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909638"/>
            <a:ext cx="83089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7187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52400" indent="-571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295275" indent="-104775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38150" indent="-76200" algn="l" rtl="0" eaLnBrk="0" fontAlgn="base" hangingPunct="0">
      <a:spcBef>
        <a:spcPct val="10000"/>
      </a:spcBef>
      <a:spcAft>
        <a:spcPct val="0"/>
      </a:spcAft>
      <a:buSzPct val="85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460ADE7-8410-49FD-AAB8-45C15C9A43D4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0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2277" cy="254773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sz="1800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Capa para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sz="1800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pt-BR" sz="1800" smtClean="0">
                <a:latin typeface="Times New Roman" pitchFamily="18" charset="0"/>
                <a:ea typeface="ＭＳ Ｐゴシック" pitchFamily="34" charset="-128"/>
              </a:rPr>
              <a:t>- Em toda a apresentação, só devemos utilizar a família da fonte Arial. Lembre-se de que, utilizando outra  fonte, esta poderá ser modificada ao abrir o documento por não estar instalada no computador.</a:t>
            </a:r>
          </a:p>
          <a:p>
            <a:r>
              <a:rPr lang="pt-BR" sz="1800" smtClean="0">
                <a:latin typeface="Times New Roman" pitchFamily="18" charset="0"/>
                <a:ea typeface="ＭＳ Ｐゴシック" pitchFamily="34" charset="-128"/>
              </a:rPr>
              <a:t>- A fonte da apresentação nunca deve ter o tamanho inferior a 15pts, exceto em gráficos e tabelas muito complexos e extensos, em que a fonte pode assumir o mínimo de 12pts. </a:t>
            </a:r>
          </a:p>
          <a:p>
            <a:r>
              <a:rPr lang="pt-BR" sz="1800" smtClean="0">
                <a:latin typeface="Times New Roman" pitchFamily="18" charset="0"/>
                <a:ea typeface="ＭＳ Ｐゴシック" pitchFamily="34" charset="-128"/>
              </a:rPr>
              <a:t>- Para títulos e subtítulos, não utilize tamanho inferior a 25pts.</a:t>
            </a:r>
          </a:p>
          <a:p>
            <a:r>
              <a:rPr lang="pt-BR" sz="1800" smtClean="0">
                <a:latin typeface="Times New Roman" pitchFamily="18" charset="0"/>
                <a:ea typeface="ＭＳ Ｐゴシック" pitchFamily="34" charset="-128"/>
              </a:rPr>
              <a:t>- O título da apresentação deve respeitar o layout acima: no canto inferior direito, sempre alinhado à esquerda, em caixa-alta e na cor branca. </a:t>
            </a:r>
          </a:p>
          <a:p>
            <a:r>
              <a:rPr lang="pt-BR" sz="1800" smtClean="0">
                <a:latin typeface="Times New Roman" pitchFamily="18" charset="0"/>
                <a:ea typeface="ＭＳ Ｐゴシック" pitchFamily="34" charset="-128"/>
              </a:rPr>
              <a:t>- O subtítulo da apresentação deve respeitar o layout acima: no canto inferior direito, sempre alinhado à esquerda e pelo título, em caixa-alta e na cor branca, com transparência de 70%.</a:t>
            </a:r>
          </a:p>
          <a:p>
            <a:r>
              <a:rPr lang="pt-BR" sz="1800" smtClean="0">
                <a:latin typeface="Times New Roman" pitchFamily="18" charset="0"/>
                <a:ea typeface="ＭＳ Ｐゴシック" pitchFamily="34" charset="-128"/>
              </a:rPr>
              <a:t>- A marca da Oi pode variar entre as três opções utilizadas nesse template, nas três versões de cores para a capa.</a:t>
            </a:r>
            <a:endParaRPr lang="en-US" sz="180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0" y="0"/>
            <a:ext cx="2277" cy="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b"/>
          <a:lstStyle/>
          <a:p>
            <a:pPr hangingPunct="1">
              <a:lnSpc>
                <a:spcPct val="112000"/>
              </a:lnSpc>
            </a:pPr>
            <a:fld id="{A4F5A655-EB3E-4993-BE84-9346FF728BAE}" type="slidenum">
              <a:rPr lang="en-US">
                <a:solidFill>
                  <a:srgbClr val="D74720"/>
                </a:solidFill>
                <a:latin typeface="Calibri" pitchFamily="34" charset="0"/>
              </a:rPr>
              <a:pPr hangingPunct="1">
                <a:lnSpc>
                  <a:spcPct val="112000"/>
                </a:lnSpc>
              </a:pPr>
              <a:t>0</a:t>
            </a:fld>
            <a:fld id="{7400529D-00EE-4A77-895D-1D7180F1F2D0}" type="slidenum">
              <a:rPr lang="en-US">
                <a:solidFill>
                  <a:srgbClr val="D74720"/>
                </a:solidFill>
                <a:latin typeface="Calibri" pitchFamily="34" charset="0"/>
              </a:rPr>
              <a:pPr hangingPunct="1">
                <a:lnSpc>
                  <a:spcPct val="112000"/>
                </a:lnSpc>
              </a:pPr>
              <a:t>0</a:t>
            </a:fld>
            <a:endParaRPr lang="en-US">
              <a:solidFill>
                <a:srgbClr val="D7472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9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5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Folha de rosto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A faixa na margem esquerda deve ser preservada e jamais ser invadida por nenhum elemento.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O título da apresentação deve respeitar o layout acima: no canto superior esquerdo, sempre alinhado à esquerda, em caixa-alta e na cor branca. 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O subtítulo da apresentação deve respeitar o layout acima: no canto superior esquerdo, sempre alinhado à esquerda e pelo título, em caixa-alta e na cor branca, com transparência de 70%.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os campos com a área da Companhia, a Gerência, a Diretoria, a sua localização geográfica, o mês e o ano.</a:t>
            </a: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511E9E2-2C9C-48E8-8C56-1E5F3608519B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1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3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4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5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6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7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514196" y="62958"/>
            <a:ext cx="8778631" cy="1617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r>
              <a:rPr lang="en-US" b="1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Página interna da apresentação (lilás)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</a:pPr>
            <a:endParaRPr lang="en-US" b="1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D74720"/>
                </a:solidFill>
                <a:latin typeface="Calibri" pitchFamily="34" charset="0"/>
                <a:ea typeface="ＭＳ Ｐゴシック" pitchFamily="34" charset="-128"/>
              </a:rPr>
              <a:t>- </a:t>
            </a:r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Os subtítulos devem estar na cor lilás, e o texto, em preto. A entrelinha deve ser sempre “simples”.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Preencha o rodapé com o nome da área ou projeto para identificar a sua apresentação em todos os slides.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Evite deixar objetos por cima ou muito próximos da assinatura da apresentação no rodapé.</a:t>
            </a:r>
          </a:p>
          <a:p>
            <a:r>
              <a:rPr lang="pt-BR" smtClean="0">
                <a:latin typeface="Times New Roman" pitchFamily="18" charset="0"/>
                <a:ea typeface="ＭＳ Ｐゴシック" pitchFamily="34" charset="-128"/>
              </a:rPr>
              <a:t>- Não crie ou modifique a estrutura do cabeçalho da apresentação. Quando você preserva os elementos da apresentação, mantém também a unidade gráfica do projeto e conserva a imagem da empresa.</a:t>
            </a: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StarSymbol" charset="0"/>
              <a:buNone/>
            </a:pPr>
            <a:endParaRPr lang="en-US" smtClean="0">
              <a:solidFill>
                <a:srgbClr val="D7472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569744" y="6328445"/>
            <a:ext cx="4260956" cy="333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7D277A-FEBF-4296-B333-7EDD108DACF5}" type="slidenum">
              <a:rPr lang="en-US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>
                <a:buFont typeface="Times New Roman" pitchFamily="18" charset="0"/>
                <a:buNone/>
              </a:pPr>
              <a:t>8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 descr="KC-Oi pra negocios-Capa final"/>
          <p:cNvPicPr>
            <a:picLocks noChangeAspect="1" noChangeArrowheads="1"/>
          </p:cNvPicPr>
          <p:nvPr userDrawn="1"/>
        </p:nvPicPr>
        <p:blipFill>
          <a:blip r:embed="rId2" cstate="print"/>
          <a:srcRect l="44" t="43" r="44" b="2170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1FAB2-1487-43C2-9B07-35301800D25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3613" y="139700"/>
            <a:ext cx="2387600" cy="24812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6050" y="139700"/>
            <a:ext cx="7015163" cy="24812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2C56-74D6-4D72-B91C-F14759975B6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130425"/>
            <a:ext cx="8418381" cy="3077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95300" y="6356350"/>
            <a:ext cx="2309681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1/10/11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384550" y="6356350"/>
            <a:ext cx="3135181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162A6-ADA5-4DE8-97E2-7E8496D16C6F}" type="slidenum">
              <a:rPr lang="en-US"/>
              <a:pPr>
                <a:defRPr/>
              </a:pPr>
              <a:t>‹nº›</a:t>
            </a:fld>
            <a:fld id="{EA8BAAD0-EC2F-44CC-92E6-4C4D6A077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46D8C-A5B4-4758-99AA-8F9D3EA5248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A18D-CF11-4322-AA2B-3D5D74D9B3E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8275" y="1201738"/>
            <a:ext cx="4689475" cy="141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0150" y="1201738"/>
            <a:ext cx="4691063" cy="141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646C-1002-4856-9338-2DFD454E522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6470-FA56-4ADF-964F-84A5289028C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81408-9E65-40DF-88E5-CA760CA9EE6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807A8-B864-46B8-863B-7691BB19170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21C79-41E2-422A-82B1-16C8E136694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9A693-DE72-445B-A3D6-85F3B4BB340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9425" y="6677025"/>
            <a:ext cx="4794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FontTx/>
              <a:buNone/>
              <a:defRPr sz="1100"/>
            </a:lvl1pPr>
          </a:lstStyle>
          <a:p>
            <a:pPr>
              <a:defRPr/>
            </a:pPr>
            <a:fld id="{6088B839-3A29-4E68-866E-6A5D198D975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027" name="Rectangle 9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275" y="1201738"/>
            <a:ext cx="953293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Nível 1</a:t>
            </a:r>
          </a:p>
          <a:p>
            <a:pPr lvl="1"/>
            <a:r>
              <a:rPr lang="en-US" smtClean="0"/>
              <a:t>Nível 2</a:t>
            </a:r>
          </a:p>
          <a:p>
            <a:pPr lvl="2"/>
            <a:r>
              <a:rPr lang="en-US" smtClean="0"/>
              <a:t>Nível 3</a:t>
            </a:r>
          </a:p>
          <a:p>
            <a:pPr lvl="3"/>
            <a:r>
              <a:rPr lang="en-US" smtClean="0"/>
              <a:t>Nível 4</a:t>
            </a:r>
          </a:p>
          <a:p>
            <a:pPr lvl="4"/>
            <a:r>
              <a:rPr lang="en-US" smtClean="0"/>
              <a:t>Nível 5</a:t>
            </a:r>
          </a:p>
        </p:txBody>
      </p:sp>
      <p:sp>
        <p:nvSpPr>
          <p:cNvPr id="1028" name="Rectangle 11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139700"/>
            <a:ext cx="9091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56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56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56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56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56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5675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5675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5675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5675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9556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50813" indent="-149225" algn="l" defTabSz="9556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2pPr>
      <a:lvl3pPr marL="323850" indent="-171450" algn="l" defTabSz="9556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3pPr>
      <a:lvl4pPr marL="495300" indent="-150813" algn="l" defTabSz="9556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1600">
          <a:solidFill>
            <a:schemeClr val="tx1"/>
          </a:solidFill>
          <a:latin typeface="+mn-lt"/>
        </a:defRPr>
      </a:lvl4pPr>
      <a:lvl5pPr marL="696913" indent="-200025" algn="l" defTabSz="9556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chemeClr val="tx1"/>
          </a:solidFill>
          <a:latin typeface="+mn-lt"/>
        </a:defRPr>
      </a:lvl5pPr>
      <a:lvl6pPr marL="1154113" indent="-200025" algn="l" defTabSz="955675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chemeClr val="tx1"/>
          </a:solidFill>
          <a:latin typeface="+mn-lt"/>
        </a:defRPr>
      </a:lvl6pPr>
      <a:lvl7pPr marL="1611313" indent="-200025" algn="l" defTabSz="955675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chemeClr val="tx1"/>
          </a:solidFill>
          <a:latin typeface="+mn-lt"/>
        </a:defRPr>
      </a:lvl7pPr>
      <a:lvl8pPr marL="2068513" indent="-200025" algn="l" defTabSz="955675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chemeClr val="tx1"/>
          </a:solidFill>
          <a:latin typeface="+mn-lt"/>
        </a:defRPr>
      </a:lvl8pPr>
      <a:lvl9pPr marL="2525713" indent="-200025" algn="l" defTabSz="955675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fundo_lil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1" y="190500"/>
            <a:ext cx="9479492" cy="648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69" y="2908300"/>
            <a:ext cx="289784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705350" y="4854576"/>
            <a:ext cx="503555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ts val="4538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400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RELATÓRIO DE MÉTRICAS</a:t>
            </a:r>
            <a:endParaRPr lang="en-US" sz="2400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89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Visão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por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Gestor</a:t>
            </a:r>
            <a:r>
              <a:rPr lang="en-US" sz="3000" dirty="0" smtClean="0">
                <a:solidFill>
                  <a:srgbClr val="FFFFFF"/>
                </a:solidFill>
              </a:rPr>
              <a:t> N5 – </a:t>
            </a:r>
            <a:r>
              <a:rPr lang="en-US" sz="3000" dirty="0" err="1" smtClean="0">
                <a:solidFill>
                  <a:srgbClr val="FFFFFF"/>
                </a:solidFill>
              </a:rPr>
              <a:t>Fevereiro</a:t>
            </a:r>
            <a:r>
              <a:rPr lang="en-US" sz="3000" dirty="0" smtClean="0">
                <a:solidFill>
                  <a:srgbClr val="FFFFFF"/>
                </a:solidFill>
              </a:rPr>
              <a:t> 2013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5298677" y="1075552"/>
            <a:ext cx="4307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b="1" kern="0" dirty="0"/>
              <a:t>Marcelo Luiz </a:t>
            </a:r>
            <a:r>
              <a:rPr lang="pt-BR" sz="1600" b="1" kern="0" dirty="0" err="1"/>
              <a:t>Chierigatti</a:t>
            </a:r>
            <a:r>
              <a:rPr lang="pt-BR" sz="1600" b="1" kern="0" dirty="0"/>
              <a:t> (</a:t>
            </a:r>
            <a:r>
              <a:rPr lang="pt-BR" sz="1600" b="1" kern="0" dirty="0" err="1"/>
              <a:t>Ger</a:t>
            </a:r>
            <a:r>
              <a:rPr lang="pt-BR" sz="1600" b="1" kern="0" dirty="0"/>
              <a:t> Operações)</a:t>
            </a:r>
            <a:endParaRPr lang="pt-BR" sz="1600" b="1" kern="0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2497543" y="3917990"/>
            <a:ext cx="525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b="1" kern="0" dirty="0"/>
              <a:t>Marcelo Luiz </a:t>
            </a:r>
            <a:r>
              <a:rPr lang="pt-BR" sz="1600" b="1" kern="0" dirty="0" err="1"/>
              <a:t>Chierigatti</a:t>
            </a:r>
            <a:r>
              <a:rPr lang="pt-BR" sz="1600" b="1" kern="0" dirty="0"/>
              <a:t> (</a:t>
            </a:r>
            <a:r>
              <a:rPr lang="pt-BR" sz="1600" b="1" kern="0" dirty="0" err="1"/>
              <a:t>Ger</a:t>
            </a:r>
            <a:r>
              <a:rPr lang="pt-BR" sz="1600" b="1" kern="0" dirty="0"/>
              <a:t> Suporte ao Negócio)</a:t>
            </a:r>
            <a:endParaRPr lang="pt-BR" sz="1600" b="1" kern="0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1388014" y="1047907"/>
            <a:ext cx="190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b="1" kern="0" dirty="0" smtClean="0"/>
              <a:t>Lilian Eiras</a:t>
            </a:r>
            <a:endParaRPr lang="pt-BR" sz="1600" b="1" kern="0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1" y="1386461"/>
            <a:ext cx="4549073" cy="240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57" y="1386461"/>
            <a:ext cx="4896043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23" y="4279990"/>
            <a:ext cx="4945063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4402667" y="4054476"/>
            <a:ext cx="503555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ts val="4538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TÍTULO DA </a:t>
            </a:r>
            <a:br>
              <a:rPr 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40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APRESENTAÇÃO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205008" y="727076"/>
            <a:ext cx="332951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ts val="1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15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Rio, 10 de janeiro de 2011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28733" y="196850"/>
            <a:ext cx="9512167" cy="64833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98236" y="6124576"/>
            <a:ext cx="3800740" cy="263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ts val="1200"/>
              </a:lnSpc>
              <a:buFont typeface="Times New Roman" pitchFamily="-109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1300" spc="80" dirty="0" smtClean="0">
                <a:solidFill>
                  <a:srgbClr val="FFFFFF">
                    <a:alpha val="30000"/>
                  </a:srgbClr>
                </a:solidFill>
                <a:latin typeface="Arial" pitchFamily="-109" charset="0"/>
                <a:ea typeface="Arial Unicode MS" pitchFamily="-109" charset="0"/>
                <a:cs typeface="Arial Unicode MS" pitchFamily="-109" charset="0"/>
              </a:rPr>
              <a:t>RIO DE JANEIRO </a:t>
            </a:r>
            <a:r>
              <a:rPr lang="en-US" sz="1300" spc="80" smtClean="0">
                <a:solidFill>
                  <a:srgbClr val="FFFFFF">
                    <a:alpha val="30000"/>
                  </a:srgbClr>
                </a:solidFill>
                <a:latin typeface="Arial" pitchFamily="-109" charset="0"/>
                <a:ea typeface="Arial Unicode MS" pitchFamily="-109" charset="0"/>
                <a:cs typeface="Arial Unicode MS" pitchFamily="-109" charset="0"/>
              </a:rPr>
              <a:t>| </a:t>
            </a:r>
            <a:r>
              <a:rPr lang="en-US" sz="1300" spc="80" smtClean="0">
                <a:solidFill>
                  <a:srgbClr val="FFFFFF">
                    <a:alpha val="30000"/>
                  </a:srgbClr>
                </a:solidFill>
                <a:latin typeface="Arial" pitchFamily="-109" charset="0"/>
                <a:ea typeface="Arial Unicode MS" pitchFamily="-109" charset="0"/>
                <a:cs typeface="Arial Unicode MS" pitchFamily="-109" charset="0"/>
              </a:rPr>
              <a:t>10 </a:t>
            </a:r>
            <a:r>
              <a:rPr lang="en-US" sz="1300" spc="80" dirty="0" smtClean="0">
                <a:solidFill>
                  <a:srgbClr val="FFFFFF">
                    <a:alpha val="30000"/>
                  </a:srgbClr>
                </a:solidFill>
                <a:latin typeface="Arial" pitchFamily="-109" charset="0"/>
                <a:ea typeface="Arial Unicode MS" pitchFamily="-109" charset="0"/>
                <a:cs typeface="Arial Unicode MS" pitchFamily="-109" charset="0"/>
              </a:rPr>
              <a:t>ABRIL 2013 </a:t>
            </a:r>
            <a:endParaRPr lang="en-US" sz="1300" b="1" spc="80" dirty="0">
              <a:solidFill>
                <a:srgbClr val="FFFFFF">
                  <a:alpha val="30000"/>
                </a:srgbClr>
              </a:solidFill>
              <a:latin typeface="Arial" pitchFamily="-109" charset="0"/>
              <a:ea typeface="Arial Unicode MS" pitchFamily="-109" charset="0"/>
              <a:cs typeface="Arial Unicode MS" pitchFamily="-109" charset="0"/>
            </a:endParaRPr>
          </a:p>
        </p:txBody>
      </p:sp>
      <p:sp>
        <p:nvSpPr>
          <p:cNvPr id="11272" name="Rectangle 3"/>
          <p:cNvSpPr>
            <a:spLocks noChangeArrowheads="1"/>
          </p:cNvSpPr>
          <p:nvPr/>
        </p:nvSpPr>
        <p:spPr bwMode="auto">
          <a:xfrm>
            <a:off x="684478" y="1133476"/>
            <a:ext cx="762555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ts val="4000"/>
              </a:lnSpc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</a:pPr>
            <a:r>
              <a:rPr lang="en-US" sz="35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RELATÓRIO DE MÉTRICAS</a:t>
            </a:r>
          </a:p>
          <a:p>
            <a:pPr hangingPunct="1">
              <a:lnSpc>
                <a:spcPts val="4000"/>
              </a:lnSpc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</a:pPr>
            <a:endParaRPr lang="en-US" sz="35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hangingPunct="1">
              <a:lnSpc>
                <a:spcPts val="4000"/>
              </a:lnSpc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</a:pPr>
            <a:endParaRPr lang="en-US" sz="35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660400" y="4872039"/>
            <a:ext cx="7649633" cy="7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 err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Gerência</a:t>
            </a:r>
            <a:r>
              <a:rPr lang="en-US" sz="2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de </a:t>
            </a:r>
            <a:r>
              <a:rPr lang="en-US" sz="200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Governança</a:t>
            </a:r>
            <a:endParaRPr lang="en-US" sz="2000" dirty="0" smtClean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Diretoria</a:t>
            </a:r>
            <a:r>
              <a:rPr lang="en-US" sz="20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Planejamento</a:t>
            </a:r>
            <a:r>
              <a:rPr lang="en-US" sz="200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Governança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28734" y="195263"/>
            <a:ext cx="214973" cy="648970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31825" y="4422775"/>
            <a:ext cx="7991475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ts val="3000"/>
              </a:lnSpc>
              <a:buFont typeface="Times New Roman" pitchFamily="-109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2200" spc="100" dirty="0" smtClean="0">
                <a:solidFill>
                  <a:srgbClr val="FFFFFF">
                    <a:alpha val="30000"/>
                  </a:srgbClr>
                </a:solidFill>
                <a:latin typeface="Arial" pitchFamily="-109" charset="0"/>
                <a:ea typeface="Arial Unicode MS" pitchFamily="-109" charset="0"/>
                <a:cs typeface="Arial Unicode MS" pitchFamily="-109" charset="0"/>
              </a:rPr>
              <a:t>GERÊNCIA DE DESEMPENHO DE TI</a:t>
            </a:r>
            <a:endParaRPr lang="en-US" sz="2200" spc="100" dirty="0">
              <a:solidFill>
                <a:srgbClr val="FFFFFF">
                  <a:alpha val="30000"/>
                </a:srgbClr>
              </a:solidFill>
              <a:latin typeface="Arial" pitchFamily="-109" charset="0"/>
              <a:ea typeface="Arial Unicode MS" pitchFamily="-109" charset="0"/>
              <a:cs typeface="Arial Unicode MS" pitchFamily="-10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2769" y="1767707"/>
            <a:ext cx="8004175" cy="55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ts val="3000"/>
              </a:lnSpc>
              <a:buFont typeface="Times New Roman" pitchFamily="-109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2800" spc="100" dirty="0" smtClean="0">
                <a:solidFill>
                  <a:srgbClr val="FFFFFF">
                    <a:alpha val="30000"/>
                  </a:srgbClr>
                </a:solidFill>
                <a:latin typeface="Arial" pitchFamily="-109" charset="0"/>
                <a:ea typeface="Arial Unicode MS" pitchFamily="-109" charset="0"/>
                <a:cs typeface="Arial Unicode MS" pitchFamily="-109" charset="0"/>
              </a:rPr>
              <a:t>RESULTADO FEVEREIRO 2013</a:t>
            </a:r>
            <a:endParaRPr lang="en-US" sz="2800" spc="100" dirty="0">
              <a:solidFill>
                <a:srgbClr val="FFFFFF">
                  <a:alpha val="30000"/>
                </a:srgbClr>
              </a:solidFill>
              <a:latin typeface="Arial" pitchFamily="-109" charset="0"/>
              <a:ea typeface="Arial Unicode MS" pitchFamily="-109" charset="0"/>
              <a:cs typeface="Arial Unicode M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Processo</a:t>
            </a:r>
            <a:r>
              <a:rPr lang="en-US" sz="3000" dirty="0" smtClean="0">
                <a:solidFill>
                  <a:srgbClr val="FFFFFF"/>
                </a:solidFill>
              </a:rPr>
              <a:t> de Auditoria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7233291" y="3115432"/>
            <a:ext cx="2324801" cy="3593591"/>
          </a:xfrm>
          <a:prstGeom prst="rect">
            <a:avLst/>
          </a:prstGeom>
          <a:solidFill>
            <a:srgbClr val="D0CDE1"/>
          </a:solidFill>
          <a:ln w="9525">
            <a:noFill/>
            <a:round/>
            <a:headEnd/>
            <a:tailEnd/>
          </a:ln>
          <a:effectLst>
            <a:outerShdw dist="38100" dir="2700000" algn="tl" rotWithShape="0">
              <a:srgbClr val="808080">
                <a:alpha val="25000"/>
              </a:srgbClr>
            </a:outerShdw>
          </a:effectLst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30" charset="0"/>
              <a:buNone/>
              <a:defRPr/>
            </a:pPr>
            <a:endParaRPr lang="en-US">
              <a:latin typeface="Arial" pitchFamily="30" charset="0"/>
              <a:ea typeface="+mn-ea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164191" y="2405022"/>
            <a:ext cx="2346991" cy="338554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spcBef>
                <a:spcPct val="2000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Propostas aprovadas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46159" y="1322319"/>
            <a:ext cx="655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 - 1</a:t>
            </a:r>
            <a:endParaRPr lang="pt-BR" sz="16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289108" y="1335398"/>
            <a:ext cx="51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7254872" y="1450092"/>
            <a:ext cx="1094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 + 1</a:t>
            </a:r>
          </a:p>
        </p:txBody>
      </p:sp>
      <p:cxnSp>
        <p:nvCxnSpPr>
          <p:cNvPr id="60" name="Conector de seta reta 59"/>
          <p:cNvCxnSpPr/>
          <p:nvPr/>
        </p:nvCxnSpPr>
        <p:spPr bwMode="auto">
          <a:xfrm>
            <a:off x="2169990" y="1351133"/>
            <a:ext cx="0" cy="63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ctor de seta reta 60"/>
          <p:cNvCxnSpPr/>
          <p:nvPr/>
        </p:nvCxnSpPr>
        <p:spPr bwMode="auto">
          <a:xfrm>
            <a:off x="4751734" y="1353405"/>
            <a:ext cx="0" cy="63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CaixaDeTexto 61"/>
          <p:cNvSpPr txBox="1"/>
          <p:nvPr/>
        </p:nvSpPr>
        <p:spPr>
          <a:xfrm>
            <a:off x="1719614" y="1023587"/>
            <a:ext cx="113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 dia útil</a:t>
            </a:r>
            <a:endParaRPr lang="pt-BR" sz="16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301359" y="1031734"/>
            <a:ext cx="106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1º dia útil</a:t>
            </a: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7172032" y="2046979"/>
            <a:ext cx="2683947" cy="1085061"/>
          </a:xfrm>
          <a:prstGeom prst="homePlate">
            <a:avLst>
              <a:gd name="adj" fmla="val 25535"/>
            </a:avLst>
          </a:prstGeom>
          <a:solidFill>
            <a:srgbClr val="564D93"/>
          </a:solidFill>
          <a:ln w="50800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25000"/>
              </a:srgbClr>
            </a:outerShdw>
          </a:effectLst>
        </p:spPr>
        <p:txBody>
          <a:bodyPr wrap="none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30" charset="0"/>
              <a:buNone/>
              <a:defRPr/>
            </a:pPr>
            <a:endParaRPr lang="en-US">
              <a:latin typeface="Arial" pitchFamily="30" charset="0"/>
              <a:ea typeface="+mn-ea"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7775276" y="2292118"/>
            <a:ext cx="20192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spcBef>
                <a:spcPct val="2000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Avaliação das inconsistências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125161" y="2044707"/>
            <a:ext cx="7340189" cy="4700567"/>
            <a:chOff x="556903" y="1573058"/>
            <a:chExt cx="6761454" cy="4271386"/>
          </a:xfrm>
        </p:grpSpPr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2490797" y="2578956"/>
              <a:ext cx="2272794" cy="3265488"/>
            </a:xfrm>
            <a:prstGeom prst="rect">
              <a:avLst/>
            </a:prstGeom>
            <a:solidFill>
              <a:srgbClr val="D0CDE1"/>
            </a:solidFill>
            <a:ln w="9525">
              <a:noFill/>
              <a:round/>
              <a:headEnd/>
              <a:tailEnd/>
            </a:ln>
            <a:effectLst>
              <a:outerShdw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Times New Roman" pitchFamily="30" charset="0"/>
                <a:buNone/>
                <a:defRPr/>
              </a:pPr>
              <a:endParaRPr lang="en-US">
                <a:latin typeface="Arial" pitchFamily="30" charset="0"/>
                <a:ea typeface="+mn-ea"/>
              </a:endParaRPr>
            </a:p>
          </p:txBody>
        </p:sp>
        <p:sp>
          <p:nvSpPr>
            <p:cNvPr id="68" name="Rectangle 35"/>
            <p:cNvSpPr>
              <a:spLocks noChangeArrowheads="1"/>
            </p:cNvSpPr>
            <p:nvPr/>
          </p:nvSpPr>
          <p:spPr bwMode="auto">
            <a:xfrm>
              <a:off x="566557" y="2574925"/>
              <a:ext cx="1861381" cy="3265488"/>
            </a:xfrm>
            <a:prstGeom prst="rect">
              <a:avLst/>
            </a:prstGeom>
            <a:solidFill>
              <a:srgbClr val="D0CDE1"/>
            </a:solidFill>
            <a:ln w="9525">
              <a:noFill/>
              <a:round/>
              <a:headEnd/>
              <a:tailEnd/>
            </a:ln>
            <a:effectLst>
              <a:outerShdw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Times New Roman" pitchFamily="30" charset="0"/>
                <a:buNone/>
                <a:defRPr/>
              </a:pPr>
              <a:endParaRPr lang="en-US">
                <a:latin typeface="Arial" pitchFamily="30" charset="0"/>
                <a:ea typeface="+mn-ea"/>
              </a:endParaRPr>
            </a:p>
          </p:txBody>
        </p:sp>
        <p:sp>
          <p:nvSpPr>
            <p:cNvPr id="69" name="Rectangle 36"/>
            <p:cNvSpPr>
              <a:spLocks noChangeArrowheads="1"/>
            </p:cNvSpPr>
            <p:nvPr/>
          </p:nvSpPr>
          <p:spPr bwMode="auto">
            <a:xfrm>
              <a:off x="4831267" y="2562872"/>
              <a:ext cx="2202180" cy="3265488"/>
            </a:xfrm>
            <a:prstGeom prst="rect">
              <a:avLst/>
            </a:prstGeom>
            <a:solidFill>
              <a:srgbClr val="D0CDE1"/>
            </a:solidFill>
            <a:ln w="9525">
              <a:noFill/>
              <a:round/>
              <a:headEnd/>
              <a:tailEnd/>
            </a:ln>
            <a:effectLst>
              <a:outerShdw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Times New Roman" pitchFamily="30" charset="0"/>
                <a:buNone/>
                <a:defRPr/>
              </a:pPr>
              <a:endParaRPr lang="en-US">
                <a:latin typeface="Arial" pitchFamily="30" charset="0"/>
                <a:ea typeface="+mn-ea"/>
              </a:endParaRPr>
            </a:p>
          </p:txBody>
        </p:sp>
        <p:sp>
          <p:nvSpPr>
            <p:cNvPr id="70" name="AutoShape 6"/>
            <p:cNvSpPr>
              <a:spLocks noChangeArrowheads="1"/>
            </p:cNvSpPr>
            <p:nvPr/>
          </p:nvSpPr>
          <p:spPr bwMode="gray">
            <a:xfrm>
              <a:off x="4795699" y="1573058"/>
              <a:ext cx="2472333" cy="985992"/>
            </a:xfrm>
            <a:prstGeom prst="homePlate">
              <a:avLst>
                <a:gd name="adj" fmla="val 25535"/>
              </a:avLst>
            </a:prstGeom>
            <a:solidFill>
              <a:srgbClr val="564D93"/>
            </a:solidFill>
            <a:ln w="5080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 wrap="none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Times New Roman" pitchFamily="30" charset="0"/>
                <a:buNone/>
                <a:defRPr/>
              </a:pPr>
              <a:endParaRPr lang="en-US">
                <a:latin typeface="Arial" pitchFamily="30" charset="0"/>
                <a:ea typeface="+mn-ea"/>
              </a:endParaRPr>
            </a:p>
          </p:txBody>
        </p:sp>
        <p:sp>
          <p:nvSpPr>
            <p:cNvPr id="71" name="AutoShape 7"/>
            <p:cNvSpPr>
              <a:spLocks noChangeArrowheads="1"/>
            </p:cNvSpPr>
            <p:nvPr/>
          </p:nvSpPr>
          <p:spPr bwMode="gray">
            <a:xfrm>
              <a:off x="2453080" y="1573213"/>
              <a:ext cx="2577203" cy="985837"/>
            </a:xfrm>
            <a:prstGeom prst="homePlate">
              <a:avLst>
                <a:gd name="adj" fmla="val 25509"/>
              </a:avLst>
            </a:prstGeom>
            <a:solidFill>
              <a:srgbClr val="564D93"/>
            </a:solidFill>
            <a:ln w="5080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 wrap="none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Times New Roman" pitchFamily="30" charset="0"/>
                <a:buNone/>
                <a:defRPr/>
              </a:pPr>
              <a:endParaRPr lang="en-US">
                <a:latin typeface="Arial" pitchFamily="30" charset="0"/>
                <a:ea typeface="+mn-ea"/>
              </a:endParaRPr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auto">
            <a:xfrm>
              <a:off x="2812949" y="1918887"/>
              <a:ext cx="23172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hangingPunct="1">
                <a:spcBef>
                  <a:spcPct val="20000"/>
                </a:spcBef>
              </a:pPr>
              <a:r>
                <a:rPr lang="pt-BR" sz="1600" dirty="0" smtClean="0">
                  <a:solidFill>
                    <a:schemeClr val="bg1"/>
                  </a:solidFill>
                </a:rPr>
                <a:t>Execução da Auditoria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5087370" y="1882629"/>
              <a:ext cx="2230987" cy="307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hangingPunct="1">
                <a:spcBef>
                  <a:spcPct val="20000"/>
                </a:spcBef>
              </a:pPr>
              <a:r>
                <a:rPr lang="pt-BR" sz="1600" dirty="0" smtClean="0">
                  <a:solidFill>
                    <a:schemeClr val="bg1"/>
                  </a:solidFill>
                </a:rPr>
                <a:t>Elaboração do relatório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gray">
            <a:xfrm>
              <a:off x="643015" y="2674148"/>
              <a:ext cx="1659204" cy="12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7" lvl="1" indent="-285750" defTabSz="858838" hangingPunct="1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pt-BR" sz="1600" dirty="0" smtClean="0">
                  <a:latin typeface="Arial" pitchFamily="34" charset="0"/>
                  <a:cs typeface="Arial" pitchFamily="34" charset="0"/>
                </a:rPr>
                <a:t>Propostas com uso de APF.</a:t>
              </a:r>
            </a:p>
            <a:p>
              <a:pPr marL="1587" lvl="1" defTabSz="858838" hangingPunct="1">
                <a:spcBef>
                  <a:spcPct val="20000"/>
                </a:spcBef>
              </a:pPr>
              <a:endParaRPr lang="pt-BR" sz="1600" dirty="0" smtClean="0">
                <a:latin typeface="Arial" pitchFamily="34" charset="0"/>
                <a:cs typeface="Arial" pitchFamily="34" charset="0"/>
              </a:endParaRPr>
            </a:p>
            <a:p>
              <a:pPr marL="287337" lvl="1" indent="-285750" defTabSz="858838" hangingPunct="1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pt-BR" sz="1600" dirty="0" smtClean="0">
                  <a:latin typeface="Arial" pitchFamily="34" charset="0"/>
                  <a:cs typeface="Arial" pitchFamily="34" charset="0"/>
                </a:rPr>
                <a:t>Propostas sem uso de APF.</a:t>
              </a:r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gray">
            <a:xfrm>
              <a:off x="4879525" y="2711353"/>
              <a:ext cx="2038677" cy="14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7" lvl="1" indent="-285750" defTabSz="858838" hangingPunct="1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pt-BR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Geração do relatório da auditoria.</a:t>
              </a:r>
            </a:p>
            <a:p>
              <a:pPr marL="1587" lvl="1" defTabSz="858838" hangingPunct="1">
                <a:spcBef>
                  <a:spcPct val="20000"/>
                </a:spcBef>
              </a:pPr>
              <a:endParaRPr lang="pt-B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marL="287337" lvl="1" indent="-285750" defTabSz="858838" hangingPunct="1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pt-BR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Divulgação do relatório no 10º dia útil.</a:t>
              </a:r>
              <a:endParaRPr lang="pt-BR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AutoShape 8"/>
            <p:cNvSpPr>
              <a:spLocks noChangeArrowheads="1"/>
            </p:cNvSpPr>
            <p:nvPr/>
          </p:nvSpPr>
          <p:spPr bwMode="gray">
            <a:xfrm>
              <a:off x="556903" y="1573213"/>
              <a:ext cx="2147614" cy="985837"/>
            </a:xfrm>
            <a:prstGeom prst="homePlate">
              <a:avLst>
                <a:gd name="adj" fmla="val 25549"/>
              </a:avLst>
            </a:prstGeom>
            <a:solidFill>
              <a:srgbClr val="564D93"/>
            </a:solidFill>
            <a:ln w="50800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 wrap="none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Times New Roman" pitchFamily="30" charset="0"/>
                <a:buNone/>
                <a:defRPr/>
              </a:pPr>
              <a:endParaRPr lang="en-US">
                <a:latin typeface="Arial" pitchFamily="30" charset="0"/>
                <a:ea typeface="+mn-ea"/>
              </a:endParaRPr>
            </a:p>
          </p:txBody>
        </p:sp>
      </p:grpSp>
      <p:sp>
        <p:nvSpPr>
          <p:cNvPr id="77" name="CaixaDeTexto 76"/>
          <p:cNvSpPr txBox="1"/>
          <p:nvPr/>
        </p:nvSpPr>
        <p:spPr>
          <a:xfrm>
            <a:off x="2183638" y="3184014"/>
            <a:ext cx="25082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Validação das propostas que não passaram pela área de Métricas.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Auditoria nos dados preenchidos no STI.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Auditoria das demandas funcionais identificadas como não funcionais, no STI.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3"/>
          <p:cNvSpPr txBox="1">
            <a:spLocks noChangeArrowheads="1"/>
          </p:cNvSpPr>
          <p:nvPr/>
        </p:nvSpPr>
        <p:spPr bwMode="auto">
          <a:xfrm>
            <a:off x="92645" y="2427556"/>
            <a:ext cx="25155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spcBef>
                <a:spcPct val="2000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Propostas Aprovadas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gray">
          <a:xfrm>
            <a:off x="7331270" y="3313296"/>
            <a:ext cx="2213174" cy="28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7" lvl="1" indent="-285750" defTabSz="858838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Esclarecimento de dúvidas até 14º dia útil.</a:t>
            </a:r>
          </a:p>
          <a:p>
            <a:pPr marL="1587" lvl="1" defTabSz="858838" hangingPunct="1">
              <a:spcBef>
                <a:spcPct val="20000"/>
              </a:spcBef>
            </a:pPr>
            <a:endParaRPr lang="pt-BR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7337" lvl="1" indent="-285750" defTabSz="858838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Realização de ajustes no relatório de acordo com as justificativas e divulgação do relatório revisado no 15º dia útil.</a:t>
            </a:r>
            <a:endParaRPr lang="pt-BR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Conector de seta reta 79"/>
          <p:cNvCxnSpPr/>
          <p:nvPr/>
        </p:nvCxnSpPr>
        <p:spPr bwMode="auto">
          <a:xfrm>
            <a:off x="7169702" y="1201011"/>
            <a:ext cx="0" cy="409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aixaDeTexto 80"/>
          <p:cNvSpPr txBox="1"/>
          <p:nvPr/>
        </p:nvSpPr>
        <p:spPr>
          <a:xfrm>
            <a:off x="6664735" y="870230"/>
            <a:ext cx="113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10º </a:t>
            </a:r>
            <a:r>
              <a:rPr lang="pt-BR" sz="1600" dirty="0"/>
              <a:t>dia útil</a:t>
            </a:r>
          </a:p>
        </p:txBody>
      </p:sp>
      <p:cxnSp>
        <p:nvCxnSpPr>
          <p:cNvPr id="82" name="Conector de seta reta 81"/>
          <p:cNvCxnSpPr/>
          <p:nvPr/>
        </p:nvCxnSpPr>
        <p:spPr bwMode="auto">
          <a:xfrm>
            <a:off x="9411158" y="1173613"/>
            <a:ext cx="0" cy="63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CaixaDeTexto 82"/>
          <p:cNvSpPr txBox="1"/>
          <p:nvPr/>
        </p:nvSpPr>
        <p:spPr>
          <a:xfrm>
            <a:off x="8802807" y="851942"/>
            <a:ext cx="1279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15º </a:t>
            </a:r>
            <a:r>
              <a:rPr lang="pt-BR" sz="1600" dirty="0"/>
              <a:t>dia útil</a:t>
            </a:r>
          </a:p>
        </p:txBody>
      </p:sp>
      <p:sp>
        <p:nvSpPr>
          <p:cNvPr id="84" name="Chave esquerda 83"/>
          <p:cNvSpPr/>
          <p:nvPr/>
        </p:nvSpPr>
        <p:spPr bwMode="auto">
          <a:xfrm rot="5400000">
            <a:off x="956742" y="904845"/>
            <a:ext cx="375259" cy="191475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0813" marR="0" indent="-14922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Chave esquerda 84"/>
          <p:cNvSpPr/>
          <p:nvPr/>
        </p:nvSpPr>
        <p:spPr bwMode="auto">
          <a:xfrm rot="5400000">
            <a:off x="3287190" y="670154"/>
            <a:ext cx="348935" cy="240591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0813" marR="0" indent="-14922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Chave esquerda 85"/>
          <p:cNvSpPr/>
          <p:nvPr/>
        </p:nvSpPr>
        <p:spPr bwMode="auto">
          <a:xfrm rot="5400000">
            <a:off x="6973261" y="-446367"/>
            <a:ext cx="324244" cy="461426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0813" marR="0" indent="-14922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Evolução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Validação</a:t>
            </a:r>
            <a:r>
              <a:rPr lang="en-US" sz="3000" dirty="0" smtClean="0">
                <a:solidFill>
                  <a:srgbClr val="FFFFFF"/>
                </a:solidFill>
              </a:rPr>
              <a:t> de </a:t>
            </a:r>
            <a:r>
              <a:rPr lang="en-US" sz="3000" dirty="0" err="1">
                <a:solidFill>
                  <a:srgbClr val="FFFFFF"/>
                </a:solidFill>
              </a:rPr>
              <a:t>C</a:t>
            </a:r>
            <a:r>
              <a:rPr lang="en-US" sz="3000" dirty="0" err="1" smtClean="0">
                <a:solidFill>
                  <a:srgbClr val="FFFFFF"/>
                </a:solidFill>
              </a:rPr>
              <a:t>ontagens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146050" y="1034259"/>
            <a:ext cx="943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kern="0" dirty="0" smtClean="0"/>
              <a:t>O gráfico abaixo mostra o percentual de propostas para as quais foi solicitada a validação da contagem pela área de Métricas. De acordo com o processo esta validação é obrigatória. </a:t>
            </a:r>
          </a:p>
          <a:p>
            <a:pPr lvl="0" algn="just"/>
            <a:r>
              <a:rPr lang="pt-BR" sz="1600" kern="0" dirty="0"/>
              <a:t>Houve um pequeno </a:t>
            </a:r>
            <a:r>
              <a:rPr lang="pt-BR" sz="1600" kern="0" dirty="0" smtClean="0"/>
              <a:t>decréscimo em </a:t>
            </a:r>
            <a:r>
              <a:rPr lang="pt-BR" sz="1600" kern="0" dirty="0"/>
              <a:t>relação ao mês passado.</a:t>
            </a:r>
            <a:endParaRPr lang="pt-BR" sz="1600" kern="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88" y="2427532"/>
            <a:ext cx="5848735" cy="295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6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</a:rPr>
              <a:t>Visão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Geral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Métricas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smtClean="0">
                <a:solidFill>
                  <a:srgbClr val="FFFFFF"/>
                </a:solidFill>
              </a:rPr>
              <a:t>– Jan a </a:t>
            </a:r>
            <a:r>
              <a:rPr lang="en-US" sz="3000" dirty="0" err="1" smtClean="0">
                <a:solidFill>
                  <a:srgbClr val="FFFFFF"/>
                </a:solidFill>
              </a:rPr>
              <a:t>Fev</a:t>
            </a:r>
            <a:r>
              <a:rPr lang="en-US" sz="3000" dirty="0" smtClean="0">
                <a:solidFill>
                  <a:srgbClr val="FFFFFF"/>
                </a:solidFill>
              </a:rPr>
              <a:t> 2013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882162"/>
            <a:ext cx="899123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08647"/>
              </p:ext>
            </p:extLst>
          </p:nvPr>
        </p:nvGraphicFramePr>
        <p:xfrm>
          <a:off x="43145" y="5735720"/>
          <a:ext cx="9827318" cy="1047310"/>
        </p:xfrm>
        <a:graphic>
          <a:graphicData uri="http://schemas.openxmlformats.org/drawingml/2006/table">
            <a:tbl>
              <a:tblPr/>
              <a:tblGrid>
                <a:gridCol w="957096"/>
                <a:gridCol w="914367"/>
                <a:gridCol w="617577"/>
                <a:gridCol w="867507"/>
                <a:gridCol w="797170"/>
                <a:gridCol w="750276"/>
                <a:gridCol w="808893"/>
                <a:gridCol w="808892"/>
                <a:gridCol w="844062"/>
                <a:gridCol w="797169"/>
                <a:gridCol w="808892"/>
                <a:gridCol w="855417"/>
              </a:tblGrid>
              <a:tr h="1741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FSW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R$ 9,74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R$ 9,45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R$ 0,10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R$ 0,19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Métricas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R$ 0,95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R$ 9,46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R$ 9,19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R$ 0,08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R$ 0,19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Aprovado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R$ 58,62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R$ 0,99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R$ 3,01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R$ 9,47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R$ 9,19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R$ 0,19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6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Economia pela validação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R$ 0,28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R$ 0,26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R$ 0,02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Variação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R$ 0,04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Visão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Geral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Métricas</a:t>
            </a:r>
            <a:r>
              <a:rPr lang="en-US" sz="3000" dirty="0" smtClean="0">
                <a:solidFill>
                  <a:srgbClr val="FFFFFF"/>
                </a:solidFill>
              </a:rPr>
              <a:t> – </a:t>
            </a:r>
            <a:r>
              <a:rPr lang="en-US" sz="3000" dirty="0" err="1" smtClean="0">
                <a:solidFill>
                  <a:srgbClr val="FFFFFF"/>
                </a:solidFill>
              </a:rPr>
              <a:t>Fevereiro</a:t>
            </a:r>
            <a:r>
              <a:rPr lang="en-US" sz="3000" dirty="0" smtClean="0">
                <a:solidFill>
                  <a:srgbClr val="FFFFFF"/>
                </a:solidFill>
              </a:rPr>
              <a:t> 2013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9" y="930887"/>
            <a:ext cx="9113593" cy="478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5041"/>
              </p:ext>
            </p:extLst>
          </p:nvPr>
        </p:nvGraphicFramePr>
        <p:xfrm>
          <a:off x="0" y="5718156"/>
          <a:ext cx="9906001" cy="1047310"/>
        </p:xfrm>
        <a:graphic>
          <a:graphicData uri="http://schemas.openxmlformats.org/drawingml/2006/table">
            <a:tbl>
              <a:tblPr/>
              <a:tblGrid>
                <a:gridCol w="964759"/>
                <a:gridCol w="828872"/>
                <a:gridCol w="621323"/>
                <a:gridCol w="867508"/>
                <a:gridCol w="832338"/>
                <a:gridCol w="832338"/>
                <a:gridCol w="820616"/>
                <a:gridCol w="750277"/>
                <a:gridCol w="867507"/>
                <a:gridCol w="808893"/>
                <a:gridCol w="832338"/>
                <a:gridCol w="879232"/>
              </a:tblGrid>
              <a:tr h="1741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FSW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R$ 6,93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R$ 6,77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R$ 0,07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Métricas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R$ 0,36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R$ 6,65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R$ 6,50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R$ 0,06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Aprovado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R$ 33,01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R$ 0,40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R$ 0,07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R$ 6,66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R$ 6,50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R$ 0,07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R$ 0,09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6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Economia pela validação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R$ 0,28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R$ 0,27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Variação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R$ 0,04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R$ 0,01 MM</a:t>
                      </a:r>
                    </a:p>
                  </a:txBody>
                  <a:tcPr marL="8294" marR="8294" marT="8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4" marR="8294" marT="82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Visão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por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Gestor</a:t>
            </a:r>
            <a:r>
              <a:rPr lang="en-US" sz="3000" dirty="0" smtClean="0">
                <a:solidFill>
                  <a:srgbClr val="FFFFFF"/>
                </a:solidFill>
              </a:rPr>
              <a:t> N4 – Jan a </a:t>
            </a:r>
            <a:r>
              <a:rPr lang="en-US" sz="3000" dirty="0" err="1" smtClean="0">
                <a:solidFill>
                  <a:srgbClr val="FFFFFF"/>
                </a:solidFill>
              </a:rPr>
              <a:t>Fev</a:t>
            </a:r>
            <a:r>
              <a:rPr lang="en-US" sz="3000" dirty="0" smtClean="0">
                <a:solidFill>
                  <a:srgbClr val="FFFFFF"/>
                </a:solidFill>
              </a:rPr>
              <a:t> 2013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6050" y="1034259"/>
            <a:ext cx="943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kern="0" dirty="0" smtClean="0"/>
              <a:t>O gráfico abaixo apresenta a visão por gestor N4 da perda financeira (valores aprovados maiores que os validados por Métricas) e do desconto negociado (valores aprovados menores que os validados por Métricas) acumulado entre os meses de Janeiro a Fevereiro/2013.</a:t>
            </a:r>
            <a:endParaRPr lang="pt-BR" sz="1600" kern="0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35" y="2273056"/>
            <a:ext cx="80660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Visão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por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Gestor</a:t>
            </a:r>
            <a:r>
              <a:rPr lang="en-US" sz="3000" dirty="0" smtClean="0">
                <a:solidFill>
                  <a:srgbClr val="FFFFFF"/>
                </a:solidFill>
              </a:rPr>
              <a:t> N4 – </a:t>
            </a:r>
            <a:r>
              <a:rPr lang="en-US" sz="3000" dirty="0" err="1" smtClean="0">
                <a:solidFill>
                  <a:srgbClr val="FFFFFF"/>
                </a:solidFill>
              </a:rPr>
              <a:t>Fevereiro</a:t>
            </a:r>
            <a:r>
              <a:rPr lang="en-US" sz="3000" dirty="0" smtClean="0">
                <a:solidFill>
                  <a:srgbClr val="FFFFFF"/>
                </a:solidFill>
              </a:rPr>
              <a:t> 2013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6050" y="1034259"/>
            <a:ext cx="943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kern="0" dirty="0" smtClean="0"/>
              <a:t>O gráfico abaixo apresenta a visão por gestor N4 da perda financeira (valores aprovados maiores que os validados por Métricas) e do desconto negociado (valores aprovados menores que os validados por Métricas) no mês de Fevereiro/2013.</a:t>
            </a:r>
            <a:endParaRPr lang="pt-BR" sz="1600" kern="0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3" y="2229582"/>
            <a:ext cx="87852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28733" y="196850"/>
            <a:ext cx="9512167" cy="666750"/>
          </a:xfrm>
          <a:prstGeom prst="rect">
            <a:avLst/>
          </a:prstGeom>
          <a:solidFill>
            <a:srgbClr val="5A5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228734" y="196850"/>
            <a:ext cx="214973" cy="666750"/>
          </a:xfrm>
          <a:prstGeom prst="rect">
            <a:avLst/>
          </a:prstGeom>
          <a:solidFill>
            <a:srgbClr val="9894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89890" y="363539"/>
            <a:ext cx="8174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rgbClr val="FFFFFF"/>
                </a:solidFill>
              </a:rPr>
              <a:t>Visão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por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</a:rPr>
              <a:t>Gestor</a:t>
            </a:r>
            <a:r>
              <a:rPr lang="en-US" sz="3000" dirty="0" smtClean="0">
                <a:solidFill>
                  <a:srgbClr val="FFFFFF"/>
                </a:solidFill>
              </a:rPr>
              <a:t> N5 – </a:t>
            </a:r>
            <a:r>
              <a:rPr lang="en-US" sz="3000" dirty="0" err="1" smtClean="0">
                <a:solidFill>
                  <a:srgbClr val="FFFFFF"/>
                </a:solidFill>
              </a:rPr>
              <a:t>Fevereiro</a:t>
            </a:r>
            <a:r>
              <a:rPr lang="en-US" sz="3000" dirty="0" smtClean="0">
                <a:solidFill>
                  <a:srgbClr val="FFFFFF"/>
                </a:solidFill>
              </a:rPr>
              <a:t> 2013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4344" name="Picture 11" descr="logo_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6" y="1"/>
            <a:ext cx="88913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355293" y="1047907"/>
            <a:ext cx="190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b="1" kern="0" dirty="0" smtClean="0"/>
              <a:t>Antonio Mascotte</a:t>
            </a:r>
            <a:endParaRPr lang="pt-BR" sz="1600" b="1" kern="0" dirty="0" smtClean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870486" y="4016752"/>
            <a:ext cx="190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b="1" kern="0" dirty="0" smtClean="0"/>
              <a:t>David Martins</a:t>
            </a:r>
            <a:endParaRPr lang="pt-BR" sz="1600" b="1" kern="0" dirty="0" smtClean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11869" y="1090425"/>
            <a:ext cx="190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600" b="1" kern="0" dirty="0" smtClean="0"/>
              <a:t>Bruno Martins</a:t>
            </a:r>
            <a:endParaRPr lang="pt-BR" sz="1600" b="1" kern="0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3" y="1428979"/>
            <a:ext cx="4548187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83" y="1428979"/>
            <a:ext cx="4670425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02" y="4378752"/>
            <a:ext cx="4194175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1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433A91"/>
      </a:dk2>
      <a:lt2>
        <a:srgbClr val="8284C6"/>
      </a:lt2>
      <a:accent1>
        <a:srgbClr val="E0DBCF"/>
      </a:accent1>
      <a:accent2>
        <a:srgbClr val="C2B79F"/>
      </a:accent2>
      <a:accent3>
        <a:srgbClr val="FFFFFF"/>
      </a:accent3>
      <a:accent4>
        <a:srgbClr val="000000"/>
      </a:accent4>
      <a:accent5>
        <a:srgbClr val="EDEAE4"/>
      </a:accent5>
      <a:accent6>
        <a:srgbClr val="B0A690"/>
      </a:accent6>
      <a:hlink>
        <a:srgbClr val="A39470"/>
      </a:hlink>
      <a:folHlink>
        <a:srgbClr val="85704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50813" marR="0" indent="-14922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50813" marR="0" indent="-14922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433A91"/>
        </a:dk2>
        <a:lt2>
          <a:srgbClr val="8284C6"/>
        </a:lt2>
        <a:accent1>
          <a:srgbClr val="E0DBCF"/>
        </a:accent1>
        <a:accent2>
          <a:srgbClr val="C2B79F"/>
        </a:accent2>
        <a:accent3>
          <a:srgbClr val="FFFFFF"/>
        </a:accent3>
        <a:accent4>
          <a:srgbClr val="000000"/>
        </a:accent4>
        <a:accent5>
          <a:srgbClr val="EDEAE4"/>
        </a:accent5>
        <a:accent6>
          <a:srgbClr val="B0A690"/>
        </a:accent6>
        <a:hlink>
          <a:srgbClr val="A39470"/>
        </a:hlink>
        <a:folHlink>
          <a:srgbClr val="8570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4D4D4D"/>
      </a:lt2>
      <a:accent1>
        <a:srgbClr val="FFFFFF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FFFF"/>
      </a:accent5>
      <a:accent6>
        <a:srgbClr val="AEAEAE"/>
      </a:accent6>
      <a:hlink>
        <a:srgbClr val="808080"/>
      </a:hlink>
      <a:folHlink>
        <a:srgbClr val="00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B12A1C6D7B4E409039A2F6D943F311" ma:contentTypeVersion="0" ma:contentTypeDescription="Crie um novo documento." ma:contentTypeScope="" ma:versionID="4f6d647cebeb27efaaf70c18cd30f10b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63C49BC-0946-4E57-8646-D7BC5A1086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1E143A-B24D-44DD-A919-08E9E7C15B98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8A26E621-BA88-4B9D-B4D8-6B2682FC0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25588</TotalTime>
  <Words>1674</Words>
  <Application>Microsoft Office PowerPoint</Application>
  <PresentationFormat>Papel A4 (210 x 297 mm)</PresentationFormat>
  <Paragraphs>230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Blank presentation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Nome do Gerente</Manager>
  <Company>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Documento</dc:title>
  <dc:subject>Tema do Documento</dc:subject>
  <dc:creator>Nome do Autor do Documento</dc:creator>
  <cp:lastModifiedBy>OI</cp:lastModifiedBy>
  <cp:revision>1620</cp:revision>
  <cp:lastPrinted>2000-08-25T14:03:20Z</cp:lastPrinted>
  <dcterms:created xsi:type="dcterms:W3CDTF">2002-09-20T14:16:47Z</dcterms:created>
  <dcterms:modified xsi:type="dcterms:W3CDTF">2013-04-10T21:26:04Z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0x010100FEB12A1C6D7B4E409039A2F6D943F311</vt:lpwstr>
  </property>
</Properties>
</file>