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64" r:id="rId3"/>
    <p:sldId id="266" r:id="rId4"/>
    <p:sldId id="273" r:id="rId5"/>
    <p:sldId id="259" r:id="rId6"/>
    <p:sldId id="262" r:id="rId7"/>
    <p:sldId id="269" r:id="rId8"/>
    <p:sldId id="272" r:id="rId9"/>
    <p:sldId id="263" r:id="rId10"/>
    <p:sldId id="268" r:id="rId11"/>
    <p:sldId id="270" r:id="rId12"/>
    <p:sldId id="274" r:id="rId13"/>
    <p:sldId id="261" r:id="rId14"/>
    <p:sldId id="271" r:id="rId15"/>
    <p:sldId id="260" r:id="rId16"/>
    <p:sldId id="275" r:id="rId17"/>
    <p:sldId id="276" r:id="rId18"/>
    <p:sldId id="279" r:id="rId19"/>
    <p:sldId id="277" r:id="rId20"/>
    <p:sldId id="278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87B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99171" y="-889154"/>
            <a:ext cx="6471139" cy="8530800"/>
          </a:xfrm>
        </p:spPr>
      </p:pic>
    </p:spTree>
    <p:extLst>
      <p:ext uri="{BB962C8B-B14F-4D97-AF65-F5344CB8AC3E}">
        <p14:creationId xmlns:p14="http://schemas.microsoft.com/office/powerpoint/2010/main" val="3951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630972" y="1263681"/>
            <a:ext cx="80801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練習題一：新增</a:t>
            </a:r>
            <a:r>
              <a:rPr lang="en-US" altLang="zh-TW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button_2</a:t>
            </a:r>
            <a:r>
              <a:rPr lang="zh-TW" altLang="en-US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，使用</a:t>
            </a:r>
            <a:r>
              <a:rPr lang="zh-TW" altLang="en-US" sz="28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下拉電阻</a:t>
            </a:r>
            <a:r>
              <a:rPr lang="zh-TW" altLang="en-US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。並</a:t>
            </a:r>
            <a:r>
              <a:rPr lang="en-US" altLang="zh-TW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		</a:t>
            </a:r>
            <a:r>
              <a:rPr lang="zh-TW" altLang="en-US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嘗試改寫</a:t>
            </a:r>
            <a:r>
              <a:rPr lang="en-US" altLang="zh-TW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button_01.py</a:t>
            </a:r>
            <a:r>
              <a:rPr lang="zh-TW" altLang="en-US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，測試功能。</a:t>
            </a:r>
            <a:endParaRPr lang="en-US" altLang="zh-TW" sz="2800" b="1" dirty="0" smtClean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練習題二：</a:t>
            </a:r>
            <a:r>
              <a:rPr lang="en-US" altLang="zh-TW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button_1</a:t>
            </a:r>
            <a:r>
              <a:rPr lang="zh-TW" altLang="en-US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紅燈</a:t>
            </a:r>
            <a:r>
              <a:rPr lang="zh-TW" altLang="en-US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button_2</a:t>
            </a:r>
            <a:r>
              <a:rPr lang="zh-TW" altLang="en-US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zh-TW" altLang="en-US" sz="2800" b="1" dirty="0" smtClean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綠燈</a:t>
            </a:r>
            <a:r>
              <a:rPr lang="zh-TW" altLang="en-US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	</a:t>
            </a:r>
            <a:r>
              <a:rPr lang="zh-TW" altLang="en-US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同時按下</a:t>
            </a:r>
            <a:r>
              <a:rPr lang="zh-TW" altLang="en-US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黃燈</a:t>
            </a:r>
            <a:r>
              <a:rPr lang="zh-TW" altLang="en-US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閃爍。</a:t>
            </a:r>
            <a:endParaRPr lang="en-US" altLang="zh-TW" sz="2800" b="1" dirty="0" smtClean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練習題</a:t>
            </a:r>
            <a:r>
              <a:rPr lang="zh-TW" altLang="en-US" sz="2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三：使用</a:t>
            </a:r>
            <a:r>
              <a:rPr lang="en-US" altLang="zh-TW" sz="2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button_1</a:t>
            </a:r>
            <a:r>
              <a:rPr lang="zh-TW" altLang="en-US" sz="2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button_2</a:t>
            </a:r>
            <a:r>
              <a:rPr lang="zh-TW" altLang="en-US" sz="2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模擬雙</a:t>
            </a:r>
            <a:r>
              <a:rPr lang="zh-TW" altLang="en-US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</a:t>
            </a:r>
            <a:r>
              <a:rPr lang="en-US" altLang="zh-TW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	</a:t>
            </a:r>
            <a:r>
              <a:rPr lang="zh-TW" altLang="en-US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開關</a:t>
            </a:r>
            <a:endParaRPr lang="en-US" altLang="zh-TW" sz="2800" b="1" dirty="0" smtClean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88022" y="299583"/>
            <a:ext cx="3683977" cy="964098"/>
          </a:xfrm>
        </p:spPr>
        <p:txBody>
          <a:bodyPr>
            <a:noAutofit/>
          </a:bodyPr>
          <a:lstStyle/>
          <a:p>
            <a:r>
              <a:rPr lang="zh-TW" altLang="en-US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按鈕練習：</a:t>
            </a:r>
            <a:endParaRPr lang="zh-TW" altLang="en-US" sz="4400" b="1" cap="none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683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630972" y="1263681"/>
            <a:ext cx="80801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練習題四：</a:t>
            </a:r>
            <a:r>
              <a:rPr lang="en-US" altLang="zh-TW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button-1</a:t>
            </a:r>
            <a:r>
              <a:rPr lang="zh-TW" altLang="en-US" sz="2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每按下一次，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</a:t>
            </a:r>
            <a:r>
              <a:rPr lang="zh-TW" altLang="en-US" sz="2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8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綠</a:t>
            </a:r>
            <a:r>
              <a:rPr lang="zh-TW" altLang="en-US" sz="2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燈狀</a:t>
            </a:r>
            <a:r>
              <a:rPr lang="en-US" altLang="zh-TW" sz="2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		</a:t>
            </a:r>
            <a:r>
              <a:rPr lang="zh-TW" altLang="en-US" sz="2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態互換</a:t>
            </a:r>
            <a:r>
              <a:rPr lang="en-US" altLang="zh-TW" sz="2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</a:t>
            </a:r>
            <a:r>
              <a:rPr lang="zh-TW" altLang="en-US" sz="2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燈</a:t>
            </a:r>
            <a:r>
              <a:rPr lang="en-US" altLang="zh-TW" sz="2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</a:t>
            </a:r>
            <a:r>
              <a:rPr lang="zh-TW" altLang="en-US" sz="2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時，</a:t>
            </a:r>
            <a:r>
              <a:rPr lang="zh-TW" altLang="en-US" sz="28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綠燈</a:t>
            </a:r>
            <a:r>
              <a:rPr lang="en-US" altLang="zh-TW" sz="2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off)</a:t>
            </a:r>
            <a:endParaRPr lang="en-US" altLang="zh-TW" sz="28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		</a:t>
            </a:r>
            <a:r>
              <a:rPr lang="zh-TW" altLang="en-US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觀察練習題四功能</a:t>
            </a:r>
            <a:r>
              <a:rPr lang="zh-TW" altLang="en-US" sz="2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是否如</a:t>
            </a:r>
            <a:r>
              <a:rPr lang="zh-TW" altLang="en-US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預期，如</a:t>
            </a:r>
            <a:r>
              <a:rPr lang="en-US" altLang="zh-TW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			</a:t>
            </a:r>
            <a:r>
              <a:rPr lang="zh-TW" altLang="en-US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何修正。</a:t>
            </a:r>
            <a:endParaRPr lang="en-US" altLang="zh-TW" sz="2800" b="1" dirty="0" smtClean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練習題五：修正</a:t>
            </a:r>
            <a:r>
              <a:rPr lang="zh-TW" altLang="en-US" sz="28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練習題三</a:t>
            </a:r>
            <a:r>
              <a:rPr lang="en-US" altLang="zh-TW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8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旗</a:t>
            </a:r>
            <a:r>
              <a:rPr lang="zh-TW" altLang="en-US" sz="28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</a:t>
            </a:r>
            <a:r>
              <a:rPr lang="zh-TW" altLang="en-US" sz="28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 smtClean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88023" y="299583"/>
            <a:ext cx="2628900" cy="964098"/>
          </a:xfrm>
        </p:spPr>
        <p:txBody>
          <a:bodyPr>
            <a:noAutofit/>
          </a:bodyPr>
          <a:lstStyle/>
          <a:p>
            <a:r>
              <a:rPr lang="zh-TW" altLang="en-US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按鈕練習</a:t>
            </a:r>
            <a:endParaRPr lang="zh-TW" altLang="en-US" sz="4400" b="1" cap="none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281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204545" y="695237"/>
            <a:ext cx="6488723" cy="964098"/>
          </a:xfrm>
        </p:spPr>
        <p:txBody>
          <a:bodyPr>
            <a:noAutofit/>
          </a:bodyPr>
          <a:lstStyle/>
          <a:p>
            <a:r>
              <a:rPr lang="zh-TW" altLang="en-US" sz="4400" b="1" cap="none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新增人體紅外線偵測</a:t>
            </a:r>
            <a:r>
              <a:rPr lang="zh-TW" altLang="en-US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器</a:t>
            </a:r>
            <a:r>
              <a:rPr lang="en-US" altLang="zh-TW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(PIR HC-SR501)</a:t>
            </a:r>
            <a:endParaRPr lang="zh-TW" altLang="en-US" sz="4400" b="1" cap="none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876" y="2024381"/>
            <a:ext cx="85402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PIR 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Pin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PULL_DOWN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en-US" altLang="zh-TW" sz="2400" dirty="0" err="1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VCC</a:t>
            </a:r>
            <a:r>
              <a:rPr lang="zh-TW" altLang="en-US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400" dirty="0" err="1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5V</a:t>
            </a:r>
            <a:r>
              <a:rPr lang="zh-TW" altLang="en-US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(VBUS)</a:t>
            </a:r>
          </a:p>
          <a:p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#OUT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GP1</a:t>
            </a:r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#GND</a:t>
            </a:r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3"/>
          <a:stretch/>
        </p:blipFill>
        <p:spPr>
          <a:xfrm>
            <a:off x="7693268" y="197515"/>
            <a:ext cx="2910254" cy="367364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478" y="3871164"/>
            <a:ext cx="8980663" cy="26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22" y="421650"/>
            <a:ext cx="10872902" cy="620876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8" t="2171" r="29603" b="3214"/>
          <a:stretch/>
        </p:blipFill>
        <p:spPr>
          <a:xfrm rot="16200000">
            <a:off x="2415321" y="1397079"/>
            <a:ext cx="2230828" cy="50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88022" y="299583"/>
            <a:ext cx="4149969" cy="964098"/>
          </a:xfrm>
        </p:spPr>
        <p:txBody>
          <a:bodyPr>
            <a:noAutofit/>
          </a:bodyPr>
          <a:lstStyle/>
          <a:p>
            <a:r>
              <a:rPr lang="zh-TW" altLang="en-US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人體紅外線範例</a:t>
            </a:r>
            <a:endParaRPr lang="zh-TW" altLang="en-US" sz="4400" b="1" cap="none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10608" y="1536304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en-US" altLang="zh-TW" sz="2400" dirty="0" err="1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PIR</a:t>
            </a:r>
            <a:r>
              <a:rPr lang="zh-TW" altLang="en-US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 </a:t>
            </a:r>
            <a:r>
              <a:rPr lang="en-US" altLang="zh-TW" sz="2400" dirty="0" err="1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PIR_01.py</a:t>
            </a:r>
            <a:endParaRPr lang="en-US" altLang="zh-TW" sz="2400" dirty="0">
              <a:solidFill>
                <a:srgbClr val="008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</a:t>
            </a:r>
            <a:r>
              <a:rPr lang="en-US" altLang="zh-TW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Pin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utime </a:t>
            </a:r>
            <a:r>
              <a:rPr lang="en-US" altLang="zh-TW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sleep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PIR 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Pin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Pin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PULL_DOWN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8800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rgbClr val="8800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print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PIR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sleep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+=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US" altLang="zh-TW" sz="2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885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39" y="370099"/>
            <a:ext cx="10792556" cy="63120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8" t="2171" r="29603" b="3214"/>
          <a:stretch/>
        </p:blipFill>
        <p:spPr>
          <a:xfrm rot="16200000">
            <a:off x="2415321" y="1397079"/>
            <a:ext cx="2230828" cy="50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204546" y="695237"/>
            <a:ext cx="3516924" cy="964098"/>
          </a:xfrm>
        </p:spPr>
        <p:txBody>
          <a:bodyPr>
            <a:noAutofit/>
          </a:bodyPr>
          <a:lstStyle/>
          <a:p>
            <a:r>
              <a:rPr lang="zh-TW" altLang="en-US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新增蜂鳴器</a:t>
            </a:r>
            <a:endParaRPr lang="zh-TW" altLang="en-US" sz="4400" b="1" cap="none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10507" y="1659335"/>
            <a:ext cx="728296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蜂鳴器使用</a:t>
            </a:r>
            <a:r>
              <a:rPr lang="zh-TW" altLang="en-US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r>
              <a:rPr lang="en-US" altLang="zh-TW" sz="2400" dirty="0" err="1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buzzer_01.py</a:t>
            </a:r>
            <a:endParaRPr lang="en-US" altLang="zh-TW" sz="2400" dirty="0">
              <a:solidFill>
                <a:srgbClr val="008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</a:t>
            </a:r>
            <a:r>
              <a:rPr lang="en-US" altLang="zh-TW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Pin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utime </a:t>
            </a:r>
            <a:r>
              <a:rPr lang="en-US" altLang="zh-TW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sleep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buzzer 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Pin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i in range (</a:t>
            </a:r>
            <a:r>
              <a:rPr lang="en-US" altLang="zh-TW" sz="2400" b="1" dirty="0" smtClean="0">
                <a:solidFill>
                  <a:srgbClr val="8800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3)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buzzer.value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sleep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buzzer.value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sleep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287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204546" y="695237"/>
            <a:ext cx="7587762" cy="964098"/>
          </a:xfrm>
        </p:spPr>
        <p:txBody>
          <a:bodyPr>
            <a:noAutofit/>
          </a:bodyPr>
          <a:lstStyle/>
          <a:p>
            <a:r>
              <a:rPr lang="zh-TW" altLang="en-US" sz="4400" b="1" cap="none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⾏⼈優先權的紅外線感</a:t>
            </a:r>
            <a:r>
              <a:rPr lang="zh-TW" altLang="en-US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</a:t>
            </a:r>
            <a:endParaRPr lang="zh-TW" altLang="en-US" sz="4400" b="1" cap="none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687450" y="2613376"/>
            <a:ext cx="8113712" cy="1281112"/>
            <a:chOff x="1687450" y="2613376"/>
            <a:chExt cx="8113712" cy="1281112"/>
          </a:xfrm>
        </p:grpSpPr>
        <p:sp>
          <p:nvSpPr>
            <p:cNvPr id="14" name="手繪多邊形 13"/>
            <p:cNvSpPr/>
            <p:nvPr/>
          </p:nvSpPr>
          <p:spPr>
            <a:xfrm>
              <a:off x="1687450" y="2613376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solidFill>
              <a:srgbClr val="1A587B">
                <a:alpha val="40000"/>
              </a:srgbClr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9922" tIns="189922" rIns="189922" bIns="189922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4000" b="1" kern="1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IF</a:t>
              </a:r>
              <a:endParaRPr lang="zh-TW" altLang="en-US" sz="32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4676713" y="2613376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solidFill>
              <a:srgbClr val="1A587B">
                <a:alpha val="40000"/>
              </a:srgbClr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9922" tIns="189922" rIns="189922" bIns="189922" numCol="1" spcCol="1270" anchor="ctr" anchorCtr="0">
              <a:noAutofit/>
            </a:bodyPr>
            <a:lstStyle/>
            <a:p>
              <a:pPr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4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IRQ</a:t>
              </a:r>
              <a:endPara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7665975" y="2613376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solidFill>
              <a:srgbClr val="1A587B">
                <a:alpha val="40000"/>
              </a:srgbClr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9922" tIns="189922" rIns="189922" bIns="189922" numCol="1" spcCol="1270" anchor="ctr" anchorCtr="0">
              <a:noAutofit/>
            </a:bodyPr>
            <a:lstStyle/>
            <a:p>
              <a:pPr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4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Thread</a:t>
              </a:r>
              <a:endPara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1" name="手繪多邊形 20"/>
          <p:cNvSpPr/>
          <p:nvPr/>
        </p:nvSpPr>
        <p:spPr>
          <a:xfrm>
            <a:off x="3709675" y="2713931"/>
            <a:ext cx="1080000" cy="1080001"/>
          </a:xfrm>
          <a:custGeom>
            <a:avLst/>
            <a:gdLst>
              <a:gd name="connsiteX0" fmla="*/ 0 w 1080000"/>
              <a:gd name="connsiteY0" fmla="*/ 216000 h 1080001"/>
              <a:gd name="connsiteX1" fmla="*/ 540000 w 1080000"/>
              <a:gd name="connsiteY1" fmla="*/ 216000 h 1080001"/>
              <a:gd name="connsiteX2" fmla="*/ 540000 w 1080000"/>
              <a:gd name="connsiteY2" fmla="*/ 0 h 1080001"/>
              <a:gd name="connsiteX3" fmla="*/ 1080000 w 1080000"/>
              <a:gd name="connsiteY3" fmla="*/ 540001 h 1080001"/>
              <a:gd name="connsiteX4" fmla="*/ 540000 w 1080000"/>
              <a:gd name="connsiteY4" fmla="*/ 1080001 h 1080001"/>
              <a:gd name="connsiteX5" fmla="*/ 540000 w 1080000"/>
              <a:gd name="connsiteY5" fmla="*/ 864001 h 1080001"/>
              <a:gd name="connsiteX6" fmla="*/ 0 w 1080000"/>
              <a:gd name="connsiteY6" fmla="*/ 864001 h 1080001"/>
              <a:gd name="connsiteX7" fmla="*/ 0 w 1080000"/>
              <a:gd name="connsiteY7" fmla="*/ 216000 h 1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1080001">
                <a:moveTo>
                  <a:pt x="0" y="216000"/>
                </a:moveTo>
                <a:lnTo>
                  <a:pt x="540000" y="216000"/>
                </a:lnTo>
                <a:lnTo>
                  <a:pt x="540000" y="0"/>
                </a:lnTo>
                <a:lnTo>
                  <a:pt x="1080000" y="540001"/>
                </a:lnTo>
                <a:lnTo>
                  <a:pt x="540000" y="1080001"/>
                </a:lnTo>
                <a:lnTo>
                  <a:pt x="540000" y="864001"/>
                </a:lnTo>
                <a:lnTo>
                  <a:pt x="0" y="864001"/>
                </a:lnTo>
                <a:lnTo>
                  <a:pt x="0" y="216000"/>
                </a:lnTo>
                <a:close/>
              </a:path>
            </a:pathLst>
          </a:cu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216000" rIns="324000" bIns="216000" numCol="1" spcCol="1270" anchor="ctr" anchorCtr="0">
            <a:noAutofit/>
          </a:bodyPr>
          <a:lstStyle/>
          <a:p>
            <a:pPr lvl="0" algn="ctr" defTabSz="1689100">
              <a:spcBef>
                <a:spcPct val="0"/>
              </a:spcBef>
            </a:pPr>
            <a:r>
              <a:rPr lang="zh-TW" altLang="en-US" sz="20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問題解決</a:t>
            </a:r>
            <a:endPara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手繪多邊形 21"/>
          <p:cNvSpPr/>
          <p:nvPr/>
        </p:nvSpPr>
        <p:spPr>
          <a:xfrm>
            <a:off x="6698142" y="2704635"/>
            <a:ext cx="1080000" cy="1080001"/>
          </a:xfrm>
          <a:custGeom>
            <a:avLst/>
            <a:gdLst>
              <a:gd name="connsiteX0" fmla="*/ 0 w 1080000"/>
              <a:gd name="connsiteY0" fmla="*/ 216000 h 1080001"/>
              <a:gd name="connsiteX1" fmla="*/ 540000 w 1080000"/>
              <a:gd name="connsiteY1" fmla="*/ 216000 h 1080001"/>
              <a:gd name="connsiteX2" fmla="*/ 540000 w 1080000"/>
              <a:gd name="connsiteY2" fmla="*/ 0 h 1080001"/>
              <a:gd name="connsiteX3" fmla="*/ 1080000 w 1080000"/>
              <a:gd name="connsiteY3" fmla="*/ 540001 h 1080001"/>
              <a:gd name="connsiteX4" fmla="*/ 540000 w 1080000"/>
              <a:gd name="connsiteY4" fmla="*/ 1080001 h 1080001"/>
              <a:gd name="connsiteX5" fmla="*/ 540000 w 1080000"/>
              <a:gd name="connsiteY5" fmla="*/ 864001 h 1080001"/>
              <a:gd name="connsiteX6" fmla="*/ 0 w 1080000"/>
              <a:gd name="connsiteY6" fmla="*/ 864001 h 1080001"/>
              <a:gd name="connsiteX7" fmla="*/ 0 w 1080000"/>
              <a:gd name="connsiteY7" fmla="*/ 216000 h 1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1080001">
                <a:moveTo>
                  <a:pt x="0" y="216000"/>
                </a:moveTo>
                <a:lnTo>
                  <a:pt x="540000" y="216000"/>
                </a:lnTo>
                <a:lnTo>
                  <a:pt x="540000" y="0"/>
                </a:lnTo>
                <a:lnTo>
                  <a:pt x="1080000" y="540001"/>
                </a:lnTo>
                <a:lnTo>
                  <a:pt x="540000" y="1080001"/>
                </a:lnTo>
                <a:lnTo>
                  <a:pt x="540000" y="864001"/>
                </a:lnTo>
                <a:lnTo>
                  <a:pt x="0" y="864001"/>
                </a:lnTo>
                <a:lnTo>
                  <a:pt x="0" y="216000"/>
                </a:lnTo>
                <a:close/>
              </a:path>
            </a:pathLst>
          </a:cu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216000" rIns="324000" bIns="216000" numCol="1" spcCol="1270" anchor="ctr" anchorCtr="0">
            <a:noAutofit/>
          </a:bodyPr>
          <a:lstStyle/>
          <a:p>
            <a:pPr lvl="0" algn="ctr" defTabSz="1689100">
              <a:spcBef>
                <a:spcPct val="0"/>
              </a:spcBef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問題解決</a:t>
            </a:r>
          </a:p>
        </p:txBody>
      </p:sp>
    </p:spTree>
    <p:extLst>
      <p:ext uri="{BB962C8B-B14F-4D97-AF65-F5344CB8AC3E}">
        <p14:creationId xmlns:p14="http://schemas.microsoft.com/office/powerpoint/2010/main" val="946923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204546" y="651277"/>
            <a:ext cx="7587762" cy="964098"/>
          </a:xfrm>
        </p:spPr>
        <p:txBody>
          <a:bodyPr>
            <a:noAutofit/>
          </a:bodyPr>
          <a:lstStyle/>
          <a:p>
            <a:r>
              <a:rPr lang="zh-TW" altLang="en-US" sz="4400" b="1" cap="none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⾏⼈優先權的紅外線感</a:t>
            </a:r>
            <a:r>
              <a:rPr lang="zh-TW" altLang="en-US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</a:t>
            </a:r>
            <a:r>
              <a:rPr lang="en-US" altLang="zh-TW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sz="4400" b="1" cap="none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29508" y="1615375"/>
            <a:ext cx="84113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en-US" altLang="zh-TW" sz="2400" dirty="0" err="1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pedestrianfirst_IF.py</a:t>
            </a:r>
            <a:endParaRPr lang="en-US" altLang="zh-TW" sz="2400" dirty="0" smtClean="0">
              <a:solidFill>
                <a:srgbClr val="008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判斷式</a:t>
            </a:r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trafficLight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():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…</a:t>
            </a:r>
          </a:p>
          <a:p>
            <a:r>
              <a:rPr lang="en-US" altLang="zh-TW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pedestrian_first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():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…</a:t>
            </a:r>
          </a:p>
          <a:p>
            <a:r>
              <a:rPr lang="en-US" altLang="zh-TW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8800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trafficLight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PIR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==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en-US" altLang="zh-TW" sz="2400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pedestrianfirst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9036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204547" y="651277"/>
            <a:ext cx="9834242" cy="964098"/>
          </a:xfrm>
        </p:spPr>
        <p:txBody>
          <a:bodyPr>
            <a:noAutofit/>
          </a:bodyPr>
          <a:lstStyle/>
          <a:p>
            <a:pPr defTabSz="457200"/>
            <a:r>
              <a:rPr lang="zh-TW" altLang="en-US" sz="4400" b="1" cap="none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⾏⼈優先權的紅外線感</a:t>
            </a:r>
            <a:r>
              <a:rPr lang="zh-TW" altLang="en-US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</a:t>
            </a:r>
            <a:r>
              <a:rPr lang="en-US" altLang="zh-TW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IRQ_01.py</a:t>
            </a:r>
            <a:endParaRPr lang="zh-TW" altLang="en-US" sz="2400" dirty="0">
              <a:solidFill>
                <a:srgbClr val="008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29507" y="1615375"/>
            <a:ext cx="90179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pedestrianfirst_IRQ.py</a:t>
            </a:r>
            <a:endParaRPr lang="en-US" altLang="zh-TW" sz="2400" dirty="0">
              <a:solidFill>
                <a:srgbClr val="008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中斷 </a:t>
            </a:r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IRQ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設定當</a:t>
            </a:r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PIR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偵測到人體時</a:t>
            </a:r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電壓 </a:t>
            </a:r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RISING),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啟動中斷 </a:t>
            </a:r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IRQ</a:t>
            </a: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trafficLight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():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IRQ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():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…</a:t>
            </a: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8800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PIR.irq(trigger=Pin.IRQ_RISING,handler=</a:t>
            </a:r>
            <a:r>
              <a:rPr lang="en-US" altLang="zh-TW" sz="2400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IRQ</a:t>
            </a:r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trafficLight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229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70" y="371566"/>
            <a:ext cx="8140399" cy="62490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8" t="2171" r="29603" b="3214"/>
          <a:stretch/>
        </p:blipFill>
        <p:spPr>
          <a:xfrm rot="16200000">
            <a:off x="2418934" y="1402258"/>
            <a:ext cx="2236482" cy="50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204546" y="545773"/>
            <a:ext cx="10612316" cy="964098"/>
          </a:xfrm>
        </p:spPr>
        <p:txBody>
          <a:bodyPr>
            <a:noAutofit/>
          </a:bodyPr>
          <a:lstStyle/>
          <a:p>
            <a:pPr defTabSz="457200"/>
            <a:r>
              <a:rPr lang="zh-TW" altLang="en-US" sz="4400" b="1" cap="none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⾏⼈優先權的紅外線感</a:t>
            </a:r>
            <a:r>
              <a:rPr lang="zh-TW" altLang="en-US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</a:t>
            </a:r>
            <a:r>
              <a:rPr lang="en-US" altLang="zh-TW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 err="1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THREAD_01.PY</a:t>
            </a:r>
            <a:endParaRPr lang="zh-TW" altLang="en-US" sz="2400" dirty="0">
              <a:solidFill>
                <a:srgbClr val="008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29508" y="1509871"/>
            <a:ext cx="84113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#pedestrianfirst_thread.py</a:t>
            </a:r>
            <a:endParaRPr lang="en-US" altLang="zh-TW" sz="2400" dirty="0">
              <a:solidFill>
                <a:srgbClr val="008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在另一個</a:t>
            </a:r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執行偵測</a:t>
            </a:r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PIR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狀態的</a:t>
            </a:r>
            <a:r>
              <a:rPr lang="zh-TW" altLang="en-US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2400" dirty="0" smtClean="0">
              <a:solidFill>
                <a:srgbClr val="008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sz="2400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_thread</a:t>
            </a: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trafficLight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():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pedestrian_first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():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PIR_sensor_thread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():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en-US" altLang="zh-TW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thread.start_new_thread(PIR_sensor_thread, ())</a:t>
            </a:r>
            <a:endParaRPr lang="en-US" altLang="zh-TW" sz="2400" b="1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8800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trafficLight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if </a:t>
            </a:r>
            <a:r>
              <a:rPr lang="en-US" altLang="zh-TW" sz="2400" b="1" dirty="0">
                <a:solidFill>
                  <a:srgbClr val="8800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PIR_sensor == </a:t>
            </a:r>
            <a:r>
              <a:rPr lang="en-US" altLang="zh-TW" sz="2400" b="1" dirty="0" smtClean="0">
                <a:solidFill>
                  <a:srgbClr val="8800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pedestrian_first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	</a:t>
            </a:r>
            <a:r>
              <a:rPr lang="en-US" altLang="zh-TW" sz="2400" b="1" dirty="0">
                <a:solidFill>
                  <a:srgbClr val="8800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PIR_sensor = False</a:t>
            </a:r>
          </a:p>
        </p:txBody>
      </p:sp>
    </p:spTree>
    <p:extLst>
      <p:ext uri="{BB962C8B-B14F-4D97-AF65-F5344CB8AC3E}">
        <p14:creationId xmlns:p14="http://schemas.microsoft.com/office/powerpoint/2010/main" val="399161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204546" y="545773"/>
            <a:ext cx="7587762" cy="964098"/>
          </a:xfrm>
        </p:spPr>
        <p:txBody>
          <a:bodyPr>
            <a:noAutofit/>
          </a:bodyPr>
          <a:lstStyle/>
          <a:p>
            <a:r>
              <a:rPr lang="en-US" altLang="zh-TW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TrafficLight()</a:t>
            </a:r>
            <a:r>
              <a:rPr lang="zh-TW" altLang="en-US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endParaRPr lang="zh-TW" altLang="en-US" sz="4400" b="1" cap="none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133535" y="2288060"/>
            <a:ext cx="9909603" cy="2934571"/>
            <a:chOff x="1687450" y="2613376"/>
            <a:chExt cx="8618392" cy="1281112"/>
          </a:xfrm>
        </p:grpSpPr>
        <p:sp>
          <p:nvSpPr>
            <p:cNvPr id="5" name="手繪多邊形 4"/>
            <p:cNvSpPr/>
            <p:nvPr/>
          </p:nvSpPr>
          <p:spPr>
            <a:xfrm>
              <a:off x="1687450" y="2613376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solidFill>
              <a:srgbClr val="1A587B">
                <a:alpha val="40000"/>
              </a:srgbClr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9922" tIns="189922" rIns="189922" bIns="189922" numCol="1" spcCol="1270" anchor="ctr" anchorCtr="0">
              <a:noAutofit/>
            </a:bodyPr>
            <a:lstStyle/>
            <a:p>
              <a:pPr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4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規則</a:t>
              </a:r>
              <a:r>
                <a:rPr lang="en-US" altLang="zh-TW" sz="4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zh-TW" altLang="en-US" sz="4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endParaRPr lang="en-US" altLang="zh-TW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1778000">
                <a:spcBef>
                  <a:spcPct val="0"/>
                </a:spcBef>
              </a:pPr>
              <a:r>
                <a:rPr lang="zh-TW" altLang="en-US" sz="4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逐行點燈</a:t>
              </a:r>
              <a:endParaRPr lang="en-US" altLang="zh-TW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4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、熄燈</a:t>
              </a:r>
            </a:p>
          </p:txBody>
        </p:sp>
        <p:sp>
          <p:nvSpPr>
            <p:cNvPr id="7" name="手繪多邊形 6"/>
            <p:cNvSpPr/>
            <p:nvPr/>
          </p:nvSpPr>
          <p:spPr>
            <a:xfrm>
              <a:off x="4066742" y="2613376"/>
              <a:ext cx="274515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solidFill>
              <a:srgbClr val="1A587B">
                <a:alpha val="40000"/>
              </a:srgbClr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9922" tIns="189922" rIns="189922" bIns="189922" numCol="1" spcCol="1270" anchor="ctr" anchorCtr="0">
              <a:noAutofit/>
            </a:bodyPr>
            <a:lstStyle/>
            <a:p>
              <a:pPr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4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規則</a:t>
              </a:r>
              <a:r>
                <a:rPr lang="en-US" altLang="zh-TW" sz="4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zh-TW" altLang="en-US" sz="4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endParaRPr lang="en-US" altLang="zh-TW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4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先亮黃</a:t>
              </a:r>
              <a:r>
                <a:rPr lang="zh-TW" altLang="en-US" sz="4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燈</a:t>
              </a:r>
              <a:r>
                <a:rPr lang="en-US" altLang="zh-TW" sz="4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</a:t>
              </a:r>
              <a:r>
                <a:rPr lang="zh-TW" altLang="en-US" sz="4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再</a:t>
              </a:r>
              <a:r>
                <a:rPr lang="zh-TW" altLang="en-US" sz="4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亮紅</a:t>
              </a:r>
              <a:r>
                <a:rPr lang="en-US" altLang="zh-TW" sz="4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4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綠</a:t>
              </a:r>
              <a:r>
                <a:rPr lang="en-US" altLang="zh-TW" sz="4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4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燈</a:t>
              </a:r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7056004" y="2613376"/>
              <a:ext cx="3249838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solidFill>
              <a:srgbClr val="1A587B">
                <a:alpha val="40000"/>
              </a:srgbClr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9922" tIns="189922" rIns="189922" bIns="189922" numCol="1" spcCol="1270" anchor="ctr" anchorCtr="0">
              <a:noAutofit/>
            </a:bodyPr>
            <a:lstStyle/>
            <a:p>
              <a:pPr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4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規則</a:t>
              </a:r>
              <a:r>
                <a:rPr lang="en-US" altLang="zh-TW" sz="4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4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endParaRPr lang="en-US" altLang="zh-TW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4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同一時間只亮一</a:t>
              </a:r>
              <a:r>
                <a:rPr lang="zh-TW" altLang="en-US" sz="4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燈</a:t>
              </a:r>
              <a:r>
                <a:rPr lang="zh-TW" altLang="en-US" sz="40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，使用變數控制</a:t>
              </a:r>
              <a:endParaRPr lang="en-US" altLang="zh-TW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506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204546" y="545773"/>
            <a:ext cx="8733692" cy="964098"/>
          </a:xfrm>
        </p:spPr>
        <p:txBody>
          <a:bodyPr>
            <a:noAutofit/>
          </a:bodyPr>
          <a:lstStyle/>
          <a:p>
            <a:pPr defTabSz="457200"/>
            <a:r>
              <a:rPr lang="en-US" altLang="zh-TW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TrafficLight()</a:t>
            </a:r>
            <a:r>
              <a:rPr lang="zh-TW" altLang="en-US" sz="4400" b="1" cap="none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</a:t>
            </a:r>
            <a:r>
              <a:rPr lang="zh-TW" altLang="en-US" sz="4400" b="1" cap="none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</a:t>
            </a:r>
            <a:r>
              <a:rPr lang="zh-TW" altLang="en-US" sz="4400" b="1" cap="none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trafficlight2.py</a:t>
            </a:r>
            <a:endParaRPr lang="zh-TW" altLang="en-US" sz="2400" dirty="0">
              <a:solidFill>
                <a:srgbClr val="008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608992" y="1723293"/>
            <a:ext cx="1310054" cy="47478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608992" y="2927840"/>
            <a:ext cx="1310054" cy="474784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1608992" y="4132387"/>
            <a:ext cx="1310054" cy="47478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1608992" y="5336933"/>
            <a:ext cx="1310054" cy="474784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4" idx="2"/>
            <a:endCxn id="15" idx="0"/>
          </p:cNvCxnSpPr>
          <p:nvPr/>
        </p:nvCxnSpPr>
        <p:spPr>
          <a:xfrm>
            <a:off x="2264019" y="2198077"/>
            <a:ext cx="0" cy="72976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16" idx="0"/>
          </p:cNvCxnSpPr>
          <p:nvPr/>
        </p:nvCxnSpPr>
        <p:spPr>
          <a:xfrm>
            <a:off x="2264019" y="3402624"/>
            <a:ext cx="0" cy="72976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6" idx="2"/>
            <a:endCxn id="17" idx="0"/>
          </p:cNvCxnSpPr>
          <p:nvPr/>
        </p:nvCxnSpPr>
        <p:spPr>
          <a:xfrm>
            <a:off x="2264019" y="4607171"/>
            <a:ext cx="0" cy="7297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7" idx="3"/>
            <a:endCxn id="14" idx="3"/>
          </p:cNvCxnSpPr>
          <p:nvPr/>
        </p:nvCxnSpPr>
        <p:spPr>
          <a:xfrm flipV="1">
            <a:off x="2919046" y="1960685"/>
            <a:ext cx="12700" cy="3613640"/>
          </a:xfrm>
          <a:prstGeom prst="bentConnector3">
            <a:avLst>
              <a:gd name="adj1" fmla="val 7061535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向右箭號 33"/>
          <p:cNvSpPr/>
          <p:nvPr/>
        </p:nvSpPr>
        <p:spPr>
          <a:xfrm>
            <a:off x="4538296" y="3323494"/>
            <a:ext cx="1031630" cy="633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>
            <a:stCxn id="35" idx="2"/>
            <a:endCxn id="40" idx="0"/>
          </p:cNvCxnSpPr>
          <p:nvPr/>
        </p:nvCxnSpPr>
        <p:spPr>
          <a:xfrm flipH="1">
            <a:off x="6835286" y="2824529"/>
            <a:ext cx="1137871" cy="133203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5" idx="2"/>
            <a:endCxn id="41" idx="0"/>
          </p:cNvCxnSpPr>
          <p:nvPr/>
        </p:nvCxnSpPr>
        <p:spPr>
          <a:xfrm>
            <a:off x="7973157" y="2824529"/>
            <a:ext cx="1310054" cy="133203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5969977" y="2349745"/>
            <a:ext cx="4229100" cy="2512402"/>
            <a:chOff x="6515100" y="2261821"/>
            <a:chExt cx="4229100" cy="2512402"/>
          </a:xfrm>
        </p:grpSpPr>
        <p:sp>
          <p:nvSpPr>
            <p:cNvPr id="35" name="圓角矩形 34"/>
            <p:cNvSpPr/>
            <p:nvPr/>
          </p:nvSpPr>
          <p:spPr>
            <a:xfrm>
              <a:off x="7863253" y="2261821"/>
              <a:ext cx="1310054" cy="47478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6725382" y="4068642"/>
              <a:ext cx="1310054" cy="47478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9173307" y="4068642"/>
              <a:ext cx="1310054" cy="47478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8035437" y="4027084"/>
              <a:ext cx="1137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互換</a:t>
              </a:r>
              <a:endPara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" name="圓角矩形 48"/>
            <p:cNvSpPr/>
            <p:nvPr/>
          </p:nvSpPr>
          <p:spPr>
            <a:xfrm>
              <a:off x="6515100" y="3868615"/>
              <a:ext cx="4229100" cy="905608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4" name="肘形接點 53"/>
          <p:cNvCxnSpPr>
            <a:stCxn id="49" idx="3"/>
            <a:endCxn id="35" idx="3"/>
          </p:cNvCxnSpPr>
          <p:nvPr/>
        </p:nvCxnSpPr>
        <p:spPr>
          <a:xfrm flipH="1" flipV="1">
            <a:off x="8628184" y="2587137"/>
            <a:ext cx="1570893" cy="1822206"/>
          </a:xfrm>
          <a:prstGeom prst="bentConnector3">
            <a:avLst>
              <a:gd name="adj1" fmla="val -14552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48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204545" y="545773"/>
            <a:ext cx="8801101" cy="964098"/>
          </a:xfrm>
        </p:spPr>
        <p:txBody>
          <a:bodyPr>
            <a:noAutofit/>
          </a:bodyPr>
          <a:lstStyle/>
          <a:p>
            <a:pPr defTabSz="457200"/>
            <a:r>
              <a:rPr lang="en-US" altLang="zh-TW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TrafficLight()</a:t>
            </a:r>
            <a:r>
              <a:rPr lang="zh-TW" altLang="en-US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zh-TW" altLang="en-US" sz="4400" b="1" cap="none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trafficlight3.py</a:t>
            </a:r>
            <a:endParaRPr lang="zh-TW" altLang="en-US" sz="2400" dirty="0">
              <a:solidFill>
                <a:srgbClr val="008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4865" y="1767226"/>
            <a:ext cx="66389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led_red</a:t>
            </a:r>
            <a:r>
              <a:rPr lang="en-US" altLang="zh-TW" sz="32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2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en-US" altLang="zh-TW" sz="32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== True == 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有值</a:t>
            </a:r>
            <a:r>
              <a:rPr lang="en-US" altLang="zh-TW" sz="32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71110"/>
              </p:ext>
            </p:extLst>
          </p:nvPr>
        </p:nvGraphicFramePr>
        <p:xfrm>
          <a:off x="1204545" y="3319889"/>
          <a:ext cx="2637692" cy="2483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7900">
                  <a:extLst>
                    <a:ext uri="{9D8B030D-6E8A-4147-A177-3AD203B41FA5}">
                      <a16:colId xmlns:a16="http://schemas.microsoft.com/office/drawing/2014/main" val="1238805016"/>
                    </a:ext>
                  </a:extLst>
                </a:gridCol>
                <a:gridCol w="543264">
                  <a:extLst>
                    <a:ext uri="{9D8B030D-6E8A-4147-A177-3AD203B41FA5}">
                      <a16:colId xmlns:a16="http://schemas.microsoft.com/office/drawing/2014/main" val="1669532517"/>
                    </a:ext>
                  </a:extLst>
                </a:gridCol>
                <a:gridCol w="543264">
                  <a:extLst>
                    <a:ext uri="{9D8B030D-6E8A-4147-A177-3AD203B41FA5}">
                      <a16:colId xmlns:a16="http://schemas.microsoft.com/office/drawing/2014/main" val="4268099925"/>
                    </a:ext>
                  </a:extLst>
                </a:gridCol>
                <a:gridCol w="543264">
                  <a:extLst>
                    <a:ext uri="{9D8B030D-6E8A-4147-A177-3AD203B41FA5}">
                      <a16:colId xmlns:a16="http://schemas.microsoft.com/office/drawing/2014/main" val="4287093834"/>
                    </a:ext>
                  </a:extLst>
                </a:gridCol>
              </a:tblGrid>
              <a:tr h="4480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i=0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i=1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i=2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1998400"/>
                  </a:ext>
                </a:extLst>
              </a:tr>
              <a:tr h="456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 %3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 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0403344"/>
                  </a:ext>
                </a:extLst>
              </a:tr>
              <a:tr h="789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(i+1)%3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8074164"/>
                  </a:ext>
                </a:extLst>
              </a:tr>
              <a:tr h="789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(i+2</a:t>
                      </a:r>
                      <a:r>
                        <a:rPr lang="en-US" sz="2000" kern="100" dirty="0" smtClean="0">
                          <a:effectLst/>
                        </a:rPr>
                        <a:t>)%</a:t>
                      </a: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118142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47328"/>
              </p:ext>
            </p:extLst>
          </p:nvPr>
        </p:nvGraphicFramePr>
        <p:xfrm>
          <a:off x="4308232" y="3319889"/>
          <a:ext cx="2839913" cy="24830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171">
                  <a:extLst>
                    <a:ext uri="{9D8B030D-6E8A-4147-A177-3AD203B41FA5}">
                      <a16:colId xmlns:a16="http://schemas.microsoft.com/office/drawing/2014/main" val="3460494992"/>
                    </a:ext>
                  </a:extLst>
                </a:gridCol>
                <a:gridCol w="584914">
                  <a:extLst>
                    <a:ext uri="{9D8B030D-6E8A-4147-A177-3AD203B41FA5}">
                      <a16:colId xmlns:a16="http://schemas.microsoft.com/office/drawing/2014/main" val="1960548668"/>
                    </a:ext>
                  </a:extLst>
                </a:gridCol>
                <a:gridCol w="584914">
                  <a:extLst>
                    <a:ext uri="{9D8B030D-6E8A-4147-A177-3AD203B41FA5}">
                      <a16:colId xmlns:a16="http://schemas.microsoft.com/office/drawing/2014/main" val="2602301770"/>
                    </a:ext>
                  </a:extLst>
                </a:gridCol>
                <a:gridCol w="584914">
                  <a:extLst>
                    <a:ext uri="{9D8B030D-6E8A-4147-A177-3AD203B41FA5}">
                      <a16:colId xmlns:a16="http://schemas.microsoft.com/office/drawing/2014/main" val="3600407835"/>
                    </a:ext>
                  </a:extLst>
                </a:gridCol>
              </a:tblGrid>
              <a:tr h="395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i=0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i=1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i=2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5570690"/>
                  </a:ext>
                </a:extLst>
              </a:tr>
              <a:tr h="695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 %3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false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true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true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53277113"/>
                  </a:ext>
                </a:extLst>
              </a:tr>
              <a:tr h="695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(i+1)%3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true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true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false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4702054"/>
                  </a:ext>
                </a:extLst>
              </a:tr>
              <a:tr h="695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(i+2</a:t>
                      </a:r>
                      <a:r>
                        <a:rPr lang="en-US" sz="2000" kern="100" dirty="0" smtClean="0">
                          <a:effectLst/>
                        </a:rPr>
                        <a:t>)%</a:t>
                      </a: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true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false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true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793524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116530"/>
              </p:ext>
            </p:extLst>
          </p:nvPr>
        </p:nvGraphicFramePr>
        <p:xfrm>
          <a:off x="7614140" y="3319889"/>
          <a:ext cx="2839913" cy="24830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171">
                  <a:extLst>
                    <a:ext uri="{9D8B030D-6E8A-4147-A177-3AD203B41FA5}">
                      <a16:colId xmlns:a16="http://schemas.microsoft.com/office/drawing/2014/main" val="3460494992"/>
                    </a:ext>
                  </a:extLst>
                </a:gridCol>
                <a:gridCol w="584914">
                  <a:extLst>
                    <a:ext uri="{9D8B030D-6E8A-4147-A177-3AD203B41FA5}">
                      <a16:colId xmlns:a16="http://schemas.microsoft.com/office/drawing/2014/main" val="1960548668"/>
                    </a:ext>
                  </a:extLst>
                </a:gridCol>
                <a:gridCol w="584914">
                  <a:extLst>
                    <a:ext uri="{9D8B030D-6E8A-4147-A177-3AD203B41FA5}">
                      <a16:colId xmlns:a16="http://schemas.microsoft.com/office/drawing/2014/main" val="2602301770"/>
                    </a:ext>
                  </a:extLst>
                </a:gridCol>
                <a:gridCol w="584914">
                  <a:extLst>
                    <a:ext uri="{9D8B030D-6E8A-4147-A177-3AD203B41FA5}">
                      <a16:colId xmlns:a16="http://schemas.microsoft.com/office/drawing/2014/main" val="3600407835"/>
                    </a:ext>
                  </a:extLst>
                </a:gridCol>
              </a:tblGrid>
              <a:tr h="395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i=0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i=1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i=2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5570690"/>
                  </a:ext>
                </a:extLst>
              </a:tr>
              <a:tr h="695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~i </a:t>
                      </a:r>
                      <a:r>
                        <a:rPr lang="en-US" sz="2000" kern="100" dirty="0">
                          <a:effectLst/>
                        </a:rPr>
                        <a:t>%3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true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false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false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53277113"/>
                  </a:ext>
                </a:extLst>
              </a:tr>
              <a:tr h="695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~(</a:t>
                      </a:r>
                      <a:r>
                        <a:rPr lang="en-US" sz="2000" kern="100" dirty="0">
                          <a:effectLst/>
                        </a:rPr>
                        <a:t>i+1)%3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false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false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True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4702054"/>
                  </a:ext>
                </a:extLst>
              </a:tr>
              <a:tr h="695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~(</a:t>
                      </a:r>
                      <a:r>
                        <a:rPr lang="en-US" sz="2000" kern="100" dirty="0">
                          <a:effectLst/>
                        </a:rPr>
                        <a:t>i+2</a:t>
                      </a:r>
                      <a:r>
                        <a:rPr lang="en-US" sz="2000" kern="100" dirty="0" smtClean="0">
                          <a:effectLst/>
                        </a:rPr>
                        <a:t>)%</a:t>
                      </a: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79352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30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98492" y="387506"/>
            <a:ext cx="3715699" cy="964098"/>
          </a:xfrm>
        </p:spPr>
        <p:txBody>
          <a:bodyPr>
            <a:noAutofit/>
          </a:bodyPr>
          <a:lstStyle/>
          <a:p>
            <a:r>
              <a:rPr lang="en-US" altLang="zh-TW" sz="4400" b="1" dirty="0" err="1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4400" b="1" cap="none" dirty="0" err="1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rafficLight1</a:t>
            </a:r>
            <a:endParaRPr lang="zh-TW" altLang="en-US" sz="44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14192" y="117693"/>
            <a:ext cx="57531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machine </a:t>
            </a:r>
            <a:r>
              <a:rPr lang="en-US" altLang="zh-TW" sz="2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Pin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utime </a:t>
            </a:r>
            <a:r>
              <a:rPr lang="en-US" altLang="zh-TW" sz="2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sleep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led_red 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Pin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Pin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led_amber 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Pin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led_green 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Pin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Pin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8800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led_red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sleep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led_red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led_amber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sleep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led_amber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led_green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sleep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led_green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led_amber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sleep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led_amber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en-US" altLang="zh-TW" sz="2400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400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64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204546" y="695237"/>
            <a:ext cx="4167554" cy="964098"/>
          </a:xfrm>
        </p:spPr>
        <p:txBody>
          <a:bodyPr>
            <a:noAutofit/>
          </a:bodyPr>
          <a:lstStyle/>
          <a:p>
            <a:r>
              <a:rPr lang="zh-TW" altLang="en-US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新增第一顆按鈕</a:t>
            </a:r>
            <a:endParaRPr lang="zh-TW" altLang="en-US" sz="4400" b="1" cap="none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4546" y="1659335"/>
            <a:ext cx="85402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button_1 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Pin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Pin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Pin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PULL_UP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#button_1</a:t>
            </a:r>
            <a:r>
              <a:rPr lang="zh-TW" altLang="en-US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上拉電阻</a:t>
            </a:r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號為</a:t>
            </a:r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15,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另一端接</a:t>
            </a:r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GND</a:t>
            </a:r>
          </a:p>
        </p:txBody>
      </p:sp>
      <p:sp>
        <p:nvSpPr>
          <p:cNvPr id="4" name="矩形 3"/>
          <p:cNvSpPr/>
          <p:nvPr/>
        </p:nvSpPr>
        <p:spPr>
          <a:xfrm>
            <a:off x="1204546" y="2623433"/>
            <a:ext cx="96480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為何</a:t>
            </a:r>
            <a:r>
              <a:rPr lang="zh-TW" altLang="en-US" sz="2400" b="1" dirty="0" smtClean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要上拉電阻</a:t>
            </a:r>
            <a:r>
              <a:rPr lang="en-US" altLang="zh-TW" sz="2400" b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r>
              <a:rPr lang="zh-TW" altLang="en-US" sz="2400" dirty="0"/>
              <a:t/>
            </a:r>
            <a:br>
              <a:rPr lang="zh-TW" altLang="en-US" sz="2400" dirty="0"/>
            </a:br>
            <a:r>
              <a:rPr lang="zh-TW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  這是因為當 </a:t>
            </a:r>
            <a:r>
              <a:rPr lang="en-US" altLang="zh-TW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MCU </a:t>
            </a:r>
            <a:r>
              <a:rPr lang="zh-TW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 </a:t>
            </a:r>
            <a:r>
              <a:rPr lang="en-US" altLang="zh-TW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GPIO </a:t>
            </a:r>
            <a:r>
              <a:rPr lang="zh-TW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某 </a:t>
            </a:r>
            <a:r>
              <a:rPr lang="en-US" altLang="zh-TW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pin </a:t>
            </a:r>
            <a:r>
              <a:rPr lang="zh-TW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被設定為 </a:t>
            </a:r>
            <a:r>
              <a:rPr lang="en-US" altLang="zh-TW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 mode </a:t>
            </a:r>
            <a:r>
              <a:rPr lang="zh-TW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時</a:t>
            </a:r>
            <a:r>
              <a:rPr lang="en-US" altLang="zh-TW" sz="2400" dirty="0" smtClean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400" dirty="0" smtClean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zh-TW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在輸入高阻抗</a:t>
            </a:r>
            <a:r>
              <a:rPr lang="en-US" altLang="zh-TW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(input impedance)</a:t>
            </a:r>
            <a:r>
              <a:rPr lang="zh-TW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狀態</a:t>
            </a:r>
            <a:r>
              <a:rPr lang="en-US" altLang="zh-TW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400" dirty="0"/>
              <a:t/>
            </a:r>
            <a:br>
              <a:rPr lang="zh-TW" altLang="en-US" sz="2400" dirty="0"/>
            </a:br>
            <a:r>
              <a:rPr lang="zh-TW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意思是相當於另一端有串接個超級大的電阻擋住</a:t>
            </a:r>
            <a:r>
              <a:rPr lang="en-US" altLang="zh-TW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400" dirty="0"/>
              <a:t/>
            </a:r>
            <a:br>
              <a:rPr lang="zh-TW" altLang="en-US" sz="2400" dirty="0"/>
            </a:br>
            <a:r>
              <a:rPr lang="zh-TW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那意味著 </a:t>
            </a:r>
            <a:r>
              <a:rPr lang="en-US" altLang="zh-TW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pin </a:t>
            </a:r>
            <a:r>
              <a:rPr lang="zh-TW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在空接時就等於沒有連接到任何電路</a:t>
            </a:r>
            <a:r>
              <a:rPr lang="en-US" altLang="zh-TW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400" dirty="0"/>
              <a:t/>
            </a:r>
            <a:br>
              <a:rPr lang="zh-TW" altLang="en-US" sz="2400" dirty="0"/>
            </a:br>
            <a:r>
              <a:rPr lang="zh-TW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此時用</a:t>
            </a:r>
            <a:r>
              <a:rPr lang="en-US" altLang="zh-TW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digitalRead(pin)</a:t>
            </a:r>
            <a:r>
              <a:rPr lang="zh-TW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去讀取它則常常因受到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環境雜訊</a:t>
            </a:r>
            <a:r>
              <a:rPr lang="zh-TW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的影響</a:t>
            </a:r>
            <a:r>
              <a:rPr lang="en-US" altLang="zh-TW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400" dirty="0"/>
              <a:t/>
            </a:r>
            <a:br>
              <a:rPr lang="zh-TW" altLang="en-US" sz="2400" dirty="0"/>
            </a:br>
            <a:r>
              <a:rPr lang="zh-TW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有時讀取到 </a:t>
            </a:r>
            <a:r>
              <a:rPr lang="en-US" altLang="zh-TW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HIGH </a:t>
            </a:r>
            <a:r>
              <a:rPr lang="zh-TW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有時卻讀取到 </a:t>
            </a:r>
            <a:r>
              <a:rPr lang="en-US" altLang="zh-TW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LOW, </a:t>
            </a:r>
            <a:r>
              <a:rPr lang="zh-TW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就是所謂的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floating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狀態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</a:p>
          <a:p>
            <a:r>
              <a:rPr lang="en-US" altLang="zh-TW" sz="2400" dirty="0" smtClean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TW" altLang="en-US" sz="2400" dirty="0"/>
              <a:t> </a:t>
            </a:r>
            <a:r>
              <a:rPr lang="zh-TW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這樣按鈕沒按下也可能被誤判為有按下</a:t>
            </a:r>
            <a:br>
              <a:rPr lang="zh-TW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為了確保它在穩定的狀態</a:t>
            </a:r>
            <a:r>
              <a:rPr lang="en-US" altLang="zh-TW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TW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必須接個上拉電阻或下拉電阻</a:t>
            </a:r>
            <a:r>
              <a:rPr lang="en-US" altLang="zh-TW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  <a:endParaRPr lang="zh-TW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06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0599" y="661408"/>
            <a:ext cx="964809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為何</a:t>
            </a:r>
            <a:r>
              <a:rPr lang="zh-TW" altLang="en-US" sz="2800" b="1" dirty="0" smtClean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要上拉電阻</a:t>
            </a:r>
            <a:r>
              <a:rPr lang="en-US" altLang="zh-TW" sz="2800" b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  這是因為當 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MCU 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 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GPIO 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某 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pin 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被設定為 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 mode 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時</a:t>
            </a:r>
            <a:r>
              <a:rPr lang="en-US" altLang="zh-TW" sz="2800" dirty="0" smtClean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800" dirty="0" smtClean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在輸入高阻抗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(input impedance)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狀態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意思是相當於另一端有串接個超級大的電阻擋住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那意味著 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pin 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在空接時就等於沒有連接到任何電路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此時用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digitalRead(pin)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去讀取它則常常因受到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環境雜訊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的影響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有時讀取到 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HIGH 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有時卻讀取到 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LOW, 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就是所謂的 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floating 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狀態</a:t>
            </a:r>
            <a:r>
              <a:rPr lang="en-US" altLang="zh-TW" sz="2800" dirty="0" smtClean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</a:p>
          <a:p>
            <a:r>
              <a:rPr lang="en-US" altLang="zh-TW" sz="2800" dirty="0" smtClean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TW" altLang="en-US" sz="2800" dirty="0"/>
              <a:t> </a:t>
            </a: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這樣按鈕沒按下也可能被誤判為有按下</a:t>
            </a:r>
            <a:b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為了確保它在穩定的狀態</a:t>
            </a:r>
            <a:r>
              <a:rPr lang="en-US" altLang="zh-TW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必須接個上拉電阻或下拉電阻</a:t>
            </a:r>
            <a:r>
              <a:rPr lang="en-US" altLang="zh-TW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  <a:endParaRPr lang="zh-TW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2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4" y="279239"/>
            <a:ext cx="8210452" cy="643808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8" t="2171" r="29603" b="3214"/>
          <a:stretch/>
        </p:blipFill>
        <p:spPr>
          <a:xfrm rot="16200000">
            <a:off x="2418933" y="1393464"/>
            <a:ext cx="2236481" cy="509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5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8023" y="299583"/>
            <a:ext cx="2628900" cy="964098"/>
          </a:xfrm>
        </p:spPr>
        <p:txBody>
          <a:bodyPr>
            <a:noAutofit/>
          </a:bodyPr>
          <a:lstStyle/>
          <a:p>
            <a:r>
              <a:rPr lang="zh-TW" altLang="en-US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按鈕範例</a:t>
            </a:r>
            <a:endParaRPr lang="zh-TW" altLang="en-US" sz="4400" b="1" cap="none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70738" y="738315"/>
            <a:ext cx="81944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按鈕使用</a:t>
            </a:r>
            <a:r>
              <a:rPr lang="zh-TW" altLang="en-US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button_01.py</a:t>
            </a:r>
            <a:endParaRPr lang="en-US" altLang="zh-TW" sz="2400" dirty="0" smtClean="0">
              <a:solidFill>
                <a:srgbClr val="008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</a:t>
            </a:r>
            <a:r>
              <a:rPr lang="en-US" altLang="zh-TW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Pin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utime </a:t>
            </a:r>
            <a:r>
              <a:rPr lang="en-US" altLang="zh-TW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sleep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led_red 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Pin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Pin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led_amber 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Pin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Pin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led_green 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Pin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Pin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button_1 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Pin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Pin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Pin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PULL_UP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例使用上拉電阻</a:t>
            </a:r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號為</a:t>
            </a:r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15,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另一端接</a:t>
            </a:r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GND</a:t>
            </a:r>
            <a:endParaRPr lang="en-US" altLang="zh-TW" sz="2400" dirty="0" smtClean="0">
              <a:solidFill>
                <a:srgbClr val="008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8800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button_1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==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 </a:t>
            </a:r>
            <a:r>
              <a:rPr lang="en-US" altLang="zh-TW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8800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range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led_amber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sleep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led_amber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sleep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297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204546" y="695237"/>
            <a:ext cx="4167554" cy="964098"/>
          </a:xfrm>
        </p:spPr>
        <p:txBody>
          <a:bodyPr>
            <a:noAutofit/>
          </a:bodyPr>
          <a:lstStyle/>
          <a:p>
            <a:r>
              <a:rPr lang="zh-TW" altLang="en-US" sz="4400" b="1" cap="none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新增第二顆按鈕</a:t>
            </a:r>
            <a:endParaRPr lang="zh-TW" altLang="en-US" sz="4400" b="1" cap="none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4514" y="1795781"/>
            <a:ext cx="88743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button_1 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Pin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Pin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Pin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PULL_UP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#button_1</a:t>
            </a:r>
            <a:r>
              <a:rPr lang="zh-TW" altLang="en-US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上拉電阻</a:t>
            </a:r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  <a:r>
              <a:rPr lang="zh-TW" altLang="en-US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號為</a:t>
            </a:r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GP15</a:t>
            </a:r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另一端接</a:t>
            </a:r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GND</a:t>
            </a:r>
          </a:p>
          <a:p>
            <a:endParaRPr lang="en-US" altLang="zh-TW" sz="2400" dirty="0">
              <a:solidFill>
                <a:srgbClr val="008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button_2 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2400" b="1" dirty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PULL_DOWN</a:t>
            </a:r>
            <a:r>
              <a:rPr lang="en-US" altLang="zh-TW" sz="2400" b="1" dirty="0" smtClean="0">
                <a:solidFill>
                  <a:srgbClr val="000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#button_2</a:t>
            </a:r>
            <a:r>
              <a:rPr lang="zh-TW" altLang="en-US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使用下拉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電阻</a:t>
            </a:r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號</a:t>
            </a:r>
            <a:r>
              <a:rPr lang="zh-TW" altLang="en-US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GP13,</a:t>
            </a:r>
            <a:r>
              <a:rPr lang="zh-TW" altLang="en-US" sz="2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另一端</a:t>
            </a:r>
            <a:r>
              <a:rPr lang="zh-TW" altLang="en-US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</a:t>
            </a:r>
            <a:r>
              <a:rPr lang="en-US" altLang="zh-TW" sz="2400" dirty="0" smtClean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3V3(OUT)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782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18" y="488801"/>
            <a:ext cx="8436697" cy="616762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8" t="2171" r="29603" b="3214"/>
          <a:stretch/>
        </p:blipFill>
        <p:spPr>
          <a:xfrm rot="16200000">
            <a:off x="2421400" y="1391000"/>
            <a:ext cx="2240342" cy="51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1092</TotalTime>
  <Words>1060</Words>
  <Application>Microsoft Office PowerPoint</Application>
  <PresentationFormat>寬螢幕</PresentationFormat>
  <Paragraphs>186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Microsoft YaHei</vt:lpstr>
      <vt:lpstr>微軟正黑體</vt:lpstr>
      <vt:lpstr>新細明體</vt:lpstr>
      <vt:lpstr>Arial</vt:lpstr>
      <vt:lpstr>Calibri</vt:lpstr>
      <vt:lpstr>Times New Roman</vt:lpstr>
      <vt:lpstr>Trebuchet MS</vt:lpstr>
      <vt:lpstr>Tw Cen MT</vt:lpstr>
      <vt:lpstr>電路</vt:lpstr>
      <vt:lpstr>PowerPoint 簡報</vt:lpstr>
      <vt:lpstr>PowerPoint 簡報</vt:lpstr>
      <vt:lpstr>TrafficLight1</vt:lpstr>
      <vt:lpstr>新增第一顆按鈕</vt:lpstr>
      <vt:lpstr>PowerPoint 簡報</vt:lpstr>
      <vt:lpstr>PowerPoint 簡報</vt:lpstr>
      <vt:lpstr>按鈕範例</vt:lpstr>
      <vt:lpstr>新增第二顆按鈕</vt:lpstr>
      <vt:lpstr>PowerPoint 簡報</vt:lpstr>
      <vt:lpstr>按鈕練習：</vt:lpstr>
      <vt:lpstr>按鈕練習</vt:lpstr>
      <vt:lpstr>新增人體紅外線偵測器(PIR HC-SR501)</vt:lpstr>
      <vt:lpstr>PowerPoint 簡報</vt:lpstr>
      <vt:lpstr>人體紅外線範例</vt:lpstr>
      <vt:lpstr>PowerPoint 簡報</vt:lpstr>
      <vt:lpstr>新增蜂鳴器</vt:lpstr>
      <vt:lpstr>⾏⼈優先權的紅外線感測</vt:lpstr>
      <vt:lpstr>⾏⼈優先權的紅外線感測-1</vt:lpstr>
      <vt:lpstr>⾏⼈優先權的紅外線感測-2：IRQ_01.py</vt:lpstr>
      <vt:lpstr>⾏⼈優先權的紅外線感測-3：THREAD_01.PY</vt:lpstr>
      <vt:lpstr>TrafficLight()修改</vt:lpstr>
      <vt:lpstr>TrafficLight()修改：   trafficlight2.py</vt:lpstr>
      <vt:lpstr>TrafficLight()修改：   trafficlight3.py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5A88</dc:creator>
  <cp:lastModifiedBy>5A88</cp:lastModifiedBy>
  <cp:revision>77</cp:revision>
  <dcterms:created xsi:type="dcterms:W3CDTF">2021-04-15T07:40:15Z</dcterms:created>
  <dcterms:modified xsi:type="dcterms:W3CDTF">2021-05-05T08:41:57Z</dcterms:modified>
</cp:coreProperties>
</file>