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90" r:id="rId3"/>
    <p:sldId id="284" r:id="rId4"/>
    <p:sldId id="280" r:id="rId5"/>
    <p:sldId id="288" r:id="rId6"/>
    <p:sldId id="291" r:id="rId7"/>
    <p:sldId id="292" r:id="rId8"/>
    <p:sldId id="293"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402"/>
    <a:srgbClr val="3AA2D5"/>
    <a:srgbClr val="265A97"/>
    <a:srgbClr val="3BA8DB"/>
    <a:srgbClr val="214886"/>
    <a:srgbClr val="3A3A3C"/>
    <a:srgbClr val="ED352E"/>
    <a:srgbClr val="3CABDD"/>
    <a:srgbClr val="3BA6D9"/>
    <a:srgbClr val="1E3D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51" d="100"/>
          <a:sy n="51" d="100"/>
        </p:scale>
        <p:origin x="22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1D7F48-7658-4CDD-9606-D9808DD94BB6}"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139293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D7F48-7658-4CDD-9606-D9808DD94BB6}"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400776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D7F48-7658-4CDD-9606-D9808DD94BB6}"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16220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D7F48-7658-4CDD-9606-D9808DD94BB6}"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116134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1D7F48-7658-4CDD-9606-D9808DD94BB6}"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396635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1D7F48-7658-4CDD-9606-D9808DD94BB6}"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230487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1D7F48-7658-4CDD-9606-D9808DD94BB6}"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263068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1D7F48-7658-4CDD-9606-D9808DD94BB6}"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293737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D7F48-7658-4CDD-9606-D9808DD94BB6}"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30212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51D7F48-7658-4CDD-9606-D9808DD94BB6}"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128400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51D7F48-7658-4CDD-9606-D9808DD94BB6}"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84B89-342C-4E13-966C-2AD41071489E}" type="slidenum">
              <a:rPr lang="en-US" smtClean="0"/>
              <a:t>‹#›</a:t>
            </a:fld>
            <a:endParaRPr lang="en-US"/>
          </a:p>
        </p:txBody>
      </p:sp>
    </p:spTree>
    <p:extLst>
      <p:ext uri="{BB962C8B-B14F-4D97-AF65-F5344CB8AC3E}">
        <p14:creationId xmlns:p14="http://schemas.microsoft.com/office/powerpoint/2010/main" val="157193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51D7F48-7658-4CDD-9606-D9808DD94BB6}" type="datetimeFigureOut">
              <a:rPr lang="en-US" smtClean="0"/>
              <a:t>7/6/2020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F984B89-342C-4E13-966C-2AD41071489E}" type="slidenum">
              <a:rPr lang="en-US" smtClean="0"/>
              <a:t>‹#›</a:t>
            </a:fld>
            <a:endParaRPr lang="en-US"/>
          </a:p>
        </p:txBody>
      </p:sp>
    </p:spTree>
    <p:extLst>
      <p:ext uri="{BB962C8B-B14F-4D97-AF65-F5344CB8AC3E}">
        <p14:creationId xmlns:p14="http://schemas.microsoft.com/office/powerpoint/2010/main" val="954349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F9E954-1D02-4B41-81F6-ACE3B7211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6" name="TextBox 15">
            <a:extLst>
              <a:ext uri="{FF2B5EF4-FFF2-40B4-BE49-F238E27FC236}">
                <a16:creationId xmlns:a16="http://schemas.microsoft.com/office/drawing/2014/main" id="{E1A2EC34-4D08-48AD-8983-7603E5DFFF58}"/>
              </a:ext>
            </a:extLst>
          </p:cNvPr>
          <p:cNvSpPr txBox="1"/>
          <p:nvPr/>
        </p:nvSpPr>
        <p:spPr>
          <a:xfrm>
            <a:off x="463999" y="5448300"/>
            <a:ext cx="5930002" cy="2123658"/>
          </a:xfrm>
          <a:prstGeom prst="rect">
            <a:avLst/>
          </a:prstGeom>
          <a:noFill/>
        </p:spPr>
        <p:txBody>
          <a:bodyPr wrap="square" rtlCol="0">
            <a:spAutoFit/>
          </a:bodyPr>
          <a:lstStyle/>
          <a:p>
            <a:r>
              <a:rPr lang="en-US" sz="1200" dirty="0" err="1">
                <a:solidFill>
                  <a:schemeClr val="bg1"/>
                </a:solidFill>
              </a:rPr>
              <a:t>UpSkillSoft</a:t>
            </a:r>
            <a:r>
              <a:rPr lang="en-US" sz="1200" dirty="0">
                <a:solidFill>
                  <a:schemeClr val="bg1"/>
                </a:solidFill>
              </a:rPr>
              <a:t> is a leading e-learning platform providing live instructor-led interactive online training. We cater to professionals and students across the globe in categories like Data Visualization and Cloud Computing , Business Analytics, NoSQL Databases, Mobile Technologies and Programming. We have an easy and affordable learning solution that is accessible to millions of learners. With our students spread across countries like the US, India, UK, Canada, Singapore, Australia, Middle East, Brazil and many others, we have built a community of over 1 million learners across the globe.</a:t>
            </a:r>
          </a:p>
          <a:p>
            <a:endParaRPr lang="en-US" sz="1200" dirty="0">
              <a:solidFill>
                <a:schemeClr val="bg1"/>
              </a:solidFill>
            </a:endParaRPr>
          </a:p>
          <a:p>
            <a:r>
              <a:rPr lang="en-US" sz="1200" dirty="0">
                <a:solidFill>
                  <a:schemeClr val="bg1"/>
                </a:solidFill>
              </a:rPr>
              <a:t>Courses : AWS , Tableau, Power BI , MSBI (SSRS,SSIS,SSAS),</a:t>
            </a:r>
            <a:r>
              <a:rPr lang="en-US" sz="1200" dirty="0" err="1">
                <a:solidFill>
                  <a:schemeClr val="bg1"/>
                </a:solidFill>
              </a:rPr>
              <a:t>SQL,Azure</a:t>
            </a:r>
            <a:endParaRPr lang="en-US" sz="1200" dirty="0">
              <a:solidFill>
                <a:schemeClr val="bg1"/>
              </a:solidFill>
            </a:endParaRPr>
          </a:p>
          <a:p>
            <a:endParaRPr lang="en-US" sz="1200" dirty="0">
              <a:solidFill>
                <a:schemeClr val="bg1"/>
              </a:solidFill>
            </a:endParaRPr>
          </a:p>
          <a:p>
            <a:pPr marL="171450" indent="-171450">
              <a:buFont typeface="Wingdings" panose="05000000000000000000" pitchFamily="2" charset="2"/>
              <a:buChar char="v"/>
            </a:pPr>
            <a:endParaRPr lang="en-US" sz="1200" dirty="0"/>
          </a:p>
        </p:txBody>
      </p:sp>
    </p:spTree>
    <p:extLst>
      <p:ext uri="{BB962C8B-B14F-4D97-AF65-F5344CB8AC3E}">
        <p14:creationId xmlns:p14="http://schemas.microsoft.com/office/powerpoint/2010/main" val="370722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65A433-07E5-47BF-9BC9-747C2BDBB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44100"/>
          </a:xfrm>
          <a:prstGeom prst="rect">
            <a:avLst/>
          </a:prstGeom>
        </p:spPr>
      </p:pic>
      <p:sp>
        <p:nvSpPr>
          <p:cNvPr id="16" name="TextBox 15">
            <a:extLst>
              <a:ext uri="{FF2B5EF4-FFF2-40B4-BE49-F238E27FC236}">
                <a16:creationId xmlns:a16="http://schemas.microsoft.com/office/drawing/2014/main" id="{E1A2EC34-4D08-48AD-8983-7603E5DFFF58}"/>
              </a:ext>
            </a:extLst>
          </p:cNvPr>
          <p:cNvSpPr txBox="1"/>
          <p:nvPr/>
        </p:nvSpPr>
        <p:spPr>
          <a:xfrm>
            <a:off x="568352" y="1133591"/>
            <a:ext cx="6424500" cy="707886"/>
          </a:xfrm>
          <a:prstGeom prst="rect">
            <a:avLst/>
          </a:prstGeom>
          <a:noFill/>
        </p:spPr>
        <p:txBody>
          <a:bodyPr wrap="square" rtlCol="0">
            <a:spAutoFit/>
          </a:bodyPr>
          <a:lstStyle/>
          <a:p>
            <a:r>
              <a:rPr lang="en-US" sz="2800" b="1" dirty="0">
                <a:solidFill>
                  <a:schemeClr val="bg1"/>
                </a:solidFill>
                <a:latin typeface="Casanova Scotia" panose="02000500000000000000" pitchFamily="2" charset="0"/>
                <a:ea typeface="Adobe Ming Std L" panose="02020300000000000000" pitchFamily="18" charset="-128"/>
              </a:rPr>
              <a:t>Introduction</a:t>
            </a:r>
          </a:p>
          <a:p>
            <a:endParaRPr lang="en-US" sz="1200" dirty="0"/>
          </a:p>
        </p:txBody>
      </p:sp>
      <p:sp>
        <p:nvSpPr>
          <p:cNvPr id="12" name="TextBox 11">
            <a:extLst>
              <a:ext uri="{FF2B5EF4-FFF2-40B4-BE49-F238E27FC236}">
                <a16:creationId xmlns:a16="http://schemas.microsoft.com/office/drawing/2014/main" id="{975A93AF-8948-484D-9378-57ED2F15235B}"/>
              </a:ext>
            </a:extLst>
          </p:cNvPr>
          <p:cNvSpPr txBox="1"/>
          <p:nvPr/>
        </p:nvSpPr>
        <p:spPr>
          <a:xfrm>
            <a:off x="591210" y="1802310"/>
            <a:ext cx="5792608" cy="4647426"/>
          </a:xfrm>
          <a:prstGeom prst="rect">
            <a:avLst/>
          </a:prstGeom>
          <a:noFill/>
        </p:spPr>
        <p:txBody>
          <a:bodyPr wrap="square" rtlCol="0">
            <a:spAutoFit/>
          </a:bodyPr>
          <a:lstStyle/>
          <a:p>
            <a:r>
              <a:rPr lang="en-US" sz="2000" b="1" u="sng" dirty="0">
                <a:solidFill>
                  <a:schemeClr val="accent2"/>
                </a:solidFill>
              </a:rPr>
              <a:t>About Course</a:t>
            </a:r>
            <a:endParaRPr lang="en-US" sz="2000" b="1" dirty="0">
              <a:solidFill>
                <a:schemeClr val="accent2"/>
              </a:solidFill>
            </a:endParaRPr>
          </a:p>
          <a:p>
            <a:endParaRPr lang="en-US" sz="1200" dirty="0"/>
          </a:p>
          <a:p>
            <a:pPr algn="just"/>
            <a:r>
              <a:rPr lang="en-US" sz="1200" dirty="0">
                <a:solidFill>
                  <a:schemeClr val="bg1"/>
                </a:solidFill>
              </a:rPr>
              <a:t>Learn how to use Microsoft BI from beginner basics to advanced topics with a fully experiential workshop that has been designed by industry experts. </a:t>
            </a:r>
            <a:r>
              <a:rPr lang="en-US" sz="1200" dirty="0" err="1">
                <a:solidFill>
                  <a:schemeClr val="bg1"/>
                </a:solidFill>
              </a:rPr>
              <a:t>Maximise</a:t>
            </a:r>
            <a:r>
              <a:rPr lang="en-US" sz="1200" dirty="0">
                <a:solidFill>
                  <a:schemeClr val="bg1"/>
                </a:solidFill>
              </a:rPr>
              <a:t> the BI potential and use it to transform data into meaningful visualizations and analytics. You will learn the rich components of this tool including Modelling, Visualizations, exploring data with the dashboard, working with Excel, publishing and sharing data and the DAX functionality. </a:t>
            </a:r>
          </a:p>
          <a:p>
            <a:pPr algn="just"/>
            <a:r>
              <a:rPr lang="en-US" sz="1200" dirty="0">
                <a:solidFill>
                  <a:schemeClr val="bg1"/>
                </a:solidFill>
              </a:rPr>
              <a:t>The curriculum has been designed keeping in view industry demands and you can be assured of landing Microsoft Power BI developer  roles with the skills you get from this workshop. Data Visualization jobs are at an all- time high with organizations </a:t>
            </a:r>
            <a:r>
              <a:rPr lang="en-US" sz="1200" dirty="0" err="1">
                <a:solidFill>
                  <a:schemeClr val="bg1"/>
                </a:solidFill>
              </a:rPr>
              <a:t>realising</a:t>
            </a:r>
            <a:r>
              <a:rPr lang="en-US" sz="1200" dirty="0">
                <a:solidFill>
                  <a:schemeClr val="bg1"/>
                </a:solidFill>
              </a:rPr>
              <a:t> the importance of using data to drive their business and achieve their goals. Tools such as BI help achieve these business objectives and hence are widely endorsed by big and small companies. </a:t>
            </a:r>
            <a:r>
              <a:rPr lang="en-US" sz="1200" dirty="0" err="1">
                <a:solidFill>
                  <a:schemeClr val="bg1"/>
                </a:solidFill>
              </a:rPr>
              <a:t>Enrol</a:t>
            </a:r>
            <a:r>
              <a:rPr lang="en-US" sz="1200" dirty="0">
                <a:solidFill>
                  <a:schemeClr val="bg1"/>
                </a:solidFill>
              </a:rPr>
              <a:t> now and gain the skills that are so much in demand across the globe. </a:t>
            </a:r>
          </a:p>
          <a:p>
            <a:pPr algn="just"/>
            <a:r>
              <a:rPr lang="en-US" sz="1200" dirty="0">
                <a:solidFill>
                  <a:schemeClr val="bg1"/>
                </a:solidFill>
              </a:rPr>
              <a:t>Module </a:t>
            </a:r>
          </a:p>
          <a:p>
            <a:pPr algn="just"/>
            <a:r>
              <a:rPr lang="en-US" sz="1200" b="0" i="0" dirty="0">
                <a:solidFill>
                  <a:schemeClr val="bg1"/>
                </a:solidFill>
                <a:effectLst/>
              </a:rPr>
              <a:t>Gain a 360° overview of how to explore and use Power BI to build impactful reports. In this course, you’ll go from zero to hero, as you discover how to use this popular business intelligence platform through hands-on exercises. You’ll first learn how to confidently load and transform data using Power Query and the importance of data models, before diving into creating visualizations using Power BI’s drag-and-drop functionality. You’ll also learn how to drill-down into reports and make your reports fully interactive. Lastly, you'll level-up your skills using DAX formulas (Data Analysis Expressions) to create customized calculated columns and fields to better analyze your data. Get started now. You've got the power!</a:t>
            </a:r>
            <a:endParaRPr lang="en-US" sz="1200" dirty="0">
              <a:solidFill>
                <a:schemeClr val="bg1"/>
              </a:solidFill>
            </a:endParaRPr>
          </a:p>
        </p:txBody>
      </p:sp>
      <p:sp>
        <p:nvSpPr>
          <p:cNvPr id="6" name="TextBox 5">
            <a:extLst>
              <a:ext uri="{FF2B5EF4-FFF2-40B4-BE49-F238E27FC236}">
                <a16:creationId xmlns:a16="http://schemas.microsoft.com/office/drawing/2014/main" id="{82C26267-F422-4293-AD83-B85A7547CAAA}"/>
              </a:ext>
            </a:extLst>
          </p:cNvPr>
          <p:cNvSpPr txBox="1"/>
          <p:nvPr/>
        </p:nvSpPr>
        <p:spPr>
          <a:xfrm>
            <a:off x="568352" y="6355995"/>
            <a:ext cx="5792608" cy="2800767"/>
          </a:xfrm>
          <a:prstGeom prst="rect">
            <a:avLst/>
          </a:prstGeom>
          <a:noFill/>
        </p:spPr>
        <p:txBody>
          <a:bodyPr wrap="square" rtlCol="0">
            <a:spAutoFit/>
          </a:bodyPr>
          <a:lstStyle/>
          <a:p>
            <a:r>
              <a:rPr lang="en-US" sz="2000" b="1" u="sng" dirty="0">
                <a:solidFill>
                  <a:schemeClr val="accent2"/>
                </a:solidFill>
              </a:rPr>
              <a:t>What will Participants Learn?</a:t>
            </a:r>
          </a:p>
          <a:p>
            <a:r>
              <a:rPr lang="en-US" sz="1200" dirty="0">
                <a:solidFill>
                  <a:schemeClr val="bg1"/>
                </a:solidFill>
              </a:rPr>
              <a:t>This Course is designed to help you become a successful Data / business analyst. During this course, our expert instructors will train you to</a:t>
            </a:r>
          </a:p>
          <a:p>
            <a:pPr marL="171450" indent="-171450">
              <a:buFont typeface="Wingdings" panose="05000000000000000000" pitchFamily="2" charset="2"/>
              <a:buChar char="§"/>
            </a:pPr>
            <a:endParaRPr lang="en-US" sz="1200" dirty="0">
              <a:solidFill>
                <a:schemeClr val="bg1"/>
              </a:solidFill>
            </a:endParaRPr>
          </a:p>
          <a:p>
            <a:pPr marL="171450" indent="-171450">
              <a:buFont typeface="Wingdings" panose="05000000000000000000" pitchFamily="2" charset="2"/>
              <a:buChar char="§"/>
            </a:pPr>
            <a:r>
              <a:rPr lang="en-US" sz="1200" dirty="0">
                <a:solidFill>
                  <a:schemeClr val="bg1"/>
                </a:solidFill>
              </a:rPr>
              <a:t>Power BI architecture</a:t>
            </a:r>
          </a:p>
          <a:p>
            <a:pPr marL="171450" indent="-171450">
              <a:buFont typeface="Wingdings" panose="05000000000000000000" pitchFamily="2" charset="2"/>
              <a:buChar char="§"/>
            </a:pPr>
            <a:r>
              <a:rPr lang="en-US" sz="1200" dirty="0">
                <a:solidFill>
                  <a:schemeClr val="bg1"/>
                </a:solidFill>
              </a:rPr>
              <a:t>Power view, power query, power pivot.</a:t>
            </a:r>
          </a:p>
          <a:p>
            <a:pPr marL="171450" indent="-171450">
              <a:buFont typeface="Wingdings" panose="05000000000000000000" pitchFamily="2" charset="2"/>
              <a:buChar char="§"/>
            </a:pPr>
            <a:r>
              <a:rPr lang="en-US" sz="1200" dirty="0">
                <a:solidFill>
                  <a:schemeClr val="bg1"/>
                </a:solidFill>
              </a:rPr>
              <a:t>Installations and configurations associated with Power BI tool.</a:t>
            </a:r>
          </a:p>
          <a:p>
            <a:pPr marL="171450" indent="-171450">
              <a:buFont typeface="Wingdings" panose="05000000000000000000" pitchFamily="2" charset="2"/>
              <a:buChar char="§"/>
            </a:pPr>
            <a:r>
              <a:rPr lang="en-US" sz="1200" dirty="0">
                <a:solidFill>
                  <a:schemeClr val="bg1"/>
                </a:solidFill>
              </a:rPr>
              <a:t>Reporting and visualizations using auto filters.</a:t>
            </a:r>
          </a:p>
          <a:p>
            <a:pPr marL="171450" indent="-171450">
              <a:buFont typeface="Wingdings" panose="05000000000000000000" pitchFamily="2" charset="2"/>
              <a:buChar char="§"/>
            </a:pPr>
            <a:r>
              <a:rPr lang="en-US" sz="1200" dirty="0">
                <a:solidFill>
                  <a:schemeClr val="bg1"/>
                </a:solidFill>
              </a:rPr>
              <a:t>Hierarchies and drill-down reports.</a:t>
            </a:r>
          </a:p>
          <a:p>
            <a:pPr marL="171450" indent="-171450">
              <a:buFont typeface="Wingdings" panose="05000000000000000000" pitchFamily="2" charset="2"/>
              <a:buChar char="§"/>
            </a:pPr>
            <a:r>
              <a:rPr lang="en-US" sz="1200" dirty="0">
                <a:solidFill>
                  <a:schemeClr val="bg1"/>
                </a:solidFill>
              </a:rPr>
              <a:t>Power Query Editor</a:t>
            </a:r>
          </a:p>
          <a:p>
            <a:pPr marL="171450" indent="-171450">
              <a:buFont typeface="Wingdings" panose="05000000000000000000" pitchFamily="2" charset="2"/>
              <a:buChar char="§"/>
            </a:pPr>
            <a:r>
              <a:rPr lang="en-US" sz="1200" dirty="0">
                <a:solidFill>
                  <a:schemeClr val="bg1"/>
                </a:solidFill>
              </a:rPr>
              <a:t>Working with DAX Expressions.</a:t>
            </a:r>
          </a:p>
          <a:p>
            <a:pPr marL="171450" indent="-171450">
              <a:buFont typeface="Wingdings" panose="05000000000000000000" pitchFamily="2" charset="2"/>
              <a:buChar char="§"/>
            </a:pPr>
            <a:r>
              <a:rPr lang="en-US" sz="1200" dirty="0">
                <a:solidFill>
                  <a:schemeClr val="bg1"/>
                </a:solidFill>
              </a:rPr>
              <a:t>Power BI deployment and cloud operations.</a:t>
            </a:r>
          </a:p>
          <a:p>
            <a:pPr marL="171450" indent="-171450">
              <a:buFont typeface="Wingdings" panose="05000000000000000000" pitchFamily="2" charset="2"/>
              <a:buChar char="§"/>
            </a:pPr>
            <a:r>
              <a:rPr lang="en-US" sz="1200" dirty="0">
                <a:solidFill>
                  <a:schemeClr val="bg1"/>
                </a:solidFill>
              </a:rPr>
              <a:t>Advanced Power BI report/insights and subscriptions.</a:t>
            </a:r>
          </a:p>
          <a:p>
            <a:endParaRPr lang="en-US" sz="1200" dirty="0"/>
          </a:p>
        </p:txBody>
      </p:sp>
    </p:spTree>
    <p:extLst>
      <p:ext uri="{BB962C8B-B14F-4D97-AF65-F5344CB8AC3E}">
        <p14:creationId xmlns:p14="http://schemas.microsoft.com/office/powerpoint/2010/main" val="15094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3AEF1D-06ED-41D3-93C4-E13850EC8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2" name="TextBox 11">
            <a:extLst>
              <a:ext uri="{FF2B5EF4-FFF2-40B4-BE49-F238E27FC236}">
                <a16:creationId xmlns:a16="http://schemas.microsoft.com/office/drawing/2014/main" id="{975A93AF-8948-484D-9378-57ED2F15235B}"/>
              </a:ext>
            </a:extLst>
          </p:cNvPr>
          <p:cNvSpPr txBox="1"/>
          <p:nvPr/>
        </p:nvSpPr>
        <p:spPr>
          <a:xfrm>
            <a:off x="595184" y="1111405"/>
            <a:ext cx="5792608" cy="2431435"/>
          </a:xfrm>
          <a:prstGeom prst="rect">
            <a:avLst/>
          </a:prstGeom>
          <a:noFill/>
        </p:spPr>
        <p:txBody>
          <a:bodyPr wrap="square" rtlCol="0">
            <a:spAutoFit/>
          </a:bodyPr>
          <a:lstStyle/>
          <a:p>
            <a:r>
              <a:rPr lang="en-US" sz="2000" b="1" u="sng" dirty="0">
                <a:solidFill>
                  <a:schemeClr val="accent2"/>
                </a:solidFill>
              </a:rPr>
              <a:t>Who should take this training?</a:t>
            </a:r>
          </a:p>
          <a:p>
            <a:r>
              <a:rPr lang="en-US" sz="1200" dirty="0">
                <a:solidFill>
                  <a:schemeClr val="bg1"/>
                </a:solidFill>
              </a:rPr>
              <a:t>The Business Intelligence market is growing significantly across the world and such strong growth pattern followed by market demand is a great opportunity for the following IT Professionals. </a:t>
            </a:r>
          </a:p>
          <a:p>
            <a:pPr marL="171450" indent="-171450">
              <a:buFont typeface="Wingdings" panose="05000000000000000000" pitchFamily="2" charset="2"/>
              <a:buChar char="§"/>
            </a:pPr>
            <a:r>
              <a:rPr lang="en-US" sz="1200" dirty="0">
                <a:solidFill>
                  <a:schemeClr val="bg1"/>
                </a:solidFill>
              </a:rPr>
              <a:t>Business Analysts</a:t>
            </a:r>
          </a:p>
          <a:p>
            <a:pPr marL="171450" indent="-171450">
              <a:buFont typeface="Wingdings" panose="05000000000000000000" pitchFamily="2" charset="2"/>
              <a:buChar char="§"/>
            </a:pPr>
            <a:r>
              <a:rPr lang="en-US" sz="1200" dirty="0">
                <a:solidFill>
                  <a:schemeClr val="bg1"/>
                </a:solidFill>
              </a:rPr>
              <a:t>Data Analysts</a:t>
            </a:r>
          </a:p>
          <a:p>
            <a:pPr marL="171450" indent="-171450">
              <a:buFont typeface="Wingdings" panose="05000000000000000000" pitchFamily="2" charset="2"/>
              <a:buChar char="§"/>
            </a:pPr>
            <a:r>
              <a:rPr lang="en-US" sz="1200" dirty="0">
                <a:solidFill>
                  <a:schemeClr val="bg1"/>
                </a:solidFill>
              </a:rPr>
              <a:t>Project Managers</a:t>
            </a:r>
          </a:p>
          <a:p>
            <a:pPr marL="171450" indent="-171450">
              <a:buFont typeface="Wingdings" panose="05000000000000000000" pitchFamily="2" charset="2"/>
              <a:buChar char="§"/>
            </a:pPr>
            <a:r>
              <a:rPr lang="en-US" sz="1200" dirty="0">
                <a:solidFill>
                  <a:schemeClr val="bg1"/>
                </a:solidFill>
              </a:rPr>
              <a:t>Data Scientists</a:t>
            </a:r>
          </a:p>
          <a:p>
            <a:pPr marL="171450" indent="-171450">
              <a:buFont typeface="Wingdings" panose="05000000000000000000" pitchFamily="2" charset="2"/>
              <a:buChar char="§"/>
            </a:pPr>
            <a:r>
              <a:rPr lang="en-US" sz="1200" dirty="0">
                <a:solidFill>
                  <a:schemeClr val="bg1"/>
                </a:solidFill>
              </a:rPr>
              <a:t>Statisticians and Analysts</a:t>
            </a:r>
          </a:p>
          <a:p>
            <a:pPr marL="171450" indent="-171450">
              <a:buFont typeface="Wingdings" panose="05000000000000000000" pitchFamily="2" charset="2"/>
              <a:buChar char="§"/>
            </a:pPr>
            <a:r>
              <a:rPr lang="en-US" sz="1200" dirty="0">
                <a:solidFill>
                  <a:schemeClr val="bg1"/>
                </a:solidFill>
              </a:rPr>
              <a:t>Business Intelligence Managers</a:t>
            </a:r>
          </a:p>
          <a:p>
            <a:pPr marL="171450" indent="-171450">
              <a:buFont typeface="Wingdings" panose="05000000000000000000" pitchFamily="2" charset="2"/>
              <a:buChar char="§"/>
            </a:pPr>
            <a:r>
              <a:rPr lang="en-US" sz="1200" dirty="0">
                <a:solidFill>
                  <a:schemeClr val="bg1"/>
                </a:solidFill>
              </a:rPr>
              <a:t>Graduates</a:t>
            </a:r>
          </a:p>
          <a:p>
            <a:endParaRPr lang="en-US" sz="1200" dirty="0"/>
          </a:p>
        </p:txBody>
      </p:sp>
      <p:sp>
        <p:nvSpPr>
          <p:cNvPr id="18" name="TextBox 17">
            <a:extLst>
              <a:ext uri="{FF2B5EF4-FFF2-40B4-BE49-F238E27FC236}">
                <a16:creationId xmlns:a16="http://schemas.microsoft.com/office/drawing/2014/main" id="{4EF9B77C-9BC5-4CF1-891F-927DC38F5C4E}"/>
              </a:ext>
            </a:extLst>
          </p:cNvPr>
          <p:cNvSpPr txBox="1"/>
          <p:nvPr/>
        </p:nvSpPr>
        <p:spPr>
          <a:xfrm>
            <a:off x="568352" y="4738422"/>
            <a:ext cx="5792608" cy="954107"/>
          </a:xfrm>
          <a:prstGeom prst="rect">
            <a:avLst/>
          </a:prstGeom>
          <a:noFill/>
        </p:spPr>
        <p:txBody>
          <a:bodyPr wrap="square" rtlCol="0">
            <a:spAutoFit/>
          </a:bodyPr>
          <a:lstStyle/>
          <a:p>
            <a:r>
              <a:rPr lang="en-US" sz="2000" b="1" u="sng" dirty="0">
                <a:solidFill>
                  <a:schemeClr val="accent2"/>
                </a:solidFill>
              </a:rPr>
              <a:t>What are the pre-requisites for this course?</a:t>
            </a:r>
          </a:p>
          <a:p>
            <a:pPr marL="171450" indent="-171450">
              <a:buFont typeface="Wingdings" panose="05000000000000000000" pitchFamily="2" charset="2"/>
              <a:buChar char="§"/>
            </a:pPr>
            <a:r>
              <a:rPr lang="en-US" sz="1200" dirty="0">
                <a:solidFill>
                  <a:schemeClr val="bg1"/>
                </a:solidFill>
              </a:rPr>
              <a:t>No Programing knowledge required</a:t>
            </a:r>
          </a:p>
          <a:p>
            <a:pPr marL="171450" indent="-171450">
              <a:buFont typeface="Wingdings" panose="05000000000000000000" pitchFamily="2" charset="2"/>
              <a:buChar char="§"/>
            </a:pPr>
            <a:r>
              <a:rPr lang="en-US" sz="1200" dirty="0">
                <a:solidFill>
                  <a:schemeClr val="bg1"/>
                </a:solidFill>
              </a:rPr>
              <a:t>Having Basic Database knowledge is helpful but not mandatory</a:t>
            </a:r>
          </a:p>
          <a:p>
            <a:r>
              <a:rPr lang="en-US" sz="1200" dirty="0"/>
              <a:t> </a:t>
            </a:r>
          </a:p>
        </p:txBody>
      </p:sp>
      <p:sp>
        <p:nvSpPr>
          <p:cNvPr id="13" name="TextBox 12">
            <a:extLst>
              <a:ext uri="{FF2B5EF4-FFF2-40B4-BE49-F238E27FC236}">
                <a16:creationId xmlns:a16="http://schemas.microsoft.com/office/drawing/2014/main" id="{9ABE36C5-E112-4259-B1D8-DDABD1AAB732}"/>
              </a:ext>
            </a:extLst>
          </p:cNvPr>
          <p:cNvSpPr txBox="1"/>
          <p:nvPr/>
        </p:nvSpPr>
        <p:spPr>
          <a:xfrm>
            <a:off x="568352" y="3411751"/>
            <a:ext cx="5809354" cy="1138773"/>
          </a:xfrm>
          <a:prstGeom prst="rect">
            <a:avLst/>
          </a:prstGeom>
          <a:noFill/>
        </p:spPr>
        <p:txBody>
          <a:bodyPr wrap="square" rtlCol="0">
            <a:spAutoFit/>
          </a:bodyPr>
          <a:lstStyle/>
          <a:p>
            <a:r>
              <a:rPr lang="en-US" sz="2000" b="1" u="sng" dirty="0">
                <a:solidFill>
                  <a:schemeClr val="accent2"/>
                </a:solidFill>
              </a:rPr>
              <a:t>How will Power BI Training help your career?</a:t>
            </a:r>
          </a:p>
          <a:p>
            <a:r>
              <a:rPr lang="en-US" sz="1200" dirty="0">
                <a:solidFill>
                  <a:schemeClr val="bg1"/>
                </a:solidFill>
              </a:rPr>
              <a:t>Power BI is emerging as one of the hottest trends in the Business Intelligence market. The Data Visualization tool has been gaining popularity in various companies and hence, the demand for Power BI experts in on the surge. We  offer the best Power BI training with 10K+ satisfied learners</a:t>
            </a:r>
          </a:p>
        </p:txBody>
      </p:sp>
      <p:sp>
        <p:nvSpPr>
          <p:cNvPr id="14" name="TextBox 13">
            <a:extLst>
              <a:ext uri="{FF2B5EF4-FFF2-40B4-BE49-F238E27FC236}">
                <a16:creationId xmlns:a16="http://schemas.microsoft.com/office/drawing/2014/main" id="{45757584-60BB-497F-B97A-2AF127455307}"/>
              </a:ext>
            </a:extLst>
          </p:cNvPr>
          <p:cNvSpPr txBox="1"/>
          <p:nvPr/>
        </p:nvSpPr>
        <p:spPr>
          <a:xfrm>
            <a:off x="595184" y="5719825"/>
            <a:ext cx="5792608" cy="1692771"/>
          </a:xfrm>
          <a:prstGeom prst="rect">
            <a:avLst/>
          </a:prstGeom>
          <a:noFill/>
        </p:spPr>
        <p:txBody>
          <a:bodyPr wrap="square" rtlCol="0">
            <a:spAutoFit/>
          </a:bodyPr>
          <a:lstStyle/>
          <a:p>
            <a:r>
              <a:rPr lang="en-US" sz="2000" b="1" u="sng" dirty="0">
                <a:solidFill>
                  <a:schemeClr val="accent2"/>
                </a:solidFill>
              </a:rPr>
              <a:t>Program Features:</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Live Online learning </a:t>
            </a:r>
          </a:p>
          <a:p>
            <a:pPr marL="171450" indent="-171450">
              <a:buFont typeface="Wingdings" panose="05000000000000000000" pitchFamily="2" charset="2"/>
              <a:buChar char="§"/>
            </a:pPr>
            <a:r>
              <a:rPr lang="en-US" sz="1200" dirty="0">
                <a:solidFill>
                  <a:schemeClr val="bg1"/>
                </a:solidFill>
              </a:rPr>
              <a:t>Hands-On </a:t>
            </a:r>
          </a:p>
          <a:p>
            <a:pPr marL="171450" indent="-171450">
              <a:buFont typeface="Wingdings" panose="05000000000000000000" pitchFamily="2" charset="2"/>
              <a:buChar char="§"/>
            </a:pPr>
            <a:r>
              <a:rPr lang="en-US" sz="1200" dirty="0">
                <a:solidFill>
                  <a:schemeClr val="bg1"/>
                </a:solidFill>
              </a:rPr>
              <a:t>Certified Trainers</a:t>
            </a:r>
          </a:p>
          <a:p>
            <a:pPr marL="171450" indent="-171450">
              <a:buFont typeface="Wingdings" panose="05000000000000000000" pitchFamily="2" charset="2"/>
              <a:buChar char="§"/>
            </a:pPr>
            <a:r>
              <a:rPr lang="en-US" sz="1200" dirty="0">
                <a:solidFill>
                  <a:schemeClr val="bg1"/>
                </a:solidFill>
              </a:rPr>
              <a:t>Flexible Batch Timings</a:t>
            </a:r>
          </a:p>
          <a:p>
            <a:pPr marL="171450" indent="-171450">
              <a:buFont typeface="Wingdings" panose="05000000000000000000" pitchFamily="2" charset="2"/>
              <a:buChar char="§"/>
            </a:pPr>
            <a:r>
              <a:rPr lang="en-US" sz="1200" dirty="0">
                <a:solidFill>
                  <a:schemeClr val="bg1"/>
                </a:solidFill>
              </a:rPr>
              <a:t>Live Session Recordings after class complete</a:t>
            </a:r>
          </a:p>
          <a:p>
            <a:pPr marL="171450" indent="-171450">
              <a:buFont typeface="Wingdings" panose="05000000000000000000" pitchFamily="2" charset="2"/>
              <a:buChar char="§"/>
            </a:pPr>
            <a:r>
              <a:rPr lang="en-US" sz="1200" dirty="0">
                <a:solidFill>
                  <a:schemeClr val="bg1"/>
                </a:solidFill>
              </a:rPr>
              <a:t>Learn From industry Experts</a:t>
            </a:r>
          </a:p>
          <a:p>
            <a:pPr marL="171450" indent="-171450">
              <a:buFont typeface="Wingdings" panose="05000000000000000000" pitchFamily="2" charset="2"/>
              <a:buChar char="v"/>
            </a:pPr>
            <a:endParaRPr lang="en-US" sz="1200" dirty="0"/>
          </a:p>
        </p:txBody>
      </p:sp>
      <p:sp>
        <p:nvSpPr>
          <p:cNvPr id="15" name="TextBox 14">
            <a:extLst>
              <a:ext uri="{FF2B5EF4-FFF2-40B4-BE49-F238E27FC236}">
                <a16:creationId xmlns:a16="http://schemas.microsoft.com/office/drawing/2014/main" id="{E566D58B-CDB3-47DF-85F7-8143324D8A1C}"/>
              </a:ext>
            </a:extLst>
          </p:cNvPr>
          <p:cNvSpPr txBox="1"/>
          <p:nvPr/>
        </p:nvSpPr>
        <p:spPr>
          <a:xfrm>
            <a:off x="585098" y="7465654"/>
            <a:ext cx="5792608" cy="1077218"/>
          </a:xfrm>
          <a:prstGeom prst="rect">
            <a:avLst/>
          </a:prstGeom>
          <a:noFill/>
        </p:spPr>
        <p:txBody>
          <a:bodyPr wrap="square" rtlCol="0">
            <a:spAutoFit/>
          </a:bodyPr>
          <a:lstStyle/>
          <a:p>
            <a:r>
              <a:rPr lang="en-US" sz="2000" b="1" u="sng" dirty="0">
                <a:solidFill>
                  <a:schemeClr val="accent2"/>
                </a:solidFill>
              </a:rPr>
              <a:t>Delivery Mode</a:t>
            </a:r>
            <a:r>
              <a:rPr lang="en-US" sz="2800" b="1" u="sng" dirty="0">
                <a:solidFill>
                  <a:schemeClr val="accent2"/>
                </a:solidFill>
              </a:rPr>
              <a:t>:</a:t>
            </a:r>
            <a:endParaRPr lang="en-US" sz="2800" b="1" dirty="0">
              <a:solidFill>
                <a:schemeClr val="accent2"/>
              </a:solidFill>
            </a:endParaRPr>
          </a:p>
          <a:p>
            <a:pPr marL="171450" indent="-171450">
              <a:buFont typeface="Wingdings" panose="05000000000000000000" pitchFamily="2" charset="2"/>
              <a:buChar char="§"/>
            </a:pPr>
            <a:r>
              <a:rPr lang="en-US" sz="1200" dirty="0">
                <a:solidFill>
                  <a:schemeClr val="bg1"/>
                </a:solidFill>
              </a:rPr>
              <a:t>Online learning</a:t>
            </a:r>
          </a:p>
          <a:p>
            <a:pPr marL="171450" indent="-171450">
              <a:buFont typeface="Wingdings" panose="05000000000000000000" pitchFamily="2" charset="2"/>
              <a:buChar char="§"/>
            </a:pPr>
            <a:r>
              <a:rPr lang="en-US" sz="1200" dirty="0">
                <a:solidFill>
                  <a:schemeClr val="bg1"/>
                </a:solidFill>
              </a:rPr>
              <a:t>One to One discussion</a:t>
            </a:r>
          </a:p>
          <a:p>
            <a:pPr marL="171450" indent="-171450">
              <a:buFont typeface="Wingdings" panose="05000000000000000000" pitchFamily="2" charset="2"/>
              <a:buChar char="v"/>
            </a:pPr>
            <a:endParaRPr lang="en-US" sz="1200" dirty="0"/>
          </a:p>
        </p:txBody>
      </p:sp>
    </p:spTree>
    <p:extLst>
      <p:ext uri="{BB962C8B-B14F-4D97-AF65-F5344CB8AC3E}">
        <p14:creationId xmlns:p14="http://schemas.microsoft.com/office/powerpoint/2010/main" val="158219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F1C6B-6694-4023-94E8-BD717BAAD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6" name="TextBox 15">
            <a:extLst>
              <a:ext uri="{FF2B5EF4-FFF2-40B4-BE49-F238E27FC236}">
                <a16:creationId xmlns:a16="http://schemas.microsoft.com/office/drawing/2014/main" id="{E1A2EC34-4D08-48AD-8983-7603E5DFFF58}"/>
              </a:ext>
            </a:extLst>
          </p:cNvPr>
          <p:cNvSpPr txBox="1"/>
          <p:nvPr/>
        </p:nvSpPr>
        <p:spPr>
          <a:xfrm>
            <a:off x="463999" y="904810"/>
            <a:ext cx="5930002" cy="3539430"/>
          </a:xfrm>
          <a:prstGeom prst="rect">
            <a:avLst/>
          </a:prstGeom>
          <a:noFill/>
        </p:spPr>
        <p:txBody>
          <a:bodyPr wrap="square" rtlCol="0">
            <a:spAutoFit/>
          </a:bodyPr>
          <a:lstStyle/>
          <a:p>
            <a:r>
              <a:rPr lang="en-US" sz="2000" b="1" u="sng" dirty="0">
                <a:solidFill>
                  <a:schemeClr val="accent2"/>
                </a:solidFill>
              </a:rPr>
              <a:t>Key Learning Outcomes</a:t>
            </a:r>
            <a:r>
              <a:rPr lang="en-US" sz="2000" b="1" dirty="0">
                <a:solidFill>
                  <a:schemeClr val="accent2"/>
                </a:solidFill>
              </a:rPr>
              <a:t>:</a:t>
            </a:r>
          </a:p>
          <a:p>
            <a:r>
              <a:rPr lang="en-US" sz="1200" dirty="0">
                <a:solidFill>
                  <a:schemeClr val="bg1"/>
                </a:solidFill>
              </a:rPr>
              <a:t>By the end of this Power BI training, you will be able to accomplish the following:</a:t>
            </a:r>
          </a:p>
          <a:p>
            <a:pPr marL="171450" indent="-171450">
              <a:buFont typeface="Wingdings" panose="05000000000000000000" pitchFamily="2" charset="2"/>
              <a:buChar char="v"/>
            </a:pPr>
            <a:r>
              <a:rPr lang="en-US" sz="1200" dirty="0">
                <a:solidFill>
                  <a:schemeClr val="bg1"/>
                </a:solidFill>
              </a:rPr>
              <a:t>Power BI is a business analytics service provided by Microsoft. It provides interactive visualizations with self-service business intelligence capabilities, where end users can create reports and dashboards by themselves, without having to depend on any information technology staff or database administrator. Power BI provides cloud-based BI services - known as Power BI Services, along with a desktop-based interface called Power BI Desktop. It offers Data modelling capabilities including data preparation, data discovery and interactive dashboards.</a:t>
            </a:r>
          </a:p>
          <a:p>
            <a:pPr marL="171450" indent="-171450" algn="l">
              <a:buFont typeface="Wingdings" panose="05000000000000000000" pitchFamily="2" charset="2"/>
              <a:buChar char="v"/>
            </a:pPr>
            <a:r>
              <a:rPr lang="en-US" sz="1200" dirty="0">
                <a:solidFill>
                  <a:schemeClr val="bg1"/>
                </a:solidFill>
              </a:rPr>
              <a:t>Master concepts like Data Visualization and Integration</a:t>
            </a:r>
          </a:p>
          <a:p>
            <a:pPr marL="171450" indent="-171450" algn="l">
              <a:buFont typeface="Wingdings" panose="05000000000000000000" pitchFamily="2" charset="2"/>
              <a:buChar char="v"/>
            </a:pPr>
            <a:r>
              <a:rPr lang="en-US" sz="1200" dirty="0">
                <a:solidFill>
                  <a:schemeClr val="bg1"/>
                </a:solidFill>
              </a:rPr>
              <a:t>Learn about Power Pivot, Power View, Power Map </a:t>
            </a:r>
            <a:r>
              <a:rPr lang="en-US" sz="1200" dirty="0" err="1">
                <a:solidFill>
                  <a:schemeClr val="bg1"/>
                </a:solidFill>
              </a:rPr>
              <a:t>etc</a:t>
            </a:r>
            <a:endParaRPr lang="en-US" sz="1200" dirty="0">
              <a:solidFill>
                <a:schemeClr val="bg1"/>
              </a:solidFill>
            </a:endParaRPr>
          </a:p>
          <a:p>
            <a:pPr marL="171450" indent="-171450" algn="l">
              <a:buFont typeface="Wingdings" panose="05000000000000000000" pitchFamily="2" charset="2"/>
              <a:buChar char="v"/>
            </a:pPr>
            <a:r>
              <a:rPr lang="en-US" sz="1200" dirty="0">
                <a:solidFill>
                  <a:schemeClr val="bg1"/>
                </a:solidFill>
              </a:rPr>
              <a:t>Understand DAX and SSBI</a:t>
            </a:r>
          </a:p>
          <a:p>
            <a:pPr marL="171450" indent="-171450" algn="l">
              <a:buFont typeface="Wingdings" panose="05000000000000000000" pitchFamily="2" charset="2"/>
              <a:buChar char="v"/>
            </a:pPr>
            <a:r>
              <a:rPr lang="en-US" sz="1200" dirty="0">
                <a:solidFill>
                  <a:schemeClr val="bg1"/>
                </a:solidFill>
              </a:rPr>
              <a:t>Use and implement Custom Visuals</a:t>
            </a:r>
          </a:p>
          <a:p>
            <a:pPr marL="171450" indent="-171450" algn="l">
              <a:buFont typeface="Wingdings" panose="05000000000000000000" pitchFamily="2" charset="2"/>
              <a:buChar char="v"/>
            </a:pPr>
            <a:r>
              <a:rPr lang="en-US" sz="1200" dirty="0">
                <a:solidFill>
                  <a:schemeClr val="bg1"/>
                </a:solidFill>
              </a:rPr>
              <a:t>Explore Power BI Q&amp;A</a:t>
            </a:r>
          </a:p>
          <a:p>
            <a:pPr marL="171450" indent="-171450" algn="l">
              <a:buFont typeface="Wingdings" panose="05000000000000000000" pitchFamily="2" charset="2"/>
              <a:buChar char="v"/>
            </a:pPr>
            <a:r>
              <a:rPr lang="en-US" sz="1200" dirty="0">
                <a:solidFill>
                  <a:schemeClr val="bg1"/>
                </a:solidFill>
              </a:rPr>
              <a:t>Perform Data Binding and Formatting</a:t>
            </a:r>
          </a:p>
          <a:p>
            <a:pPr marL="171450" indent="-171450" algn="l">
              <a:buFont typeface="Wingdings" panose="05000000000000000000" pitchFamily="2" charset="2"/>
              <a:buChar char="v"/>
            </a:pPr>
            <a:r>
              <a:rPr lang="en-US" sz="1200" dirty="0">
                <a:solidFill>
                  <a:schemeClr val="bg1"/>
                </a:solidFill>
              </a:rPr>
              <a:t>Master Power BI Embedded and Workspace Collection</a:t>
            </a:r>
          </a:p>
          <a:p>
            <a:pPr marL="171450" indent="-171450" algn="l">
              <a:buFont typeface="Wingdings" panose="05000000000000000000" pitchFamily="2" charset="2"/>
              <a:buChar char="v"/>
            </a:pPr>
            <a:r>
              <a:rPr lang="en-US" sz="1200" dirty="0">
                <a:solidFill>
                  <a:schemeClr val="bg1"/>
                </a:solidFill>
              </a:rPr>
              <a:t>Understand and use Data Gateways, Content packs, Power BI Report Server</a:t>
            </a:r>
          </a:p>
          <a:p>
            <a:pPr marL="171450" indent="-171450">
              <a:buFont typeface="Wingdings" panose="05000000000000000000" pitchFamily="2" charset="2"/>
              <a:buChar char="v"/>
            </a:pPr>
            <a:endParaRPr lang="en-US" sz="1200" dirty="0">
              <a:solidFill>
                <a:schemeClr val="bg1"/>
              </a:solidFill>
            </a:endParaRPr>
          </a:p>
        </p:txBody>
      </p:sp>
    </p:spTree>
    <p:extLst>
      <p:ext uri="{BB962C8B-B14F-4D97-AF65-F5344CB8AC3E}">
        <p14:creationId xmlns:p14="http://schemas.microsoft.com/office/powerpoint/2010/main" val="327213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420BD-D052-41C9-869A-9AA22731C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6" name="TextBox 15">
            <a:extLst>
              <a:ext uri="{FF2B5EF4-FFF2-40B4-BE49-F238E27FC236}">
                <a16:creationId xmlns:a16="http://schemas.microsoft.com/office/drawing/2014/main" id="{E1A2EC34-4D08-48AD-8983-7603E5DFFF58}"/>
              </a:ext>
            </a:extLst>
          </p:cNvPr>
          <p:cNvSpPr txBox="1"/>
          <p:nvPr/>
        </p:nvSpPr>
        <p:spPr>
          <a:xfrm>
            <a:off x="565147" y="893440"/>
            <a:ext cx="6750053" cy="2062103"/>
          </a:xfrm>
          <a:prstGeom prst="rect">
            <a:avLst/>
          </a:prstGeom>
          <a:noFill/>
        </p:spPr>
        <p:txBody>
          <a:bodyPr wrap="square" rtlCol="0">
            <a:spAutoFit/>
          </a:bodyPr>
          <a:lstStyle/>
          <a:p>
            <a:r>
              <a:rPr lang="en-US" sz="2000" b="1" u="sng" dirty="0">
                <a:solidFill>
                  <a:schemeClr val="accent2"/>
                </a:solidFill>
              </a:rPr>
              <a:t>Module 01 – Power BI Introduction Tableau</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Introduction to Business Intelligence</a:t>
            </a:r>
          </a:p>
          <a:p>
            <a:pPr marL="171450" indent="-171450">
              <a:buFont typeface="Wingdings" panose="05000000000000000000" pitchFamily="2" charset="2"/>
              <a:buChar char="§"/>
            </a:pPr>
            <a:r>
              <a:rPr lang="en-US" sz="1200" dirty="0">
                <a:solidFill>
                  <a:schemeClr val="bg1"/>
                </a:solidFill>
              </a:rPr>
              <a:t>Introduction to Data Analysis &amp; Data Visualization</a:t>
            </a:r>
          </a:p>
          <a:p>
            <a:pPr marL="171450" indent="-171450">
              <a:buFont typeface="Wingdings" panose="05000000000000000000" pitchFamily="2" charset="2"/>
              <a:buChar char="§"/>
            </a:pPr>
            <a:r>
              <a:rPr lang="en-US" sz="1200" dirty="0">
                <a:solidFill>
                  <a:schemeClr val="bg1"/>
                </a:solidFill>
              </a:rPr>
              <a:t>What is Power BI?</a:t>
            </a:r>
          </a:p>
          <a:p>
            <a:pPr marL="171450" indent="-171450">
              <a:buFont typeface="Wingdings" panose="05000000000000000000" pitchFamily="2" charset="2"/>
              <a:buChar char="§"/>
            </a:pPr>
            <a:r>
              <a:rPr lang="en-US" sz="1200" dirty="0">
                <a:solidFill>
                  <a:schemeClr val="bg1"/>
                </a:solidFill>
              </a:rPr>
              <a:t>Installing Power BI Desktop</a:t>
            </a:r>
          </a:p>
          <a:p>
            <a:pPr marL="171450" indent="-171450">
              <a:buFont typeface="Wingdings" panose="05000000000000000000" pitchFamily="2" charset="2"/>
              <a:buChar char="§"/>
            </a:pPr>
            <a:r>
              <a:rPr lang="en-US" sz="1200" dirty="0">
                <a:solidFill>
                  <a:schemeClr val="bg1"/>
                </a:solidFill>
              </a:rPr>
              <a:t>How Power BI differs from other tools?</a:t>
            </a:r>
          </a:p>
          <a:p>
            <a:pPr marL="171450" indent="-171450">
              <a:buFont typeface="Wingdings" panose="05000000000000000000" pitchFamily="2" charset="2"/>
              <a:buChar char="§"/>
            </a:pPr>
            <a:r>
              <a:rPr lang="en-US" sz="1200" dirty="0">
                <a:solidFill>
                  <a:schemeClr val="bg1"/>
                </a:solidFill>
              </a:rPr>
              <a:t>Starting with Power BI Desktop</a:t>
            </a:r>
          </a:p>
          <a:p>
            <a:pPr marL="171450" indent="-171450">
              <a:buFont typeface="Wingdings" panose="05000000000000000000" pitchFamily="2" charset="2"/>
              <a:buChar char="§"/>
            </a:pPr>
            <a:r>
              <a:rPr lang="en-US" sz="1200" dirty="0">
                <a:solidFill>
                  <a:schemeClr val="bg1"/>
                </a:solidFill>
              </a:rPr>
              <a:t>Accessing data using Power BI</a:t>
            </a:r>
          </a:p>
          <a:p>
            <a:pPr marL="171450" indent="-171450">
              <a:buFont typeface="Wingdings" panose="05000000000000000000" pitchFamily="2" charset="2"/>
              <a:buChar char="§"/>
            </a:pPr>
            <a:r>
              <a:rPr lang="en-US" sz="1200" dirty="0">
                <a:solidFill>
                  <a:schemeClr val="bg1"/>
                </a:solidFill>
              </a:rPr>
              <a:t>Power BI Architecture</a:t>
            </a:r>
          </a:p>
          <a:p>
            <a:pPr marL="171450" indent="-171450">
              <a:buFont typeface="Wingdings" panose="05000000000000000000" pitchFamily="2" charset="2"/>
              <a:buChar char="§"/>
            </a:pPr>
            <a:r>
              <a:rPr lang="en-US" sz="1200" dirty="0">
                <a:solidFill>
                  <a:schemeClr val="bg1"/>
                </a:solidFill>
              </a:rPr>
              <a:t>Power </a:t>
            </a:r>
            <a:r>
              <a:rPr lang="en-US" sz="1200" dirty="0" err="1">
                <a:solidFill>
                  <a:schemeClr val="bg1"/>
                </a:solidFill>
              </a:rPr>
              <a:t>Pivot,Power</a:t>
            </a:r>
            <a:r>
              <a:rPr lang="en-US" sz="1200" dirty="0">
                <a:solidFill>
                  <a:schemeClr val="bg1"/>
                </a:solidFill>
              </a:rPr>
              <a:t> </a:t>
            </a:r>
            <a:r>
              <a:rPr lang="en-US" sz="1200" dirty="0" err="1">
                <a:solidFill>
                  <a:schemeClr val="bg1"/>
                </a:solidFill>
              </a:rPr>
              <a:t>Query,Power</a:t>
            </a:r>
            <a:r>
              <a:rPr lang="en-US" sz="1200" dirty="0">
                <a:solidFill>
                  <a:schemeClr val="bg1"/>
                </a:solidFill>
              </a:rPr>
              <a:t> </a:t>
            </a:r>
            <a:r>
              <a:rPr lang="en-US" sz="1200" dirty="0" err="1">
                <a:solidFill>
                  <a:schemeClr val="bg1"/>
                </a:solidFill>
              </a:rPr>
              <a:t>View,Power</a:t>
            </a:r>
            <a:r>
              <a:rPr lang="en-US" sz="1200" dirty="0">
                <a:solidFill>
                  <a:schemeClr val="bg1"/>
                </a:solidFill>
              </a:rPr>
              <a:t> Map</a:t>
            </a:r>
          </a:p>
        </p:txBody>
      </p:sp>
      <p:sp>
        <p:nvSpPr>
          <p:cNvPr id="13" name="TextBox 12">
            <a:extLst>
              <a:ext uri="{FF2B5EF4-FFF2-40B4-BE49-F238E27FC236}">
                <a16:creationId xmlns:a16="http://schemas.microsoft.com/office/drawing/2014/main" id="{1B1DAE3B-E9A9-4F47-8A15-D396CA3113E6}"/>
              </a:ext>
            </a:extLst>
          </p:cNvPr>
          <p:cNvSpPr txBox="1"/>
          <p:nvPr/>
        </p:nvSpPr>
        <p:spPr>
          <a:xfrm>
            <a:off x="585098" y="2844495"/>
            <a:ext cx="5792608" cy="2985433"/>
          </a:xfrm>
          <a:prstGeom prst="rect">
            <a:avLst/>
          </a:prstGeom>
          <a:noFill/>
        </p:spPr>
        <p:txBody>
          <a:bodyPr wrap="square" rtlCol="0">
            <a:spAutoFit/>
          </a:bodyPr>
          <a:lstStyle/>
          <a:p>
            <a:r>
              <a:rPr lang="en-US" sz="2000" b="1" u="sng" dirty="0">
                <a:solidFill>
                  <a:schemeClr val="accent2"/>
                </a:solidFill>
              </a:rPr>
              <a:t>Module 02 - Data and Connections :</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Navigating in the user interface</a:t>
            </a:r>
          </a:p>
          <a:p>
            <a:pPr marL="171450" indent="-171450">
              <a:buFont typeface="Wingdings" panose="05000000000000000000" pitchFamily="2" charset="2"/>
              <a:buChar char="§"/>
            </a:pPr>
            <a:r>
              <a:rPr lang="en-US" sz="1200" dirty="0">
                <a:solidFill>
                  <a:schemeClr val="bg1"/>
                </a:solidFill>
              </a:rPr>
              <a:t>Data Manager</a:t>
            </a:r>
          </a:p>
          <a:p>
            <a:pPr marL="171450" indent="-171450">
              <a:buFont typeface="Wingdings" panose="05000000000000000000" pitchFamily="2" charset="2"/>
              <a:buChar char="§"/>
            </a:pPr>
            <a:r>
              <a:rPr lang="en-US" sz="1200" dirty="0">
                <a:solidFill>
                  <a:schemeClr val="bg1"/>
                </a:solidFill>
              </a:rPr>
              <a:t>Data Load Editor</a:t>
            </a:r>
          </a:p>
          <a:p>
            <a:pPr marL="171450" indent="-171450">
              <a:buFont typeface="Wingdings" panose="05000000000000000000" pitchFamily="2" charset="2"/>
              <a:buChar char="§"/>
            </a:pPr>
            <a:r>
              <a:rPr lang="en-US" sz="1200" dirty="0">
                <a:solidFill>
                  <a:schemeClr val="bg1"/>
                </a:solidFill>
              </a:rPr>
              <a:t>Data Model Viewer</a:t>
            </a:r>
          </a:p>
          <a:p>
            <a:pPr marL="171450" indent="-171450">
              <a:buFont typeface="Wingdings" panose="05000000000000000000" pitchFamily="2" charset="2"/>
              <a:buChar char="§"/>
            </a:pPr>
            <a:r>
              <a:rPr lang="en-US" sz="1200" dirty="0">
                <a:solidFill>
                  <a:schemeClr val="bg1"/>
                </a:solidFill>
              </a:rPr>
              <a:t>Connect to Data Sources in Power BI</a:t>
            </a:r>
          </a:p>
          <a:p>
            <a:pPr marL="171450" indent="-171450">
              <a:buFont typeface="Wingdings" panose="05000000000000000000" pitchFamily="2" charset="2"/>
              <a:buChar char="§"/>
            </a:pPr>
            <a:r>
              <a:rPr lang="en-US" sz="1200" dirty="0">
                <a:solidFill>
                  <a:schemeClr val="bg1"/>
                </a:solidFill>
              </a:rPr>
              <a:t>Connecting to Multiple CSV Files</a:t>
            </a:r>
          </a:p>
          <a:p>
            <a:pPr marL="171450" indent="-171450">
              <a:buFont typeface="Wingdings" panose="05000000000000000000" pitchFamily="2" charset="2"/>
              <a:buChar char="§"/>
            </a:pPr>
            <a:r>
              <a:rPr lang="en-US" sz="1200" dirty="0">
                <a:solidFill>
                  <a:schemeClr val="bg1"/>
                </a:solidFill>
              </a:rPr>
              <a:t>Connecting to SQL Server Database, ODATA, </a:t>
            </a:r>
            <a:r>
              <a:rPr lang="en-US" sz="1200" dirty="0" err="1">
                <a:solidFill>
                  <a:schemeClr val="bg1"/>
                </a:solidFill>
              </a:rPr>
              <a:t>Webservices,Web</a:t>
            </a:r>
            <a:endParaRPr lang="en-US" sz="1200" dirty="0">
              <a:solidFill>
                <a:schemeClr val="bg1"/>
              </a:solidFill>
            </a:endParaRPr>
          </a:p>
          <a:p>
            <a:pPr marL="171450" indent="-171450">
              <a:buFont typeface="Wingdings" panose="05000000000000000000" pitchFamily="2" charset="2"/>
              <a:buChar char="§"/>
            </a:pPr>
            <a:r>
              <a:rPr lang="en-US" sz="1200" dirty="0">
                <a:solidFill>
                  <a:schemeClr val="bg1"/>
                </a:solidFill>
              </a:rPr>
              <a:t>Connecting to Multiple Files in Folders</a:t>
            </a:r>
          </a:p>
          <a:p>
            <a:pPr marL="171450" indent="-171450">
              <a:buFont typeface="Wingdings" panose="05000000000000000000" pitchFamily="2" charset="2"/>
              <a:buChar char="§"/>
            </a:pPr>
            <a:r>
              <a:rPr lang="en-US" sz="1200" dirty="0">
                <a:solidFill>
                  <a:schemeClr val="bg1"/>
                </a:solidFill>
              </a:rPr>
              <a:t>Creating data relationships on differ data.</a:t>
            </a:r>
          </a:p>
          <a:p>
            <a:pPr marL="171450" indent="-171450">
              <a:buFont typeface="Wingdings" panose="05000000000000000000" pitchFamily="2" charset="2"/>
              <a:buChar char="§"/>
            </a:pPr>
            <a:r>
              <a:rPr lang="en-US" sz="1200" dirty="0" err="1">
                <a:solidFill>
                  <a:schemeClr val="bg1"/>
                </a:solidFill>
              </a:rPr>
              <a:t>DirectQuery</a:t>
            </a:r>
            <a:r>
              <a:rPr lang="en-US" sz="1200" dirty="0">
                <a:solidFill>
                  <a:schemeClr val="bg1"/>
                </a:solidFill>
              </a:rPr>
              <a:t> vs Import Data</a:t>
            </a:r>
          </a:p>
          <a:p>
            <a:pPr marL="171450" indent="-171450">
              <a:buFont typeface="Wingdings" panose="05000000000000000000" pitchFamily="2" charset="2"/>
              <a:buChar char="§"/>
            </a:pPr>
            <a:r>
              <a:rPr lang="en-US" sz="1200" dirty="0">
                <a:solidFill>
                  <a:schemeClr val="bg1"/>
                </a:solidFill>
              </a:rPr>
              <a:t>Interacting with the user interface</a:t>
            </a:r>
          </a:p>
          <a:p>
            <a:pPr marL="171450" indent="-171450">
              <a:buFont typeface="Wingdings" panose="05000000000000000000" pitchFamily="2" charset="2"/>
              <a:buChar char="§"/>
            </a:pPr>
            <a:endParaRPr lang="en-US" sz="1200" dirty="0">
              <a:solidFill>
                <a:schemeClr val="bg1"/>
              </a:solidFill>
            </a:endParaRPr>
          </a:p>
          <a:p>
            <a:endParaRPr lang="en-US" sz="1200" dirty="0"/>
          </a:p>
          <a:p>
            <a:pPr marL="171450" indent="-171450">
              <a:buFont typeface="Wingdings" panose="05000000000000000000" pitchFamily="2" charset="2"/>
              <a:buChar char="v"/>
            </a:pPr>
            <a:endParaRPr lang="en-US" sz="1200" dirty="0"/>
          </a:p>
        </p:txBody>
      </p:sp>
      <p:sp>
        <p:nvSpPr>
          <p:cNvPr id="18" name="TextBox 17">
            <a:extLst>
              <a:ext uri="{FF2B5EF4-FFF2-40B4-BE49-F238E27FC236}">
                <a16:creationId xmlns:a16="http://schemas.microsoft.com/office/drawing/2014/main" id="{9FDDC7AC-4FDB-486B-9AB9-13745A37A06A}"/>
              </a:ext>
            </a:extLst>
          </p:cNvPr>
          <p:cNvSpPr txBox="1"/>
          <p:nvPr/>
        </p:nvSpPr>
        <p:spPr>
          <a:xfrm>
            <a:off x="585098" y="7411816"/>
            <a:ext cx="5792608" cy="1508105"/>
          </a:xfrm>
          <a:prstGeom prst="rect">
            <a:avLst/>
          </a:prstGeom>
          <a:noFill/>
        </p:spPr>
        <p:txBody>
          <a:bodyPr wrap="square" rtlCol="0">
            <a:spAutoFit/>
          </a:bodyPr>
          <a:lstStyle/>
          <a:p>
            <a:r>
              <a:rPr lang="en-US" sz="2000" b="1" u="sng" dirty="0">
                <a:solidFill>
                  <a:schemeClr val="accent2"/>
                </a:solidFill>
              </a:rPr>
              <a:t>Module 04 – Data Modelling in Power BI </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Introduction to DAX </a:t>
            </a:r>
          </a:p>
          <a:p>
            <a:pPr marL="171450" indent="-171450">
              <a:buFont typeface="Wingdings" panose="05000000000000000000" pitchFamily="2" charset="2"/>
              <a:buChar char="§"/>
            </a:pPr>
            <a:r>
              <a:rPr lang="en-US" sz="1200" dirty="0">
                <a:solidFill>
                  <a:schemeClr val="bg1"/>
                </a:solidFill>
              </a:rPr>
              <a:t>Calculated Columns </a:t>
            </a:r>
          </a:p>
          <a:p>
            <a:pPr marL="171450" indent="-171450">
              <a:buFont typeface="Wingdings" panose="05000000000000000000" pitchFamily="2" charset="2"/>
              <a:buChar char="§"/>
            </a:pPr>
            <a:r>
              <a:rPr lang="en-US" sz="1200" dirty="0">
                <a:solidFill>
                  <a:schemeClr val="bg1"/>
                </a:solidFill>
              </a:rPr>
              <a:t>Measures Calculated </a:t>
            </a:r>
          </a:p>
          <a:p>
            <a:pPr marL="171450" indent="-171450">
              <a:buFont typeface="Wingdings" panose="05000000000000000000" pitchFamily="2" charset="2"/>
              <a:buChar char="§"/>
            </a:pPr>
            <a:r>
              <a:rPr lang="en-US" sz="1200" dirty="0">
                <a:solidFill>
                  <a:schemeClr val="bg1"/>
                </a:solidFill>
              </a:rPr>
              <a:t>Tables Row Context vs Set Context </a:t>
            </a:r>
          </a:p>
          <a:p>
            <a:pPr marL="171450" indent="-171450">
              <a:buFont typeface="Wingdings" panose="05000000000000000000" pitchFamily="2" charset="2"/>
              <a:buChar char="§"/>
            </a:pPr>
            <a:r>
              <a:rPr lang="en-US" sz="1200" dirty="0">
                <a:solidFill>
                  <a:schemeClr val="bg1"/>
                </a:solidFill>
              </a:rPr>
              <a:t>Advanced calculations using Calculate functions </a:t>
            </a:r>
          </a:p>
          <a:p>
            <a:pPr marL="171450" indent="-171450">
              <a:buFont typeface="Wingdings" panose="05000000000000000000" pitchFamily="2" charset="2"/>
              <a:buChar char="§"/>
            </a:pPr>
            <a:r>
              <a:rPr lang="en-US" sz="1200" dirty="0">
                <a:solidFill>
                  <a:schemeClr val="bg1"/>
                </a:solidFill>
              </a:rPr>
              <a:t>Time Intelligence Functions</a:t>
            </a:r>
          </a:p>
        </p:txBody>
      </p:sp>
      <p:sp>
        <p:nvSpPr>
          <p:cNvPr id="22" name="TextBox 21">
            <a:extLst>
              <a:ext uri="{FF2B5EF4-FFF2-40B4-BE49-F238E27FC236}">
                <a16:creationId xmlns:a16="http://schemas.microsoft.com/office/drawing/2014/main" id="{159E56A3-1C90-481B-8ADB-C8AEF1B7EF31}"/>
              </a:ext>
            </a:extLst>
          </p:cNvPr>
          <p:cNvSpPr txBox="1"/>
          <p:nvPr/>
        </p:nvSpPr>
        <p:spPr>
          <a:xfrm>
            <a:off x="585097" y="5165047"/>
            <a:ext cx="6585723" cy="2246769"/>
          </a:xfrm>
          <a:prstGeom prst="rect">
            <a:avLst/>
          </a:prstGeom>
          <a:noFill/>
        </p:spPr>
        <p:txBody>
          <a:bodyPr wrap="square" rtlCol="0">
            <a:spAutoFit/>
          </a:bodyPr>
          <a:lstStyle/>
          <a:p>
            <a:r>
              <a:rPr lang="en-US" sz="2000" b="1" u="sng" dirty="0">
                <a:solidFill>
                  <a:schemeClr val="accent2"/>
                </a:solidFill>
              </a:rPr>
              <a:t>Module 03 – Power Query for Data Transformation:</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The Show Me Feature </a:t>
            </a:r>
          </a:p>
          <a:p>
            <a:pPr marL="171450" indent="-171450">
              <a:buFont typeface="Wingdings" panose="05000000000000000000" pitchFamily="2" charset="2"/>
              <a:buChar char="§"/>
            </a:pPr>
            <a:r>
              <a:rPr lang="en-US" sz="1200" dirty="0">
                <a:solidFill>
                  <a:schemeClr val="bg1"/>
                </a:solidFill>
              </a:rPr>
              <a:t>Power Query Introduction </a:t>
            </a:r>
          </a:p>
          <a:p>
            <a:pPr marL="171450" indent="-171450">
              <a:buFont typeface="Wingdings" panose="05000000000000000000" pitchFamily="2" charset="2"/>
              <a:buChar char="§"/>
            </a:pPr>
            <a:r>
              <a:rPr lang="en-US" sz="1200" dirty="0">
                <a:solidFill>
                  <a:schemeClr val="bg1"/>
                </a:solidFill>
              </a:rPr>
              <a:t>Query Editor </a:t>
            </a:r>
          </a:p>
          <a:p>
            <a:pPr marL="171450" indent="-171450">
              <a:buFont typeface="Wingdings" panose="05000000000000000000" pitchFamily="2" charset="2"/>
              <a:buChar char="§"/>
            </a:pPr>
            <a:r>
              <a:rPr lang="en-US" sz="1200" dirty="0">
                <a:solidFill>
                  <a:schemeClr val="bg1"/>
                </a:solidFill>
              </a:rPr>
              <a:t>Query Editor Interface </a:t>
            </a:r>
          </a:p>
          <a:p>
            <a:pPr marL="171450" indent="-171450">
              <a:buFont typeface="Wingdings" panose="05000000000000000000" pitchFamily="2" charset="2"/>
              <a:buChar char="§"/>
            </a:pPr>
            <a:r>
              <a:rPr lang="en-US" sz="1200" dirty="0">
                <a:solidFill>
                  <a:schemeClr val="bg1"/>
                </a:solidFill>
              </a:rPr>
              <a:t>Column Transformations</a:t>
            </a:r>
          </a:p>
          <a:p>
            <a:pPr marL="171450" indent="-171450">
              <a:buFont typeface="Wingdings" panose="05000000000000000000" pitchFamily="2" charset="2"/>
              <a:buChar char="§"/>
            </a:pPr>
            <a:r>
              <a:rPr lang="en-US" sz="1200" dirty="0">
                <a:solidFill>
                  <a:schemeClr val="bg1"/>
                </a:solidFill>
              </a:rPr>
              <a:t> Data Type </a:t>
            </a:r>
          </a:p>
          <a:p>
            <a:pPr marL="171450" indent="-171450">
              <a:buFont typeface="Wingdings" panose="05000000000000000000" pitchFamily="2" charset="2"/>
              <a:buChar char="§"/>
            </a:pPr>
            <a:r>
              <a:rPr lang="en-US" sz="1200" dirty="0">
                <a:solidFill>
                  <a:schemeClr val="bg1"/>
                </a:solidFill>
              </a:rPr>
              <a:t>Adding Column </a:t>
            </a:r>
          </a:p>
          <a:p>
            <a:pPr marL="171450" indent="-171450">
              <a:buFont typeface="Wingdings" panose="05000000000000000000" pitchFamily="2" charset="2"/>
              <a:buChar char="§"/>
            </a:pPr>
            <a:r>
              <a:rPr lang="en-US" sz="1200" dirty="0">
                <a:solidFill>
                  <a:schemeClr val="bg1"/>
                </a:solidFill>
              </a:rPr>
              <a:t>Text Transformations </a:t>
            </a:r>
          </a:p>
          <a:p>
            <a:pPr marL="171450" indent="-171450">
              <a:buFont typeface="Wingdings" panose="05000000000000000000" pitchFamily="2" charset="2"/>
              <a:buChar char="§"/>
            </a:pPr>
            <a:r>
              <a:rPr lang="en-US" sz="1200" dirty="0">
                <a:solidFill>
                  <a:schemeClr val="bg1"/>
                </a:solidFill>
              </a:rPr>
              <a:t>Number Column </a:t>
            </a:r>
          </a:p>
          <a:p>
            <a:pPr marL="171450" indent="-171450">
              <a:buFont typeface="Wingdings" panose="05000000000000000000" pitchFamily="2" charset="2"/>
              <a:buChar char="§"/>
            </a:pPr>
            <a:r>
              <a:rPr lang="en-US" sz="1200" dirty="0">
                <a:solidFill>
                  <a:schemeClr val="bg1"/>
                </a:solidFill>
              </a:rPr>
              <a:t>Calculations Date and Time Calculations</a:t>
            </a:r>
          </a:p>
        </p:txBody>
      </p:sp>
    </p:spTree>
    <p:extLst>
      <p:ext uri="{BB962C8B-B14F-4D97-AF65-F5344CB8AC3E}">
        <p14:creationId xmlns:p14="http://schemas.microsoft.com/office/powerpoint/2010/main" val="11553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420BD-D052-41C9-869A-9AA22731C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6" name="TextBox 15">
            <a:extLst>
              <a:ext uri="{FF2B5EF4-FFF2-40B4-BE49-F238E27FC236}">
                <a16:creationId xmlns:a16="http://schemas.microsoft.com/office/drawing/2014/main" id="{E1A2EC34-4D08-48AD-8983-7603E5DFFF58}"/>
              </a:ext>
            </a:extLst>
          </p:cNvPr>
          <p:cNvSpPr txBox="1"/>
          <p:nvPr/>
        </p:nvSpPr>
        <p:spPr>
          <a:xfrm>
            <a:off x="565147" y="1236340"/>
            <a:ext cx="6750053" cy="3724096"/>
          </a:xfrm>
          <a:prstGeom prst="rect">
            <a:avLst/>
          </a:prstGeom>
          <a:noFill/>
        </p:spPr>
        <p:txBody>
          <a:bodyPr wrap="square" rtlCol="0">
            <a:spAutoFit/>
          </a:bodyPr>
          <a:lstStyle/>
          <a:p>
            <a:r>
              <a:rPr lang="en-US" sz="2000" b="1" u="sng" dirty="0">
                <a:solidFill>
                  <a:schemeClr val="accent2"/>
                </a:solidFill>
              </a:rPr>
              <a:t>Module 05 – Power BI Charts</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Line Chart</a:t>
            </a:r>
          </a:p>
          <a:p>
            <a:pPr marL="171450" indent="-171450">
              <a:buFont typeface="Wingdings" panose="05000000000000000000" pitchFamily="2" charset="2"/>
              <a:buChar char="§"/>
            </a:pPr>
            <a:r>
              <a:rPr lang="en-US" sz="1200" dirty="0">
                <a:solidFill>
                  <a:schemeClr val="bg1"/>
                </a:solidFill>
              </a:rPr>
              <a:t>Bar Chart</a:t>
            </a:r>
          </a:p>
          <a:p>
            <a:pPr marL="171450" indent="-171450">
              <a:buFont typeface="Wingdings" panose="05000000000000000000" pitchFamily="2" charset="2"/>
              <a:buChar char="§"/>
            </a:pPr>
            <a:r>
              <a:rPr lang="en-US" sz="1200" dirty="0">
                <a:solidFill>
                  <a:schemeClr val="bg1"/>
                </a:solidFill>
              </a:rPr>
              <a:t>Pie Chart</a:t>
            </a:r>
          </a:p>
          <a:p>
            <a:pPr marL="171450" indent="-171450">
              <a:buFont typeface="Wingdings" panose="05000000000000000000" pitchFamily="2" charset="2"/>
              <a:buChar char="§"/>
            </a:pPr>
            <a:r>
              <a:rPr lang="en-US" sz="1200" dirty="0">
                <a:solidFill>
                  <a:schemeClr val="bg1"/>
                </a:solidFill>
              </a:rPr>
              <a:t>Table</a:t>
            </a:r>
          </a:p>
          <a:p>
            <a:pPr marL="171450" indent="-171450">
              <a:buFont typeface="Wingdings" panose="05000000000000000000" pitchFamily="2" charset="2"/>
              <a:buChar char="§"/>
            </a:pPr>
            <a:r>
              <a:rPr lang="en-US" sz="1200" dirty="0">
                <a:solidFill>
                  <a:schemeClr val="bg1"/>
                </a:solidFill>
              </a:rPr>
              <a:t>Pivot Table</a:t>
            </a:r>
          </a:p>
          <a:p>
            <a:pPr marL="171450" indent="-171450">
              <a:buFont typeface="Wingdings" panose="05000000000000000000" pitchFamily="2" charset="2"/>
              <a:buChar char="§"/>
            </a:pPr>
            <a:r>
              <a:rPr lang="en-US" sz="1200" dirty="0">
                <a:solidFill>
                  <a:schemeClr val="bg1"/>
                </a:solidFill>
              </a:rPr>
              <a:t>KPI Chart</a:t>
            </a:r>
          </a:p>
          <a:p>
            <a:pPr marL="171450" indent="-171450">
              <a:buFont typeface="Wingdings" panose="05000000000000000000" pitchFamily="2" charset="2"/>
              <a:buChar char="§"/>
            </a:pPr>
            <a:r>
              <a:rPr lang="en-US" sz="1200" dirty="0">
                <a:solidFill>
                  <a:schemeClr val="bg1"/>
                </a:solidFill>
              </a:rPr>
              <a:t>Gauge Chart</a:t>
            </a:r>
          </a:p>
          <a:p>
            <a:pPr marL="171450" indent="-171450">
              <a:buFont typeface="Wingdings" panose="05000000000000000000" pitchFamily="2" charset="2"/>
              <a:buChar char="§"/>
            </a:pPr>
            <a:r>
              <a:rPr lang="en-US" sz="1200" dirty="0">
                <a:solidFill>
                  <a:schemeClr val="bg1"/>
                </a:solidFill>
              </a:rPr>
              <a:t>Map Charts</a:t>
            </a:r>
          </a:p>
          <a:p>
            <a:pPr marL="171450" indent="-171450">
              <a:buFont typeface="Wingdings" panose="05000000000000000000" pitchFamily="2" charset="2"/>
              <a:buChar char="§"/>
            </a:pPr>
            <a:r>
              <a:rPr lang="en-US" sz="1200" dirty="0">
                <a:solidFill>
                  <a:schemeClr val="bg1"/>
                </a:solidFill>
              </a:rPr>
              <a:t>Scatter Plot</a:t>
            </a:r>
          </a:p>
          <a:p>
            <a:pPr marL="171450" indent="-171450">
              <a:buFont typeface="Wingdings" panose="05000000000000000000" pitchFamily="2" charset="2"/>
              <a:buChar char="§"/>
            </a:pPr>
            <a:r>
              <a:rPr lang="en-US" sz="1200" dirty="0">
                <a:solidFill>
                  <a:schemeClr val="bg1"/>
                </a:solidFill>
              </a:rPr>
              <a:t>Funnel Chart</a:t>
            </a:r>
          </a:p>
          <a:p>
            <a:pPr marL="171450" indent="-171450">
              <a:buFont typeface="Wingdings" panose="05000000000000000000" pitchFamily="2" charset="2"/>
              <a:buChar char="§"/>
            </a:pPr>
            <a:r>
              <a:rPr lang="en-US" sz="1200" dirty="0">
                <a:solidFill>
                  <a:schemeClr val="bg1"/>
                </a:solidFill>
              </a:rPr>
              <a:t>Area/Stacked Area Chart</a:t>
            </a:r>
          </a:p>
          <a:p>
            <a:pPr marL="171450" indent="-171450">
              <a:buFont typeface="Wingdings" panose="05000000000000000000" pitchFamily="2" charset="2"/>
              <a:buChar char="§"/>
            </a:pPr>
            <a:r>
              <a:rPr lang="en-US" sz="1200" dirty="0">
                <a:solidFill>
                  <a:schemeClr val="bg1"/>
                </a:solidFill>
              </a:rPr>
              <a:t>Donut Chart</a:t>
            </a:r>
          </a:p>
          <a:p>
            <a:pPr marL="171450" indent="-171450">
              <a:buFont typeface="Wingdings" panose="05000000000000000000" pitchFamily="2" charset="2"/>
              <a:buChar char="§"/>
            </a:pPr>
            <a:r>
              <a:rPr lang="en-US" sz="1200" dirty="0">
                <a:solidFill>
                  <a:schemeClr val="bg1"/>
                </a:solidFill>
              </a:rPr>
              <a:t>Card/Multi Row Card</a:t>
            </a:r>
          </a:p>
          <a:p>
            <a:pPr marL="171450" indent="-171450">
              <a:buFont typeface="Wingdings" panose="05000000000000000000" pitchFamily="2" charset="2"/>
              <a:buChar char="§"/>
            </a:pPr>
            <a:r>
              <a:rPr lang="en-US" sz="1200" dirty="0">
                <a:solidFill>
                  <a:schemeClr val="bg1"/>
                </a:solidFill>
              </a:rPr>
              <a:t>ArcGIS Maps</a:t>
            </a:r>
          </a:p>
          <a:p>
            <a:pPr marL="171450" indent="-171450">
              <a:buFont typeface="Wingdings" panose="05000000000000000000" pitchFamily="2" charset="2"/>
              <a:buChar char="§"/>
            </a:pPr>
            <a:r>
              <a:rPr lang="en-US" sz="1200" dirty="0">
                <a:solidFill>
                  <a:schemeClr val="bg1"/>
                </a:solidFill>
              </a:rPr>
              <a:t>Waterfall Chart</a:t>
            </a:r>
          </a:p>
          <a:p>
            <a:pPr marL="171450" indent="-171450">
              <a:buFont typeface="Wingdings" panose="05000000000000000000" pitchFamily="2" charset="2"/>
              <a:buChar char="§"/>
            </a:pPr>
            <a:r>
              <a:rPr lang="en-US" sz="1200" dirty="0">
                <a:solidFill>
                  <a:schemeClr val="bg1"/>
                </a:solidFill>
              </a:rPr>
              <a:t>R Script Visuals</a:t>
            </a:r>
          </a:p>
          <a:p>
            <a:pPr marL="171450" indent="-171450">
              <a:buFont typeface="Wingdings" panose="05000000000000000000" pitchFamily="2" charset="2"/>
              <a:buChar char="§"/>
            </a:pPr>
            <a:endParaRPr lang="en-US" sz="1200" dirty="0">
              <a:solidFill>
                <a:schemeClr val="bg1"/>
              </a:solidFill>
            </a:endParaRPr>
          </a:p>
          <a:p>
            <a:pPr marL="171450" indent="-171450">
              <a:buFont typeface="Wingdings" panose="05000000000000000000" pitchFamily="2" charset="2"/>
              <a:buChar char="§"/>
            </a:pPr>
            <a:endParaRPr lang="en-US" sz="1200" dirty="0">
              <a:solidFill>
                <a:schemeClr val="bg1"/>
              </a:solidFill>
            </a:endParaRPr>
          </a:p>
        </p:txBody>
      </p:sp>
      <p:sp>
        <p:nvSpPr>
          <p:cNvPr id="22" name="TextBox 21">
            <a:extLst>
              <a:ext uri="{FF2B5EF4-FFF2-40B4-BE49-F238E27FC236}">
                <a16:creationId xmlns:a16="http://schemas.microsoft.com/office/drawing/2014/main" id="{159E56A3-1C90-481B-8ADB-C8AEF1B7EF31}"/>
              </a:ext>
            </a:extLst>
          </p:cNvPr>
          <p:cNvSpPr txBox="1"/>
          <p:nvPr/>
        </p:nvSpPr>
        <p:spPr>
          <a:xfrm>
            <a:off x="500245" y="4527030"/>
            <a:ext cx="5792608" cy="3908762"/>
          </a:xfrm>
          <a:prstGeom prst="rect">
            <a:avLst/>
          </a:prstGeom>
          <a:noFill/>
        </p:spPr>
        <p:txBody>
          <a:bodyPr wrap="square" rtlCol="0">
            <a:spAutoFit/>
          </a:bodyPr>
          <a:lstStyle/>
          <a:p>
            <a:r>
              <a:rPr lang="en-US" sz="2000" b="1" u="sng" dirty="0">
                <a:solidFill>
                  <a:schemeClr val="accent2"/>
                </a:solidFill>
              </a:rPr>
              <a:t>Module 06 - Reports in Power BI :</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Create a new Power BI report </a:t>
            </a:r>
          </a:p>
          <a:p>
            <a:pPr marL="171450" indent="-171450">
              <a:buFont typeface="Wingdings" panose="05000000000000000000" pitchFamily="2" charset="2"/>
              <a:buChar char="§"/>
            </a:pPr>
            <a:r>
              <a:rPr lang="en-US" sz="1200" dirty="0">
                <a:solidFill>
                  <a:schemeClr val="bg1"/>
                </a:solidFill>
              </a:rPr>
              <a:t>The report editor in Power BI </a:t>
            </a:r>
          </a:p>
          <a:p>
            <a:pPr marL="171450" indent="-171450">
              <a:buFont typeface="Wingdings" panose="05000000000000000000" pitchFamily="2" charset="2"/>
              <a:buChar char="§"/>
            </a:pPr>
            <a:r>
              <a:rPr lang="en-US" sz="1200" dirty="0">
                <a:solidFill>
                  <a:schemeClr val="bg1"/>
                </a:solidFill>
              </a:rPr>
              <a:t>Add a page to a Power BI report </a:t>
            </a:r>
          </a:p>
          <a:p>
            <a:pPr marL="171450" indent="-171450">
              <a:buFont typeface="Wingdings" panose="05000000000000000000" pitchFamily="2" charset="2"/>
              <a:buChar char="§"/>
            </a:pPr>
            <a:r>
              <a:rPr lang="en-US" sz="1200" dirty="0">
                <a:solidFill>
                  <a:schemeClr val="bg1"/>
                </a:solidFill>
              </a:rPr>
              <a:t>Add a filter to a report in Power BI </a:t>
            </a:r>
          </a:p>
          <a:p>
            <a:pPr marL="171450" indent="-171450">
              <a:buFont typeface="Wingdings" panose="05000000000000000000" pitchFamily="2" charset="2"/>
              <a:buChar char="§"/>
            </a:pPr>
            <a:r>
              <a:rPr lang="en-US" sz="1200" dirty="0">
                <a:solidFill>
                  <a:schemeClr val="bg1"/>
                </a:solidFill>
              </a:rPr>
              <a:t>Save a report in Power BI </a:t>
            </a:r>
          </a:p>
          <a:p>
            <a:pPr marL="171450" indent="-171450">
              <a:buFont typeface="Wingdings" panose="05000000000000000000" pitchFamily="2" charset="2"/>
              <a:buChar char="§"/>
            </a:pPr>
            <a:r>
              <a:rPr lang="en-US" sz="1200" dirty="0">
                <a:solidFill>
                  <a:schemeClr val="bg1"/>
                </a:solidFill>
              </a:rPr>
              <a:t>About filters and highlighting in Power BI reports </a:t>
            </a:r>
          </a:p>
          <a:p>
            <a:pPr marL="171450" indent="-171450">
              <a:buFont typeface="Wingdings" panose="05000000000000000000" pitchFamily="2" charset="2"/>
              <a:buChar char="§"/>
            </a:pPr>
            <a:r>
              <a:rPr lang="en-US" sz="1200" dirty="0">
                <a:solidFill>
                  <a:schemeClr val="bg1"/>
                </a:solidFill>
              </a:rPr>
              <a:t>How to use report filters </a:t>
            </a:r>
          </a:p>
          <a:p>
            <a:pPr marL="171450" indent="-171450">
              <a:buFont typeface="Wingdings" panose="05000000000000000000" pitchFamily="2" charset="2"/>
              <a:buChar char="§"/>
            </a:pPr>
            <a:r>
              <a:rPr lang="en-US" sz="1200" dirty="0">
                <a:solidFill>
                  <a:schemeClr val="bg1"/>
                </a:solidFill>
              </a:rPr>
              <a:t>Analyze in Excel </a:t>
            </a:r>
          </a:p>
          <a:p>
            <a:pPr marL="171450" indent="-171450">
              <a:buFont typeface="Wingdings" panose="05000000000000000000" pitchFamily="2" charset="2"/>
              <a:buChar char="§"/>
            </a:pPr>
            <a:r>
              <a:rPr lang="en-US" sz="1200" dirty="0">
                <a:solidFill>
                  <a:schemeClr val="bg1"/>
                </a:solidFill>
              </a:rPr>
              <a:t>Change how visuals interact in a report </a:t>
            </a:r>
          </a:p>
          <a:p>
            <a:pPr marL="171450" indent="-171450">
              <a:buFont typeface="Wingdings" panose="05000000000000000000" pitchFamily="2" charset="2"/>
              <a:buChar char="§"/>
            </a:pPr>
            <a:r>
              <a:rPr lang="en-US" sz="1200" dirty="0">
                <a:solidFill>
                  <a:schemeClr val="bg1"/>
                </a:solidFill>
              </a:rPr>
              <a:t>Open a Power BI report in Reading View </a:t>
            </a:r>
          </a:p>
          <a:p>
            <a:pPr marL="171450" indent="-171450">
              <a:buFont typeface="Wingdings" panose="05000000000000000000" pitchFamily="2" charset="2"/>
              <a:buChar char="§"/>
            </a:pPr>
            <a:r>
              <a:rPr lang="en-US" sz="1200" dirty="0">
                <a:solidFill>
                  <a:schemeClr val="bg1"/>
                </a:solidFill>
              </a:rPr>
              <a:t>Go from Reading View to Editing View in Power BI </a:t>
            </a:r>
          </a:p>
          <a:p>
            <a:pPr marL="171450" indent="-171450">
              <a:buFont typeface="Wingdings" panose="05000000000000000000" pitchFamily="2" charset="2"/>
              <a:buChar char="§"/>
            </a:pPr>
            <a:r>
              <a:rPr lang="en-US" sz="1200" dirty="0">
                <a:solidFill>
                  <a:schemeClr val="bg1"/>
                </a:solidFill>
              </a:rPr>
              <a:t>Interact with a report in Editing View in Power BI </a:t>
            </a:r>
          </a:p>
          <a:p>
            <a:pPr marL="171450" indent="-171450">
              <a:buFont typeface="Wingdings" panose="05000000000000000000" pitchFamily="2" charset="2"/>
              <a:buChar char="§"/>
            </a:pPr>
            <a:r>
              <a:rPr lang="en-US" sz="1200" dirty="0">
                <a:solidFill>
                  <a:schemeClr val="bg1"/>
                </a:solidFill>
              </a:rPr>
              <a:t>Aggregates (sum, average, maximum, etc.) in Power BI</a:t>
            </a:r>
          </a:p>
          <a:p>
            <a:pPr marL="171450" indent="-171450">
              <a:buFont typeface="Wingdings" panose="05000000000000000000" pitchFamily="2" charset="2"/>
              <a:buChar char="§"/>
            </a:pPr>
            <a:r>
              <a:rPr lang="en-US" sz="1200" dirty="0">
                <a:solidFill>
                  <a:schemeClr val="bg1"/>
                </a:solidFill>
              </a:rPr>
              <a:t>Rename a report in Power BI </a:t>
            </a:r>
          </a:p>
          <a:p>
            <a:pPr marL="171450" indent="-171450">
              <a:buFont typeface="Wingdings" panose="05000000000000000000" pitchFamily="2" charset="2"/>
              <a:buChar char="§"/>
            </a:pPr>
            <a:r>
              <a:rPr lang="en-US" sz="1200" dirty="0">
                <a:solidFill>
                  <a:schemeClr val="bg1"/>
                </a:solidFill>
              </a:rPr>
              <a:t>Page display settings in a Power BI report </a:t>
            </a:r>
          </a:p>
          <a:p>
            <a:pPr marL="171450" indent="-171450">
              <a:buFont typeface="Wingdings" panose="05000000000000000000" pitchFamily="2" charset="2"/>
              <a:buChar char="§"/>
            </a:pPr>
            <a:r>
              <a:rPr lang="en-US" sz="1200" dirty="0">
                <a:solidFill>
                  <a:schemeClr val="bg1"/>
                </a:solidFill>
              </a:rPr>
              <a:t>Duplicate a report page in Power BI </a:t>
            </a:r>
          </a:p>
          <a:p>
            <a:pPr marL="171450" indent="-171450">
              <a:buFont typeface="Wingdings" panose="05000000000000000000" pitchFamily="2" charset="2"/>
              <a:buChar char="§"/>
            </a:pPr>
            <a:r>
              <a:rPr lang="en-US" sz="1200" dirty="0">
                <a:solidFill>
                  <a:schemeClr val="bg1"/>
                </a:solidFill>
              </a:rPr>
              <a:t>Delete a page from a Power BI report</a:t>
            </a:r>
          </a:p>
          <a:p>
            <a:pPr marL="171450" indent="-171450">
              <a:buFont typeface="Wingdings" panose="05000000000000000000" pitchFamily="2" charset="2"/>
              <a:buChar char="§"/>
            </a:pPr>
            <a:r>
              <a:rPr lang="en-US" sz="1200" dirty="0">
                <a:solidFill>
                  <a:schemeClr val="bg1"/>
                </a:solidFill>
              </a:rPr>
              <a:t> Rename a report page</a:t>
            </a:r>
          </a:p>
          <a:p>
            <a:pPr marL="171450" indent="-171450">
              <a:buFont typeface="Wingdings" panose="05000000000000000000" pitchFamily="2" charset="2"/>
              <a:buChar char="§"/>
            </a:pPr>
            <a:endParaRPr lang="en-US" sz="1200" dirty="0">
              <a:solidFill>
                <a:schemeClr val="bg1"/>
              </a:solidFill>
            </a:endParaRPr>
          </a:p>
        </p:txBody>
      </p:sp>
    </p:spTree>
    <p:extLst>
      <p:ext uri="{BB962C8B-B14F-4D97-AF65-F5344CB8AC3E}">
        <p14:creationId xmlns:p14="http://schemas.microsoft.com/office/powerpoint/2010/main" val="84342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420BD-D052-41C9-869A-9AA22731C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6" name="TextBox 15">
            <a:extLst>
              <a:ext uri="{FF2B5EF4-FFF2-40B4-BE49-F238E27FC236}">
                <a16:creationId xmlns:a16="http://schemas.microsoft.com/office/drawing/2014/main" id="{E1A2EC34-4D08-48AD-8983-7603E5DFFF58}"/>
              </a:ext>
            </a:extLst>
          </p:cNvPr>
          <p:cNvSpPr txBox="1"/>
          <p:nvPr/>
        </p:nvSpPr>
        <p:spPr>
          <a:xfrm>
            <a:off x="565147" y="1236340"/>
            <a:ext cx="5792609" cy="4647426"/>
          </a:xfrm>
          <a:prstGeom prst="rect">
            <a:avLst/>
          </a:prstGeom>
          <a:noFill/>
        </p:spPr>
        <p:txBody>
          <a:bodyPr wrap="square" rtlCol="0">
            <a:spAutoFit/>
          </a:bodyPr>
          <a:lstStyle/>
          <a:p>
            <a:r>
              <a:rPr lang="en-US" sz="2000" b="1" u="sng" dirty="0">
                <a:solidFill>
                  <a:schemeClr val="accent2"/>
                </a:solidFill>
              </a:rPr>
              <a:t>Module 07 - Reports &amp; Visualization</a:t>
            </a:r>
          </a:p>
          <a:p>
            <a:pPr marL="171450" indent="-171450">
              <a:buFont typeface="Wingdings" panose="05000000000000000000" pitchFamily="2" charset="2"/>
              <a:buChar char="§"/>
            </a:pPr>
            <a:r>
              <a:rPr lang="en-US" sz="1200" dirty="0">
                <a:solidFill>
                  <a:schemeClr val="bg1"/>
                </a:solidFill>
              </a:rPr>
              <a:t>Types of visualization in a Power BI report </a:t>
            </a:r>
          </a:p>
          <a:p>
            <a:pPr marL="171450" indent="-171450">
              <a:buFont typeface="Wingdings" panose="05000000000000000000" pitchFamily="2" charset="2"/>
              <a:buChar char="§"/>
            </a:pPr>
            <a:r>
              <a:rPr lang="en-US" sz="1200" dirty="0">
                <a:solidFill>
                  <a:schemeClr val="bg1"/>
                </a:solidFill>
              </a:rPr>
              <a:t>Custom visualization to a Power BI report </a:t>
            </a:r>
          </a:p>
          <a:p>
            <a:pPr marL="171450" indent="-171450">
              <a:buFont typeface="Wingdings" panose="05000000000000000000" pitchFamily="2" charset="2"/>
              <a:buChar char="§"/>
            </a:pPr>
            <a:r>
              <a:rPr lang="en-US" sz="1200" dirty="0">
                <a:solidFill>
                  <a:schemeClr val="bg1"/>
                </a:solidFill>
              </a:rPr>
              <a:t>Download a custom visual from the gallery </a:t>
            </a:r>
          </a:p>
          <a:p>
            <a:pPr marL="171450" indent="-171450">
              <a:buFont typeface="Wingdings" panose="05000000000000000000" pitchFamily="2" charset="2"/>
              <a:buChar char="§"/>
            </a:pPr>
            <a:r>
              <a:rPr lang="en-US" sz="1200" dirty="0">
                <a:solidFill>
                  <a:schemeClr val="bg1"/>
                </a:solidFill>
              </a:rPr>
              <a:t>Getting started with color formatting and axis properties </a:t>
            </a:r>
          </a:p>
          <a:p>
            <a:pPr marL="171450" indent="-171450">
              <a:buFont typeface="Wingdings" panose="05000000000000000000" pitchFamily="2" charset="2"/>
              <a:buChar char="§"/>
            </a:pPr>
            <a:r>
              <a:rPr lang="en-US" sz="1200" dirty="0">
                <a:solidFill>
                  <a:schemeClr val="bg1"/>
                </a:solidFill>
              </a:rPr>
              <a:t>Change how a chart is sorted in a Power BI report </a:t>
            </a:r>
          </a:p>
          <a:p>
            <a:pPr marL="171450" indent="-171450">
              <a:buFont typeface="Wingdings" panose="05000000000000000000" pitchFamily="2" charset="2"/>
              <a:buChar char="§"/>
            </a:pPr>
            <a:r>
              <a:rPr lang="en-US" sz="1200" dirty="0">
                <a:solidFill>
                  <a:schemeClr val="bg1"/>
                </a:solidFill>
              </a:rPr>
              <a:t>Move, resize, and pop out a visualization in a Power BI report </a:t>
            </a:r>
          </a:p>
          <a:p>
            <a:pPr marL="171450" indent="-171450">
              <a:buFont typeface="Wingdings" panose="05000000000000000000" pitchFamily="2" charset="2"/>
              <a:buChar char="§"/>
            </a:pPr>
            <a:r>
              <a:rPr lang="en-US" sz="1200" dirty="0">
                <a:solidFill>
                  <a:schemeClr val="bg1"/>
                </a:solidFill>
              </a:rPr>
              <a:t>Drill down in a visualization in Power BI </a:t>
            </a:r>
          </a:p>
          <a:p>
            <a:pPr marL="171450" indent="-171450">
              <a:buFont typeface="Wingdings" panose="05000000000000000000" pitchFamily="2" charset="2"/>
              <a:buChar char="§"/>
            </a:pPr>
            <a:r>
              <a:rPr lang="en-US" sz="1200" dirty="0">
                <a:solidFill>
                  <a:schemeClr val="bg1"/>
                </a:solidFill>
              </a:rPr>
              <a:t>Histograms </a:t>
            </a:r>
          </a:p>
          <a:p>
            <a:pPr marL="171450" indent="-171450">
              <a:buFont typeface="Wingdings" panose="05000000000000000000" pitchFamily="2" charset="2"/>
              <a:buChar char="§"/>
            </a:pPr>
            <a:r>
              <a:rPr lang="en-US" sz="1200" dirty="0">
                <a:solidFill>
                  <a:schemeClr val="bg1"/>
                </a:solidFill>
              </a:rPr>
              <a:t>Basic Area chart </a:t>
            </a:r>
          </a:p>
          <a:p>
            <a:pPr marL="171450" indent="-171450">
              <a:buFont typeface="Wingdings" panose="05000000000000000000" pitchFamily="2" charset="2"/>
              <a:buChar char="§"/>
            </a:pPr>
            <a:r>
              <a:rPr lang="en-US" sz="1200" dirty="0">
                <a:solidFill>
                  <a:schemeClr val="bg1"/>
                </a:solidFill>
              </a:rPr>
              <a:t>Combo Chart in Power BI</a:t>
            </a:r>
          </a:p>
          <a:p>
            <a:pPr marL="171450" indent="-171450">
              <a:buFont typeface="Wingdings" panose="05000000000000000000" pitchFamily="2" charset="2"/>
              <a:buChar char="§"/>
            </a:pPr>
            <a:r>
              <a:rPr lang="en-US" sz="1200" dirty="0">
                <a:solidFill>
                  <a:schemeClr val="bg1"/>
                </a:solidFill>
              </a:rPr>
              <a:t>Customize visualization title, background, and legend </a:t>
            </a:r>
          </a:p>
          <a:p>
            <a:pPr marL="171450" indent="-171450">
              <a:buFont typeface="Wingdings" panose="05000000000000000000" pitchFamily="2" charset="2"/>
              <a:buChar char="§"/>
            </a:pPr>
            <a:r>
              <a:rPr lang="en-US" sz="1200" dirty="0">
                <a:solidFill>
                  <a:schemeClr val="bg1"/>
                </a:solidFill>
              </a:rPr>
              <a:t>Customize X-axis and Y-axis properties </a:t>
            </a:r>
          </a:p>
          <a:p>
            <a:pPr marL="171450" indent="-171450">
              <a:buFont typeface="Wingdings" panose="05000000000000000000" pitchFamily="2" charset="2"/>
              <a:buChar char="§"/>
            </a:pPr>
            <a:r>
              <a:rPr lang="en-US" sz="1200" dirty="0">
                <a:solidFill>
                  <a:schemeClr val="bg1"/>
                </a:solidFill>
              </a:rPr>
              <a:t>Doughnut charts in Power BI </a:t>
            </a:r>
          </a:p>
          <a:p>
            <a:pPr marL="171450" indent="-171450">
              <a:buFont typeface="Wingdings" panose="05000000000000000000" pitchFamily="2" charset="2"/>
              <a:buChar char="§"/>
            </a:pPr>
            <a:r>
              <a:rPr lang="en-US" sz="1200" dirty="0">
                <a:solidFill>
                  <a:schemeClr val="bg1"/>
                </a:solidFill>
              </a:rPr>
              <a:t>Enhanced Scatter charts in Power BI </a:t>
            </a:r>
          </a:p>
          <a:p>
            <a:pPr marL="171450" indent="-171450">
              <a:buFont typeface="Wingdings" panose="05000000000000000000" pitchFamily="2" charset="2"/>
              <a:buChar char="§"/>
            </a:pPr>
            <a:r>
              <a:rPr lang="en-US" sz="1200" dirty="0">
                <a:solidFill>
                  <a:schemeClr val="bg1"/>
                </a:solidFill>
              </a:rPr>
              <a:t>Funnel charts in Power BI </a:t>
            </a:r>
          </a:p>
          <a:p>
            <a:pPr marL="171450" indent="-171450">
              <a:buFont typeface="Wingdings" panose="05000000000000000000" pitchFamily="2" charset="2"/>
              <a:buChar char="§"/>
            </a:pPr>
            <a:r>
              <a:rPr lang="en-US" sz="1200" dirty="0">
                <a:solidFill>
                  <a:schemeClr val="bg1"/>
                </a:solidFill>
              </a:rPr>
              <a:t>KPI Visuals </a:t>
            </a:r>
          </a:p>
          <a:p>
            <a:pPr marL="171450" indent="-171450">
              <a:buFont typeface="Wingdings" panose="05000000000000000000" pitchFamily="2" charset="2"/>
              <a:buChar char="§"/>
            </a:pPr>
            <a:r>
              <a:rPr lang="en-US" sz="1200" dirty="0">
                <a:solidFill>
                  <a:schemeClr val="bg1"/>
                </a:solidFill>
              </a:rPr>
              <a:t>Radial Gauge charts in Power BI </a:t>
            </a:r>
          </a:p>
          <a:p>
            <a:pPr marL="171450" indent="-171450">
              <a:buFont typeface="Wingdings" panose="05000000000000000000" pitchFamily="2" charset="2"/>
              <a:buChar char="§"/>
            </a:pPr>
            <a:r>
              <a:rPr lang="en-US" sz="1200" dirty="0">
                <a:solidFill>
                  <a:schemeClr val="bg1"/>
                </a:solidFill>
              </a:rPr>
              <a:t>Scatter Charts in Power BI </a:t>
            </a:r>
          </a:p>
          <a:p>
            <a:pPr marL="171450" indent="-171450">
              <a:buFont typeface="Wingdings" panose="05000000000000000000" pitchFamily="2" charset="2"/>
              <a:buChar char="§"/>
            </a:pPr>
            <a:r>
              <a:rPr lang="en-US" sz="1200" dirty="0">
                <a:solidFill>
                  <a:schemeClr val="bg1"/>
                </a:solidFill>
              </a:rPr>
              <a:t>Slicers in Power BI </a:t>
            </a:r>
          </a:p>
          <a:p>
            <a:pPr marL="171450" indent="-171450">
              <a:buFont typeface="Wingdings" panose="05000000000000000000" pitchFamily="2" charset="2"/>
              <a:buChar char="§"/>
            </a:pPr>
            <a:r>
              <a:rPr lang="en-US" sz="1200" dirty="0">
                <a:solidFill>
                  <a:schemeClr val="bg1"/>
                </a:solidFill>
              </a:rPr>
              <a:t>Tree Maps in Power BI </a:t>
            </a:r>
          </a:p>
          <a:p>
            <a:pPr marL="171450" indent="-171450">
              <a:buFont typeface="Wingdings" panose="05000000000000000000" pitchFamily="2" charset="2"/>
              <a:buChar char="§"/>
            </a:pPr>
            <a:r>
              <a:rPr lang="en-US" sz="1200" dirty="0">
                <a:solidFill>
                  <a:schemeClr val="bg1"/>
                </a:solidFill>
              </a:rPr>
              <a:t>Waterfall charts in Power BI</a:t>
            </a:r>
          </a:p>
          <a:p>
            <a:pPr marL="171450" indent="-171450">
              <a:buFont typeface="Wingdings" panose="05000000000000000000" pitchFamily="2" charset="2"/>
              <a:buChar char="§"/>
            </a:pPr>
            <a:endParaRPr lang="en-US" sz="1200" dirty="0">
              <a:solidFill>
                <a:schemeClr val="bg1"/>
              </a:solidFill>
            </a:endParaRPr>
          </a:p>
          <a:p>
            <a:pPr marL="171450" indent="-171450">
              <a:buFont typeface="Wingdings" panose="05000000000000000000" pitchFamily="2" charset="2"/>
              <a:buChar char="§"/>
            </a:pPr>
            <a:endParaRPr lang="en-US" sz="1200" dirty="0">
              <a:solidFill>
                <a:schemeClr val="bg1"/>
              </a:solidFill>
            </a:endParaRPr>
          </a:p>
        </p:txBody>
      </p:sp>
      <p:sp>
        <p:nvSpPr>
          <p:cNvPr id="22" name="TextBox 21">
            <a:extLst>
              <a:ext uri="{FF2B5EF4-FFF2-40B4-BE49-F238E27FC236}">
                <a16:creationId xmlns:a16="http://schemas.microsoft.com/office/drawing/2014/main" id="{159E56A3-1C90-481B-8ADB-C8AEF1B7EF31}"/>
              </a:ext>
            </a:extLst>
          </p:cNvPr>
          <p:cNvSpPr txBox="1"/>
          <p:nvPr/>
        </p:nvSpPr>
        <p:spPr>
          <a:xfrm>
            <a:off x="585619" y="5402709"/>
            <a:ext cx="5792608" cy="3170099"/>
          </a:xfrm>
          <a:prstGeom prst="rect">
            <a:avLst/>
          </a:prstGeom>
          <a:noFill/>
        </p:spPr>
        <p:txBody>
          <a:bodyPr wrap="square" rtlCol="0">
            <a:spAutoFit/>
          </a:bodyPr>
          <a:lstStyle/>
          <a:p>
            <a:r>
              <a:rPr lang="en-US" sz="2000" b="1" u="sng" dirty="0">
                <a:solidFill>
                  <a:schemeClr val="accent2"/>
                </a:solidFill>
              </a:rPr>
              <a:t>Module 08 - Reports in Power BI :</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Create a Power BI dashboard </a:t>
            </a:r>
          </a:p>
          <a:p>
            <a:pPr marL="171450" indent="-171450">
              <a:buFont typeface="Wingdings" panose="05000000000000000000" pitchFamily="2" charset="2"/>
              <a:buChar char="§"/>
            </a:pPr>
            <a:r>
              <a:rPr lang="en-US" sz="1200" dirty="0">
                <a:solidFill>
                  <a:schemeClr val="bg1"/>
                </a:solidFill>
              </a:rPr>
              <a:t>Dashboard tiles in Power BI </a:t>
            </a:r>
          </a:p>
          <a:p>
            <a:pPr marL="171450" indent="-171450">
              <a:buFont typeface="Wingdings" panose="05000000000000000000" pitchFamily="2" charset="2"/>
              <a:buChar char="§"/>
            </a:pPr>
            <a:r>
              <a:rPr lang="en-US" sz="1200" dirty="0">
                <a:solidFill>
                  <a:schemeClr val="bg1"/>
                </a:solidFill>
              </a:rPr>
              <a:t>Pin a tile to a Power BI dashboard from a report </a:t>
            </a:r>
          </a:p>
          <a:p>
            <a:pPr marL="171450" indent="-171450">
              <a:buFont typeface="Wingdings" panose="05000000000000000000" pitchFamily="2" charset="2"/>
              <a:buChar char="§"/>
            </a:pPr>
            <a:r>
              <a:rPr lang="en-US" sz="1200" dirty="0">
                <a:solidFill>
                  <a:schemeClr val="bg1"/>
                </a:solidFill>
              </a:rPr>
              <a:t>Power BI publisher for Excel </a:t>
            </a:r>
          </a:p>
          <a:p>
            <a:pPr marL="171450" indent="-171450">
              <a:buFont typeface="Wingdings" panose="05000000000000000000" pitchFamily="2" charset="2"/>
              <a:buChar char="§"/>
            </a:pPr>
            <a:r>
              <a:rPr lang="en-US" sz="1200" dirty="0">
                <a:solidFill>
                  <a:schemeClr val="bg1"/>
                </a:solidFill>
              </a:rPr>
              <a:t>Pin an entire report page to a Power BI dashboard </a:t>
            </a:r>
          </a:p>
          <a:p>
            <a:pPr marL="171450" indent="-171450">
              <a:buFont typeface="Wingdings" panose="05000000000000000000" pitchFamily="2" charset="2"/>
              <a:buChar char="§"/>
            </a:pPr>
            <a:r>
              <a:rPr lang="en-US" sz="1200" dirty="0">
                <a:solidFill>
                  <a:schemeClr val="bg1"/>
                </a:solidFill>
              </a:rPr>
              <a:t>Data alerts in Power BI service </a:t>
            </a:r>
          </a:p>
          <a:p>
            <a:pPr marL="171450" indent="-171450">
              <a:buFont typeface="Wingdings" panose="05000000000000000000" pitchFamily="2" charset="2"/>
              <a:buChar char="§"/>
            </a:pPr>
            <a:r>
              <a:rPr lang="en-US" sz="1200" dirty="0">
                <a:solidFill>
                  <a:schemeClr val="bg1"/>
                </a:solidFill>
              </a:rPr>
              <a:t>Add an image, text box, video, or web code to your dashboard </a:t>
            </a:r>
          </a:p>
          <a:p>
            <a:pPr marL="171450" indent="-171450">
              <a:buFont typeface="Wingdings" panose="05000000000000000000" pitchFamily="2" charset="2"/>
              <a:buChar char="§"/>
            </a:pPr>
            <a:r>
              <a:rPr lang="en-US" sz="1200" dirty="0">
                <a:solidFill>
                  <a:schemeClr val="bg1"/>
                </a:solidFill>
              </a:rPr>
              <a:t>Edit a tile -- resize, move, rename, pin, delete, add hyperlink </a:t>
            </a:r>
          </a:p>
          <a:p>
            <a:pPr marL="171450" indent="-171450">
              <a:buFont typeface="Wingdings" panose="05000000000000000000" pitchFamily="2" charset="2"/>
              <a:buChar char="§"/>
            </a:pPr>
            <a:r>
              <a:rPr lang="en-US" sz="1200" dirty="0">
                <a:solidFill>
                  <a:schemeClr val="bg1"/>
                </a:solidFill>
              </a:rPr>
              <a:t>Tips for designing a great Power BI dashboard </a:t>
            </a:r>
          </a:p>
          <a:p>
            <a:pPr marL="171450" indent="-171450">
              <a:buFont typeface="Wingdings" panose="05000000000000000000" pitchFamily="2" charset="2"/>
              <a:buChar char="§"/>
            </a:pPr>
            <a:r>
              <a:rPr lang="en-US" sz="1200" dirty="0">
                <a:solidFill>
                  <a:schemeClr val="bg1"/>
                </a:solidFill>
              </a:rPr>
              <a:t>Print a dashboard, print a dashboard tile, print a report page </a:t>
            </a:r>
          </a:p>
          <a:p>
            <a:pPr marL="171450" indent="-171450">
              <a:buFont typeface="Wingdings" panose="05000000000000000000" pitchFamily="2" charset="2"/>
              <a:buChar char="§"/>
            </a:pPr>
            <a:r>
              <a:rPr lang="en-US" sz="1200" dirty="0">
                <a:solidFill>
                  <a:schemeClr val="bg1"/>
                </a:solidFill>
              </a:rPr>
              <a:t>Display dashboards and reports in Full Screen mode  </a:t>
            </a:r>
          </a:p>
          <a:p>
            <a:pPr marL="171450" indent="-171450">
              <a:buFont typeface="Wingdings" panose="05000000000000000000" pitchFamily="2" charset="2"/>
              <a:buChar char="§"/>
            </a:pPr>
            <a:r>
              <a:rPr lang="en-US" sz="1200" dirty="0">
                <a:solidFill>
                  <a:schemeClr val="bg1"/>
                </a:solidFill>
              </a:rPr>
              <a:t>Display a dashboard tile in Focus mode </a:t>
            </a:r>
          </a:p>
          <a:p>
            <a:pPr marL="171450" indent="-171450">
              <a:buFont typeface="Wingdings" panose="05000000000000000000" pitchFamily="2" charset="2"/>
              <a:buChar char="§"/>
            </a:pPr>
            <a:r>
              <a:rPr lang="en-US" sz="1200" dirty="0">
                <a:solidFill>
                  <a:schemeClr val="bg1"/>
                </a:solidFill>
              </a:rPr>
              <a:t>Featured dashboards in Power BI </a:t>
            </a:r>
          </a:p>
          <a:p>
            <a:pPr marL="171450" indent="-171450">
              <a:buFont typeface="Wingdings" panose="05000000000000000000" pitchFamily="2" charset="2"/>
              <a:buChar char="§"/>
            </a:pPr>
            <a:r>
              <a:rPr lang="en-US" sz="1200" dirty="0">
                <a:solidFill>
                  <a:schemeClr val="bg1"/>
                </a:solidFill>
              </a:rPr>
              <a:t>Create a phone view of a dashboard </a:t>
            </a:r>
          </a:p>
          <a:p>
            <a:pPr marL="171450" indent="-171450">
              <a:buFont typeface="Wingdings" panose="05000000000000000000" pitchFamily="2" charset="2"/>
              <a:buChar char="§"/>
            </a:pPr>
            <a:r>
              <a:rPr lang="en-US" sz="1200" dirty="0">
                <a:solidFill>
                  <a:schemeClr val="bg1"/>
                </a:solidFill>
              </a:rPr>
              <a:t>Add an image to a dashboard</a:t>
            </a:r>
          </a:p>
        </p:txBody>
      </p:sp>
    </p:spTree>
    <p:extLst>
      <p:ext uri="{BB962C8B-B14F-4D97-AF65-F5344CB8AC3E}">
        <p14:creationId xmlns:p14="http://schemas.microsoft.com/office/powerpoint/2010/main" val="225675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420BD-D052-41C9-869A-9AA22731C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6" name="TextBox 15">
            <a:extLst>
              <a:ext uri="{FF2B5EF4-FFF2-40B4-BE49-F238E27FC236}">
                <a16:creationId xmlns:a16="http://schemas.microsoft.com/office/drawing/2014/main" id="{E1A2EC34-4D08-48AD-8983-7603E5DFFF58}"/>
              </a:ext>
            </a:extLst>
          </p:cNvPr>
          <p:cNvSpPr txBox="1"/>
          <p:nvPr/>
        </p:nvSpPr>
        <p:spPr>
          <a:xfrm>
            <a:off x="565148" y="1236340"/>
            <a:ext cx="5725434" cy="2431435"/>
          </a:xfrm>
          <a:prstGeom prst="rect">
            <a:avLst/>
          </a:prstGeom>
          <a:noFill/>
        </p:spPr>
        <p:txBody>
          <a:bodyPr wrap="square" rtlCol="0">
            <a:spAutoFit/>
          </a:bodyPr>
          <a:lstStyle/>
          <a:p>
            <a:r>
              <a:rPr lang="en-US" sz="2000" b="1" u="sng" dirty="0">
                <a:solidFill>
                  <a:schemeClr val="accent2"/>
                </a:solidFill>
              </a:rPr>
              <a:t>Module 09 - Sharing Options</a:t>
            </a:r>
          </a:p>
          <a:p>
            <a:pPr marL="171450" indent="-171450">
              <a:buFont typeface="Wingdings" panose="05000000000000000000" pitchFamily="2" charset="2"/>
              <a:buChar char="§"/>
            </a:pPr>
            <a:r>
              <a:rPr lang="en-US" sz="1200" dirty="0">
                <a:solidFill>
                  <a:schemeClr val="bg1"/>
                </a:solidFill>
              </a:rPr>
              <a:t>Publish from Power BI Desktop</a:t>
            </a:r>
          </a:p>
          <a:p>
            <a:pPr marL="171450" indent="-171450">
              <a:buFont typeface="Wingdings" panose="05000000000000000000" pitchFamily="2" charset="2"/>
              <a:buChar char="§"/>
            </a:pPr>
            <a:r>
              <a:rPr lang="en-US" sz="1200" dirty="0">
                <a:solidFill>
                  <a:schemeClr val="bg1"/>
                </a:solidFill>
              </a:rPr>
              <a:t>Publish to Web</a:t>
            </a:r>
          </a:p>
          <a:p>
            <a:pPr marL="171450" indent="-171450">
              <a:buFont typeface="Wingdings" panose="05000000000000000000" pitchFamily="2" charset="2"/>
              <a:buChar char="§"/>
            </a:pPr>
            <a:r>
              <a:rPr lang="en-US" sz="1200" dirty="0">
                <a:solidFill>
                  <a:schemeClr val="bg1"/>
                </a:solidFill>
              </a:rPr>
              <a:t>Share Dashboard with Power BI Service	</a:t>
            </a:r>
          </a:p>
          <a:p>
            <a:pPr marL="171450" indent="-171450">
              <a:buFont typeface="Wingdings" panose="05000000000000000000" pitchFamily="2" charset="2"/>
              <a:buChar char="§"/>
            </a:pPr>
            <a:r>
              <a:rPr lang="en-US" sz="1200" dirty="0">
                <a:solidFill>
                  <a:schemeClr val="bg1"/>
                </a:solidFill>
              </a:rPr>
              <a:t>Workspaces and Apps (Power BI Pro)</a:t>
            </a:r>
          </a:p>
          <a:p>
            <a:pPr marL="171450" indent="-171450">
              <a:buFont typeface="Wingdings" panose="05000000000000000000" pitchFamily="2" charset="2"/>
              <a:buChar char="§"/>
            </a:pPr>
            <a:r>
              <a:rPr lang="en-US" sz="1200" dirty="0">
                <a:solidFill>
                  <a:schemeClr val="bg1"/>
                </a:solidFill>
              </a:rPr>
              <a:t>Content Packs (Power BI Pro)</a:t>
            </a:r>
          </a:p>
          <a:p>
            <a:pPr marL="171450" indent="-171450">
              <a:buFont typeface="Wingdings" panose="05000000000000000000" pitchFamily="2" charset="2"/>
              <a:buChar char="§"/>
            </a:pPr>
            <a:r>
              <a:rPr lang="en-US" sz="1200" dirty="0">
                <a:solidFill>
                  <a:schemeClr val="bg1"/>
                </a:solidFill>
              </a:rPr>
              <a:t>Print or Save as PDF</a:t>
            </a:r>
          </a:p>
          <a:p>
            <a:pPr marL="171450" indent="-171450">
              <a:buFont typeface="Wingdings" panose="05000000000000000000" pitchFamily="2" charset="2"/>
              <a:buChar char="§"/>
            </a:pPr>
            <a:r>
              <a:rPr lang="en-US" sz="1200" dirty="0">
                <a:solidFill>
                  <a:schemeClr val="bg1"/>
                </a:solidFill>
              </a:rPr>
              <a:t>Export Data from a Visualization</a:t>
            </a:r>
          </a:p>
          <a:p>
            <a:pPr marL="171450" indent="-171450">
              <a:buFont typeface="Wingdings" panose="05000000000000000000" pitchFamily="2" charset="2"/>
              <a:buChar char="§"/>
            </a:pPr>
            <a:r>
              <a:rPr lang="en-US" sz="1200" dirty="0">
                <a:solidFill>
                  <a:schemeClr val="bg1"/>
                </a:solidFill>
              </a:rPr>
              <a:t>Publishing for Mobile Apps</a:t>
            </a:r>
          </a:p>
          <a:p>
            <a:pPr marL="171450" indent="-171450">
              <a:buFont typeface="Wingdings" panose="05000000000000000000" pitchFamily="2" charset="2"/>
              <a:buChar char="§"/>
            </a:pPr>
            <a:r>
              <a:rPr lang="en-US" sz="1200" dirty="0">
                <a:solidFill>
                  <a:schemeClr val="bg1"/>
                </a:solidFill>
              </a:rPr>
              <a:t>Export to PowerPoint</a:t>
            </a:r>
          </a:p>
          <a:p>
            <a:pPr marL="171450" indent="-171450">
              <a:buFont typeface="Wingdings" panose="05000000000000000000" pitchFamily="2" charset="2"/>
              <a:buChar char="§"/>
            </a:pPr>
            <a:r>
              <a:rPr lang="en-US" sz="1200" dirty="0">
                <a:solidFill>
                  <a:schemeClr val="bg1"/>
                </a:solidFill>
              </a:rPr>
              <a:t>Sharing Options Summary</a:t>
            </a:r>
          </a:p>
          <a:p>
            <a:pPr marL="171450" indent="-171450">
              <a:buFont typeface="Wingdings" panose="05000000000000000000" pitchFamily="2" charset="2"/>
              <a:buChar char="§"/>
            </a:pPr>
            <a:endParaRPr lang="en-US" sz="1200" dirty="0">
              <a:solidFill>
                <a:schemeClr val="bg1"/>
              </a:solidFill>
            </a:endParaRPr>
          </a:p>
        </p:txBody>
      </p:sp>
      <p:sp>
        <p:nvSpPr>
          <p:cNvPr id="22" name="TextBox 21">
            <a:extLst>
              <a:ext uri="{FF2B5EF4-FFF2-40B4-BE49-F238E27FC236}">
                <a16:creationId xmlns:a16="http://schemas.microsoft.com/office/drawing/2014/main" id="{159E56A3-1C90-481B-8ADB-C8AEF1B7EF31}"/>
              </a:ext>
            </a:extLst>
          </p:cNvPr>
          <p:cNvSpPr txBox="1"/>
          <p:nvPr/>
        </p:nvSpPr>
        <p:spPr>
          <a:xfrm>
            <a:off x="585619" y="4406413"/>
            <a:ext cx="5792608" cy="1508105"/>
          </a:xfrm>
          <a:prstGeom prst="rect">
            <a:avLst/>
          </a:prstGeom>
          <a:noFill/>
        </p:spPr>
        <p:txBody>
          <a:bodyPr wrap="square" rtlCol="0">
            <a:spAutoFit/>
          </a:bodyPr>
          <a:lstStyle/>
          <a:p>
            <a:r>
              <a:rPr lang="en-US" sz="2000" b="1" u="sng" dirty="0">
                <a:solidFill>
                  <a:schemeClr val="accent2"/>
                </a:solidFill>
              </a:rPr>
              <a:t>Module 11 - Secure of Data in Power:</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Row Level Security</a:t>
            </a:r>
          </a:p>
          <a:p>
            <a:pPr marL="171450" indent="-171450">
              <a:buFont typeface="Wingdings" panose="05000000000000000000" pitchFamily="2" charset="2"/>
              <a:buChar char="§"/>
            </a:pPr>
            <a:r>
              <a:rPr lang="en-US" sz="1200" dirty="0">
                <a:solidFill>
                  <a:schemeClr val="bg1"/>
                </a:solidFill>
              </a:rPr>
              <a:t>Define roles and rules</a:t>
            </a:r>
          </a:p>
          <a:p>
            <a:pPr marL="171450" indent="-171450">
              <a:buFont typeface="Wingdings" panose="05000000000000000000" pitchFamily="2" charset="2"/>
              <a:buChar char="§"/>
            </a:pPr>
            <a:r>
              <a:rPr lang="en-US" sz="1200" dirty="0">
                <a:solidFill>
                  <a:schemeClr val="bg1"/>
                </a:solidFill>
              </a:rPr>
              <a:t>Validating the role</a:t>
            </a:r>
          </a:p>
          <a:p>
            <a:pPr marL="171450" indent="-171450">
              <a:buFont typeface="Wingdings" panose="05000000000000000000" pitchFamily="2" charset="2"/>
              <a:buChar char="§"/>
            </a:pPr>
            <a:r>
              <a:rPr lang="en-US" sz="1200" dirty="0">
                <a:solidFill>
                  <a:schemeClr val="bg1"/>
                </a:solidFill>
              </a:rPr>
              <a:t>Manage security on your model</a:t>
            </a:r>
          </a:p>
          <a:p>
            <a:pPr marL="171450" indent="-171450">
              <a:buFont typeface="Wingdings" panose="05000000000000000000" pitchFamily="2" charset="2"/>
              <a:buChar char="§"/>
            </a:pPr>
            <a:r>
              <a:rPr lang="en-US" sz="1200" dirty="0">
                <a:solidFill>
                  <a:schemeClr val="bg1"/>
                </a:solidFill>
              </a:rPr>
              <a:t>Validating the role</a:t>
            </a:r>
          </a:p>
          <a:p>
            <a:pPr marL="171450" indent="-171450">
              <a:buFont typeface="Wingdings" panose="05000000000000000000" pitchFamily="2" charset="2"/>
              <a:buChar char="§"/>
            </a:pPr>
            <a:endParaRPr lang="en-US" sz="1200" dirty="0">
              <a:solidFill>
                <a:schemeClr val="bg1"/>
              </a:solidFill>
            </a:endParaRPr>
          </a:p>
        </p:txBody>
      </p:sp>
      <p:sp>
        <p:nvSpPr>
          <p:cNvPr id="5" name="TextBox 4">
            <a:extLst>
              <a:ext uri="{FF2B5EF4-FFF2-40B4-BE49-F238E27FC236}">
                <a16:creationId xmlns:a16="http://schemas.microsoft.com/office/drawing/2014/main" id="{E2F2C3B2-F83B-4891-B178-275FD3A9273F}"/>
              </a:ext>
            </a:extLst>
          </p:cNvPr>
          <p:cNvSpPr txBox="1"/>
          <p:nvPr/>
        </p:nvSpPr>
        <p:spPr>
          <a:xfrm>
            <a:off x="567419" y="3394968"/>
            <a:ext cx="5792609" cy="1323439"/>
          </a:xfrm>
          <a:prstGeom prst="rect">
            <a:avLst/>
          </a:prstGeom>
          <a:noFill/>
        </p:spPr>
        <p:txBody>
          <a:bodyPr wrap="square" rtlCol="0">
            <a:spAutoFit/>
          </a:bodyPr>
          <a:lstStyle/>
          <a:p>
            <a:r>
              <a:rPr lang="en-US" sz="2000" b="1" u="sng" dirty="0">
                <a:solidFill>
                  <a:schemeClr val="accent2"/>
                </a:solidFill>
              </a:rPr>
              <a:t>Module 10 - Refreshing Datasets</a:t>
            </a:r>
          </a:p>
          <a:p>
            <a:pPr marL="171450" indent="-171450">
              <a:buFont typeface="Wingdings" panose="05000000000000000000" pitchFamily="2" charset="2"/>
              <a:buChar char="§"/>
            </a:pPr>
            <a:r>
              <a:rPr lang="en-US" sz="1200" dirty="0">
                <a:solidFill>
                  <a:schemeClr val="bg1"/>
                </a:solidFill>
              </a:rPr>
              <a:t>Understanding Data Refresh	</a:t>
            </a:r>
          </a:p>
          <a:p>
            <a:pPr marL="171450" indent="-171450">
              <a:buFont typeface="Wingdings" panose="05000000000000000000" pitchFamily="2" charset="2"/>
              <a:buChar char="§"/>
            </a:pPr>
            <a:r>
              <a:rPr lang="en-US" sz="1200" dirty="0">
                <a:solidFill>
                  <a:schemeClr val="bg1"/>
                </a:solidFill>
              </a:rPr>
              <a:t>Personal Gateway (Power BI Pro and 64-bit Windows)</a:t>
            </a:r>
          </a:p>
          <a:p>
            <a:pPr marL="171450" indent="-171450">
              <a:buFont typeface="Wingdings" panose="05000000000000000000" pitchFamily="2" charset="2"/>
              <a:buChar char="§"/>
            </a:pPr>
            <a:r>
              <a:rPr lang="en-US" sz="1200" dirty="0">
                <a:solidFill>
                  <a:schemeClr val="bg1"/>
                </a:solidFill>
              </a:rPr>
              <a:t>Replacing a Dataset</a:t>
            </a:r>
          </a:p>
          <a:p>
            <a:pPr marL="171450" indent="-171450">
              <a:buFont typeface="Wingdings" panose="05000000000000000000" pitchFamily="2" charset="2"/>
              <a:buChar char="§"/>
            </a:pPr>
            <a:r>
              <a:rPr lang="en-US" sz="1200" dirty="0">
                <a:solidFill>
                  <a:schemeClr val="bg1"/>
                </a:solidFill>
              </a:rPr>
              <a:t>Troubleshooting Refreshing</a:t>
            </a:r>
          </a:p>
          <a:p>
            <a:endParaRPr lang="en-US" sz="1200" dirty="0">
              <a:solidFill>
                <a:schemeClr val="bg1"/>
              </a:solidFill>
            </a:endParaRPr>
          </a:p>
        </p:txBody>
      </p:sp>
      <p:sp>
        <p:nvSpPr>
          <p:cNvPr id="6" name="TextBox 5">
            <a:extLst>
              <a:ext uri="{FF2B5EF4-FFF2-40B4-BE49-F238E27FC236}">
                <a16:creationId xmlns:a16="http://schemas.microsoft.com/office/drawing/2014/main" id="{5FAFAFCC-E08E-4314-8C72-C44A9B2A4FE8}"/>
              </a:ext>
            </a:extLst>
          </p:cNvPr>
          <p:cNvSpPr txBox="1"/>
          <p:nvPr/>
        </p:nvSpPr>
        <p:spPr>
          <a:xfrm>
            <a:off x="587893" y="5636992"/>
            <a:ext cx="5792608" cy="2246769"/>
          </a:xfrm>
          <a:prstGeom prst="rect">
            <a:avLst/>
          </a:prstGeom>
          <a:noFill/>
        </p:spPr>
        <p:txBody>
          <a:bodyPr wrap="square" rtlCol="0">
            <a:spAutoFit/>
          </a:bodyPr>
          <a:lstStyle/>
          <a:p>
            <a:r>
              <a:rPr lang="en-US" sz="2000" b="1" u="sng" dirty="0">
                <a:solidFill>
                  <a:schemeClr val="accent2"/>
                </a:solidFill>
              </a:rPr>
              <a:t>Module 12 - Introduction to DAX:</a:t>
            </a:r>
            <a:endParaRPr lang="en-US" sz="2000" b="1" dirty="0">
              <a:solidFill>
                <a:schemeClr val="accent2"/>
              </a:solidFill>
            </a:endParaRPr>
          </a:p>
          <a:p>
            <a:pPr marL="171450" indent="-171450">
              <a:buFont typeface="Wingdings" panose="05000000000000000000" pitchFamily="2" charset="2"/>
              <a:buChar char="§"/>
            </a:pPr>
            <a:r>
              <a:rPr lang="en-US" sz="1200" dirty="0">
                <a:solidFill>
                  <a:schemeClr val="bg1"/>
                </a:solidFill>
              </a:rPr>
              <a:t>Creating calculated columns</a:t>
            </a:r>
          </a:p>
          <a:p>
            <a:pPr marL="171450" indent="-171450">
              <a:buFont typeface="Wingdings" panose="05000000000000000000" pitchFamily="2" charset="2"/>
              <a:buChar char="§"/>
            </a:pPr>
            <a:r>
              <a:rPr lang="en-US" sz="1200" dirty="0">
                <a:solidFill>
                  <a:schemeClr val="bg1"/>
                </a:solidFill>
              </a:rPr>
              <a:t>Creating calculated measures</a:t>
            </a:r>
          </a:p>
          <a:p>
            <a:pPr marL="171450" indent="-171450">
              <a:buFont typeface="Wingdings" panose="05000000000000000000" pitchFamily="2" charset="2"/>
              <a:buChar char="§"/>
            </a:pPr>
            <a:r>
              <a:rPr lang="en-US" sz="1200" dirty="0">
                <a:solidFill>
                  <a:schemeClr val="bg1"/>
                </a:solidFill>
              </a:rPr>
              <a:t>Aggregation functions</a:t>
            </a:r>
          </a:p>
          <a:p>
            <a:pPr marL="171450" indent="-171450">
              <a:buFont typeface="Wingdings" panose="05000000000000000000" pitchFamily="2" charset="2"/>
              <a:buChar char="§"/>
            </a:pPr>
            <a:r>
              <a:rPr lang="en-US" sz="1200" dirty="0">
                <a:solidFill>
                  <a:schemeClr val="bg1"/>
                </a:solidFill>
              </a:rPr>
              <a:t>Counting functions</a:t>
            </a:r>
          </a:p>
          <a:p>
            <a:pPr marL="171450" indent="-171450">
              <a:buFont typeface="Wingdings" panose="05000000000000000000" pitchFamily="2" charset="2"/>
              <a:buChar char="§"/>
            </a:pPr>
            <a:r>
              <a:rPr lang="en-US" sz="1200" dirty="0">
                <a:solidFill>
                  <a:schemeClr val="bg1"/>
                </a:solidFill>
              </a:rPr>
              <a:t>Logical functions</a:t>
            </a:r>
          </a:p>
          <a:p>
            <a:pPr marL="171450" indent="-171450">
              <a:buFont typeface="Wingdings" panose="05000000000000000000" pitchFamily="2" charset="2"/>
              <a:buChar char="§"/>
            </a:pPr>
            <a:r>
              <a:rPr lang="en-US" sz="1200" dirty="0">
                <a:solidFill>
                  <a:schemeClr val="bg1"/>
                </a:solidFill>
              </a:rPr>
              <a:t>Information functions</a:t>
            </a:r>
          </a:p>
          <a:p>
            <a:pPr marL="171450" indent="-171450">
              <a:buFont typeface="Wingdings" panose="05000000000000000000" pitchFamily="2" charset="2"/>
              <a:buChar char="§"/>
            </a:pPr>
            <a:r>
              <a:rPr lang="en-US" sz="1200" dirty="0">
                <a:solidFill>
                  <a:schemeClr val="bg1"/>
                </a:solidFill>
              </a:rPr>
              <a:t>Text functions</a:t>
            </a:r>
          </a:p>
          <a:p>
            <a:pPr marL="171450" indent="-171450">
              <a:buFont typeface="Wingdings" panose="05000000000000000000" pitchFamily="2" charset="2"/>
              <a:buChar char="§"/>
            </a:pPr>
            <a:r>
              <a:rPr lang="en-US" sz="1200" dirty="0">
                <a:solidFill>
                  <a:schemeClr val="bg1"/>
                </a:solidFill>
              </a:rPr>
              <a:t>Date functions</a:t>
            </a:r>
          </a:p>
          <a:p>
            <a:pPr marL="171450" indent="-171450">
              <a:buFont typeface="Wingdings" panose="05000000000000000000" pitchFamily="2" charset="2"/>
              <a:buChar char="§"/>
            </a:pPr>
            <a:r>
              <a:rPr lang="en-US" sz="1200" dirty="0">
                <a:solidFill>
                  <a:schemeClr val="bg1"/>
                </a:solidFill>
              </a:rPr>
              <a:t>Filter Functions</a:t>
            </a:r>
          </a:p>
          <a:p>
            <a:pPr marL="171450" indent="-171450">
              <a:buFont typeface="Wingdings" panose="05000000000000000000" pitchFamily="2" charset="2"/>
              <a:buChar char="§"/>
            </a:pPr>
            <a:endParaRPr lang="en-US" sz="1200" dirty="0">
              <a:solidFill>
                <a:schemeClr val="bg1"/>
              </a:solidFill>
            </a:endParaRPr>
          </a:p>
        </p:txBody>
      </p:sp>
    </p:spTree>
    <p:extLst>
      <p:ext uri="{BB962C8B-B14F-4D97-AF65-F5344CB8AC3E}">
        <p14:creationId xmlns:p14="http://schemas.microsoft.com/office/powerpoint/2010/main" val="29781761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2456</TotalTime>
  <Words>1610</Words>
  <Application>Microsoft Office PowerPoint</Application>
  <PresentationFormat>A4 Paper (210x297 mm)</PresentationFormat>
  <Paragraphs>205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Casanova Scotia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Trainer Anand - www.UpSkillSoft.com</dc:creator>
  <cp:lastModifiedBy>HP</cp:lastModifiedBy>
  <cp:revision>91</cp:revision>
  <dcterms:created xsi:type="dcterms:W3CDTF">2019-03-04T11:51:04Z</dcterms:created>
  <dcterms:modified xsi:type="dcterms:W3CDTF">2020-07-06T18:10:13Z</dcterms:modified>
</cp:coreProperties>
</file>