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04" r:id="rId19"/>
    <p:sldId id="306" r:id="rId20"/>
    <p:sldId id="305"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85"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F7B205-526E-4AEA-9D8E-3C8FD1E868C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220509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F7B205-526E-4AEA-9D8E-3C8FD1E868C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1890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F7B205-526E-4AEA-9D8E-3C8FD1E868C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378611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F7B205-526E-4AEA-9D8E-3C8FD1E868C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196765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F7B205-526E-4AEA-9D8E-3C8FD1E868C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326332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F7B205-526E-4AEA-9D8E-3C8FD1E868C6}"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77364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F7B205-526E-4AEA-9D8E-3C8FD1E868C6}"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384227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F7B205-526E-4AEA-9D8E-3C8FD1E868C6}"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406150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7B205-526E-4AEA-9D8E-3C8FD1E868C6}"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40339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7B205-526E-4AEA-9D8E-3C8FD1E868C6}"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111557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7B205-526E-4AEA-9D8E-3C8FD1E868C6}"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55421-C185-43AF-87D6-67E469074C50}" type="slidenum">
              <a:rPr lang="en-IN" smtClean="0"/>
              <a:t>‹#›</a:t>
            </a:fld>
            <a:endParaRPr lang="en-IN"/>
          </a:p>
        </p:txBody>
      </p:sp>
    </p:spTree>
    <p:extLst>
      <p:ext uri="{BB962C8B-B14F-4D97-AF65-F5344CB8AC3E}">
        <p14:creationId xmlns:p14="http://schemas.microsoft.com/office/powerpoint/2010/main" val="9117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7B205-526E-4AEA-9D8E-3C8FD1E868C6}" type="datetimeFigureOut">
              <a:rPr lang="en-IN" smtClean="0"/>
              <a:t>31-10-2020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55421-C185-43AF-87D6-67E469074C50}" type="slidenum">
              <a:rPr lang="en-IN" smtClean="0"/>
              <a:t>‹#›</a:t>
            </a:fld>
            <a:endParaRPr lang="en-IN"/>
          </a:p>
        </p:txBody>
      </p:sp>
    </p:spTree>
    <p:extLst>
      <p:ext uri="{BB962C8B-B14F-4D97-AF65-F5344CB8AC3E}">
        <p14:creationId xmlns:p14="http://schemas.microsoft.com/office/powerpoint/2010/main" val="2802150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chvidvan.com/tutorials/python-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ata-flair.training/blogs/python-set-and-booleans-with-examp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605" y="512231"/>
            <a:ext cx="5210937" cy="265568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855" y="3587277"/>
            <a:ext cx="4438650" cy="2548052"/>
          </a:xfrm>
          <a:prstGeom prst="rect">
            <a:avLst/>
          </a:prstGeom>
        </p:spPr>
      </p:pic>
      <p:sp>
        <p:nvSpPr>
          <p:cNvPr id="11" name="TextBox 10"/>
          <p:cNvSpPr txBox="1"/>
          <p:nvPr/>
        </p:nvSpPr>
        <p:spPr>
          <a:xfrm>
            <a:off x="369590" y="1948367"/>
            <a:ext cx="6626221" cy="3277820"/>
          </a:xfrm>
          <a:prstGeom prst="rect">
            <a:avLst/>
          </a:prstGeom>
          <a:noFill/>
        </p:spPr>
        <p:txBody>
          <a:bodyPr wrap="square" rtlCol="0">
            <a:spAutoFit/>
          </a:bodyPr>
          <a:lstStyle/>
          <a:p>
            <a:pPr>
              <a:lnSpc>
                <a:spcPct val="150000"/>
              </a:lnSpc>
            </a:pPr>
            <a:r>
              <a:rPr lang="en-US" sz="2400" b="1" dirty="0" smtClean="0"/>
              <a:t>P. BUDDHA REDDY</a:t>
            </a:r>
          </a:p>
          <a:p>
            <a:pPr>
              <a:lnSpc>
                <a:spcPct val="150000"/>
              </a:lnSpc>
            </a:pPr>
            <a:r>
              <a:rPr lang="en-US" sz="2400" b="1" dirty="0" smtClean="0">
                <a:solidFill>
                  <a:srgbClr val="FF0000"/>
                </a:solidFill>
              </a:rPr>
              <a:t>Sr. Data Scientist   2+ years of experience</a:t>
            </a:r>
          </a:p>
          <a:p>
            <a:pPr>
              <a:lnSpc>
                <a:spcPct val="150000"/>
              </a:lnSpc>
            </a:pPr>
            <a:r>
              <a:rPr lang="en-US" sz="2400" b="1" dirty="0" smtClean="0">
                <a:solidFill>
                  <a:srgbClr val="00B050"/>
                </a:solidFill>
              </a:rPr>
              <a:t>ASSITANT PROFESSOR </a:t>
            </a:r>
            <a:r>
              <a:rPr lang="en-US" sz="2400" b="1" dirty="0">
                <a:solidFill>
                  <a:srgbClr val="00B050"/>
                </a:solidFill>
              </a:rPr>
              <a:t>8+ years of </a:t>
            </a:r>
            <a:r>
              <a:rPr lang="en-US" sz="2400" b="1" dirty="0" smtClean="0">
                <a:solidFill>
                  <a:srgbClr val="00B050"/>
                </a:solidFill>
              </a:rPr>
              <a:t>experience </a:t>
            </a:r>
          </a:p>
          <a:p>
            <a:pPr>
              <a:lnSpc>
                <a:spcPct val="150000"/>
              </a:lnSpc>
            </a:pPr>
            <a:endParaRPr lang="en-US" sz="2400" b="1" dirty="0" smtClean="0"/>
          </a:p>
          <a:p>
            <a:pPr>
              <a:lnSpc>
                <a:spcPct val="150000"/>
              </a:lnSpc>
            </a:pPr>
            <a:endParaRPr lang="en-US" sz="2400" b="1" dirty="0" smtClean="0"/>
          </a:p>
          <a:p>
            <a:pPr>
              <a:lnSpc>
                <a:spcPct val="150000"/>
              </a:lnSpc>
            </a:pPr>
            <a:endParaRPr lang="en-IN" b="1" dirty="0"/>
          </a:p>
        </p:txBody>
      </p:sp>
    </p:spTree>
    <p:extLst>
      <p:ext uri="{BB962C8B-B14F-4D97-AF65-F5344CB8AC3E}">
        <p14:creationId xmlns:p14="http://schemas.microsoft.com/office/powerpoint/2010/main" val="3611656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723" y="309716"/>
            <a:ext cx="11103077" cy="6695768"/>
          </a:xfrm>
        </p:spPr>
        <p:txBody>
          <a:bodyPr>
            <a:normAutofit fontScale="92500" lnSpcReduction="10000"/>
          </a:bodyPr>
          <a:lstStyle/>
          <a:p>
            <a:pPr marL="0" indent="0" fontAlgn="base">
              <a:buNone/>
            </a:pPr>
            <a:r>
              <a:rPr lang="en-US" b="1" dirty="0" smtClean="0"/>
              <a:t>Expressive</a:t>
            </a:r>
            <a:endParaRPr lang="en-US" b="1" dirty="0"/>
          </a:p>
          <a:p>
            <a:pPr algn="just" fontAlgn="base">
              <a:lnSpc>
                <a:spcPct val="150000"/>
              </a:lnSpc>
            </a:pPr>
            <a:r>
              <a:rPr lang="en-US" sz="2400" dirty="0"/>
              <a:t>First, let’s learn about expressiveness. Suppose we have two languages A and B, and all programs that can be made in A can be made in B using local transformations. </a:t>
            </a:r>
            <a:endParaRPr lang="en-US" sz="2400" dirty="0" smtClean="0"/>
          </a:p>
          <a:p>
            <a:pPr algn="just" fontAlgn="base">
              <a:lnSpc>
                <a:spcPct val="150000"/>
              </a:lnSpc>
            </a:pPr>
            <a:r>
              <a:rPr lang="en-US" sz="2400" dirty="0" smtClean="0"/>
              <a:t>However</a:t>
            </a:r>
            <a:r>
              <a:rPr lang="en-US" sz="2400" dirty="0"/>
              <a:t>, there are some programs that can be made in B, but not in A, using local transformations. </a:t>
            </a:r>
            <a:endParaRPr lang="en-US" sz="2400" dirty="0" smtClean="0"/>
          </a:p>
          <a:p>
            <a:pPr algn="just" fontAlgn="base">
              <a:lnSpc>
                <a:spcPct val="150000"/>
              </a:lnSpc>
            </a:pPr>
            <a:r>
              <a:rPr lang="en-US" sz="2400" dirty="0" smtClean="0"/>
              <a:t>Then</a:t>
            </a:r>
            <a:r>
              <a:rPr lang="en-US" sz="2400" dirty="0"/>
              <a:t>, B is said to be more expressive than A. </a:t>
            </a:r>
            <a:endParaRPr lang="en-US" sz="2400" dirty="0" smtClean="0"/>
          </a:p>
          <a:p>
            <a:pPr algn="just" fontAlgn="base">
              <a:lnSpc>
                <a:spcPct val="150000"/>
              </a:lnSpc>
            </a:pPr>
            <a:r>
              <a:rPr lang="en-US" sz="2400" dirty="0" smtClean="0">
                <a:hlinkClick r:id="rId2"/>
              </a:rPr>
              <a:t>Python</a:t>
            </a:r>
            <a:r>
              <a:rPr lang="en-US" sz="2400" dirty="0"/>
              <a:t> provides us with a myriad of constructs that help us focus on the solution rather than on the syntax. This is one of the outstanding python features that tell you why you should learn Python</a:t>
            </a:r>
            <a:r>
              <a:rPr lang="en-US" sz="2400" dirty="0" smtClean="0"/>
              <a:t>.</a:t>
            </a:r>
          </a:p>
          <a:p>
            <a:pPr marL="0" indent="0" algn="just" fontAlgn="base">
              <a:lnSpc>
                <a:spcPct val="150000"/>
              </a:lnSpc>
              <a:buNone/>
            </a:pPr>
            <a:r>
              <a:rPr lang="en-US" sz="2400" b="1" dirty="0" smtClean="0"/>
              <a:t>Dynamically typed</a:t>
            </a:r>
          </a:p>
          <a:p>
            <a:pPr algn="just" fontAlgn="base">
              <a:lnSpc>
                <a:spcPct val="150000"/>
              </a:lnSpc>
            </a:pPr>
            <a:r>
              <a:rPr lang="en-US" sz="2400" dirty="0"/>
              <a:t>Python is dynamically-typed. This means that the type for a value is decided at runtime, not in advance. This is why we don’t need to specify the type of data while declaring it.</a:t>
            </a:r>
          </a:p>
        </p:txBody>
      </p:sp>
    </p:spTree>
    <p:extLst>
      <p:ext uri="{BB962C8B-B14F-4D97-AF65-F5344CB8AC3E}">
        <p14:creationId xmlns:p14="http://schemas.microsoft.com/office/powerpoint/2010/main" val="330783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35" y="0"/>
            <a:ext cx="11872452" cy="6858000"/>
          </a:xfrm>
        </p:spPr>
        <p:txBody>
          <a:bodyPr>
            <a:normAutofit/>
          </a:bodyPr>
          <a:lstStyle/>
          <a:p>
            <a:pPr marL="0" indent="0" fontAlgn="base">
              <a:lnSpc>
                <a:spcPct val="150000"/>
              </a:lnSpc>
              <a:buNone/>
            </a:pPr>
            <a:r>
              <a:rPr lang="en-US" b="1" dirty="0"/>
              <a:t>Extensible</a:t>
            </a:r>
          </a:p>
          <a:p>
            <a:pPr fontAlgn="base">
              <a:lnSpc>
                <a:spcPct val="150000"/>
              </a:lnSpc>
            </a:pPr>
            <a:r>
              <a:rPr lang="en-US" sz="2400" dirty="0"/>
              <a:t>If needed, you can write some of your Python code in other languages like C++. This makes Python an extensible language, meaning that it can be extended to other languages</a:t>
            </a:r>
            <a:r>
              <a:rPr lang="en-US" sz="2400" dirty="0" smtClean="0"/>
              <a:t>.</a:t>
            </a:r>
          </a:p>
          <a:p>
            <a:pPr marL="0" indent="0" fontAlgn="base">
              <a:buNone/>
            </a:pPr>
            <a:r>
              <a:rPr lang="en-US" b="1" dirty="0"/>
              <a:t>High-Level</a:t>
            </a:r>
          </a:p>
          <a:p>
            <a:pPr fontAlgn="base">
              <a:lnSpc>
                <a:spcPct val="150000"/>
              </a:lnSpc>
            </a:pPr>
            <a:r>
              <a:rPr lang="en-US" sz="2400" dirty="0"/>
              <a:t>it is a high-level language. This means that as programmers, we don’t need to remember the system architecture. Nor do we need to manage the memory. </a:t>
            </a:r>
            <a:endParaRPr lang="en-US" sz="2400" dirty="0" smtClean="0"/>
          </a:p>
          <a:p>
            <a:pPr fontAlgn="base">
              <a:lnSpc>
                <a:spcPct val="150000"/>
              </a:lnSpc>
            </a:pPr>
            <a:r>
              <a:rPr lang="en-US" sz="2400" dirty="0" smtClean="0"/>
              <a:t>This </a:t>
            </a:r>
            <a:r>
              <a:rPr lang="en-US" sz="2400" dirty="0"/>
              <a:t>makes </a:t>
            </a:r>
            <a:r>
              <a:rPr lang="en-US" sz="2400" dirty="0" smtClean="0"/>
              <a:t>it more</a:t>
            </a:r>
            <a:r>
              <a:rPr lang="en-US" sz="2400" dirty="0"/>
              <a:t> </a:t>
            </a:r>
            <a:r>
              <a:rPr lang="en-US" sz="2400" dirty="0" smtClean="0"/>
              <a:t> programmer-friendly</a:t>
            </a:r>
            <a:r>
              <a:rPr lang="en-US" sz="2400" dirty="0"/>
              <a:t> and is one of the key python features.</a:t>
            </a:r>
          </a:p>
          <a:p>
            <a:pPr marL="0" indent="0" fontAlgn="base">
              <a:buNone/>
            </a:pPr>
            <a:r>
              <a:rPr lang="en-US" b="1" dirty="0" smtClean="0"/>
              <a:t>Embeddable</a:t>
            </a:r>
            <a:endParaRPr lang="en-US" b="1" dirty="0"/>
          </a:p>
          <a:p>
            <a:pPr fontAlgn="base"/>
            <a:r>
              <a:rPr lang="en-US" sz="2400" dirty="0" smtClean="0"/>
              <a:t>we </a:t>
            </a:r>
            <a:r>
              <a:rPr lang="en-US" sz="2400" dirty="0"/>
              <a:t>can put code in other languages in our Python source code. </a:t>
            </a:r>
            <a:endParaRPr lang="en-US" sz="2400" dirty="0" smtClean="0"/>
          </a:p>
          <a:p>
            <a:pPr fontAlgn="base"/>
            <a:r>
              <a:rPr lang="en-US" sz="2400" dirty="0" smtClean="0"/>
              <a:t>However</a:t>
            </a:r>
            <a:r>
              <a:rPr lang="en-US" sz="2400" dirty="0"/>
              <a:t>, it is also possible to put our Python code in a source code in a different language like C++. </a:t>
            </a:r>
            <a:endParaRPr lang="en-US" sz="2400" dirty="0" smtClean="0"/>
          </a:p>
          <a:p>
            <a:pPr fontAlgn="base"/>
            <a:r>
              <a:rPr lang="en-US" sz="2400" dirty="0" smtClean="0"/>
              <a:t>This </a:t>
            </a:r>
            <a:r>
              <a:rPr lang="en-US" sz="2400" dirty="0"/>
              <a:t>allows us to integrate scripting capabilities into our program of the other language.</a:t>
            </a:r>
          </a:p>
          <a:p>
            <a:endParaRPr lang="en-IN" sz="2400" dirty="0"/>
          </a:p>
        </p:txBody>
      </p:sp>
    </p:spTree>
    <p:extLst>
      <p:ext uri="{BB962C8B-B14F-4D97-AF65-F5344CB8AC3E}">
        <p14:creationId xmlns:p14="http://schemas.microsoft.com/office/powerpoint/2010/main" val="2781497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6" y="0"/>
            <a:ext cx="10515600" cy="741004"/>
          </a:xfrm>
        </p:spPr>
        <p:txBody>
          <a:bodyPr/>
          <a:lstStyle/>
          <a:p>
            <a:r>
              <a:rPr lang="en-US" b="1" dirty="0" smtClean="0">
                <a:solidFill>
                  <a:srgbClr val="FF0000"/>
                </a:solidFill>
              </a:rPr>
              <a:t>Python line structures</a:t>
            </a:r>
            <a:endParaRPr lang="en-IN" b="1" dirty="0">
              <a:solidFill>
                <a:srgbClr val="FF0000"/>
              </a:solidFill>
            </a:endParaRPr>
          </a:p>
        </p:txBody>
      </p:sp>
      <p:sp>
        <p:nvSpPr>
          <p:cNvPr id="3" name="Content Placeholder 2"/>
          <p:cNvSpPr>
            <a:spLocks noGrp="1"/>
          </p:cNvSpPr>
          <p:nvPr>
            <p:ph idx="1"/>
          </p:nvPr>
        </p:nvSpPr>
        <p:spPr>
          <a:xfrm>
            <a:off x="145026" y="486697"/>
            <a:ext cx="11653684" cy="6253316"/>
          </a:xfrm>
        </p:spPr>
        <p:txBody>
          <a:bodyPr>
            <a:noAutofit/>
          </a:bodyPr>
          <a:lstStyle/>
          <a:p>
            <a:pPr>
              <a:lnSpc>
                <a:spcPct val="160000"/>
              </a:lnSpc>
            </a:pPr>
            <a:r>
              <a:rPr lang="en-US" sz="2400" dirty="0"/>
              <a:t>A Python program comprises logical lines. A </a:t>
            </a:r>
            <a:r>
              <a:rPr lang="en-US" sz="2400" b="1" dirty="0"/>
              <a:t>NEWLINE</a:t>
            </a:r>
            <a:r>
              <a:rPr lang="en-US" sz="2400" dirty="0"/>
              <a:t> token follows each of those. The interpreter ignores blank lines</a:t>
            </a:r>
            <a:r>
              <a:rPr lang="en-US" sz="2400" dirty="0" smtClean="0"/>
              <a:t>.</a:t>
            </a:r>
          </a:p>
          <a:p>
            <a:pPr marL="0" indent="0" fontAlgn="base">
              <a:lnSpc>
                <a:spcPct val="100000"/>
              </a:lnSpc>
              <a:buNone/>
            </a:pPr>
            <a:r>
              <a:rPr lang="en-US" sz="2400" b="1" dirty="0" smtClean="0"/>
              <a:t>&gt;&gt;print</a:t>
            </a:r>
            <a:r>
              <a:rPr lang="en-US" sz="2400" dirty="0"/>
              <a:t>("Hi</a:t>
            </a:r>
          </a:p>
          <a:p>
            <a:pPr marL="0" indent="0" fontAlgn="base">
              <a:lnSpc>
                <a:spcPct val="100000"/>
              </a:lnSpc>
              <a:buNone/>
            </a:pPr>
            <a:r>
              <a:rPr lang="en-US" sz="2400" dirty="0" smtClean="0"/>
              <a:t>	How </a:t>
            </a:r>
            <a:r>
              <a:rPr lang="en-US" sz="2400" dirty="0"/>
              <a:t>are you</a:t>
            </a:r>
            <a:r>
              <a:rPr lang="en-US" sz="2400" dirty="0" smtClean="0"/>
              <a:t>?“) </a:t>
            </a:r>
          </a:p>
          <a:p>
            <a:pPr marL="0" indent="0" fontAlgn="base">
              <a:lnSpc>
                <a:spcPct val="160000"/>
              </a:lnSpc>
              <a:buNone/>
            </a:pPr>
            <a:r>
              <a:rPr lang="en-US" sz="2400" b="1" dirty="0" smtClean="0"/>
              <a:t>	Error</a:t>
            </a:r>
          </a:p>
          <a:p>
            <a:pPr marL="0" indent="0" fontAlgn="base">
              <a:lnSpc>
                <a:spcPct val="160000"/>
              </a:lnSpc>
              <a:buNone/>
            </a:pPr>
            <a:r>
              <a:rPr lang="en-US" sz="2400" b="1" dirty="0" smtClean="0"/>
              <a:t>Use </a:t>
            </a:r>
            <a:r>
              <a:rPr lang="en-US" sz="2400" b="1" dirty="0"/>
              <a:t>a backward slash</a:t>
            </a:r>
          </a:p>
          <a:p>
            <a:pPr marL="0" indent="0" fontAlgn="base">
              <a:lnSpc>
                <a:spcPct val="100000"/>
              </a:lnSpc>
              <a:buNone/>
            </a:pPr>
            <a:r>
              <a:rPr lang="en-US" sz="2400" dirty="0" smtClean="0"/>
              <a:t>&gt;&gt; </a:t>
            </a:r>
            <a:r>
              <a:rPr lang="en-US" sz="2400" b="1" dirty="0"/>
              <a:t>print</a:t>
            </a:r>
            <a:r>
              <a:rPr lang="en-US" sz="2400" dirty="0"/>
              <a:t>("Hi\</a:t>
            </a:r>
          </a:p>
          <a:p>
            <a:pPr marL="0" indent="0">
              <a:lnSpc>
                <a:spcPct val="100000"/>
              </a:lnSpc>
              <a:buNone/>
            </a:pPr>
            <a:r>
              <a:rPr lang="en-US" sz="2400" dirty="0" smtClean="0"/>
              <a:t>	</a:t>
            </a:r>
            <a:r>
              <a:rPr lang="en-US" sz="2400" dirty="0"/>
              <a:t>How are you?“) </a:t>
            </a:r>
          </a:p>
          <a:p>
            <a:pPr marL="0" indent="0">
              <a:lnSpc>
                <a:spcPct val="160000"/>
              </a:lnSpc>
              <a:buNone/>
            </a:pPr>
            <a:r>
              <a:rPr lang="en-US" sz="2400" b="1" dirty="0"/>
              <a:t>Put the String in Triple Quotes</a:t>
            </a:r>
          </a:p>
          <a:p>
            <a:pPr marL="0" indent="0" fontAlgn="base">
              <a:lnSpc>
                <a:spcPct val="100000"/>
              </a:lnSpc>
              <a:buNone/>
            </a:pPr>
            <a:r>
              <a:rPr lang="en-US" sz="2400" b="1" dirty="0" smtClean="0"/>
              <a:t>&gt;&gt;print</a:t>
            </a:r>
            <a:r>
              <a:rPr lang="en-US" sz="2400" dirty="0"/>
              <a:t>("""Hi</a:t>
            </a:r>
          </a:p>
          <a:p>
            <a:pPr marL="0" indent="0" fontAlgn="base">
              <a:lnSpc>
                <a:spcPct val="100000"/>
              </a:lnSpc>
              <a:buNone/>
            </a:pPr>
            <a:r>
              <a:rPr lang="en-US" sz="2400" dirty="0" smtClean="0"/>
              <a:t>	how </a:t>
            </a:r>
            <a:r>
              <a:rPr lang="en-US" sz="2400" dirty="0"/>
              <a:t>are you?""")</a:t>
            </a:r>
          </a:p>
          <a:p>
            <a:pPr marL="0" indent="0">
              <a:lnSpc>
                <a:spcPct val="160000"/>
              </a:lnSpc>
              <a:buNone/>
            </a:pPr>
            <a:endParaRPr lang="en-US" sz="2400" dirty="0"/>
          </a:p>
          <a:p>
            <a:pPr>
              <a:lnSpc>
                <a:spcPct val="160000"/>
              </a:lnSpc>
            </a:pPr>
            <a:endParaRPr lang="en-IN" sz="2400" dirty="0"/>
          </a:p>
        </p:txBody>
      </p:sp>
    </p:spTree>
    <p:extLst>
      <p:ext uri="{BB962C8B-B14F-4D97-AF65-F5344CB8AC3E}">
        <p14:creationId xmlns:p14="http://schemas.microsoft.com/office/powerpoint/2010/main" val="328816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06" y="202893"/>
            <a:ext cx="10515600" cy="711507"/>
          </a:xfrm>
        </p:spPr>
        <p:txBody>
          <a:bodyPr/>
          <a:lstStyle/>
          <a:p>
            <a:r>
              <a:rPr lang="en-US" b="1" dirty="0" smtClean="0">
                <a:solidFill>
                  <a:srgbClr val="FF0000"/>
                </a:solidFill>
              </a:rPr>
              <a:t>Variables</a:t>
            </a:r>
            <a:endParaRPr lang="en-IN" b="1" dirty="0">
              <a:solidFill>
                <a:srgbClr val="FF0000"/>
              </a:solidFill>
            </a:endParaRPr>
          </a:p>
        </p:txBody>
      </p:sp>
      <p:sp>
        <p:nvSpPr>
          <p:cNvPr id="3" name="Content Placeholder 2"/>
          <p:cNvSpPr>
            <a:spLocks noGrp="1"/>
          </p:cNvSpPr>
          <p:nvPr>
            <p:ph idx="1"/>
          </p:nvPr>
        </p:nvSpPr>
        <p:spPr>
          <a:xfrm>
            <a:off x="322005" y="914400"/>
            <a:ext cx="11609440" cy="5781368"/>
          </a:xfrm>
        </p:spPr>
        <p:txBody>
          <a:bodyPr>
            <a:normAutofit fontScale="92500" lnSpcReduction="20000"/>
          </a:bodyPr>
          <a:lstStyle/>
          <a:p>
            <a:pPr>
              <a:lnSpc>
                <a:spcPct val="150000"/>
              </a:lnSpc>
            </a:pPr>
            <a:r>
              <a:rPr lang="en-US" sz="2400" dirty="0"/>
              <a:t>A variable is a container for a value. </a:t>
            </a:r>
          </a:p>
          <a:p>
            <a:pPr>
              <a:lnSpc>
                <a:spcPct val="150000"/>
              </a:lnSpc>
            </a:pPr>
            <a:r>
              <a:rPr lang="en-US" sz="2400" dirty="0"/>
              <a:t>It can be assigned a name, you can use it to refer to it later in the program. </a:t>
            </a:r>
          </a:p>
          <a:p>
            <a:pPr>
              <a:lnSpc>
                <a:spcPct val="150000"/>
              </a:lnSpc>
            </a:pPr>
            <a:r>
              <a:rPr lang="en-US" sz="2400" dirty="0"/>
              <a:t>Based on the value assigned, the interpreter decides its data type. </a:t>
            </a:r>
          </a:p>
          <a:p>
            <a:pPr>
              <a:lnSpc>
                <a:spcPct val="150000"/>
              </a:lnSpc>
            </a:pPr>
            <a:r>
              <a:rPr lang="en-US" sz="2400" dirty="0"/>
              <a:t>You can always store a different type in a variable</a:t>
            </a:r>
            <a:r>
              <a:rPr lang="en-US" sz="2400" dirty="0" smtClean="0"/>
              <a:t>.</a:t>
            </a:r>
          </a:p>
          <a:p>
            <a:pPr marL="0" indent="0">
              <a:lnSpc>
                <a:spcPct val="150000"/>
              </a:lnSpc>
              <a:buNone/>
            </a:pPr>
            <a:r>
              <a:rPr lang="en-US" sz="2400" b="1" dirty="0" smtClean="0">
                <a:solidFill>
                  <a:srgbClr val="FF0000"/>
                </a:solidFill>
              </a:rPr>
              <a:t>Rules</a:t>
            </a:r>
          </a:p>
          <a:p>
            <a:pPr>
              <a:lnSpc>
                <a:spcPct val="150000"/>
              </a:lnSpc>
            </a:pPr>
            <a:r>
              <a:rPr lang="en-US" sz="2400" dirty="0"/>
              <a:t>Python variables can only begin with a letter(A-Z/a-z) or an underscore</a:t>
            </a:r>
            <a:r>
              <a:rPr lang="en-US" sz="2400" dirty="0" smtClean="0"/>
              <a:t>(_).</a:t>
            </a:r>
          </a:p>
          <a:p>
            <a:pPr>
              <a:lnSpc>
                <a:spcPct val="150000"/>
              </a:lnSpc>
            </a:pPr>
            <a:r>
              <a:rPr lang="en-US" sz="2400" dirty="0"/>
              <a:t>The rest of the identifier may contain letters(A-Z/a-z), underscores(_), and numbers(0-9</a:t>
            </a:r>
            <a:r>
              <a:rPr lang="en-US" sz="2400" dirty="0" smtClean="0"/>
              <a:t>).</a:t>
            </a:r>
          </a:p>
          <a:p>
            <a:pPr>
              <a:lnSpc>
                <a:spcPct val="150000"/>
              </a:lnSpc>
            </a:pPr>
            <a:r>
              <a:rPr lang="en-US" sz="2400" dirty="0"/>
              <a:t>Python is case-sensitive, and so are Python identifiers. Name and name are two different identifiers</a:t>
            </a:r>
            <a:r>
              <a:rPr lang="en-US" sz="2400" dirty="0" smtClean="0"/>
              <a:t>.</a:t>
            </a:r>
          </a:p>
          <a:p>
            <a:pPr>
              <a:lnSpc>
                <a:spcPct val="150000"/>
              </a:lnSpc>
            </a:pPr>
            <a:r>
              <a:rPr lang="en-US" sz="2400" dirty="0"/>
              <a:t>Reserved words (keywords) cannot be used as identifier names.</a:t>
            </a:r>
          </a:p>
          <a:p>
            <a:pPr>
              <a:lnSpc>
                <a:spcPct val="150000"/>
              </a:lnSpc>
            </a:pPr>
            <a:endParaRPr lang="en-IN" sz="2400" dirty="0"/>
          </a:p>
        </p:txBody>
      </p:sp>
    </p:spTree>
    <p:extLst>
      <p:ext uri="{BB962C8B-B14F-4D97-AF65-F5344CB8AC3E}">
        <p14:creationId xmlns:p14="http://schemas.microsoft.com/office/powerpoint/2010/main" val="3352710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194" y="353961"/>
            <a:ext cx="10837606" cy="5823002"/>
          </a:xfrm>
        </p:spPr>
        <p:txBody>
          <a:bodyPr>
            <a:normAutofit lnSpcReduction="10000"/>
          </a:bodyPr>
          <a:lstStyle/>
          <a:p>
            <a:pPr marL="0" indent="0">
              <a:buNone/>
            </a:pPr>
            <a:r>
              <a:rPr lang="en-US" b="1" dirty="0" smtClean="0"/>
              <a:t>Single assignment </a:t>
            </a:r>
          </a:p>
          <a:p>
            <a:pPr marL="0" indent="0">
              <a:buNone/>
            </a:pPr>
            <a:r>
              <a:rPr lang="en-IN" dirty="0" smtClean="0"/>
              <a:t>				age=7</a:t>
            </a:r>
          </a:p>
          <a:p>
            <a:endParaRPr lang="en-US" dirty="0"/>
          </a:p>
          <a:p>
            <a:pPr marL="0" indent="0">
              <a:buNone/>
            </a:pPr>
            <a:r>
              <a:rPr lang="en-US" b="1" dirty="0" smtClean="0"/>
              <a:t>Multiple assignment </a:t>
            </a:r>
          </a:p>
          <a:p>
            <a:pPr marL="0" indent="0">
              <a:lnSpc>
                <a:spcPct val="200000"/>
              </a:lnSpc>
              <a:buNone/>
            </a:pPr>
            <a:r>
              <a:rPr lang="en-IN" dirty="0" smtClean="0"/>
              <a:t>		age, city=21,‘hyderabad‘</a:t>
            </a:r>
          </a:p>
          <a:p>
            <a:pPr marL="0" indent="0">
              <a:lnSpc>
                <a:spcPct val="200000"/>
              </a:lnSpc>
              <a:buNone/>
            </a:pPr>
            <a:r>
              <a:rPr lang="en-IN" dirty="0" smtClean="0"/>
              <a:t>		age=fav=7</a:t>
            </a:r>
          </a:p>
          <a:p>
            <a:pPr marL="0" indent="0">
              <a:lnSpc>
                <a:spcPct val="200000"/>
              </a:lnSpc>
              <a:buNone/>
            </a:pPr>
            <a:r>
              <a:rPr lang="en-IN" b="1" dirty="0" smtClean="0"/>
              <a:t>Deleting Variables</a:t>
            </a:r>
          </a:p>
          <a:p>
            <a:pPr marL="0" indent="0">
              <a:lnSpc>
                <a:spcPct val="200000"/>
              </a:lnSpc>
              <a:buNone/>
            </a:pPr>
            <a:r>
              <a:rPr lang="en-US" dirty="0" smtClean="0"/>
              <a:t>		del age</a:t>
            </a:r>
            <a:endParaRPr lang="en-IN" dirty="0"/>
          </a:p>
        </p:txBody>
      </p:sp>
    </p:spTree>
    <p:extLst>
      <p:ext uri="{BB962C8B-B14F-4D97-AF65-F5344CB8AC3E}">
        <p14:creationId xmlns:p14="http://schemas.microsoft.com/office/powerpoint/2010/main" val="1702845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 y="202892"/>
            <a:ext cx="10515600" cy="564023"/>
          </a:xfrm>
        </p:spPr>
        <p:txBody>
          <a:bodyPr>
            <a:normAutofit fontScale="90000"/>
          </a:bodyPr>
          <a:lstStyle/>
          <a:p>
            <a:r>
              <a:rPr lang="en-US" b="1" dirty="0" smtClean="0">
                <a:solidFill>
                  <a:srgbClr val="FF0000"/>
                </a:solidFill>
              </a:rPr>
              <a:t>Data types</a:t>
            </a:r>
            <a:endParaRPr lang="en-IN" b="1" dirty="0">
              <a:solidFill>
                <a:srgbClr val="FF0000"/>
              </a:solidFill>
            </a:endParaRPr>
          </a:p>
        </p:txBody>
      </p:sp>
      <p:sp>
        <p:nvSpPr>
          <p:cNvPr id="3" name="Content Placeholder 2"/>
          <p:cNvSpPr>
            <a:spLocks noGrp="1"/>
          </p:cNvSpPr>
          <p:nvPr>
            <p:ph idx="1"/>
          </p:nvPr>
        </p:nvSpPr>
        <p:spPr>
          <a:xfrm>
            <a:off x="206477" y="884904"/>
            <a:ext cx="11547988" cy="5292059"/>
          </a:xfrm>
        </p:spPr>
        <p:txBody>
          <a:bodyPr>
            <a:normAutofit/>
          </a:bodyPr>
          <a:lstStyle/>
          <a:p>
            <a:pPr>
              <a:lnSpc>
                <a:spcPct val="150000"/>
              </a:lnSpc>
            </a:pPr>
            <a:r>
              <a:rPr lang="en-US" sz="2400" dirty="0"/>
              <a:t>Although we don’t have to declare a type for </a:t>
            </a:r>
            <a:r>
              <a:rPr lang="en-US" sz="2400" dirty="0">
                <a:hlinkClick r:id="rId2"/>
              </a:rPr>
              <a:t>Python</a:t>
            </a:r>
            <a:r>
              <a:rPr lang="en-US" sz="2400" dirty="0"/>
              <a:t> variables, a value does have a type. </a:t>
            </a:r>
            <a:endParaRPr lang="en-US" sz="2400" dirty="0" smtClean="0"/>
          </a:p>
          <a:p>
            <a:pPr>
              <a:lnSpc>
                <a:spcPct val="150000"/>
              </a:lnSpc>
            </a:pPr>
            <a:r>
              <a:rPr lang="en-US" sz="2400" dirty="0" smtClean="0"/>
              <a:t>This </a:t>
            </a:r>
            <a:r>
              <a:rPr lang="en-US" sz="2400" dirty="0"/>
              <a:t>information is vital to the interpreter. </a:t>
            </a:r>
            <a:endParaRPr lang="en-US" sz="2400" dirty="0" smtClean="0"/>
          </a:p>
          <a:p>
            <a:pPr>
              <a:lnSpc>
                <a:spcPct val="150000"/>
              </a:lnSpc>
            </a:pPr>
            <a:r>
              <a:rPr lang="en-US" sz="2400" dirty="0" smtClean="0"/>
              <a:t>Python </a:t>
            </a:r>
            <a:r>
              <a:rPr lang="en-US" sz="2400" dirty="0"/>
              <a:t>supports the following Python data types</a:t>
            </a:r>
            <a:r>
              <a:rPr lang="en-US" sz="2400" dirty="0" smtClean="0"/>
              <a:t>.</a:t>
            </a:r>
          </a:p>
          <a:p>
            <a:pPr lvl="1">
              <a:lnSpc>
                <a:spcPct val="150000"/>
              </a:lnSpc>
            </a:pPr>
            <a:r>
              <a:rPr lang="en-US" b="1" dirty="0" err="1" smtClean="0"/>
              <a:t>Int</a:t>
            </a:r>
            <a:endParaRPr lang="en-US" b="1" dirty="0" smtClean="0"/>
          </a:p>
          <a:p>
            <a:pPr lvl="1">
              <a:lnSpc>
                <a:spcPct val="150000"/>
              </a:lnSpc>
            </a:pPr>
            <a:r>
              <a:rPr lang="en-US" b="1" dirty="0" smtClean="0"/>
              <a:t>Float</a:t>
            </a:r>
          </a:p>
          <a:p>
            <a:pPr lvl="1">
              <a:lnSpc>
                <a:spcPct val="150000"/>
              </a:lnSpc>
            </a:pPr>
            <a:r>
              <a:rPr lang="en-US" b="1" dirty="0" smtClean="0"/>
              <a:t>Complex</a:t>
            </a:r>
          </a:p>
          <a:p>
            <a:pPr lvl="1">
              <a:lnSpc>
                <a:spcPct val="150000"/>
              </a:lnSpc>
            </a:pPr>
            <a:r>
              <a:rPr lang="en-US" b="1" dirty="0" smtClean="0"/>
              <a:t>Boolean</a:t>
            </a:r>
          </a:p>
          <a:p>
            <a:pPr lvl="1">
              <a:lnSpc>
                <a:spcPct val="150000"/>
              </a:lnSpc>
            </a:pPr>
            <a:r>
              <a:rPr lang="en-US" b="1" dirty="0" smtClean="0"/>
              <a:t>string</a:t>
            </a:r>
          </a:p>
          <a:p>
            <a:pPr marL="0" indent="0">
              <a:lnSpc>
                <a:spcPct val="150000"/>
              </a:lnSpc>
              <a:buNone/>
            </a:pPr>
            <a:endParaRPr lang="en-US" sz="2400" b="1" dirty="0"/>
          </a:p>
        </p:txBody>
      </p:sp>
    </p:spTree>
    <p:extLst>
      <p:ext uri="{BB962C8B-B14F-4D97-AF65-F5344CB8AC3E}">
        <p14:creationId xmlns:p14="http://schemas.microsoft.com/office/powerpoint/2010/main" val="2176250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9056"/>
          </a:xfrm>
        </p:spPr>
        <p:txBody>
          <a:bodyPr>
            <a:normAutofit fontScale="90000"/>
          </a:bodyPr>
          <a:lstStyle/>
          <a:p>
            <a:r>
              <a:rPr lang="en-US" b="1" dirty="0" smtClean="0"/>
              <a:t>PYTHON NUMBERS</a:t>
            </a:r>
            <a:endParaRPr lang="en-IN" b="1" dirty="0"/>
          </a:p>
        </p:txBody>
      </p:sp>
      <p:sp>
        <p:nvSpPr>
          <p:cNvPr id="3" name="Content Placeholder 2"/>
          <p:cNvSpPr>
            <a:spLocks noGrp="1"/>
          </p:cNvSpPr>
          <p:nvPr>
            <p:ph idx="1"/>
          </p:nvPr>
        </p:nvSpPr>
        <p:spPr>
          <a:xfrm>
            <a:off x="516194" y="634182"/>
            <a:ext cx="11675806" cy="6223818"/>
          </a:xfrm>
        </p:spPr>
        <p:txBody>
          <a:bodyPr>
            <a:normAutofit fontScale="92500" lnSpcReduction="10000"/>
          </a:bodyPr>
          <a:lstStyle/>
          <a:p>
            <a:pPr marL="0" indent="0" fontAlgn="base">
              <a:lnSpc>
                <a:spcPct val="150000"/>
              </a:lnSpc>
              <a:buNone/>
            </a:pPr>
            <a:r>
              <a:rPr lang="en-US" sz="2400" b="1" dirty="0" err="1">
                <a:solidFill>
                  <a:srgbClr val="FF0000"/>
                </a:solidFill>
              </a:rPr>
              <a:t>int</a:t>
            </a:r>
            <a:endParaRPr lang="en-US" sz="2400" b="1" dirty="0">
              <a:solidFill>
                <a:srgbClr val="FF0000"/>
              </a:solidFill>
            </a:endParaRPr>
          </a:p>
          <a:p>
            <a:pPr marL="0" indent="0" fontAlgn="base">
              <a:lnSpc>
                <a:spcPct val="150000"/>
              </a:lnSpc>
              <a:buNone/>
            </a:pPr>
            <a:r>
              <a:rPr lang="en-US" sz="2400" dirty="0" err="1"/>
              <a:t>int</a:t>
            </a:r>
            <a:r>
              <a:rPr lang="en-US" sz="2400" dirty="0"/>
              <a:t> stands for integer. </a:t>
            </a:r>
            <a:r>
              <a:rPr lang="en-US" sz="2400" dirty="0" smtClean="0"/>
              <a:t>     This </a:t>
            </a:r>
            <a:r>
              <a:rPr lang="en-US" sz="2400" dirty="0"/>
              <a:t>Python Data Type holds signed integers. </a:t>
            </a:r>
            <a:endParaRPr lang="en-US" sz="2400" dirty="0" smtClean="0"/>
          </a:p>
          <a:p>
            <a:pPr marL="0" indent="0" fontAlgn="base">
              <a:lnSpc>
                <a:spcPct val="150000"/>
              </a:lnSpc>
              <a:buNone/>
            </a:pPr>
            <a:r>
              <a:rPr lang="en-US" sz="2400" dirty="0" smtClean="0"/>
              <a:t>We </a:t>
            </a:r>
            <a:r>
              <a:rPr lang="en-US" sz="2400" dirty="0"/>
              <a:t>can use the </a:t>
            </a:r>
            <a:r>
              <a:rPr lang="en-US" sz="2400" b="1" dirty="0"/>
              <a:t>type()</a:t>
            </a:r>
            <a:r>
              <a:rPr lang="en-US" sz="2400" dirty="0"/>
              <a:t> function to find which class it belongs to.</a:t>
            </a:r>
          </a:p>
          <a:p>
            <a:pPr marL="0" indent="0">
              <a:buNone/>
            </a:pPr>
            <a:r>
              <a:rPr lang="en-US" dirty="0" smtClean="0"/>
              <a:t>Example : a=-7      Type (a)</a:t>
            </a:r>
          </a:p>
          <a:p>
            <a:pPr marL="0" indent="0" fontAlgn="base">
              <a:lnSpc>
                <a:spcPct val="150000"/>
              </a:lnSpc>
              <a:buNone/>
            </a:pPr>
            <a:r>
              <a:rPr lang="en-US" b="1" dirty="0">
                <a:solidFill>
                  <a:srgbClr val="FF0000"/>
                </a:solidFill>
              </a:rPr>
              <a:t>float</a:t>
            </a:r>
          </a:p>
          <a:p>
            <a:pPr fontAlgn="base">
              <a:lnSpc>
                <a:spcPct val="150000"/>
              </a:lnSpc>
            </a:pPr>
            <a:r>
              <a:rPr lang="en-US" dirty="0"/>
              <a:t>This Python Data Type holds floating-point real values. </a:t>
            </a:r>
            <a:endParaRPr lang="en-US" dirty="0" smtClean="0"/>
          </a:p>
          <a:p>
            <a:pPr fontAlgn="base">
              <a:lnSpc>
                <a:spcPct val="150000"/>
              </a:lnSpc>
            </a:pPr>
            <a:r>
              <a:rPr lang="en-US" dirty="0" smtClean="0"/>
              <a:t>An </a:t>
            </a:r>
            <a:r>
              <a:rPr lang="en-US" dirty="0" err="1"/>
              <a:t>int</a:t>
            </a:r>
            <a:r>
              <a:rPr lang="en-US" dirty="0"/>
              <a:t> can only store the number 3, but float can store 3.25 if you want</a:t>
            </a:r>
            <a:r>
              <a:rPr lang="en-US" dirty="0" smtClean="0"/>
              <a:t>.</a:t>
            </a:r>
          </a:p>
          <a:p>
            <a:pPr marL="0" indent="0" fontAlgn="base">
              <a:buNone/>
            </a:pPr>
            <a:r>
              <a:rPr lang="en-US" b="1" dirty="0">
                <a:solidFill>
                  <a:srgbClr val="FF0000"/>
                </a:solidFill>
              </a:rPr>
              <a:t>complex</a:t>
            </a:r>
          </a:p>
          <a:p>
            <a:pPr fontAlgn="base">
              <a:lnSpc>
                <a:spcPct val="160000"/>
              </a:lnSpc>
            </a:pPr>
            <a:r>
              <a:rPr lang="en-US" dirty="0"/>
              <a:t>This Python Data type holds a complex number. A complex number looks like this: </a:t>
            </a:r>
            <a:r>
              <a:rPr lang="en-US" dirty="0" err="1"/>
              <a:t>a+bj</a:t>
            </a:r>
            <a:r>
              <a:rPr lang="en-US" dirty="0"/>
              <a:t> Here, a and b are the real parts of the number, and j is imaginary.</a:t>
            </a:r>
          </a:p>
          <a:p>
            <a:pPr fontAlgn="base">
              <a:lnSpc>
                <a:spcPct val="150000"/>
              </a:lnSpc>
            </a:pPr>
            <a:endParaRPr lang="en-US" dirty="0"/>
          </a:p>
          <a:p>
            <a:pPr marL="0" indent="0">
              <a:buNone/>
            </a:pPr>
            <a:endParaRPr lang="en-IN" dirty="0"/>
          </a:p>
        </p:txBody>
      </p:sp>
    </p:spTree>
    <p:extLst>
      <p:ext uri="{BB962C8B-B14F-4D97-AF65-F5344CB8AC3E}">
        <p14:creationId xmlns:p14="http://schemas.microsoft.com/office/powerpoint/2010/main" val="2909388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IN" b="1" dirty="0" smtClean="0"/>
              <a:t>Strings</a:t>
            </a:r>
            <a:endParaRPr lang="en-IN" b="1" dirty="0"/>
          </a:p>
        </p:txBody>
      </p:sp>
      <p:sp>
        <p:nvSpPr>
          <p:cNvPr id="3" name="Content Placeholder 2"/>
          <p:cNvSpPr>
            <a:spLocks noGrp="1"/>
          </p:cNvSpPr>
          <p:nvPr>
            <p:ph idx="1"/>
          </p:nvPr>
        </p:nvSpPr>
        <p:spPr>
          <a:xfrm>
            <a:off x="235974" y="914400"/>
            <a:ext cx="11798710" cy="5781368"/>
          </a:xfrm>
        </p:spPr>
        <p:txBody>
          <a:bodyPr/>
          <a:lstStyle/>
          <a:p>
            <a:pPr>
              <a:lnSpc>
                <a:spcPct val="150000"/>
              </a:lnSpc>
            </a:pPr>
            <a:r>
              <a:rPr lang="en-US" dirty="0"/>
              <a:t>A string is a sequence of characters. </a:t>
            </a:r>
            <a:endParaRPr lang="en-US" dirty="0" smtClean="0"/>
          </a:p>
          <a:p>
            <a:pPr>
              <a:lnSpc>
                <a:spcPct val="150000"/>
              </a:lnSpc>
            </a:pPr>
            <a:r>
              <a:rPr lang="en-US" dirty="0" smtClean="0"/>
              <a:t>Python </a:t>
            </a:r>
            <a:r>
              <a:rPr lang="en-US" dirty="0"/>
              <a:t>does not have a char data type, unlike C++ or Java. </a:t>
            </a:r>
            <a:endParaRPr lang="en-US" dirty="0" smtClean="0"/>
          </a:p>
          <a:p>
            <a:pPr>
              <a:lnSpc>
                <a:spcPct val="150000"/>
              </a:lnSpc>
            </a:pPr>
            <a:r>
              <a:rPr lang="en-US" dirty="0" smtClean="0"/>
              <a:t>You </a:t>
            </a:r>
            <a:r>
              <a:rPr lang="en-US" dirty="0"/>
              <a:t>can delimit a string using </a:t>
            </a:r>
            <a:r>
              <a:rPr lang="en-US" b="1" dirty="0"/>
              <a:t>single quotes or double-quotes</a:t>
            </a:r>
            <a:r>
              <a:rPr lang="en-US" dirty="0"/>
              <a:t>.</a:t>
            </a:r>
            <a:endParaRPr lang="en-IN" dirty="0"/>
          </a:p>
        </p:txBody>
      </p:sp>
    </p:spTree>
    <p:extLst>
      <p:ext uri="{BB962C8B-B14F-4D97-AF65-F5344CB8AC3E}">
        <p14:creationId xmlns:p14="http://schemas.microsoft.com/office/powerpoint/2010/main" val="1636336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b="1" dirty="0"/>
          </a:p>
        </p:txBody>
      </p:sp>
      <p:sp>
        <p:nvSpPr>
          <p:cNvPr id="3" name="Content Placeholder 2"/>
          <p:cNvSpPr>
            <a:spLocks noGrp="1"/>
          </p:cNvSpPr>
          <p:nvPr>
            <p:ph idx="1"/>
          </p:nvPr>
        </p:nvSpPr>
        <p:spPr>
          <a:xfrm>
            <a:off x="235974" y="914400"/>
            <a:ext cx="11798710" cy="5781368"/>
          </a:xfrm>
        </p:spPr>
        <p:txBody>
          <a:bodyPr/>
          <a:lstStyle/>
          <a:p>
            <a:pPr marL="0" indent="0" fontAlgn="base">
              <a:buNone/>
            </a:pPr>
            <a:r>
              <a:rPr lang="en-US" b="1" dirty="0" smtClean="0"/>
              <a:t>Sets</a:t>
            </a:r>
          </a:p>
          <a:p>
            <a:pPr fontAlgn="base"/>
            <a:r>
              <a:rPr lang="en-US" dirty="0" smtClean="0"/>
              <a:t>A </a:t>
            </a:r>
            <a:r>
              <a:rPr lang="en-US" dirty="0"/>
              <a:t>set can have a list of values. Define it using curly braces.</a:t>
            </a:r>
          </a:p>
          <a:p>
            <a:pPr lvl="1"/>
            <a:r>
              <a:rPr lang="en-US" dirty="0"/>
              <a:t>a={1,2,3}</a:t>
            </a:r>
            <a:endParaRPr lang="en-US" dirty="0" smtClean="0"/>
          </a:p>
          <a:p>
            <a:pPr marL="0" indent="0" fontAlgn="base">
              <a:buNone/>
            </a:pPr>
            <a:r>
              <a:rPr lang="en-US" b="1" dirty="0" err="1" smtClean="0"/>
              <a:t>str</a:t>
            </a:r>
            <a:r>
              <a:rPr lang="en-US" b="1" dirty="0"/>
              <a:t>()</a:t>
            </a:r>
          </a:p>
          <a:p>
            <a:pPr fontAlgn="base"/>
            <a:r>
              <a:rPr lang="en-US" dirty="0"/>
              <a:t>It converts the value into a string.</a:t>
            </a:r>
          </a:p>
          <a:p>
            <a:endParaRPr lang="en-US" dirty="0" smtClean="0"/>
          </a:p>
          <a:p>
            <a:r>
              <a:rPr lang="en-US" b="1" dirty="0"/>
              <a:t>bool</a:t>
            </a:r>
            <a:endParaRPr lang="en-US" dirty="0" smtClean="0"/>
          </a:p>
          <a:p>
            <a:r>
              <a:rPr lang="en-US" dirty="0" smtClean="0"/>
              <a:t>A </a:t>
            </a:r>
            <a:r>
              <a:rPr lang="en-US" dirty="0"/>
              <a:t>Boolean value can be True or False</a:t>
            </a:r>
            <a:r>
              <a:rPr lang="en-US" dirty="0" smtClean="0"/>
              <a:t>.</a:t>
            </a:r>
          </a:p>
          <a:p>
            <a:pPr lvl="1"/>
            <a:r>
              <a:rPr lang="en-US" dirty="0" smtClean="0"/>
              <a:t>A=2&gt;1</a:t>
            </a:r>
          </a:p>
          <a:p>
            <a:pPr lvl="1"/>
            <a:r>
              <a:rPr lang="en-US" dirty="0" smtClean="0"/>
              <a:t>Type(A)</a:t>
            </a:r>
          </a:p>
        </p:txBody>
      </p:sp>
    </p:spTree>
    <p:extLst>
      <p:ext uri="{BB962C8B-B14F-4D97-AF65-F5344CB8AC3E}">
        <p14:creationId xmlns:p14="http://schemas.microsoft.com/office/powerpoint/2010/main" val="1246509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dirty="0" smtClean="0"/>
              <a:t>Conversion	</a:t>
            </a:r>
            <a:endParaRPr lang="en-IN" dirty="0"/>
          </a:p>
        </p:txBody>
      </p:sp>
      <p:sp>
        <p:nvSpPr>
          <p:cNvPr id="3" name="Content Placeholder 2"/>
          <p:cNvSpPr>
            <a:spLocks noGrp="1"/>
          </p:cNvSpPr>
          <p:nvPr>
            <p:ph idx="1"/>
          </p:nvPr>
        </p:nvSpPr>
        <p:spPr>
          <a:xfrm>
            <a:off x="235974" y="914400"/>
            <a:ext cx="11798710" cy="5781368"/>
          </a:xfrm>
        </p:spPr>
        <p:txBody>
          <a:bodyPr/>
          <a:lstStyle/>
          <a:p>
            <a:r>
              <a:rPr lang="en-US" dirty="0" err="1" smtClean="0"/>
              <a:t>Int</a:t>
            </a:r>
            <a:r>
              <a:rPr lang="en-US" dirty="0" smtClean="0"/>
              <a:t>(10.34)</a:t>
            </a:r>
          </a:p>
          <a:p>
            <a:r>
              <a:rPr lang="en-US" dirty="0" smtClean="0"/>
              <a:t>Float(10)</a:t>
            </a:r>
          </a:p>
          <a:p>
            <a:r>
              <a:rPr lang="en-US" dirty="0" smtClean="0"/>
              <a:t>Complex(10)</a:t>
            </a:r>
          </a:p>
          <a:p>
            <a:r>
              <a:rPr lang="en-US" dirty="0" smtClean="0"/>
              <a:t>Bin(2)   ## binary</a:t>
            </a:r>
          </a:p>
          <a:p>
            <a:r>
              <a:rPr lang="en-US" dirty="0" smtClean="0"/>
              <a:t>Oct(8)  ## octal</a:t>
            </a:r>
          </a:p>
          <a:p>
            <a:r>
              <a:rPr lang="en-US" dirty="0" smtClean="0"/>
              <a:t>Hex(A)</a:t>
            </a:r>
            <a:endParaRPr lang="en-IN" dirty="0"/>
          </a:p>
        </p:txBody>
      </p:sp>
    </p:spTree>
    <p:extLst>
      <p:ext uri="{BB962C8B-B14F-4D97-AF65-F5344CB8AC3E}">
        <p14:creationId xmlns:p14="http://schemas.microsoft.com/office/powerpoint/2010/main" val="3885591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2010"/>
          </a:xfrm>
        </p:spPr>
        <p:txBody>
          <a:bodyPr>
            <a:normAutofit fontScale="90000"/>
          </a:bodyPr>
          <a:lstStyle/>
          <a:p>
            <a:r>
              <a:rPr lang="en-US" b="1" dirty="0">
                <a:solidFill>
                  <a:srgbClr val="FF0000"/>
                </a:solidFill>
              </a:rPr>
              <a:t>What is Python?</a:t>
            </a:r>
            <a:r>
              <a:rPr lang="en-US" dirty="0"/>
              <a:t/>
            </a:r>
            <a:br>
              <a:rPr lang="en-US" dirty="0"/>
            </a:br>
            <a:endParaRPr lang="en-IN" dirty="0"/>
          </a:p>
        </p:txBody>
      </p:sp>
      <p:sp>
        <p:nvSpPr>
          <p:cNvPr id="3" name="Content Placeholder 2"/>
          <p:cNvSpPr>
            <a:spLocks noGrp="1"/>
          </p:cNvSpPr>
          <p:nvPr>
            <p:ph idx="1"/>
          </p:nvPr>
        </p:nvSpPr>
        <p:spPr>
          <a:xfrm>
            <a:off x="280219" y="1047136"/>
            <a:ext cx="11547987" cy="5129827"/>
          </a:xfrm>
        </p:spPr>
        <p:txBody>
          <a:bodyPr>
            <a:normAutofit fontScale="92500" lnSpcReduction="20000"/>
          </a:bodyPr>
          <a:lstStyle/>
          <a:p>
            <a:pPr fontAlgn="base">
              <a:lnSpc>
                <a:spcPct val="150000"/>
              </a:lnSpc>
            </a:pPr>
            <a:r>
              <a:rPr lang="en-US" dirty="0" smtClean="0"/>
              <a:t>The</a:t>
            </a:r>
            <a:r>
              <a:rPr lang="en-US" dirty="0"/>
              <a:t> </a:t>
            </a:r>
            <a:r>
              <a:rPr lang="en-US" b="1" dirty="0"/>
              <a:t>Python</a:t>
            </a:r>
            <a:r>
              <a:rPr lang="en-US" dirty="0"/>
              <a:t> </a:t>
            </a:r>
            <a:r>
              <a:rPr lang="en-US" b="1" dirty="0"/>
              <a:t>programming language</a:t>
            </a:r>
            <a:r>
              <a:rPr lang="en-US" dirty="0"/>
              <a:t> is an object-oriented language, which means that it can model real-world entities. </a:t>
            </a:r>
            <a:endParaRPr lang="en-US" dirty="0" smtClean="0"/>
          </a:p>
          <a:p>
            <a:pPr fontAlgn="base">
              <a:lnSpc>
                <a:spcPct val="150000"/>
              </a:lnSpc>
            </a:pPr>
            <a:r>
              <a:rPr lang="en-US" dirty="0" smtClean="0"/>
              <a:t>It </a:t>
            </a:r>
            <a:r>
              <a:rPr lang="en-US" dirty="0"/>
              <a:t>is also dynamically-typed because it carries out type-checking at runtime. </a:t>
            </a:r>
            <a:endParaRPr lang="en-US" dirty="0" smtClean="0"/>
          </a:p>
          <a:p>
            <a:pPr fontAlgn="base">
              <a:lnSpc>
                <a:spcPct val="150000"/>
              </a:lnSpc>
            </a:pPr>
            <a:r>
              <a:rPr lang="en-US" dirty="0" smtClean="0"/>
              <a:t>It </a:t>
            </a:r>
            <a:r>
              <a:rPr lang="en-US" dirty="0"/>
              <a:t>does so to make sure that the type of construct matches what we expect it to be. </a:t>
            </a:r>
            <a:endParaRPr lang="en-US" dirty="0" smtClean="0"/>
          </a:p>
          <a:p>
            <a:pPr fontAlgn="base">
              <a:lnSpc>
                <a:spcPct val="150000"/>
              </a:lnSpc>
            </a:pPr>
            <a:r>
              <a:rPr lang="en-US" dirty="0" smtClean="0"/>
              <a:t>The </a:t>
            </a:r>
            <a:r>
              <a:rPr lang="en-US" dirty="0"/>
              <a:t>distinctive feature of Python is that it is an interpreted language. </a:t>
            </a:r>
            <a:endParaRPr lang="en-US" dirty="0" smtClean="0"/>
          </a:p>
          <a:p>
            <a:pPr fontAlgn="base">
              <a:lnSpc>
                <a:spcPct val="150000"/>
              </a:lnSpc>
            </a:pPr>
            <a:r>
              <a:rPr lang="en-US" dirty="0" smtClean="0"/>
              <a:t>The </a:t>
            </a:r>
            <a:r>
              <a:rPr lang="en-US" dirty="0"/>
              <a:t>Python </a:t>
            </a:r>
            <a:r>
              <a:rPr lang="en-US" b="1" dirty="0"/>
              <a:t>IDLE</a:t>
            </a:r>
            <a:r>
              <a:rPr lang="en-US" dirty="0"/>
              <a:t> (Integrated Development Environment) executes instructions one line at a time. </a:t>
            </a:r>
            <a:endParaRPr lang="en-US" dirty="0" smtClean="0"/>
          </a:p>
          <a:p>
            <a:pPr fontAlgn="base">
              <a:lnSpc>
                <a:spcPct val="150000"/>
              </a:lnSpc>
            </a:pPr>
            <a:r>
              <a:rPr lang="en-US" i="1" dirty="0" smtClean="0"/>
              <a:t>This </a:t>
            </a:r>
            <a:r>
              <a:rPr lang="en-US" i="1" dirty="0"/>
              <a:t>also lets us use it as a calculator.</a:t>
            </a:r>
            <a:endParaRPr lang="en-US" dirty="0"/>
          </a:p>
          <a:p>
            <a:endParaRPr lang="en-IN" dirty="0"/>
          </a:p>
        </p:txBody>
      </p:sp>
    </p:spTree>
    <p:extLst>
      <p:ext uri="{BB962C8B-B14F-4D97-AF65-F5344CB8AC3E}">
        <p14:creationId xmlns:p14="http://schemas.microsoft.com/office/powerpoint/2010/main" val="3645407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normAutofit lnSpcReduction="10000"/>
          </a:bodyPr>
          <a:lstStyle/>
          <a:p>
            <a:pPr fontAlgn="base">
              <a:lnSpc>
                <a:spcPct val="150000"/>
              </a:lnSpc>
            </a:pPr>
            <a:r>
              <a:rPr lang="en-US" b="1" dirty="0" err="1"/>
              <a:t>isinstance</a:t>
            </a:r>
            <a:r>
              <a:rPr lang="en-US" b="1" dirty="0"/>
              <a:t>() function</a:t>
            </a:r>
            <a:endParaRPr lang="en-US" dirty="0"/>
          </a:p>
          <a:p>
            <a:pPr fontAlgn="base">
              <a:lnSpc>
                <a:spcPct val="150000"/>
              </a:lnSpc>
            </a:pPr>
            <a:r>
              <a:rPr lang="en-US" dirty="0"/>
              <a:t>It takes two arguments. The first is the construct(ex- a variable or a list), and the second is a class. It returns True or False based on whether the construct belongs to that class. Suppose we want to check if ‘a’ belongs to class bool. We write the following code for the same</a:t>
            </a:r>
            <a:r>
              <a:rPr lang="en-US" dirty="0" smtClean="0"/>
              <a:t>.</a:t>
            </a:r>
          </a:p>
          <a:p>
            <a:pPr fontAlgn="base">
              <a:lnSpc>
                <a:spcPct val="150000"/>
              </a:lnSpc>
            </a:pPr>
            <a:r>
              <a:rPr lang="en-US" dirty="0" smtClean="0"/>
              <a:t>Syntax	(variable, type)</a:t>
            </a:r>
            <a:endParaRPr lang="en-US" dirty="0"/>
          </a:p>
          <a:p>
            <a:pPr lvl="2" fontAlgn="base">
              <a:lnSpc>
                <a:spcPct val="150000"/>
              </a:lnSpc>
            </a:pPr>
            <a:r>
              <a:rPr lang="en-US" dirty="0" smtClean="0"/>
              <a:t>Like in r is. Function  </a:t>
            </a:r>
            <a:endParaRPr lang="en-US" dirty="0"/>
          </a:p>
          <a:p>
            <a:pPr>
              <a:lnSpc>
                <a:spcPct val="150000"/>
              </a:lnSpc>
            </a:pPr>
            <a:r>
              <a:rPr lang="en-US" dirty="0"/>
              <a:t/>
            </a:r>
            <a:br>
              <a:rPr lang="en-US" dirty="0"/>
            </a:br>
            <a:endParaRPr lang="en-IN" dirty="0"/>
          </a:p>
        </p:txBody>
      </p:sp>
    </p:spTree>
    <p:extLst>
      <p:ext uri="{BB962C8B-B14F-4D97-AF65-F5344CB8AC3E}">
        <p14:creationId xmlns:p14="http://schemas.microsoft.com/office/powerpoint/2010/main" val="1949464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b="1" dirty="0" smtClean="0"/>
              <a:t>Operators</a:t>
            </a:r>
            <a:r>
              <a:rPr lang="en-US" dirty="0" smtClean="0"/>
              <a:t>	</a:t>
            </a:r>
            <a:endParaRPr lang="en-IN" dirty="0"/>
          </a:p>
        </p:txBody>
      </p:sp>
      <p:sp>
        <p:nvSpPr>
          <p:cNvPr id="3" name="Content Placeholder 2"/>
          <p:cNvSpPr>
            <a:spLocks noGrp="1"/>
          </p:cNvSpPr>
          <p:nvPr>
            <p:ph idx="1"/>
          </p:nvPr>
        </p:nvSpPr>
        <p:spPr>
          <a:xfrm>
            <a:off x="235974" y="914400"/>
            <a:ext cx="11798710" cy="5781368"/>
          </a:xfrm>
        </p:spPr>
        <p:txBody>
          <a:bodyPr/>
          <a:lstStyle/>
          <a:p>
            <a:r>
              <a:rPr lang="en-US" dirty="0" smtClean="0"/>
              <a:t>Arithmetic</a:t>
            </a:r>
          </a:p>
          <a:p>
            <a:r>
              <a:rPr lang="en-US" dirty="0" smtClean="0"/>
              <a:t>Relational</a:t>
            </a:r>
          </a:p>
          <a:p>
            <a:r>
              <a:rPr lang="en-US" dirty="0" smtClean="0"/>
              <a:t>Assignment</a:t>
            </a:r>
          </a:p>
          <a:p>
            <a:r>
              <a:rPr lang="en-US" dirty="0" smtClean="0"/>
              <a:t>Logical</a:t>
            </a:r>
          </a:p>
          <a:p>
            <a:r>
              <a:rPr lang="en-US" dirty="0" smtClean="0"/>
              <a:t>Bitwise</a:t>
            </a:r>
          </a:p>
          <a:p>
            <a:r>
              <a:rPr lang="en-US" dirty="0" smtClean="0"/>
              <a:t>Membership</a:t>
            </a:r>
          </a:p>
          <a:p>
            <a:r>
              <a:rPr lang="en-US" dirty="0" smtClean="0"/>
              <a:t>identity</a:t>
            </a:r>
            <a:endParaRPr lang="en-IN" dirty="0"/>
          </a:p>
        </p:txBody>
      </p:sp>
    </p:spTree>
    <p:extLst>
      <p:ext uri="{BB962C8B-B14F-4D97-AF65-F5344CB8AC3E}">
        <p14:creationId xmlns:p14="http://schemas.microsoft.com/office/powerpoint/2010/main" val="2088116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974" y="250723"/>
            <a:ext cx="11798710" cy="6445045"/>
          </a:xfrm>
        </p:spPr>
        <p:txBody>
          <a:bodyPr>
            <a:normAutofit/>
          </a:bodyPr>
          <a:lstStyle/>
          <a:p>
            <a:pPr marL="0" indent="0" algn="ctr" fontAlgn="base">
              <a:buNone/>
            </a:pPr>
            <a:r>
              <a:rPr lang="en-US" sz="3200" b="1" dirty="0" smtClean="0">
                <a:solidFill>
                  <a:srgbClr val="FF0000"/>
                </a:solidFill>
              </a:rPr>
              <a:t>Arithmetic Operators</a:t>
            </a:r>
          </a:p>
          <a:p>
            <a:pPr fontAlgn="base">
              <a:lnSpc>
                <a:spcPct val="150000"/>
              </a:lnSpc>
            </a:pPr>
            <a:r>
              <a:rPr lang="en-US" dirty="0"/>
              <a:t>These Python arithmetic operators include Python operators for basic mathematical operations.</a:t>
            </a:r>
            <a:endParaRPr lang="en-US" b="1" dirty="0" smtClean="0"/>
          </a:p>
          <a:p>
            <a:pPr fontAlgn="base"/>
            <a:r>
              <a:rPr lang="en-US" b="1" dirty="0" smtClean="0"/>
              <a:t>Addition(+)      	 </a:t>
            </a:r>
            <a:r>
              <a:rPr lang="en-US" dirty="0" smtClean="0"/>
              <a:t>Adds </a:t>
            </a:r>
            <a:r>
              <a:rPr lang="en-US" dirty="0"/>
              <a:t>the values on either side of the operator</a:t>
            </a:r>
            <a:r>
              <a:rPr lang="en-US" dirty="0" smtClean="0"/>
              <a:t>.</a:t>
            </a:r>
          </a:p>
          <a:p>
            <a:pPr fontAlgn="base"/>
            <a:r>
              <a:rPr lang="en-US" b="1" dirty="0"/>
              <a:t> Subtraction</a:t>
            </a:r>
            <a:r>
              <a:rPr lang="en-US" b="1" dirty="0" smtClean="0"/>
              <a:t>(-) 	</a:t>
            </a:r>
            <a:r>
              <a:rPr lang="en-US" dirty="0" smtClean="0"/>
              <a:t>Subtracts </a:t>
            </a:r>
            <a:r>
              <a:rPr lang="en-US" dirty="0"/>
              <a:t>the value on the right from the one on the left</a:t>
            </a:r>
            <a:r>
              <a:rPr lang="en-US" dirty="0" smtClean="0"/>
              <a:t>.</a:t>
            </a:r>
          </a:p>
          <a:p>
            <a:pPr fontAlgn="base"/>
            <a:r>
              <a:rPr lang="en-US" b="1" dirty="0"/>
              <a:t>Multiplication</a:t>
            </a:r>
            <a:r>
              <a:rPr lang="en-US" b="1" dirty="0" smtClean="0"/>
              <a:t>(*)		</a:t>
            </a:r>
            <a:r>
              <a:rPr lang="en-US" dirty="0" smtClean="0"/>
              <a:t>Multiplies </a:t>
            </a:r>
            <a:r>
              <a:rPr lang="en-US" dirty="0"/>
              <a:t>the values on either side of the operator.</a:t>
            </a:r>
          </a:p>
          <a:p>
            <a:pPr fontAlgn="base"/>
            <a:r>
              <a:rPr lang="en-US" b="1" dirty="0"/>
              <a:t>Division</a:t>
            </a:r>
            <a:r>
              <a:rPr lang="en-US" b="1" dirty="0" smtClean="0"/>
              <a:t>(/) 	</a:t>
            </a:r>
            <a:r>
              <a:rPr lang="en-US" dirty="0" smtClean="0"/>
              <a:t>Divides </a:t>
            </a:r>
            <a:r>
              <a:rPr lang="en-US" dirty="0"/>
              <a:t>the value on the left by the one on the right. </a:t>
            </a:r>
            <a:r>
              <a:rPr lang="en-US" dirty="0" smtClean="0"/>
              <a:t>\</a:t>
            </a:r>
          </a:p>
          <a:p>
            <a:pPr marL="0" indent="0" fontAlgn="base">
              <a:buNone/>
            </a:pPr>
            <a:r>
              <a:rPr lang="en-US" b="1" dirty="0" smtClean="0"/>
              <a:t>		Note </a:t>
            </a:r>
            <a:r>
              <a:rPr lang="en-US" dirty="0"/>
              <a:t>that division results in a floating-point value.</a:t>
            </a:r>
          </a:p>
          <a:p>
            <a:pPr fontAlgn="base"/>
            <a:r>
              <a:rPr lang="en-US" b="1" dirty="0"/>
              <a:t>Exponentiation</a:t>
            </a:r>
            <a:r>
              <a:rPr lang="en-US" b="1" dirty="0" smtClean="0"/>
              <a:t>(**)   </a:t>
            </a:r>
            <a:r>
              <a:rPr lang="en-US" dirty="0" smtClean="0"/>
              <a:t>Raises </a:t>
            </a:r>
            <a:r>
              <a:rPr lang="en-US" dirty="0"/>
              <a:t>the first number to the power of the second.</a:t>
            </a:r>
          </a:p>
          <a:p>
            <a:pPr fontAlgn="base"/>
            <a:r>
              <a:rPr lang="en-US" b="1" dirty="0"/>
              <a:t>Floor Division</a:t>
            </a:r>
            <a:r>
              <a:rPr lang="en-US" b="1" dirty="0" smtClean="0"/>
              <a:t>(//) </a:t>
            </a:r>
            <a:r>
              <a:rPr lang="en-US" dirty="0" smtClean="0"/>
              <a:t>Divides </a:t>
            </a:r>
            <a:r>
              <a:rPr lang="en-US" dirty="0"/>
              <a:t>and returns the integer value of the quotient. It dumps the digits after the decimal.</a:t>
            </a:r>
          </a:p>
          <a:p>
            <a:pPr fontAlgn="base"/>
            <a:r>
              <a:rPr lang="en-US" b="1" dirty="0"/>
              <a:t>Modulus</a:t>
            </a:r>
            <a:r>
              <a:rPr lang="en-US" b="1" dirty="0" smtClean="0"/>
              <a:t>(%)    </a:t>
            </a:r>
            <a:r>
              <a:rPr lang="en-US" dirty="0" smtClean="0"/>
              <a:t>Divides </a:t>
            </a:r>
            <a:r>
              <a:rPr lang="en-US" dirty="0"/>
              <a:t>and returns the value of the remainder.</a:t>
            </a:r>
          </a:p>
          <a:p>
            <a:pPr marL="0" indent="0">
              <a:buNone/>
            </a:pPr>
            <a:endParaRPr lang="en-US" dirty="0"/>
          </a:p>
          <a:p>
            <a:pPr marL="0" indent="0" fontAlgn="base">
              <a:buNone/>
            </a:pPr>
            <a:endParaRPr lang="en-US" dirty="0"/>
          </a:p>
          <a:p>
            <a:pPr marL="0" indent="0">
              <a:buNone/>
            </a:pPr>
            <a:endParaRPr lang="en-IN" dirty="0"/>
          </a:p>
        </p:txBody>
      </p:sp>
    </p:spTree>
    <p:extLst>
      <p:ext uri="{BB962C8B-B14F-4D97-AF65-F5344CB8AC3E}">
        <p14:creationId xmlns:p14="http://schemas.microsoft.com/office/powerpoint/2010/main" val="3377607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pPr algn="ctr"/>
            <a:r>
              <a:rPr lang="en-US" b="1" dirty="0" smtClean="0">
                <a:solidFill>
                  <a:srgbClr val="FF0000"/>
                </a:solidFill>
              </a:rPr>
              <a:t>Relational operator   output TRUE/ FALSE</a:t>
            </a:r>
            <a:endParaRPr lang="en-IN" b="1" dirty="0">
              <a:solidFill>
                <a:srgbClr val="FF0000"/>
              </a:solidFill>
            </a:endParaRPr>
          </a:p>
        </p:txBody>
      </p:sp>
      <p:sp>
        <p:nvSpPr>
          <p:cNvPr id="3" name="Content Placeholder 2"/>
          <p:cNvSpPr>
            <a:spLocks noGrp="1"/>
          </p:cNvSpPr>
          <p:nvPr>
            <p:ph idx="1"/>
          </p:nvPr>
        </p:nvSpPr>
        <p:spPr>
          <a:xfrm>
            <a:off x="235974" y="707924"/>
            <a:ext cx="11798710" cy="5987844"/>
          </a:xfrm>
        </p:spPr>
        <p:txBody>
          <a:bodyPr>
            <a:normAutofit lnSpcReduction="10000"/>
          </a:bodyPr>
          <a:lstStyle/>
          <a:p>
            <a:pPr>
              <a:lnSpc>
                <a:spcPct val="150000"/>
              </a:lnSpc>
            </a:pPr>
            <a:r>
              <a:rPr lang="en-US" b="1" dirty="0" smtClean="0"/>
              <a:t>Relational </a:t>
            </a:r>
            <a:r>
              <a:rPr lang="en-US" b="1" dirty="0"/>
              <a:t>Python Operator</a:t>
            </a:r>
            <a:r>
              <a:rPr lang="en-US" dirty="0"/>
              <a:t> carries out the comparison between operands. They tell us whether an operand is greater than the other, lesser, equal, or a combination of those</a:t>
            </a:r>
            <a:r>
              <a:rPr lang="en-US" dirty="0" smtClean="0"/>
              <a:t>.</a:t>
            </a:r>
          </a:p>
          <a:p>
            <a:pPr fontAlgn="base"/>
            <a:r>
              <a:rPr lang="en-US" b="1" dirty="0"/>
              <a:t>Less than(&lt;)</a:t>
            </a:r>
            <a:endParaRPr lang="en-US" dirty="0"/>
          </a:p>
          <a:p>
            <a:pPr fontAlgn="base"/>
            <a:r>
              <a:rPr lang="en-US" dirty="0"/>
              <a:t>This operator checks if the value on the left of the operator is lesser than the one on the right.</a:t>
            </a:r>
          </a:p>
          <a:p>
            <a:pPr fontAlgn="base"/>
            <a:r>
              <a:rPr lang="en-US" b="1" dirty="0"/>
              <a:t>Greater than(&gt;)</a:t>
            </a:r>
            <a:endParaRPr lang="en-US" dirty="0"/>
          </a:p>
          <a:p>
            <a:pPr fontAlgn="base"/>
            <a:r>
              <a:rPr lang="en-US" dirty="0"/>
              <a:t>It checks if the value on the left of the operator is greater than the one on the right.</a:t>
            </a:r>
          </a:p>
          <a:p>
            <a:pPr fontAlgn="base"/>
            <a:r>
              <a:rPr lang="en-US" b="1" dirty="0"/>
              <a:t>Less than or equal to(&lt;=)</a:t>
            </a:r>
            <a:endParaRPr lang="en-US" dirty="0"/>
          </a:p>
          <a:p>
            <a:pPr fontAlgn="base"/>
            <a:r>
              <a:rPr lang="en-US" dirty="0"/>
              <a:t>It checks if the value on the left of the operator is lesser than or equal to the one on the right.</a:t>
            </a:r>
          </a:p>
          <a:p>
            <a:pPr>
              <a:lnSpc>
                <a:spcPct val="150000"/>
              </a:lnSpc>
            </a:pPr>
            <a:endParaRPr lang="en-IN" dirty="0"/>
          </a:p>
        </p:txBody>
      </p:sp>
    </p:spTree>
    <p:extLst>
      <p:ext uri="{BB962C8B-B14F-4D97-AF65-F5344CB8AC3E}">
        <p14:creationId xmlns:p14="http://schemas.microsoft.com/office/powerpoint/2010/main" val="2155420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pPr fontAlgn="base"/>
            <a:r>
              <a:rPr lang="en-US" b="1" dirty="0"/>
              <a:t> Greater than or equal to(&gt;=)</a:t>
            </a:r>
            <a:endParaRPr lang="en-US" dirty="0"/>
          </a:p>
          <a:p>
            <a:pPr fontAlgn="base"/>
            <a:r>
              <a:rPr lang="en-US" dirty="0"/>
              <a:t>It checks if the value on the left of the operator is greater than or equal to the one on the right.</a:t>
            </a:r>
          </a:p>
          <a:p>
            <a:pPr fontAlgn="base"/>
            <a:r>
              <a:rPr lang="en-US" b="1" dirty="0"/>
              <a:t>Equal to(= =)</a:t>
            </a:r>
            <a:endParaRPr lang="en-US" dirty="0"/>
          </a:p>
          <a:p>
            <a:pPr fontAlgn="base"/>
            <a:r>
              <a:rPr lang="en-US" dirty="0"/>
              <a:t>This operator checks if the value on the left of the operator is equal to the one on the right. 1 is equal to the Boolean value True, but 2 isn’t. Also, 0 is equal to False.</a:t>
            </a:r>
          </a:p>
          <a:p>
            <a:r>
              <a:rPr lang="en-IN" b="1" dirty="0"/>
              <a:t> Not equal to(!=)</a:t>
            </a:r>
            <a:endParaRPr lang="en-IN" dirty="0"/>
          </a:p>
        </p:txBody>
      </p:sp>
    </p:spTree>
    <p:extLst>
      <p:ext uri="{BB962C8B-B14F-4D97-AF65-F5344CB8AC3E}">
        <p14:creationId xmlns:p14="http://schemas.microsoft.com/office/powerpoint/2010/main" val="3685422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pPr fontAlgn="base"/>
            <a:r>
              <a:rPr lang="en-IN" b="1" dirty="0"/>
              <a:t>Python Assignment </a:t>
            </a:r>
            <a:r>
              <a:rPr lang="en-IN" b="1" dirty="0" smtClean="0"/>
              <a:t>Operator</a:t>
            </a:r>
            <a:endParaRPr lang="en-IN" b="1" dirty="0"/>
          </a:p>
        </p:txBody>
      </p:sp>
      <p:sp>
        <p:nvSpPr>
          <p:cNvPr id="3" name="Content Placeholder 2"/>
          <p:cNvSpPr>
            <a:spLocks noGrp="1"/>
          </p:cNvSpPr>
          <p:nvPr>
            <p:ph idx="1"/>
          </p:nvPr>
        </p:nvSpPr>
        <p:spPr>
          <a:xfrm>
            <a:off x="235974" y="914400"/>
            <a:ext cx="11798710" cy="5781368"/>
          </a:xfrm>
        </p:spPr>
        <p:txBody>
          <a:bodyPr/>
          <a:lstStyle/>
          <a:p>
            <a:r>
              <a:rPr lang="en-IN" b="1" dirty="0"/>
              <a:t>Assign</a:t>
            </a:r>
            <a:r>
              <a:rPr lang="en-IN" b="1" dirty="0" smtClean="0"/>
              <a:t>(=)</a:t>
            </a:r>
          </a:p>
          <a:p>
            <a:r>
              <a:rPr lang="en-IN" b="1" dirty="0"/>
              <a:t> Add and Assign</a:t>
            </a:r>
            <a:r>
              <a:rPr lang="en-IN" b="1" dirty="0" smtClean="0"/>
              <a:t>(+=)</a:t>
            </a:r>
          </a:p>
          <a:p>
            <a:r>
              <a:rPr lang="en-IN" b="1" dirty="0"/>
              <a:t>Subtract and Assign</a:t>
            </a:r>
            <a:r>
              <a:rPr lang="en-IN" b="1" dirty="0" smtClean="0"/>
              <a:t>(-=)</a:t>
            </a:r>
          </a:p>
          <a:p>
            <a:pPr fontAlgn="base"/>
            <a:r>
              <a:rPr lang="en-IN" b="1" dirty="0"/>
              <a:t>Divide and Assign(/=)</a:t>
            </a:r>
            <a:endParaRPr lang="en-IN" dirty="0"/>
          </a:p>
          <a:p>
            <a:r>
              <a:rPr lang="en-IN" b="1" dirty="0"/>
              <a:t>Multiply and Assign</a:t>
            </a:r>
            <a:r>
              <a:rPr lang="en-IN" b="1" dirty="0" smtClean="0"/>
              <a:t>(*=)</a:t>
            </a:r>
          </a:p>
          <a:p>
            <a:r>
              <a:rPr lang="en-IN" b="1" dirty="0"/>
              <a:t>Modulus and Assign</a:t>
            </a:r>
            <a:r>
              <a:rPr lang="en-IN" b="1" dirty="0" smtClean="0"/>
              <a:t>(%=)</a:t>
            </a:r>
          </a:p>
          <a:p>
            <a:r>
              <a:rPr lang="en-IN" b="1" dirty="0"/>
              <a:t> Exponent and Assign</a:t>
            </a:r>
            <a:r>
              <a:rPr lang="en-IN" b="1" dirty="0" smtClean="0"/>
              <a:t>(**=)</a:t>
            </a:r>
          </a:p>
          <a:p>
            <a:pPr fontAlgn="base"/>
            <a:r>
              <a:rPr lang="en-IN" b="1" dirty="0"/>
              <a:t>Floor-Divide and Assign(//=)</a:t>
            </a:r>
            <a:endParaRPr lang="en-IN" dirty="0"/>
          </a:p>
          <a:p>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4045149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b="1" dirty="0" smtClean="0"/>
              <a:t>Logical Operators</a:t>
            </a:r>
            <a:endParaRPr lang="en-IN" b="1" dirty="0"/>
          </a:p>
        </p:txBody>
      </p:sp>
      <p:sp>
        <p:nvSpPr>
          <p:cNvPr id="3" name="Content Placeholder 2"/>
          <p:cNvSpPr>
            <a:spLocks noGrp="1"/>
          </p:cNvSpPr>
          <p:nvPr>
            <p:ph idx="1"/>
          </p:nvPr>
        </p:nvSpPr>
        <p:spPr>
          <a:xfrm>
            <a:off x="191728" y="707924"/>
            <a:ext cx="11842955" cy="5987844"/>
          </a:xfrm>
        </p:spPr>
        <p:txBody>
          <a:bodyPr>
            <a:normAutofit fontScale="92500" lnSpcReduction="20000"/>
          </a:bodyPr>
          <a:lstStyle/>
          <a:p>
            <a:pPr>
              <a:lnSpc>
                <a:spcPct val="150000"/>
              </a:lnSpc>
            </a:pPr>
            <a:r>
              <a:rPr lang="en-US" dirty="0"/>
              <a:t>These are conjunctions that you can use to combine more than one condition. We have three Python logical operator – </a:t>
            </a:r>
            <a:r>
              <a:rPr lang="en-US" b="1" dirty="0"/>
              <a:t>and, or, and </a:t>
            </a:r>
            <a:r>
              <a:rPr lang="en-US" b="1" dirty="0" smtClean="0"/>
              <a:t>not.</a:t>
            </a:r>
          </a:p>
          <a:p>
            <a:pPr fontAlgn="base"/>
            <a:r>
              <a:rPr lang="en-US" b="1" dirty="0"/>
              <a:t>and</a:t>
            </a:r>
            <a:endParaRPr lang="en-US" dirty="0"/>
          </a:p>
          <a:p>
            <a:pPr marL="0" indent="0" fontAlgn="base">
              <a:lnSpc>
                <a:spcPct val="150000"/>
              </a:lnSpc>
              <a:buNone/>
            </a:pPr>
            <a:r>
              <a:rPr lang="en-US" dirty="0"/>
              <a:t>If the conditions on both the sides of the operator are true, then the expression as a whole is true</a:t>
            </a:r>
            <a:r>
              <a:rPr lang="en-US" dirty="0" smtClean="0"/>
              <a:t>.</a:t>
            </a:r>
          </a:p>
          <a:p>
            <a:pPr fontAlgn="base"/>
            <a:r>
              <a:rPr lang="en-US" b="1" dirty="0"/>
              <a:t>or</a:t>
            </a:r>
            <a:endParaRPr lang="en-US" dirty="0"/>
          </a:p>
          <a:p>
            <a:pPr marL="0" indent="0" fontAlgn="base">
              <a:lnSpc>
                <a:spcPct val="150000"/>
              </a:lnSpc>
              <a:buNone/>
            </a:pPr>
            <a:r>
              <a:rPr lang="en-US" dirty="0"/>
              <a:t>The expression is false only if both the statements around the operator are false. Otherwise, it is true</a:t>
            </a:r>
            <a:r>
              <a:rPr lang="en-US" dirty="0" smtClean="0"/>
              <a:t>.</a:t>
            </a:r>
          </a:p>
          <a:p>
            <a:pPr fontAlgn="base"/>
            <a:r>
              <a:rPr lang="en-US" b="1" dirty="0"/>
              <a:t>not</a:t>
            </a:r>
            <a:endParaRPr lang="en-US" dirty="0"/>
          </a:p>
          <a:p>
            <a:pPr marL="0" indent="0" fontAlgn="base">
              <a:lnSpc>
                <a:spcPct val="150000"/>
              </a:lnSpc>
              <a:buNone/>
            </a:pPr>
            <a:r>
              <a:rPr lang="en-US" dirty="0"/>
              <a:t>This inverts the </a:t>
            </a:r>
            <a:r>
              <a:rPr lang="en-US" dirty="0">
                <a:hlinkClick r:id="rId2"/>
              </a:rPr>
              <a:t>Boolean value</a:t>
            </a:r>
            <a:r>
              <a:rPr lang="en-US" dirty="0"/>
              <a:t> of an expression. It converts True to False, and False to True</a:t>
            </a:r>
          </a:p>
          <a:p>
            <a:pPr marL="0" indent="0" fontAlgn="base">
              <a:lnSpc>
                <a:spcPct val="150000"/>
              </a:lnSpc>
              <a:buNone/>
            </a:pPr>
            <a:endParaRPr lang="en-US" dirty="0"/>
          </a:p>
          <a:p>
            <a:pPr marL="0" indent="0" fontAlgn="base">
              <a:lnSpc>
                <a:spcPct val="150000"/>
              </a:lnSpc>
              <a:buNone/>
            </a:pPr>
            <a:endParaRPr lang="en-US" dirty="0"/>
          </a:p>
          <a:p>
            <a:pPr>
              <a:lnSpc>
                <a:spcPct val="150000"/>
              </a:lnSpc>
            </a:pPr>
            <a:endParaRPr lang="en-IN" dirty="0"/>
          </a:p>
        </p:txBody>
      </p:sp>
    </p:spTree>
    <p:extLst>
      <p:ext uri="{BB962C8B-B14F-4D97-AF65-F5344CB8AC3E}">
        <p14:creationId xmlns:p14="http://schemas.microsoft.com/office/powerpoint/2010/main" val="1979027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dirty="0" smtClean="0"/>
              <a:t>Membership operators</a:t>
            </a:r>
            <a:endParaRPr lang="en-IN" dirty="0"/>
          </a:p>
        </p:txBody>
      </p:sp>
      <p:sp>
        <p:nvSpPr>
          <p:cNvPr id="3" name="Content Placeholder 2"/>
          <p:cNvSpPr>
            <a:spLocks noGrp="1"/>
          </p:cNvSpPr>
          <p:nvPr>
            <p:ph idx="1"/>
          </p:nvPr>
        </p:nvSpPr>
        <p:spPr>
          <a:xfrm>
            <a:off x="235974" y="707924"/>
            <a:ext cx="11798710" cy="5987844"/>
          </a:xfrm>
        </p:spPr>
        <p:txBody>
          <a:bodyPr>
            <a:normAutofit fontScale="85000" lnSpcReduction="10000"/>
          </a:bodyPr>
          <a:lstStyle/>
          <a:p>
            <a:pPr>
              <a:lnSpc>
                <a:spcPct val="150000"/>
              </a:lnSpc>
            </a:pPr>
            <a:r>
              <a:rPr lang="en-US" dirty="0"/>
              <a:t>These operators test whether a value is a member of a sequence. The sequence may be a list, a string, or a tuple. We have two membership python operators- ‘in’ and ‘not in</a:t>
            </a:r>
            <a:r>
              <a:rPr lang="en-US" dirty="0" smtClean="0"/>
              <a:t>’.</a:t>
            </a:r>
          </a:p>
          <a:p>
            <a:pPr marL="0" indent="0" fontAlgn="base">
              <a:buNone/>
            </a:pPr>
            <a:r>
              <a:rPr lang="en-US" b="1" dirty="0"/>
              <a:t>in</a:t>
            </a:r>
            <a:endParaRPr lang="en-US" dirty="0"/>
          </a:p>
          <a:p>
            <a:pPr marL="0" indent="0" fontAlgn="base">
              <a:lnSpc>
                <a:spcPct val="150000"/>
              </a:lnSpc>
              <a:buNone/>
            </a:pPr>
            <a:r>
              <a:rPr lang="en-US" dirty="0"/>
              <a:t>This checks if a value is a member of a sequence. In our example, we see that the string ‘fox’ does not belong to the list pets. But the string ‘cat’ belongs to it, so it returns True. Also, the string ‘me’ is a substring to the string ‘disappointment’. Therefore, it returns true.</a:t>
            </a:r>
          </a:p>
          <a:p>
            <a:pPr marL="0" indent="0" fontAlgn="base">
              <a:lnSpc>
                <a:spcPct val="150000"/>
              </a:lnSpc>
              <a:buNone/>
            </a:pPr>
            <a:r>
              <a:rPr lang="en-US" dirty="0"/>
              <a:t>&gt;&gt;&gt; pets=[‘</a:t>
            </a:r>
            <a:r>
              <a:rPr lang="en-US" dirty="0" err="1"/>
              <a:t>dog’,’cat’,’ferret</a:t>
            </a:r>
            <a:r>
              <a:rPr lang="en-US" dirty="0"/>
              <a:t>’]</a:t>
            </a:r>
          </a:p>
          <a:p>
            <a:pPr fontAlgn="base"/>
            <a:r>
              <a:rPr lang="en-IN" dirty="0" smtClean="0"/>
              <a:t>‘fox</a:t>
            </a:r>
            <a:r>
              <a:rPr lang="en-IN" dirty="0"/>
              <a:t>’ in pets</a:t>
            </a:r>
            <a:r>
              <a:rPr lang="en-US" dirty="0"/>
              <a:t/>
            </a:r>
            <a:br>
              <a:rPr lang="en-US" dirty="0"/>
            </a:br>
            <a:endParaRPr lang="en-US" dirty="0" smtClean="0"/>
          </a:p>
          <a:p>
            <a:pPr marL="0" indent="0" fontAlgn="base">
              <a:buNone/>
            </a:pPr>
            <a:r>
              <a:rPr lang="en-US" b="1" dirty="0" smtClean="0"/>
              <a:t>not </a:t>
            </a:r>
            <a:r>
              <a:rPr lang="en-US" b="1" dirty="0"/>
              <a:t>in</a:t>
            </a:r>
            <a:endParaRPr lang="en-US" dirty="0"/>
          </a:p>
          <a:p>
            <a:pPr marL="0" indent="0" fontAlgn="base">
              <a:buNone/>
            </a:pPr>
            <a:r>
              <a:rPr lang="en-US" dirty="0"/>
              <a:t>Unlike ‘in’, ‘not in’ checks if a value is not a member of a sequence.</a:t>
            </a:r>
          </a:p>
          <a:p>
            <a:pPr marL="0" indent="0" fontAlgn="base">
              <a:buNone/>
            </a:pPr>
            <a:r>
              <a:rPr lang="en-US" dirty="0"/>
              <a:t>&gt;&gt;&gt; ‘pot’ not in </a:t>
            </a:r>
            <a:r>
              <a:rPr lang="en-US" dirty="0" smtClean="0"/>
              <a:t>‘pets’</a:t>
            </a:r>
            <a:endParaRPr lang="en-US" dirty="0"/>
          </a:p>
          <a:p>
            <a:pPr marL="0" indent="0">
              <a:lnSpc>
                <a:spcPct val="150000"/>
              </a:lnSpc>
              <a:buNone/>
            </a:pPr>
            <a:endParaRPr lang="en-IN" dirty="0"/>
          </a:p>
        </p:txBody>
      </p:sp>
    </p:spTree>
    <p:extLst>
      <p:ext uri="{BB962C8B-B14F-4D97-AF65-F5344CB8AC3E}">
        <p14:creationId xmlns:p14="http://schemas.microsoft.com/office/powerpoint/2010/main" val="617876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IN" b="1" dirty="0"/>
              <a:t>Python Identity </a:t>
            </a:r>
            <a:r>
              <a:rPr lang="en-IN" b="1" dirty="0" smtClean="0"/>
              <a:t>Operator</a:t>
            </a:r>
            <a:endParaRPr lang="en-IN" b="1" dirty="0"/>
          </a:p>
        </p:txBody>
      </p:sp>
      <p:sp>
        <p:nvSpPr>
          <p:cNvPr id="3" name="Content Placeholder 2"/>
          <p:cNvSpPr>
            <a:spLocks noGrp="1"/>
          </p:cNvSpPr>
          <p:nvPr>
            <p:ph idx="1"/>
          </p:nvPr>
        </p:nvSpPr>
        <p:spPr>
          <a:xfrm>
            <a:off x="235974" y="707924"/>
            <a:ext cx="11798710" cy="6150076"/>
          </a:xfrm>
        </p:spPr>
        <p:txBody>
          <a:bodyPr>
            <a:normAutofit fontScale="92500"/>
          </a:bodyPr>
          <a:lstStyle/>
          <a:p>
            <a:pPr fontAlgn="base">
              <a:lnSpc>
                <a:spcPct val="150000"/>
              </a:lnSpc>
            </a:pPr>
            <a:r>
              <a:rPr lang="en-US" dirty="0"/>
              <a:t>These operators test if the two operands share an identity. </a:t>
            </a:r>
            <a:endParaRPr lang="en-US" dirty="0" smtClean="0"/>
          </a:p>
          <a:p>
            <a:pPr fontAlgn="base">
              <a:lnSpc>
                <a:spcPct val="150000"/>
              </a:lnSpc>
            </a:pPr>
            <a:r>
              <a:rPr lang="en-US" dirty="0" smtClean="0"/>
              <a:t>We </a:t>
            </a:r>
            <a:r>
              <a:rPr lang="en-US" dirty="0"/>
              <a:t>have two identity operators- ‘is’ and ‘is not’.</a:t>
            </a:r>
          </a:p>
          <a:p>
            <a:pPr marL="0" indent="0" fontAlgn="base">
              <a:lnSpc>
                <a:spcPct val="150000"/>
              </a:lnSpc>
              <a:buNone/>
            </a:pPr>
            <a:r>
              <a:rPr lang="en-US" b="1" dirty="0" smtClean="0"/>
              <a:t>is</a:t>
            </a:r>
            <a:endParaRPr lang="en-US" dirty="0"/>
          </a:p>
          <a:p>
            <a:pPr fontAlgn="base">
              <a:lnSpc>
                <a:spcPct val="150000"/>
              </a:lnSpc>
            </a:pPr>
            <a:r>
              <a:rPr lang="en-US" dirty="0"/>
              <a:t>If two operands have the same identity, it returns True. Otherwise, it returns False. </a:t>
            </a:r>
            <a:endParaRPr lang="en-US" dirty="0" smtClean="0"/>
          </a:p>
          <a:p>
            <a:pPr fontAlgn="base">
              <a:lnSpc>
                <a:spcPct val="150000"/>
              </a:lnSpc>
            </a:pPr>
            <a:r>
              <a:rPr lang="en-US" dirty="0" smtClean="0"/>
              <a:t>Here</a:t>
            </a:r>
            <a:r>
              <a:rPr lang="en-US" dirty="0"/>
              <a:t>, 2 is not the same as 20, so it returns False. Also, ‘2’ and “2” are the same. </a:t>
            </a:r>
            <a:endParaRPr lang="en-US" dirty="0" smtClean="0"/>
          </a:p>
          <a:p>
            <a:pPr fontAlgn="base">
              <a:lnSpc>
                <a:spcPct val="150000"/>
              </a:lnSpc>
            </a:pPr>
            <a:r>
              <a:rPr lang="en-US" dirty="0" smtClean="0"/>
              <a:t>The </a:t>
            </a:r>
            <a:r>
              <a:rPr lang="en-US" dirty="0"/>
              <a:t>difference in quotes does not make them different. So, it returns True</a:t>
            </a:r>
            <a:r>
              <a:rPr lang="en-US" dirty="0" smtClean="0"/>
              <a:t>.</a:t>
            </a:r>
          </a:p>
          <a:p>
            <a:pPr marL="0" indent="0" fontAlgn="base">
              <a:buNone/>
            </a:pPr>
            <a:r>
              <a:rPr lang="en-US" b="1" dirty="0"/>
              <a:t>is not</a:t>
            </a:r>
            <a:endParaRPr lang="en-US" dirty="0"/>
          </a:p>
          <a:p>
            <a:pPr fontAlgn="base"/>
            <a:r>
              <a:rPr lang="en-US" dirty="0"/>
              <a:t>2 is a number, and ‘2’ is a string. So, it returns a True to that</a:t>
            </a:r>
            <a:r>
              <a:rPr lang="en-US" dirty="0" smtClean="0"/>
              <a:t>.</a:t>
            </a:r>
            <a:endParaRPr lang="en-IN" dirty="0"/>
          </a:p>
        </p:txBody>
      </p:sp>
    </p:spTree>
    <p:extLst>
      <p:ext uri="{BB962C8B-B14F-4D97-AF65-F5344CB8AC3E}">
        <p14:creationId xmlns:p14="http://schemas.microsoft.com/office/powerpoint/2010/main" val="3440408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IN" b="1" dirty="0"/>
              <a:t>Bitwise </a:t>
            </a:r>
            <a:r>
              <a:rPr lang="en-IN" b="1" dirty="0" smtClean="0"/>
              <a:t>Operator</a:t>
            </a:r>
            <a:endParaRPr lang="en-IN" b="1" dirty="0"/>
          </a:p>
        </p:txBody>
      </p:sp>
      <p:sp>
        <p:nvSpPr>
          <p:cNvPr id="3" name="Content Placeholder 2"/>
          <p:cNvSpPr>
            <a:spLocks noGrp="1"/>
          </p:cNvSpPr>
          <p:nvPr>
            <p:ph idx="1"/>
          </p:nvPr>
        </p:nvSpPr>
        <p:spPr>
          <a:xfrm>
            <a:off x="235974" y="914400"/>
            <a:ext cx="11798710" cy="5781368"/>
          </a:xfrm>
        </p:spPr>
        <p:txBody>
          <a:bodyPr>
            <a:normAutofit fontScale="92500" lnSpcReduction="10000"/>
          </a:bodyPr>
          <a:lstStyle/>
          <a:p>
            <a:r>
              <a:rPr lang="en-US" b="1" dirty="0" smtClean="0"/>
              <a:t>Binary AND(&amp;)</a:t>
            </a:r>
          </a:p>
          <a:p>
            <a:pPr marL="0" indent="0">
              <a:lnSpc>
                <a:spcPct val="150000"/>
              </a:lnSpc>
              <a:buNone/>
            </a:pPr>
            <a:r>
              <a:rPr lang="en-US" dirty="0"/>
              <a:t>It performs bit by bit AND operation on the two values. Here, binary for 2 is 10, and that for 3 is 11. &amp;-</a:t>
            </a:r>
            <a:r>
              <a:rPr lang="en-US" dirty="0" err="1"/>
              <a:t>ing</a:t>
            </a:r>
            <a:r>
              <a:rPr lang="en-US" dirty="0"/>
              <a:t> them results in 10, which is binary for 2. Similarly, &amp;-</a:t>
            </a:r>
            <a:r>
              <a:rPr lang="en-US" dirty="0" err="1"/>
              <a:t>ing</a:t>
            </a:r>
            <a:r>
              <a:rPr lang="en-US" dirty="0"/>
              <a:t> 011(3) and 100(4) results in 000(0).</a:t>
            </a:r>
            <a:endParaRPr lang="en-US" b="1" dirty="0"/>
          </a:p>
          <a:p>
            <a:r>
              <a:rPr lang="en-US" b="1" dirty="0" smtClean="0"/>
              <a:t>Binary OR(|)</a:t>
            </a:r>
          </a:p>
          <a:p>
            <a:pPr marL="0" indent="0">
              <a:lnSpc>
                <a:spcPct val="150000"/>
              </a:lnSpc>
              <a:buNone/>
            </a:pPr>
            <a:r>
              <a:rPr lang="en-US" dirty="0"/>
              <a:t>It performs bit by bit OR on the two values. Here, OR-</a:t>
            </a:r>
            <a:r>
              <a:rPr lang="en-US" dirty="0" err="1"/>
              <a:t>ing</a:t>
            </a:r>
            <a:r>
              <a:rPr lang="en-US" dirty="0"/>
              <a:t> 10(2) and 11(3) results in 11(3).</a:t>
            </a:r>
            <a:endParaRPr lang="en-US" b="1" dirty="0" smtClean="0"/>
          </a:p>
          <a:p>
            <a:pPr fontAlgn="base"/>
            <a:r>
              <a:rPr lang="en-US" b="1" dirty="0"/>
              <a:t>Binary XOR(^)</a:t>
            </a:r>
            <a:endParaRPr lang="en-US" dirty="0"/>
          </a:p>
          <a:p>
            <a:pPr marL="0" indent="0" fontAlgn="base">
              <a:lnSpc>
                <a:spcPct val="160000"/>
              </a:lnSpc>
              <a:buNone/>
            </a:pPr>
            <a:r>
              <a:rPr lang="en-US" dirty="0"/>
              <a:t>It performs bit by bit XOR(exclusive-OR) on the two values. Here, XOR-</a:t>
            </a:r>
            <a:r>
              <a:rPr lang="en-US" dirty="0" err="1"/>
              <a:t>ing</a:t>
            </a:r>
            <a:r>
              <a:rPr lang="en-US" dirty="0"/>
              <a:t> 10(2) and 11(3) results in 01(1).</a:t>
            </a:r>
          </a:p>
          <a:p>
            <a:endParaRPr lang="en-US" b="1" dirty="0"/>
          </a:p>
          <a:p>
            <a:endParaRPr lang="en-IN" b="1" dirty="0"/>
          </a:p>
        </p:txBody>
      </p:sp>
    </p:spTree>
    <p:extLst>
      <p:ext uri="{BB962C8B-B14F-4D97-AF65-F5344CB8AC3E}">
        <p14:creationId xmlns:p14="http://schemas.microsoft.com/office/powerpoint/2010/main" val="1584950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E2EE72FA-4CF7-452B-90F6-5C596116211D}" type="slidenum">
              <a:rPr lang="en-US" altLang="en-US"/>
              <a:pPr/>
              <a:t>3</a:t>
            </a:fld>
            <a:endParaRPr lang="en-US" altLang="en-US"/>
          </a:p>
        </p:txBody>
      </p:sp>
      <p:sp>
        <p:nvSpPr>
          <p:cNvPr id="1490946" name="Rectangle 2"/>
          <p:cNvSpPr>
            <a:spLocks noGrp="1" noChangeArrowheads="1"/>
          </p:cNvSpPr>
          <p:nvPr>
            <p:ph type="title"/>
          </p:nvPr>
        </p:nvSpPr>
        <p:spPr>
          <a:xfrm>
            <a:off x="1109063" y="0"/>
            <a:ext cx="10515600" cy="874263"/>
          </a:xfrm>
        </p:spPr>
        <p:txBody>
          <a:bodyPr/>
          <a:lstStyle/>
          <a:p>
            <a:r>
              <a:rPr lang="en-US" altLang="en-US" b="1" dirty="0">
                <a:solidFill>
                  <a:srgbClr val="FF0000"/>
                </a:solidFill>
              </a:rPr>
              <a:t>Compiling and interpreting</a:t>
            </a:r>
          </a:p>
        </p:txBody>
      </p:sp>
      <p:sp>
        <p:nvSpPr>
          <p:cNvPr id="1490947" name="Rectangle 3"/>
          <p:cNvSpPr>
            <a:spLocks noGrp="1" noChangeArrowheads="1"/>
          </p:cNvSpPr>
          <p:nvPr>
            <p:ph type="body" idx="1"/>
          </p:nvPr>
        </p:nvSpPr>
        <p:spPr>
          <a:xfrm>
            <a:off x="1" y="693175"/>
            <a:ext cx="11928142" cy="5479026"/>
          </a:xfrm>
        </p:spPr>
        <p:txBody>
          <a:bodyPr>
            <a:noAutofit/>
          </a:bodyPr>
          <a:lstStyle/>
          <a:p>
            <a:pPr>
              <a:lnSpc>
                <a:spcPct val="150000"/>
              </a:lnSpc>
            </a:pPr>
            <a:r>
              <a:rPr lang="en-US" altLang="en-US" dirty="0"/>
              <a:t>Many languages require you to </a:t>
            </a:r>
            <a:r>
              <a:rPr lang="en-US" altLang="en-US" i="1" dirty="0"/>
              <a:t>compile </a:t>
            </a:r>
            <a:r>
              <a:rPr lang="en-US" altLang="en-US" dirty="0"/>
              <a:t>(translate) your program into a form that the machine understands.</a:t>
            </a:r>
          </a:p>
          <a:p>
            <a:pPr lvl="1">
              <a:lnSpc>
                <a:spcPct val="150000"/>
              </a:lnSpc>
            </a:pPr>
            <a:endParaRPr lang="en-US" altLang="en-US" sz="2000" dirty="0"/>
          </a:p>
          <a:p>
            <a:pPr lvl="1">
              <a:lnSpc>
                <a:spcPct val="150000"/>
              </a:lnSpc>
            </a:pPr>
            <a:endParaRPr lang="en-US" altLang="en-US" sz="2000" dirty="0"/>
          </a:p>
          <a:p>
            <a:pPr lvl="1">
              <a:lnSpc>
                <a:spcPct val="150000"/>
              </a:lnSpc>
            </a:pPr>
            <a:endParaRPr lang="en-US" altLang="en-US" sz="2000" dirty="0"/>
          </a:p>
          <a:p>
            <a:pPr>
              <a:lnSpc>
                <a:spcPct val="150000"/>
              </a:lnSpc>
            </a:pPr>
            <a:endParaRPr lang="en-US" altLang="en-US" dirty="0" smtClean="0"/>
          </a:p>
          <a:p>
            <a:pPr>
              <a:lnSpc>
                <a:spcPct val="150000"/>
              </a:lnSpc>
            </a:pPr>
            <a:r>
              <a:rPr lang="en-US" altLang="en-US" dirty="0" smtClean="0"/>
              <a:t>Python </a:t>
            </a:r>
            <a:r>
              <a:rPr lang="en-US" altLang="en-US" dirty="0"/>
              <a:t>is instead directly </a:t>
            </a:r>
            <a:r>
              <a:rPr lang="en-US" altLang="en-US" i="1" dirty="0"/>
              <a:t>interpreted </a:t>
            </a:r>
            <a:r>
              <a:rPr lang="en-US" altLang="en-US" dirty="0"/>
              <a:t>into machine instructions.</a:t>
            </a:r>
          </a:p>
        </p:txBody>
      </p:sp>
      <p:grpSp>
        <p:nvGrpSpPr>
          <p:cNvPr id="1490948" name="Group 4"/>
          <p:cNvGrpSpPr>
            <a:grpSpLocks/>
          </p:cNvGrpSpPr>
          <p:nvPr/>
        </p:nvGrpSpPr>
        <p:grpSpPr bwMode="auto">
          <a:xfrm>
            <a:off x="2897187" y="2475343"/>
            <a:ext cx="6397625" cy="1765300"/>
            <a:chOff x="48" y="2544"/>
            <a:chExt cx="5565" cy="1536"/>
          </a:xfrm>
        </p:grpSpPr>
        <p:sp>
          <p:nvSpPr>
            <p:cNvPr id="1490949" name="Line 5"/>
            <p:cNvSpPr>
              <a:spLocks noChangeShapeType="1"/>
            </p:cNvSpPr>
            <p:nvPr/>
          </p:nvSpPr>
          <p:spPr bwMode="auto">
            <a:xfrm>
              <a:off x="182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90950" name="Text Box 6"/>
            <p:cNvSpPr txBox="1">
              <a:spLocks noChangeArrowheads="1"/>
            </p:cNvSpPr>
            <p:nvPr/>
          </p:nvSpPr>
          <p:spPr bwMode="auto">
            <a:xfrm>
              <a:off x="1584" y="2544"/>
              <a:ext cx="837"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compile</a:t>
              </a:r>
            </a:p>
          </p:txBody>
        </p:sp>
        <p:sp>
          <p:nvSpPr>
            <p:cNvPr id="1490951" name="Text Box 7"/>
            <p:cNvSpPr txBox="1">
              <a:spLocks noChangeArrowheads="1"/>
            </p:cNvSpPr>
            <p:nvPr/>
          </p:nvSpPr>
          <p:spPr bwMode="auto">
            <a:xfrm>
              <a:off x="3792" y="2544"/>
              <a:ext cx="843"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execute</a:t>
              </a:r>
            </a:p>
          </p:txBody>
        </p:sp>
        <p:sp>
          <p:nvSpPr>
            <p:cNvPr id="1490952" name="Text Box 8"/>
            <p:cNvSpPr txBox="1">
              <a:spLocks noChangeArrowheads="1"/>
            </p:cNvSpPr>
            <p:nvPr/>
          </p:nvSpPr>
          <p:spPr bwMode="auto">
            <a:xfrm>
              <a:off x="4374" y="2910"/>
              <a:ext cx="73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output</a:t>
              </a:r>
            </a:p>
          </p:txBody>
        </p:sp>
        <p:pic>
          <p:nvPicPr>
            <p:cNvPr id="1490953" name="Picture 9"/>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4368" y="3216"/>
              <a:ext cx="1245" cy="604"/>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90954" name="Group 10"/>
            <p:cNvGrpSpPr>
              <a:grpSpLocks/>
            </p:cNvGrpSpPr>
            <p:nvPr/>
          </p:nvGrpSpPr>
          <p:grpSpPr bwMode="auto">
            <a:xfrm>
              <a:off x="48" y="2880"/>
              <a:ext cx="1776" cy="1200"/>
              <a:chOff x="48" y="2880"/>
              <a:chExt cx="1776" cy="1200"/>
            </a:xfrm>
          </p:grpSpPr>
          <p:sp>
            <p:nvSpPr>
              <p:cNvPr id="1490955" name="Rectangle 11"/>
              <p:cNvSpPr>
                <a:spLocks noChangeArrowheads="1"/>
              </p:cNvSpPr>
              <p:nvPr/>
            </p:nvSpPr>
            <p:spPr bwMode="auto">
              <a:xfrm>
                <a:off x="4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56" name="Text Box 12"/>
              <p:cNvSpPr txBox="1">
                <a:spLocks noChangeArrowheads="1"/>
              </p:cNvSpPr>
              <p:nvPr/>
            </p:nvSpPr>
            <p:spPr bwMode="auto">
              <a:xfrm>
                <a:off x="67" y="2910"/>
                <a:ext cx="1757"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dirty="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dirty="0">
                    <a:solidFill>
                      <a:srgbClr val="000000"/>
                    </a:solidFill>
                    <a:latin typeface="Courier New" panose="02070309020205020404" pitchFamily="49" charset="0"/>
                  </a:rPr>
                  <a:t>Hello.java</a:t>
                </a:r>
                <a:endParaRPr kumimoji="0" lang="en-GB" altLang="en-US" sz="1800" dirty="0">
                  <a:solidFill>
                    <a:srgbClr val="000000"/>
                  </a:solidFill>
                  <a:latin typeface="Tahoma" panose="020B0604030504040204" pitchFamily="34" charset="0"/>
                </a:endParaRPr>
              </a:p>
            </p:txBody>
          </p:sp>
          <p:pic>
            <p:nvPicPr>
              <p:cNvPr id="14909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456"/>
                <a:ext cx="560" cy="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490958" name="Group 14"/>
            <p:cNvGrpSpPr>
              <a:grpSpLocks/>
            </p:cNvGrpSpPr>
            <p:nvPr/>
          </p:nvGrpSpPr>
          <p:grpSpPr bwMode="auto">
            <a:xfrm>
              <a:off x="2208" y="2880"/>
              <a:ext cx="1776" cy="1200"/>
              <a:chOff x="2208" y="2880"/>
              <a:chExt cx="1776" cy="1200"/>
            </a:xfrm>
          </p:grpSpPr>
          <p:pic>
            <p:nvPicPr>
              <p:cNvPr id="14909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456"/>
                <a:ext cx="586" cy="5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90960" name="Rectangle 16"/>
              <p:cNvSpPr>
                <a:spLocks noChangeArrowheads="1"/>
              </p:cNvSpPr>
              <p:nvPr/>
            </p:nvSpPr>
            <p:spPr bwMode="auto">
              <a:xfrm>
                <a:off x="220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61" name="Text Box 17"/>
              <p:cNvSpPr txBox="1">
                <a:spLocks noChangeArrowheads="1"/>
              </p:cNvSpPr>
              <p:nvPr/>
            </p:nvSpPr>
            <p:spPr bwMode="auto">
              <a:xfrm>
                <a:off x="2227" y="2910"/>
                <a:ext cx="1757"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byte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Hello.class</a:t>
                </a:r>
                <a:endParaRPr kumimoji="0" lang="en-GB" altLang="en-US" sz="1800">
                  <a:solidFill>
                    <a:srgbClr val="000000"/>
                  </a:solidFill>
                  <a:latin typeface="Tahoma" panose="020B0604030504040204" pitchFamily="34" charset="0"/>
                </a:endParaRPr>
              </a:p>
            </p:txBody>
          </p:sp>
        </p:grpSp>
        <p:sp>
          <p:nvSpPr>
            <p:cNvPr id="1490962" name="Line 18"/>
            <p:cNvSpPr>
              <a:spLocks noChangeShapeType="1"/>
            </p:cNvSpPr>
            <p:nvPr/>
          </p:nvSpPr>
          <p:spPr bwMode="auto">
            <a:xfrm>
              <a:off x="398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1490980" name="Group 36"/>
          <p:cNvGrpSpPr>
            <a:grpSpLocks/>
          </p:cNvGrpSpPr>
          <p:nvPr/>
        </p:nvGrpSpPr>
        <p:grpSpPr bwMode="auto">
          <a:xfrm>
            <a:off x="3481581" y="4956175"/>
            <a:ext cx="3886200" cy="1765300"/>
            <a:chOff x="816" y="2928"/>
            <a:chExt cx="2448" cy="1112"/>
          </a:xfrm>
        </p:grpSpPr>
        <p:sp>
          <p:nvSpPr>
            <p:cNvPr id="1490964" name="Line 20"/>
            <p:cNvSpPr>
              <a:spLocks noChangeShapeType="1"/>
            </p:cNvSpPr>
            <p:nvPr/>
          </p:nvSpPr>
          <p:spPr bwMode="auto">
            <a:xfrm>
              <a:off x="2102" y="3588"/>
              <a:ext cx="24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90965" name="Text Box 21"/>
            <p:cNvSpPr txBox="1">
              <a:spLocks noChangeArrowheads="1"/>
            </p:cNvSpPr>
            <p:nvPr/>
          </p:nvSpPr>
          <p:spPr bwMode="auto">
            <a:xfrm>
              <a:off x="1928" y="2928"/>
              <a:ext cx="76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interpret</a:t>
              </a:r>
            </a:p>
          </p:txBody>
        </p:sp>
        <p:sp>
          <p:nvSpPr>
            <p:cNvPr id="1490967" name="Text Box 23"/>
            <p:cNvSpPr txBox="1">
              <a:spLocks noChangeArrowheads="1"/>
            </p:cNvSpPr>
            <p:nvPr/>
          </p:nvSpPr>
          <p:spPr bwMode="auto">
            <a:xfrm>
              <a:off x="2367" y="3193"/>
              <a:ext cx="53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output</a:t>
              </a:r>
            </a:p>
          </p:txBody>
        </p:sp>
        <p:pic>
          <p:nvPicPr>
            <p:cNvPr id="1490968" name="Picture 24"/>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2362" y="3415"/>
              <a:ext cx="902" cy="437"/>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90970" name="Rectangle 26"/>
            <p:cNvSpPr>
              <a:spLocks noChangeArrowheads="1"/>
            </p:cNvSpPr>
            <p:nvPr/>
          </p:nvSpPr>
          <p:spPr bwMode="auto">
            <a:xfrm>
              <a:off x="816" y="3171"/>
              <a:ext cx="1286" cy="869"/>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71" name="Text Box 27"/>
            <p:cNvSpPr txBox="1">
              <a:spLocks noChangeArrowheads="1"/>
            </p:cNvSpPr>
            <p:nvPr/>
          </p:nvSpPr>
          <p:spPr bwMode="auto">
            <a:xfrm>
              <a:off x="830" y="3193"/>
              <a:ext cx="1272"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Hello.py</a:t>
              </a:r>
              <a:endParaRPr kumimoji="0" lang="en-GB" altLang="en-US" sz="1800">
                <a:solidFill>
                  <a:srgbClr val="000000"/>
                </a:solidFill>
                <a:latin typeface="Tahoma" panose="020B0604030504040204" pitchFamily="34" charset="0"/>
              </a:endParaRPr>
            </a:p>
          </p:txBody>
        </p:sp>
        <p:pic>
          <p:nvPicPr>
            <p:cNvPr id="1490979"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3582"/>
              <a:ext cx="40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8570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normAutofit fontScale="92500" lnSpcReduction="10000"/>
          </a:bodyPr>
          <a:lstStyle/>
          <a:p>
            <a:pPr fontAlgn="base">
              <a:lnSpc>
                <a:spcPct val="150000"/>
              </a:lnSpc>
            </a:pPr>
            <a:r>
              <a:rPr lang="en-US" b="1" dirty="0"/>
              <a:t>Binary One’s Complement(~)</a:t>
            </a:r>
            <a:endParaRPr lang="en-US" dirty="0"/>
          </a:p>
          <a:p>
            <a:pPr marL="0" indent="0" fontAlgn="base">
              <a:lnSpc>
                <a:spcPct val="150000"/>
              </a:lnSpc>
              <a:buNone/>
            </a:pPr>
            <a:r>
              <a:rPr lang="en-US" dirty="0"/>
              <a:t>It returns the one’s complement of a number’s binary. It flips the bits. Binary for 2 is 00000010. Its one’s complement is 11111101. This is binary for -3. So, this results in -3. Similarly, ~1 results in -2.</a:t>
            </a:r>
          </a:p>
          <a:p>
            <a:pPr fontAlgn="base">
              <a:lnSpc>
                <a:spcPct val="150000"/>
              </a:lnSpc>
            </a:pPr>
            <a:r>
              <a:rPr lang="en-US" dirty="0"/>
              <a:t>&gt;&gt;&gt;~-</a:t>
            </a:r>
            <a:r>
              <a:rPr lang="en-US" dirty="0" smtClean="0"/>
              <a:t>3     output 2</a:t>
            </a:r>
            <a:endParaRPr lang="en-US" dirty="0"/>
          </a:p>
          <a:p>
            <a:pPr fontAlgn="base">
              <a:lnSpc>
                <a:spcPct val="150000"/>
              </a:lnSpc>
            </a:pPr>
            <a:r>
              <a:rPr lang="en-US" b="1" dirty="0"/>
              <a:t>Binary Left-Shift(&lt;&lt;)</a:t>
            </a:r>
            <a:endParaRPr lang="en-US" dirty="0"/>
          </a:p>
          <a:p>
            <a:pPr marL="0" indent="0" fontAlgn="base">
              <a:lnSpc>
                <a:spcPct val="150000"/>
              </a:lnSpc>
              <a:buNone/>
            </a:pPr>
            <a:r>
              <a:rPr lang="en-US" dirty="0"/>
              <a:t>It shifts the value of the left operand the number of places to the left that the right operand specifies. Here, binary of 2 is 10. 2&lt;&lt;2 shifts it two places to the left. This results in 1000, which is binary for 8.</a:t>
            </a:r>
          </a:p>
          <a:p>
            <a:pPr>
              <a:lnSpc>
                <a:spcPct val="150000"/>
              </a:lnSpc>
            </a:pPr>
            <a:endParaRPr lang="en-IN" dirty="0"/>
          </a:p>
        </p:txBody>
      </p:sp>
    </p:spTree>
    <p:extLst>
      <p:ext uri="{BB962C8B-B14F-4D97-AF65-F5344CB8AC3E}">
        <p14:creationId xmlns:p14="http://schemas.microsoft.com/office/powerpoint/2010/main" val="1828568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pPr fontAlgn="base">
              <a:lnSpc>
                <a:spcPct val="150000"/>
              </a:lnSpc>
            </a:pPr>
            <a:r>
              <a:rPr lang="en-US" b="1" dirty="0"/>
              <a:t>Binary Right-Shift(&gt;&gt;)</a:t>
            </a:r>
            <a:endParaRPr lang="en-US" dirty="0"/>
          </a:p>
          <a:p>
            <a:pPr fontAlgn="base">
              <a:lnSpc>
                <a:spcPct val="150000"/>
              </a:lnSpc>
            </a:pPr>
            <a:r>
              <a:rPr lang="en-US" dirty="0"/>
              <a:t>It shifts the value of the left operand the number of places to the right that the right operand specifies. Here, binary of 3 is 11. 3&gt;&gt;2 shifts it two places to the right. This results in 00, which is binary for 0. Similarly, 3&gt;&gt;1 shifts it one place to the right. This results in 01, which is binary for 1.</a:t>
            </a:r>
          </a:p>
          <a:p>
            <a:pPr>
              <a:lnSpc>
                <a:spcPct val="150000"/>
              </a:lnSpc>
            </a:pPr>
            <a:endParaRPr lang="en-IN" dirty="0"/>
          </a:p>
        </p:txBody>
      </p:sp>
    </p:spTree>
    <p:extLst>
      <p:ext uri="{BB962C8B-B14F-4D97-AF65-F5344CB8AC3E}">
        <p14:creationId xmlns:p14="http://schemas.microsoft.com/office/powerpoint/2010/main" val="1455742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6" y="0"/>
            <a:ext cx="10515600" cy="578772"/>
          </a:xfrm>
        </p:spPr>
        <p:txBody>
          <a:bodyPr>
            <a:normAutofit fontScale="90000"/>
          </a:bodyPr>
          <a:lstStyle/>
          <a:p>
            <a:pPr algn="ctr"/>
            <a:r>
              <a:rPr lang="en-US" b="1" dirty="0" smtClean="0">
                <a:solidFill>
                  <a:srgbClr val="FF0000"/>
                </a:solidFill>
              </a:rPr>
              <a:t>Operator precedence </a:t>
            </a:r>
            <a:endParaRPr lang="en-IN"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732820"/>
              </p:ext>
            </p:extLst>
          </p:nvPr>
        </p:nvGraphicFramePr>
        <p:xfrm>
          <a:off x="484236" y="457198"/>
          <a:ext cx="11049002" cy="6400808"/>
        </p:xfrm>
        <a:graphic>
          <a:graphicData uri="http://schemas.openxmlformats.org/drawingml/2006/table">
            <a:tbl>
              <a:tblPr/>
              <a:tblGrid>
                <a:gridCol w="5524501">
                  <a:extLst>
                    <a:ext uri="{9D8B030D-6E8A-4147-A177-3AD203B41FA5}">
                      <a16:colId xmlns:a16="http://schemas.microsoft.com/office/drawing/2014/main" val="2704286310"/>
                    </a:ext>
                  </a:extLst>
                </a:gridCol>
                <a:gridCol w="5524501">
                  <a:extLst>
                    <a:ext uri="{9D8B030D-6E8A-4147-A177-3AD203B41FA5}">
                      <a16:colId xmlns:a16="http://schemas.microsoft.com/office/drawing/2014/main" val="2317640753"/>
                    </a:ext>
                  </a:extLst>
                </a:gridCol>
              </a:tblGrid>
              <a:tr h="278671">
                <a:tc>
                  <a:txBody>
                    <a:bodyPr/>
                    <a:lstStyle/>
                    <a:p>
                      <a:pPr algn="ctr" fontAlgn="ctr"/>
                      <a:r>
                        <a:rPr lang="en-IN" sz="1200" b="1">
                          <a:effectLst/>
                          <a:latin typeface="inherit"/>
                        </a:rPr>
                        <a:t>Operator</a:t>
                      </a:r>
                      <a:endParaRPr lang="en-IN" sz="1200">
                        <a:effectLst/>
                      </a:endParaRPr>
                    </a:p>
                  </a:txBody>
                  <a:tcPr marL="32438" marR="32438" marT="32438" marB="32438"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1" dirty="0">
                          <a:effectLst/>
                          <a:latin typeface="inherit"/>
                        </a:rPr>
                        <a:t>Description</a:t>
                      </a:r>
                      <a:endParaRPr lang="en-IN" sz="1200" dirty="0">
                        <a:effectLst/>
                      </a:endParaRPr>
                    </a:p>
                  </a:txBody>
                  <a:tcPr marL="32438" marR="32438" marT="32438" marB="32438"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826759654"/>
                  </a:ext>
                </a:extLst>
              </a:tr>
              <a:tr h="278671">
                <a:tc>
                  <a:txBody>
                    <a:bodyPr/>
                    <a:lstStyle/>
                    <a:p>
                      <a:pPr algn="ctr" fontAlgn="ctr"/>
                      <a:r>
                        <a:rPr lang="en-IN" sz="1200" b="0">
                          <a:effectLst/>
                          <a:latin typeface="inherit"/>
                        </a:rPr>
                        <a:t>()                    (Highest precedence)</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Parentheses (grouping)</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566692192"/>
                  </a:ext>
                </a:extLst>
              </a:tr>
              <a:tr h="278671">
                <a:tc>
                  <a:txBody>
                    <a:bodyPr/>
                    <a:lstStyle/>
                    <a:p>
                      <a:pPr algn="ctr" fontAlgn="ctr"/>
                      <a:r>
                        <a:rPr lang="en-IN" sz="1200" b="0" i="1">
                          <a:effectLst/>
                          <a:latin typeface="inherit"/>
                        </a:rPr>
                        <a:t>f</a:t>
                      </a:r>
                      <a:r>
                        <a:rPr lang="en-IN" sz="1200" b="0">
                          <a:effectLst/>
                          <a:latin typeface="inherit"/>
                        </a:rPr>
                        <a:t>(args…)</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Function call</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395424051"/>
                  </a:ext>
                </a:extLst>
              </a:tr>
              <a:tr h="485518">
                <a:tc>
                  <a:txBody>
                    <a:bodyPr/>
                    <a:lstStyle/>
                    <a:p>
                      <a:pPr algn="ctr" fontAlgn="ctr"/>
                      <a:r>
                        <a:rPr lang="en-IN" sz="1200" b="0" i="1">
                          <a:effectLst/>
                          <a:latin typeface="inherit"/>
                        </a:rPr>
                        <a:t>(expressions…), [expressions…], {key: value…}, {expressions…}</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200" b="0">
                          <a:effectLst/>
                          <a:latin typeface="inherit"/>
                        </a:rPr>
                        <a:t>Binding or tuple display, list display, dictionary display, set display</a:t>
                      </a:r>
                      <a:endParaRPr lang="en-US"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92917972"/>
                  </a:ext>
                </a:extLst>
              </a:tr>
              <a:tr h="485518">
                <a:tc>
                  <a:txBody>
                    <a:bodyPr/>
                    <a:lstStyle/>
                    <a:p>
                      <a:pPr algn="ctr" fontAlgn="ctr"/>
                      <a:r>
                        <a:rPr lang="en-IN" sz="1200" b="0" i="1" dirty="0">
                          <a:effectLst/>
                          <a:latin typeface="inherit"/>
                        </a:rPr>
                        <a:t>x[index], x[</a:t>
                      </a:r>
                      <a:r>
                        <a:rPr lang="en-IN" sz="1200" b="0" i="1" dirty="0" err="1">
                          <a:effectLst/>
                          <a:latin typeface="inherit"/>
                        </a:rPr>
                        <a:t>index:index</a:t>
                      </a:r>
                      <a:r>
                        <a:rPr lang="en-IN" sz="1200" b="0" i="1" dirty="0">
                          <a:effectLst/>
                          <a:latin typeface="inherit"/>
                        </a:rPr>
                        <a:t>], x(arguments), </a:t>
                      </a:r>
                      <a:r>
                        <a:rPr lang="en-IN" sz="1200" b="0" i="1" dirty="0" err="1">
                          <a:effectLst/>
                          <a:latin typeface="inherit"/>
                        </a:rPr>
                        <a:t>x.attribute</a:t>
                      </a:r>
                      <a:endParaRPr lang="en-IN" sz="1200" dirty="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200" b="0">
                          <a:effectLst/>
                          <a:latin typeface="inherit"/>
                        </a:rPr>
                        <a:t>Subscription, slicing, call, attribute reference</a:t>
                      </a:r>
                      <a:endParaRPr lang="en-US"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758905795"/>
                  </a:ext>
                </a:extLst>
              </a:tr>
              <a:tr h="278671">
                <a:tc>
                  <a:txBody>
                    <a:bodyPr/>
                    <a:lstStyle/>
                    <a:p>
                      <a:pPr algn="ctr" fontAlgn="ctr"/>
                      <a:r>
                        <a:rPr lang="en-IN" sz="1200" b="0">
                          <a:effectLst/>
                          <a:latin typeface="inherit"/>
                        </a:rPr>
                        <a:t>await x</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Await expression</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695007429"/>
                  </a:ext>
                </a:extLst>
              </a:tr>
              <a:tr h="278671">
                <a:tc>
                  <a:txBody>
                    <a:bodyPr/>
                    <a:lstStyle/>
                    <a:p>
                      <a:pPr algn="ctr" fontAlgn="ctr"/>
                      <a:r>
                        <a:rPr lang="en-IN" sz="1200" b="0">
                          <a:effectLst/>
                          <a:latin typeface="inherit"/>
                        </a:rPr>
                        <a:t>**</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Exponentiation</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76198069"/>
                  </a:ext>
                </a:extLst>
              </a:tr>
              <a:tr h="278671">
                <a:tc>
                  <a:txBody>
                    <a:bodyPr/>
                    <a:lstStyle/>
                    <a:p>
                      <a:pPr algn="ctr" fontAlgn="ctr"/>
                      <a:r>
                        <a:rPr lang="en-IN" sz="1200" b="0">
                          <a:effectLst/>
                          <a:latin typeface="inherit"/>
                        </a:rPr>
                        <a:t>+</a:t>
                      </a:r>
                      <a:r>
                        <a:rPr lang="en-IN" sz="1200" b="0" i="1">
                          <a:effectLst/>
                          <a:latin typeface="inherit"/>
                        </a:rPr>
                        <a:t>x</a:t>
                      </a:r>
                      <a:r>
                        <a:rPr lang="en-IN" sz="1200" b="0">
                          <a:effectLst/>
                          <a:latin typeface="inherit"/>
                        </a:rPr>
                        <a:t>, –</a:t>
                      </a:r>
                      <a:r>
                        <a:rPr lang="en-IN" sz="1200" b="0" i="1">
                          <a:effectLst/>
                          <a:latin typeface="inherit"/>
                        </a:rPr>
                        <a:t>x</a:t>
                      </a:r>
                      <a:r>
                        <a:rPr lang="en-IN" sz="1200" b="0">
                          <a:effectLst/>
                          <a:latin typeface="inherit"/>
                        </a:rPr>
                        <a:t>, </a:t>
                      </a:r>
                      <a:r>
                        <a:rPr lang="en-IN" sz="1200" b="0" i="1">
                          <a:effectLst/>
                          <a:latin typeface="inherit"/>
                        </a:rPr>
                        <a:t>~x</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Positive, negative, bitwise NOT</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2783997833"/>
                  </a:ext>
                </a:extLst>
              </a:tr>
              <a:tr h="278671">
                <a:tc>
                  <a:txBody>
                    <a:bodyPr/>
                    <a:lstStyle/>
                    <a:p>
                      <a:pPr algn="ctr" fontAlgn="ctr"/>
                      <a:r>
                        <a:rPr lang="en-IN" sz="1200" b="0">
                          <a:effectLst/>
                          <a:latin typeface="inherit"/>
                        </a:rPr>
                        <a:t>*, @, /, //, %</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Multiplication, division, remainder</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010568344"/>
                  </a:ext>
                </a:extLst>
              </a:tr>
              <a:tr h="278671">
                <a:tc>
                  <a:txBody>
                    <a:bodyPr/>
                    <a:lstStyle/>
                    <a:p>
                      <a:pPr algn="ctr" fontAlgn="ctr"/>
                      <a:r>
                        <a:rPr lang="en-IN" sz="1200" b="0">
                          <a:effectLst/>
                          <a:latin typeface="inherit"/>
                        </a:rPr>
                        <a:t>+, –</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Addition, subtraction</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650503396"/>
                  </a:ext>
                </a:extLst>
              </a:tr>
              <a:tr h="278671">
                <a:tc>
                  <a:txBody>
                    <a:bodyPr/>
                    <a:lstStyle/>
                    <a:p>
                      <a:pPr algn="ctr" fontAlgn="ctr"/>
                      <a:r>
                        <a:rPr lang="en-IN" sz="1200" b="0">
                          <a:effectLst/>
                          <a:latin typeface="inherit"/>
                        </a:rPr>
                        <a:t>&lt;&lt;, &gt;&gt;</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Bitwise shifts</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431854380"/>
                  </a:ext>
                </a:extLst>
              </a:tr>
              <a:tr h="278671">
                <a:tc>
                  <a:txBody>
                    <a:bodyPr/>
                    <a:lstStyle/>
                    <a:p>
                      <a:pPr algn="ctr" fontAlgn="ctr"/>
                      <a:r>
                        <a:rPr lang="en-IN" sz="1200" b="0">
                          <a:effectLst/>
                          <a:latin typeface="inherit"/>
                        </a:rPr>
                        <a:t>&amp;</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Bitwise AND</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995614070"/>
                  </a:ext>
                </a:extLst>
              </a:tr>
              <a:tr h="278671">
                <a:tc>
                  <a:txBody>
                    <a:bodyPr/>
                    <a:lstStyle/>
                    <a:p>
                      <a:pPr algn="ctr" fontAlgn="ctr"/>
                      <a:r>
                        <a:rPr lang="en-IN" sz="1200" b="0">
                          <a:effectLst/>
                          <a:latin typeface="inherit"/>
                        </a:rPr>
                        <a:t>^</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Bitwise XOR</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2584713479"/>
                  </a:ext>
                </a:extLst>
              </a:tr>
              <a:tr h="278671">
                <a:tc>
                  <a:txBody>
                    <a:bodyPr/>
                    <a:lstStyle/>
                    <a:p>
                      <a:pPr algn="ctr" fontAlgn="ctr"/>
                      <a:r>
                        <a:rPr lang="en-IN" sz="1200" b="0">
                          <a:effectLst/>
                          <a:latin typeface="inherit"/>
                        </a:rPr>
                        <a:t>|</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Bitwise OR</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2589410985"/>
                  </a:ext>
                </a:extLst>
              </a:tr>
              <a:tr h="485518">
                <a:tc>
                  <a:txBody>
                    <a:bodyPr/>
                    <a:lstStyle/>
                    <a:p>
                      <a:pPr algn="ctr" fontAlgn="ctr"/>
                      <a:r>
                        <a:rPr lang="en-US" sz="1200" b="0">
                          <a:effectLst/>
                          <a:latin typeface="inherit"/>
                        </a:rPr>
                        <a:t>in, not in, is, is not, &lt;, &lt;=,  &gt;, &gt;=,</a:t>
                      </a:r>
                      <a:r>
                        <a:rPr lang="en-US" sz="1200">
                          <a:effectLst/>
                        </a:rPr>
                        <a:t/>
                      </a:r>
                      <a:br>
                        <a:rPr lang="en-US" sz="1200">
                          <a:effectLst/>
                        </a:rPr>
                      </a:br>
                      <a:r>
                        <a:rPr lang="en-US" sz="1200" b="0">
                          <a:effectLst/>
                          <a:latin typeface="inherit"/>
                        </a:rPr>
                        <a:t>&lt;&gt;, !=, ==</a:t>
                      </a:r>
                      <a:endParaRPr lang="en-US"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Comparisons, membership, identity</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390228924"/>
                  </a:ext>
                </a:extLst>
              </a:tr>
              <a:tr h="278671">
                <a:tc>
                  <a:txBody>
                    <a:bodyPr/>
                    <a:lstStyle/>
                    <a:p>
                      <a:pPr algn="ctr" fontAlgn="ctr"/>
                      <a:r>
                        <a:rPr lang="en-IN" sz="1200" b="0">
                          <a:effectLst/>
                          <a:latin typeface="inherit"/>
                        </a:rPr>
                        <a:t>not </a:t>
                      </a:r>
                      <a:r>
                        <a:rPr lang="en-IN" sz="1200" b="0" i="1">
                          <a:effectLst/>
                          <a:latin typeface="inherit"/>
                        </a:rPr>
                        <a:t>x</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Boolean NOT</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3253585037"/>
                  </a:ext>
                </a:extLst>
              </a:tr>
              <a:tr h="278671">
                <a:tc>
                  <a:txBody>
                    <a:bodyPr/>
                    <a:lstStyle/>
                    <a:p>
                      <a:pPr algn="ctr" fontAlgn="ctr"/>
                      <a:r>
                        <a:rPr lang="en-IN" sz="1200" b="0">
                          <a:effectLst/>
                          <a:latin typeface="inherit"/>
                        </a:rPr>
                        <a:t>and</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Boolean AND</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62754599"/>
                  </a:ext>
                </a:extLst>
              </a:tr>
              <a:tr h="278671">
                <a:tc>
                  <a:txBody>
                    <a:bodyPr/>
                    <a:lstStyle/>
                    <a:p>
                      <a:pPr algn="ctr" fontAlgn="ctr"/>
                      <a:r>
                        <a:rPr lang="en-IN" sz="1200" b="0">
                          <a:effectLst/>
                          <a:latin typeface="inherit"/>
                        </a:rPr>
                        <a:t>or</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a:effectLst/>
                          <a:latin typeface="inherit"/>
                        </a:rPr>
                        <a:t>Boolean OR</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2778365006"/>
                  </a:ext>
                </a:extLst>
              </a:tr>
              <a:tr h="278671">
                <a:tc>
                  <a:txBody>
                    <a:bodyPr/>
                    <a:lstStyle/>
                    <a:p>
                      <a:pPr algn="ctr" fontAlgn="ctr"/>
                      <a:r>
                        <a:rPr lang="en-IN" sz="1200" b="0">
                          <a:effectLst/>
                          <a:latin typeface="inherit"/>
                        </a:rPr>
                        <a:t>if- else</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200" b="0">
                          <a:effectLst/>
                          <a:latin typeface="inherit"/>
                        </a:rPr>
                        <a:t>Conditional expression</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2937338562"/>
                  </a:ext>
                </a:extLst>
              </a:tr>
              <a:tr h="485518">
                <a:tc>
                  <a:txBody>
                    <a:bodyPr/>
                    <a:lstStyle/>
                    <a:p>
                      <a:pPr algn="ctr" fontAlgn="ctr"/>
                      <a:r>
                        <a:rPr lang="en-IN" sz="1200" b="0">
                          <a:effectLst/>
                          <a:latin typeface="inherit"/>
                        </a:rPr>
                        <a:t>lambda                  (Lowest precedence)</a:t>
                      </a:r>
                      <a:endParaRPr lang="en-IN" sz="120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200" b="0" dirty="0">
                          <a:effectLst/>
                          <a:latin typeface="inherit"/>
                        </a:rPr>
                        <a:t>Lambda expression</a:t>
                      </a:r>
                      <a:endParaRPr lang="en-IN" sz="1200" dirty="0">
                        <a:effectLst/>
                      </a:endParaRPr>
                    </a:p>
                  </a:txBody>
                  <a:tcPr marL="32438" marR="32438" marT="32438" marB="32438"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3895563412"/>
                  </a:ext>
                </a:extLst>
              </a:tr>
            </a:tbl>
          </a:graphicData>
        </a:graphic>
      </p:graphicFrame>
    </p:spTree>
    <p:extLst>
      <p:ext uri="{BB962C8B-B14F-4D97-AF65-F5344CB8AC3E}">
        <p14:creationId xmlns:p14="http://schemas.microsoft.com/office/powerpoint/2010/main" val="2809286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latin typeface="Algerian" panose="04020705040A02060702" pitchFamily="82" charset="0"/>
              </a:rPr>
              <a:t>LIST DATA  STRUCTURE</a:t>
            </a:r>
            <a:endParaRPr lang="en-IN" b="1" dirty="0">
              <a:solidFill>
                <a:srgbClr val="FF0000"/>
              </a:solidFill>
              <a:latin typeface="Algerian" panose="04020705040A02060702" pitchFamily="82"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43796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b="1" dirty="0" smtClean="0"/>
              <a:t>List indexing</a:t>
            </a:r>
            <a:r>
              <a:rPr lang="en-US" dirty="0" smtClean="0"/>
              <a:t>	  							 </a:t>
            </a:r>
            <a:r>
              <a:rPr lang="en-US" b="1" dirty="0" smtClean="0"/>
              <a:t>113</a:t>
            </a:r>
            <a:endParaRPr lang="en-IN" b="1" dirty="0"/>
          </a:p>
        </p:txBody>
      </p:sp>
      <p:sp>
        <p:nvSpPr>
          <p:cNvPr id="3" name="Content Placeholder 2"/>
          <p:cNvSpPr>
            <a:spLocks noGrp="1"/>
          </p:cNvSpPr>
          <p:nvPr>
            <p:ph idx="1"/>
          </p:nvPr>
        </p:nvSpPr>
        <p:spPr>
          <a:xfrm>
            <a:off x="235974" y="914400"/>
            <a:ext cx="11798710" cy="5781368"/>
          </a:xfrm>
        </p:spPr>
        <p:txBody>
          <a:bodyPr>
            <a:normAutofit lnSpcReduction="10000"/>
          </a:bodyPr>
          <a:lstStyle/>
          <a:p>
            <a:pPr>
              <a:lnSpc>
                <a:spcPct val="150000"/>
              </a:lnSpc>
            </a:pPr>
            <a:r>
              <a:rPr lang="en-US" dirty="0" smtClean="0"/>
              <a:t>Using index number we can retrieve specific elements from the list </a:t>
            </a:r>
          </a:p>
          <a:p>
            <a:pPr>
              <a:lnSpc>
                <a:spcPct val="150000"/>
              </a:lnSpc>
            </a:pPr>
            <a:r>
              <a:rPr lang="en-US" dirty="0" smtClean="0"/>
              <a:t>Both forward and backward indexing possible</a:t>
            </a:r>
          </a:p>
          <a:p>
            <a:pPr>
              <a:lnSpc>
                <a:spcPct val="150000"/>
              </a:lnSpc>
            </a:pPr>
            <a:r>
              <a:rPr lang="en-US" b="1" dirty="0" smtClean="0"/>
              <a:t>List1=[10, 20, 30, ’python’, True, 1.5, 2+3j]</a:t>
            </a:r>
          </a:p>
          <a:p>
            <a:pPr>
              <a:lnSpc>
                <a:spcPct val="150000"/>
              </a:lnSpc>
            </a:pPr>
            <a:r>
              <a:rPr lang="en-US" b="1" dirty="0" smtClean="0"/>
              <a:t>Print(List1[0])</a:t>
            </a:r>
          </a:p>
          <a:p>
            <a:pPr>
              <a:lnSpc>
                <a:spcPct val="150000"/>
              </a:lnSpc>
            </a:pPr>
            <a:r>
              <a:rPr lang="en-US" b="1" dirty="0" smtClean="0"/>
              <a:t>Print(List[-1])</a:t>
            </a:r>
          </a:p>
          <a:p>
            <a:pPr>
              <a:lnSpc>
                <a:spcPct val="150000"/>
              </a:lnSpc>
            </a:pPr>
            <a:r>
              <a:rPr lang="en-US" b="1" dirty="0" err="1" smtClean="0"/>
              <a:t>Lst</a:t>
            </a:r>
            <a:r>
              <a:rPr lang="en-US" b="1" dirty="0" smtClean="0"/>
              <a:t>=range(6)   ==</a:t>
            </a:r>
            <a:r>
              <a:rPr lang="en-US" b="1" dirty="0" smtClean="0">
                <a:sym typeface="Wingdings" panose="05000000000000000000" pitchFamily="2" charset="2"/>
              </a:rPr>
              <a:t>list(range(6)</a:t>
            </a:r>
            <a:endParaRPr lang="en-US" b="1" dirty="0" smtClean="0"/>
          </a:p>
          <a:p>
            <a:pPr>
              <a:lnSpc>
                <a:spcPct val="150000"/>
              </a:lnSpc>
            </a:pPr>
            <a:r>
              <a:rPr lang="en-US" b="1" dirty="0" err="1" smtClean="0"/>
              <a:t>Lst</a:t>
            </a:r>
            <a:r>
              <a:rPr lang="en-US" b="1" dirty="0" smtClean="0"/>
              <a:t>=range(2,6) </a:t>
            </a:r>
            <a:r>
              <a:rPr lang="en-US" b="1" dirty="0"/>
              <a:t>==</a:t>
            </a:r>
            <a:r>
              <a:rPr lang="en-US" b="1" dirty="0">
                <a:sym typeface="Wingdings" panose="05000000000000000000" pitchFamily="2" charset="2"/>
              </a:rPr>
              <a:t></a:t>
            </a:r>
            <a:r>
              <a:rPr lang="en-US" b="1" dirty="0" smtClean="0">
                <a:sym typeface="Wingdings" panose="05000000000000000000" pitchFamily="2" charset="2"/>
              </a:rPr>
              <a:t>list(range(2,6)</a:t>
            </a:r>
          </a:p>
          <a:p>
            <a:pPr>
              <a:lnSpc>
                <a:spcPct val="150000"/>
              </a:lnSpc>
            </a:pPr>
            <a:r>
              <a:rPr lang="en-US" b="1" dirty="0" err="1"/>
              <a:t>lst</a:t>
            </a:r>
            <a:r>
              <a:rPr lang="en-US" b="1" dirty="0"/>
              <a:t>=list(range(5,15,2</a:t>
            </a:r>
            <a:r>
              <a:rPr lang="en-US" b="1" dirty="0" smtClean="0"/>
              <a:t>))   =</a:t>
            </a:r>
            <a:r>
              <a:rPr lang="en-US" b="1" dirty="0" smtClean="0">
                <a:sym typeface="Wingdings" panose="05000000000000000000" pitchFamily="2" charset="2"/>
              </a:rPr>
              <a:t> step increment by 2</a:t>
            </a:r>
            <a:endParaRPr lang="en-US" b="1" dirty="0" smtClean="0"/>
          </a:p>
          <a:p>
            <a:pPr>
              <a:lnSpc>
                <a:spcPct val="150000"/>
              </a:lnSpc>
            </a:pPr>
            <a:endParaRPr lang="en-IN" b="1" dirty="0"/>
          </a:p>
        </p:txBody>
      </p:sp>
    </p:spTree>
    <p:extLst>
      <p:ext uri="{BB962C8B-B14F-4D97-AF65-F5344CB8AC3E}">
        <p14:creationId xmlns:p14="http://schemas.microsoft.com/office/powerpoint/2010/main" val="1866046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dirty="0" smtClean="0"/>
              <a:t>List slicing</a:t>
            </a:r>
            <a:endParaRPr lang="en-IN" dirty="0"/>
          </a:p>
        </p:txBody>
      </p:sp>
      <p:sp>
        <p:nvSpPr>
          <p:cNvPr id="3" name="Content Placeholder 2"/>
          <p:cNvSpPr>
            <a:spLocks noGrp="1"/>
          </p:cNvSpPr>
          <p:nvPr>
            <p:ph idx="1"/>
          </p:nvPr>
        </p:nvSpPr>
        <p:spPr>
          <a:xfrm>
            <a:off x="235974" y="914400"/>
            <a:ext cx="11798710" cy="5781368"/>
          </a:xfrm>
        </p:spPr>
        <p:txBody>
          <a:bodyPr>
            <a:normAutofit fontScale="92500" lnSpcReduction="20000"/>
          </a:bodyPr>
          <a:lstStyle/>
          <a:p>
            <a:pPr>
              <a:lnSpc>
                <a:spcPct val="150000"/>
              </a:lnSpc>
            </a:pPr>
            <a:r>
              <a:rPr lang="en-US" dirty="0" smtClean="0"/>
              <a:t>We can fetch set of elements from list</a:t>
            </a:r>
          </a:p>
          <a:p>
            <a:pPr>
              <a:lnSpc>
                <a:spcPct val="150000"/>
              </a:lnSpc>
            </a:pPr>
            <a:r>
              <a:rPr lang="en-US" dirty="0" smtClean="0"/>
              <a:t>Colon (</a:t>
            </a:r>
            <a:r>
              <a:rPr lang="en-US" dirty="0" smtClean="0">
                <a:sym typeface="Wingdings" panose="05000000000000000000" pitchFamily="2" charset="2"/>
              </a:rPr>
              <a:t>:) is the slicing operator</a:t>
            </a:r>
          </a:p>
          <a:p>
            <a:pPr>
              <a:lnSpc>
                <a:spcPct val="150000"/>
              </a:lnSpc>
            </a:pPr>
            <a:r>
              <a:rPr lang="en-US" dirty="0" smtClean="0">
                <a:sym typeface="Wingdings" panose="05000000000000000000" pitchFamily="2" charset="2"/>
              </a:rPr>
              <a:t>Print(list1[0:2])</a:t>
            </a:r>
          </a:p>
          <a:p>
            <a:pPr>
              <a:lnSpc>
                <a:spcPct val="150000"/>
              </a:lnSpc>
            </a:pPr>
            <a:r>
              <a:rPr lang="en-US" dirty="0" smtClean="0">
                <a:sym typeface="Wingdings" panose="05000000000000000000" pitchFamily="2" charset="2"/>
              </a:rPr>
              <a:t>Print(list1[2:5])</a:t>
            </a:r>
          </a:p>
          <a:p>
            <a:pPr>
              <a:lnSpc>
                <a:spcPct val="150000"/>
              </a:lnSpc>
            </a:pPr>
            <a:r>
              <a:rPr lang="en-US" dirty="0" smtClean="0">
                <a:sym typeface="Wingdings" panose="05000000000000000000" pitchFamily="2" charset="2"/>
              </a:rPr>
              <a:t>Print(list1[2:])</a:t>
            </a:r>
          </a:p>
          <a:p>
            <a:pPr>
              <a:lnSpc>
                <a:spcPct val="150000"/>
              </a:lnSpc>
            </a:pPr>
            <a:r>
              <a:rPr lang="en-US" dirty="0" smtClean="0">
                <a:sym typeface="Wingdings" panose="05000000000000000000" pitchFamily="2" charset="2"/>
              </a:rPr>
              <a:t>Print(list1[2:-1])</a:t>
            </a:r>
          </a:p>
          <a:p>
            <a:pPr>
              <a:lnSpc>
                <a:spcPct val="150000"/>
              </a:lnSpc>
            </a:pPr>
            <a:r>
              <a:rPr lang="en-US" dirty="0">
                <a:sym typeface="Wingdings" panose="05000000000000000000" pitchFamily="2" charset="2"/>
              </a:rPr>
              <a:t>Print(list1</a:t>
            </a:r>
            <a:r>
              <a:rPr lang="en-US" dirty="0" smtClean="0">
                <a:sym typeface="Wingdings" panose="05000000000000000000" pitchFamily="2" charset="2"/>
              </a:rPr>
              <a:t>[-4:5])</a:t>
            </a:r>
            <a:endParaRPr lang="en-IN" dirty="0"/>
          </a:p>
          <a:p>
            <a:pPr>
              <a:lnSpc>
                <a:spcPct val="150000"/>
              </a:lnSpc>
            </a:pPr>
            <a:r>
              <a:rPr lang="en-US" dirty="0">
                <a:sym typeface="Wingdings" panose="05000000000000000000" pitchFamily="2" charset="2"/>
              </a:rPr>
              <a:t>Print(list1[-4</a:t>
            </a:r>
            <a:r>
              <a:rPr lang="en-US" dirty="0" smtClean="0">
                <a:sym typeface="Wingdings" panose="05000000000000000000" pitchFamily="2" charset="2"/>
              </a:rPr>
              <a:t>:])</a:t>
            </a:r>
          </a:p>
          <a:p>
            <a:pPr>
              <a:lnSpc>
                <a:spcPct val="150000"/>
              </a:lnSpc>
            </a:pPr>
            <a:r>
              <a:rPr lang="en-US" dirty="0">
                <a:sym typeface="Wingdings" panose="05000000000000000000" pitchFamily="2" charset="2"/>
              </a:rPr>
              <a:t>Print(list1</a:t>
            </a:r>
            <a:r>
              <a:rPr lang="en-US" dirty="0" smtClean="0">
                <a:sym typeface="Wingdings" panose="05000000000000000000" pitchFamily="2" charset="2"/>
              </a:rPr>
              <a:t>[-5:-2])</a:t>
            </a:r>
            <a:endParaRPr lang="en-IN" dirty="0"/>
          </a:p>
          <a:p>
            <a:pPr>
              <a:lnSpc>
                <a:spcPct val="150000"/>
              </a:lnSpc>
            </a:pPr>
            <a:endParaRPr lang="en-IN" dirty="0"/>
          </a:p>
          <a:p>
            <a:pPr>
              <a:lnSpc>
                <a:spcPct val="150000"/>
              </a:lnSpc>
            </a:pPr>
            <a:endParaRPr lang="en-IN" dirty="0"/>
          </a:p>
          <a:p>
            <a:pPr>
              <a:lnSpc>
                <a:spcPct val="150000"/>
              </a:lnSpc>
            </a:pPr>
            <a:endParaRPr lang="en-IN" dirty="0"/>
          </a:p>
          <a:p>
            <a:pPr>
              <a:lnSpc>
                <a:spcPct val="150000"/>
              </a:lnSpc>
            </a:pPr>
            <a:endParaRPr lang="en-IN" dirty="0"/>
          </a:p>
          <a:p>
            <a:pPr>
              <a:lnSpc>
                <a:spcPct val="150000"/>
              </a:lnSpc>
            </a:pPr>
            <a:endParaRPr lang="en-IN" dirty="0"/>
          </a:p>
        </p:txBody>
      </p:sp>
    </p:spTree>
    <p:extLst>
      <p:ext uri="{BB962C8B-B14F-4D97-AF65-F5344CB8AC3E}">
        <p14:creationId xmlns:p14="http://schemas.microsoft.com/office/powerpoint/2010/main" val="474591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r>
              <a:rPr lang="en-US" smtClean="0"/>
              <a:t>Mutable=</a:t>
            </a:r>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534375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784514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503303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250208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Why is it called Python?</a:t>
            </a:r>
            <a:br>
              <a:rPr lang="en-US" b="1" dirty="0">
                <a:solidFill>
                  <a:srgbClr val="FF0000"/>
                </a:solidFill>
              </a:rPr>
            </a:br>
            <a:endParaRPr lang="en-IN" b="1" dirty="0">
              <a:solidFill>
                <a:srgbClr val="FF0000"/>
              </a:solidFill>
            </a:endParaRPr>
          </a:p>
        </p:txBody>
      </p:sp>
      <p:sp>
        <p:nvSpPr>
          <p:cNvPr id="3" name="Content Placeholder 2"/>
          <p:cNvSpPr>
            <a:spLocks noGrp="1"/>
          </p:cNvSpPr>
          <p:nvPr>
            <p:ph idx="1"/>
          </p:nvPr>
        </p:nvSpPr>
        <p:spPr>
          <a:xfrm>
            <a:off x="353961" y="1342103"/>
            <a:ext cx="11474245" cy="4834860"/>
          </a:xfrm>
        </p:spPr>
        <p:txBody>
          <a:bodyPr>
            <a:normAutofit lnSpcReduction="10000"/>
          </a:bodyPr>
          <a:lstStyle/>
          <a:p>
            <a:pPr>
              <a:lnSpc>
                <a:spcPct val="150000"/>
              </a:lnSpc>
            </a:pPr>
            <a:r>
              <a:rPr lang="en-US" dirty="0"/>
              <a:t>Guido van Rossum named it after the comedy group Monty Python. </a:t>
            </a:r>
            <a:endParaRPr lang="en-US" dirty="0" smtClean="0"/>
          </a:p>
          <a:p>
            <a:pPr>
              <a:lnSpc>
                <a:spcPct val="150000"/>
              </a:lnSpc>
            </a:pPr>
            <a:r>
              <a:rPr lang="en-US" dirty="0" smtClean="0"/>
              <a:t>That </a:t>
            </a:r>
            <a:r>
              <a:rPr lang="en-US" dirty="0"/>
              <a:t>is why the </a:t>
            </a:r>
            <a:r>
              <a:rPr lang="en-US" i="1" dirty="0"/>
              <a:t>metasyntactic variables (those we will often use to explain code syntax)</a:t>
            </a:r>
            <a:r>
              <a:rPr lang="en-US" dirty="0"/>
              <a:t> used here are ‘spam’ and ‘eggs’ instead of ‘foo’ and ‘bar’. </a:t>
            </a:r>
            <a:endParaRPr lang="en-US" dirty="0" smtClean="0"/>
          </a:p>
          <a:p>
            <a:pPr>
              <a:lnSpc>
                <a:spcPct val="150000"/>
              </a:lnSpc>
            </a:pPr>
            <a:r>
              <a:rPr lang="en-US" dirty="0" smtClean="0"/>
              <a:t>A </a:t>
            </a:r>
            <a:r>
              <a:rPr lang="en-US" dirty="0"/>
              <a:t>lot of implementations today run version 2.x, but the future belongs to Python 3.x. </a:t>
            </a:r>
            <a:endParaRPr lang="en-US" dirty="0" smtClean="0"/>
          </a:p>
          <a:p>
            <a:pPr>
              <a:lnSpc>
                <a:spcPct val="150000"/>
              </a:lnSpc>
            </a:pPr>
            <a:r>
              <a:rPr lang="en-US" dirty="0" smtClean="0"/>
              <a:t>It </a:t>
            </a:r>
            <a:r>
              <a:rPr lang="en-US" dirty="0"/>
              <a:t>is also called ‘Python 3000’ or ‘Py3K’. </a:t>
            </a:r>
            <a:endParaRPr lang="en-US" dirty="0" smtClean="0"/>
          </a:p>
          <a:p>
            <a:pPr>
              <a:lnSpc>
                <a:spcPct val="150000"/>
              </a:lnSpc>
            </a:pPr>
            <a:r>
              <a:rPr lang="en-US" b="1" dirty="0" err="1" smtClean="0"/>
              <a:t>CPython</a:t>
            </a:r>
            <a:r>
              <a:rPr lang="en-US" dirty="0"/>
              <a:t>, written in C, is the most common implementation of Python.</a:t>
            </a:r>
            <a:endParaRPr lang="en-IN" dirty="0"/>
          </a:p>
        </p:txBody>
      </p:sp>
    </p:spTree>
    <p:extLst>
      <p:ext uri="{BB962C8B-B14F-4D97-AF65-F5344CB8AC3E}">
        <p14:creationId xmlns:p14="http://schemas.microsoft.com/office/powerpoint/2010/main" val="3539903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240127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892225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706986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40385944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765446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8267657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46893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735143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7918773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576450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3520"/>
          </a:xfrm>
        </p:spPr>
        <p:txBody>
          <a:bodyPr>
            <a:normAutofit fontScale="90000"/>
          </a:bodyPr>
          <a:lstStyle/>
          <a:p>
            <a:r>
              <a:rPr lang="en-US" b="1" dirty="0" smtClean="0">
                <a:solidFill>
                  <a:srgbClr val="FF0000"/>
                </a:solidFill>
              </a:rPr>
              <a:t>Python history</a:t>
            </a:r>
            <a:endParaRPr lang="en-IN" b="1" dirty="0">
              <a:solidFill>
                <a:srgbClr val="FF0000"/>
              </a:solidFill>
            </a:endParaRPr>
          </a:p>
        </p:txBody>
      </p:sp>
      <p:sp>
        <p:nvSpPr>
          <p:cNvPr id="3" name="Content Placeholder 2"/>
          <p:cNvSpPr>
            <a:spLocks noGrp="1"/>
          </p:cNvSpPr>
          <p:nvPr>
            <p:ph idx="1"/>
          </p:nvPr>
        </p:nvSpPr>
        <p:spPr>
          <a:xfrm>
            <a:off x="398205" y="855406"/>
            <a:ext cx="11444749" cy="5321557"/>
          </a:xfrm>
        </p:spPr>
        <p:txBody>
          <a:bodyPr>
            <a:normAutofit/>
          </a:bodyPr>
          <a:lstStyle/>
          <a:p>
            <a:pPr fontAlgn="base">
              <a:lnSpc>
                <a:spcPct val="150000"/>
              </a:lnSpc>
            </a:pPr>
            <a:r>
              <a:rPr lang="en-US" dirty="0"/>
              <a:t>he </a:t>
            </a:r>
            <a:r>
              <a:rPr lang="en-US" i="1" dirty="0"/>
              <a:t>Python programming language</a:t>
            </a:r>
            <a:r>
              <a:rPr lang="en-US" dirty="0"/>
              <a:t> was conceived in the late 1980s and was named after the </a:t>
            </a:r>
            <a:r>
              <a:rPr lang="en-US" i="1" dirty="0"/>
              <a:t>BBC TV show Monty Python’s Flying Circus</a:t>
            </a:r>
            <a:r>
              <a:rPr lang="en-US" dirty="0"/>
              <a:t>. </a:t>
            </a:r>
            <a:endParaRPr lang="en-US" dirty="0" smtClean="0"/>
          </a:p>
          <a:p>
            <a:pPr fontAlgn="base">
              <a:lnSpc>
                <a:spcPct val="150000"/>
              </a:lnSpc>
            </a:pPr>
            <a:r>
              <a:rPr lang="en-US" dirty="0" smtClean="0"/>
              <a:t>Guido </a:t>
            </a:r>
            <a:r>
              <a:rPr lang="en-US" dirty="0"/>
              <a:t>van Rossum started implementing Python at CWI in the Netherlands in December of 1989. </a:t>
            </a:r>
            <a:endParaRPr lang="en-US" dirty="0" smtClean="0"/>
          </a:p>
          <a:p>
            <a:pPr fontAlgn="base">
              <a:lnSpc>
                <a:spcPct val="150000"/>
              </a:lnSpc>
            </a:pPr>
            <a:r>
              <a:rPr lang="en-US" dirty="0" smtClean="0"/>
              <a:t>This </a:t>
            </a:r>
            <a:r>
              <a:rPr lang="en-US" dirty="0"/>
              <a:t>was a successor to the ABC programming language which was capable of</a:t>
            </a:r>
            <a:r>
              <a:rPr lang="en-US" b="1" dirty="0"/>
              <a:t> exception handling and interfacing</a:t>
            </a:r>
            <a:r>
              <a:rPr lang="en-US" dirty="0"/>
              <a:t> with the Amoeba operating system.</a:t>
            </a:r>
          </a:p>
          <a:p>
            <a:pPr fontAlgn="base">
              <a:lnSpc>
                <a:spcPct val="150000"/>
              </a:lnSpc>
            </a:pPr>
            <a:r>
              <a:rPr lang="en-US" dirty="0" smtClean="0"/>
              <a:t>The </a:t>
            </a:r>
            <a:r>
              <a:rPr lang="en-US" dirty="0"/>
              <a:t>next version of Python 3.0 released on December 3, 2008.</a:t>
            </a:r>
          </a:p>
          <a:p>
            <a:pPr>
              <a:lnSpc>
                <a:spcPct val="150000"/>
              </a:lnSpc>
            </a:pPr>
            <a:endParaRPr lang="en-IN" dirty="0"/>
          </a:p>
        </p:txBody>
      </p:sp>
    </p:spTree>
    <p:extLst>
      <p:ext uri="{BB962C8B-B14F-4D97-AF65-F5344CB8AC3E}">
        <p14:creationId xmlns:p14="http://schemas.microsoft.com/office/powerpoint/2010/main" val="35880764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5531454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388985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9111224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372073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5973562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61088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749150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8361800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414135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909406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55" y="0"/>
            <a:ext cx="10515600" cy="726256"/>
          </a:xfrm>
        </p:spPr>
        <p:txBody>
          <a:bodyPr/>
          <a:lstStyle/>
          <a:p>
            <a:r>
              <a:rPr lang="en-US" b="1" dirty="0" smtClean="0">
                <a:solidFill>
                  <a:srgbClr val="FF0000"/>
                </a:solidFill>
              </a:rPr>
              <a:t>Comments</a:t>
            </a:r>
            <a:endParaRPr lang="en-IN" b="1" dirty="0">
              <a:solidFill>
                <a:srgbClr val="FF0000"/>
              </a:solidFill>
            </a:endParaRPr>
          </a:p>
        </p:txBody>
      </p:sp>
      <p:sp>
        <p:nvSpPr>
          <p:cNvPr id="3" name="Content Placeholder 2"/>
          <p:cNvSpPr>
            <a:spLocks noGrp="1"/>
          </p:cNvSpPr>
          <p:nvPr>
            <p:ph idx="1"/>
          </p:nvPr>
        </p:nvSpPr>
        <p:spPr>
          <a:xfrm>
            <a:off x="336755" y="726256"/>
            <a:ext cx="11329219" cy="5777783"/>
          </a:xfrm>
        </p:spPr>
        <p:txBody>
          <a:bodyPr>
            <a:normAutofit fontScale="92500" lnSpcReduction="10000"/>
          </a:bodyPr>
          <a:lstStyle/>
          <a:p>
            <a:pPr>
              <a:lnSpc>
                <a:spcPct val="150000"/>
              </a:lnSpc>
            </a:pPr>
            <a:r>
              <a:rPr lang="en-US" dirty="0"/>
              <a:t>Declare comments using an </a:t>
            </a:r>
            <a:r>
              <a:rPr lang="en-US" dirty="0" err="1"/>
              <a:t>octothorpe</a:t>
            </a:r>
            <a:r>
              <a:rPr lang="en-US" dirty="0"/>
              <a:t> (#). </a:t>
            </a:r>
            <a:endParaRPr lang="en-US" dirty="0" smtClean="0"/>
          </a:p>
          <a:p>
            <a:pPr>
              <a:lnSpc>
                <a:spcPct val="150000"/>
              </a:lnSpc>
            </a:pPr>
            <a:r>
              <a:rPr lang="en-US" dirty="0" smtClean="0"/>
              <a:t>However</a:t>
            </a:r>
            <a:r>
              <a:rPr lang="en-US" dirty="0"/>
              <a:t>, Python does not support multiline comments. </a:t>
            </a:r>
          </a:p>
          <a:p>
            <a:pPr>
              <a:lnSpc>
                <a:spcPct val="150000"/>
              </a:lnSpc>
            </a:pPr>
            <a:r>
              <a:rPr lang="en-US" dirty="0" smtClean="0"/>
              <a:t>Also</a:t>
            </a:r>
            <a:r>
              <a:rPr lang="en-US" dirty="0"/>
              <a:t>, </a:t>
            </a:r>
            <a:r>
              <a:rPr lang="en-US" dirty="0" err="1"/>
              <a:t>docstrings</a:t>
            </a:r>
            <a:r>
              <a:rPr lang="en-US" dirty="0"/>
              <a:t> are documentation strings that help explain the code.</a:t>
            </a:r>
            <a:br>
              <a:rPr lang="en-US" dirty="0"/>
            </a:br>
            <a:endParaRPr lang="en-US" dirty="0" smtClean="0"/>
          </a:p>
          <a:p>
            <a:pPr>
              <a:lnSpc>
                <a:spcPct val="150000"/>
              </a:lnSpc>
            </a:pPr>
            <a:r>
              <a:rPr lang="en-US" dirty="0" smtClean="0"/>
              <a:t>#</a:t>
            </a:r>
            <a:r>
              <a:rPr lang="en-US" dirty="0"/>
              <a:t>This is a comment</a:t>
            </a:r>
            <a:br>
              <a:rPr lang="en-US" dirty="0"/>
            </a:br>
            <a:endParaRPr lang="en-US" dirty="0" smtClean="0"/>
          </a:p>
          <a:p>
            <a:pPr>
              <a:lnSpc>
                <a:spcPct val="150000"/>
              </a:lnSpc>
            </a:pPr>
            <a:r>
              <a:rPr lang="en-US" dirty="0" smtClean="0"/>
              <a:t>“““</a:t>
            </a:r>
            <a:r>
              <a:rPr lang="en-US" dirty="0"/>
              <a:t/>
            </a:r>
            <a:br>
              <a:rPr lang="en-US" dirty="0"/>
            </a:br>
            <a:r>
              <a:rPr lang="en-US" dirty="0"/>
              <a:t>This is a </a:t>
            </a:r>
            <a:r>
              <a:rPr lang="en-US" dirty="0" err="1"/>
              <a:t>docstring</a:t>
            </a:r>
            <a:r>
              <a:rPr lang="en-US" dirty="0"/>
              <a:t/>
            </a:r>
            <a:br>
              <a:rPr lang="en-US" dirty="0"/>
            </a:br>
            <a:r>
              <a:rPr lang="en-US" dirty="0" smtClean="0"/>
              <a:t>”””</a:t>
            </a:r>
          </a:p>
        </p:txBody>
      </p:sp>
    </p:spTree>
    <p:extLst>
      <p:ext uri="{BB962C8B-B14F-4D97-AF65-F5344CB8AC3E}">
        <p14:creationId xmlns:p14="http://schemas.microsoft.com/office/powerpoint/2010/main" val="5306685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7757264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695988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1799057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8427205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9639863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7830506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2545167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0868165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6069655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241927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features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707" y="1690688"/>
            <a:ext cx="9892585" cy="4351338"/>
          </a:xfrm>
        </p:spPr>
      </p:pic>
    </p:spTree>
    <p:extLst>
      <p:ext uri="{BB962C8B-B14F-4D97-AF65-F5344CB8AC3E}">
        <p14:creationId xmlns:p14="http://schemas.microsoft.com/office/powerpoint/2010/main" val="27855512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0077275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4335334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0436578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5784248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0113525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8765194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461937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7805977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8349891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596288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213" y="398206"/>
            <a:ext cx="11014587" cy="6282813"/>
          </a:xfrm>
        </p:spPr>
        <p:txBody>
          <a:bodyPr>
            <a:normAutofit fontScale="77500" lnSpcReduction="20000"/>
          </a:bodyPr>
          <a:lstStyle/>
          <a:p>
            <a:pPr marL="0" indent="0" fontAlgn="base">
              <a:lnSpc>
                <a:spcPct val="170000"/>
              </a:lnSpc>
              <a:buNone/>
            </a:pPr>
            <a:r>
              <a:rPr lang="en-US" b="1" dirty="0" smtClean="0"/>
              <a:t>Simple and Easy to learn</a:t>
            </a:r>
            <a:endParaRPr lang="en-US" dirty="0"/>
          </a:p>
          <a:p>
            <a:pPr fontAlgn="base">
              <a:lnSpc>
                <a:spcPct val="170000"/>
              </a:lnSpc>
            </a:pPr>
            <a:r>
              <a:rPr lang="en-US" dirty="0"/>
              <a:t>Python is very easy to learn and understand; </a:t>
            </a:r>
            <a:r>
              <a:rPr lang="en-US" dirty="0" smtClean="0"/>
              <a:t>any </a:t>
            </a:r>
            <a:r>
              <a:rPr lang="en-US" dirty="0"/>
              <a:t>beginner can understand the basics of Python.</a:t>
            </a:r>
          </a:p>
          <a:p>
            <a:pPr marL="0" indent="0" fontAlgn="base">
              <a:lnSpc>
                <a:spcPct val="170000"/>
              </a:lnSpc>
              <a:buNone/>
            </a:pPr>
            <a:r>
              <a:rPr lang="en-US" b="1" dirty="0" smtClean="0"/>
              <a:t>Interpreted</a:t>
            </a:r>
            <a:endParaRPr lang="en-US" dirty="0"/>
          </a:p>
          <a:p>
            <a:pPr fontAlgn="base">
              <a:lnSpc>
                <a:spcPct val="170000"/>
              </a:lnSpc>
            </a:pPr>
            <a:r>
              <a:rPr lang="en-US" dirty="0"/>
              <a:t>It is interpreted(executed) line by line. This makes it easy to test and </a:t>
            </a:r>
            <a:r>
              <a:rPr lang="en-US" dirty="0" smtClean="0"/>
              <a:t>debug.</a:t>
            </a:r>
          </a:p>
          <a:p>
            <a:pPr marL="0" indent="0" fontAlgn="base">
              <a:lnSpc>
                <a:spcPct val="170000"/>
              </a:lnSpc>
              <a:buNone/>
            </a:pPr>
            <a:r>
              <a:rPr lang="en-US" b="1" dirty="0" smtClean="0"/>
              <a:t>Object-Oriented</a:t>
            </a:r>
            <a:endParaRPr lang="en-US" dirty="0"/>
          </a:p>
          <a:p>
            <a:pPr fontAlgn="base">
              <a:lnSpc>
                <a:spcPct val="170000"/>
              </a:lnSpc>
            </a:pPr>
            <a:r>
              <a:rPr lang="en-US" dirty="0"/>
              <a:t>The Python programming language supports classes and objects</a:t>
            </a:r>
            <a:r>
              <a:rPr lang="en-US" dirty="0" smtClean="0"/>
              <a:t>.</a:t>
            </a:r>
          </a:p>
          <a:p>
            <a:pPr marL="0" indent="0" fontAlgn="base">
              <a:lnSpc>
                <a:spcPct val="170000"/>
              </a:lnSpc>
              <a:buNone/>
            </a:pPr>
            <a:r>
              <a:rPr lang="en-US" b="1" dirty="0" smtClean="0"/>
              <a:t>Free </a:t>
            </a:r>
            <a:r>
              <a:rPr lang="en-US" b="1" dirty="0"/>
              <a:t>and Open Source</a:t>
            </a:r>
            <a:endParaRPr lang="en-US" dirty="0"/>
          </a:p>
          <a:p>
            <a:pPr fontAlgn="base">
              <a:lnSpc>
                <a:spcPct val="170000"/>
              </a:lnSpc>
            </a:pPr>
            <a:r>
              <a:rPr lang="en-US" dirty="0"/>
              <a:t>The language and its source code are available to the public for free; there is no need to buy a costly license</a:t>
            </a:r>
            <a:r>
              <a:rPr lang="en-US" dirty="0" smtClean="0"/>
              <a:t>.</a:t>
            </a:r>
            <a:endParaRPr lang="en-US" dirty="0"/>
          </a:p>
        </p:txBody>
      </p:sp>
    </p:spTree>
    <p:extLst>
      <p:ext uri="{BB962C8B-B14F-4D97-AF65-F5344CB8AC3E}">
        <p14:creationId xmlns:p14="http://schemas.microsoft.com/office/powerpoint/2010/main" val="40975350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157823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3600187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2205108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1123696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8727020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4794732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8952785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6673341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7718201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729097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6982"/>
            <a:ext cx="11120284" cy="6563032"/>
          </a:xfrm>
        </p:spPr>
        <p:txBody>
          <a:bodyPr>
            <a:normAutofit fontScale="85000" lnSpcReduction="20000"/>
          </a:bodyPr>
          <a:lstStyle/>
          <a:p>
            <a:pPr marL="0" indent="0" fontAlgn="base">
              <a:lnSpc>
                <a:spcPct val="170000"/>
              </a:lnSpc>
              <a:buNone/>
            </a:pPr>
            <a:r>
              <a:rPr lang="en-US" b="1" dirty="0" smtClean="0"/>
              <a:t>Portable</a:t>
            </a:r>
            <a:endParaRPr lang="en-US" dirty="0"/>
          </a:p>
          <a:p>
            <a:pPr fontAlgn="base">
              <a:lnSpc>
                <a:spcPct val="170000"/>
              </a:lnSpc>
            </a:pPr>
            <a:r>
              <a:rPr lang="en-US" dirty="0"/>
              <a:t>Since it is open-source, you can run Python on Windows, Mac, Linux or any other platform. Your programs will work without needing to the changed for every machine.</a:t>
            </a:r>
          </a:p>
          <a:p>
            <a:pPr marL="0" indent="0" fontAlgn="base">
              <a:lnSpc>
                <a:spcPct val="170000"/>
              </a:lnSpc>
              <a:buNone/>
            </a:pPr>
            <a:r>
              <a:rPr lang="en-US" b="1" dirty="0" smtClean="0"/>
              <a:t>GUI </a:t>
            </a:r>
            <a:r>
              <a:rPr lang="en-US" b="1" dirty="0"/>
              <a:t>Programming</a:t>
            </a:r>
            <a:endParaRPr lang="en-US" dirty="0"/>
          </a:p>
          <a:p>
            <a:pPr fontAlgn="base">
              <a:lnSpc>
                <a:spcPct val="170000"/>
              </a:lnSpc>
            </a:pPr>
            <a:r>
              <a:rPr lang="en-US" dirty="0"/>
              <a:t>You can use it to develop a GUI (Graphical User Interface). One way to do this is through </a:t>
            </a:r>
            <a:r>
              <a:rPr lang="en-US" b="1" dirty="0" err="1"/>
              <a:t>Tkinter</a:t>
            </a:r>
            <a:r>
              <a:rPr lang="en-US" dirty="0"/>
              <a:t>.</a:t>
            </a:r>
          </a:p>
          <a:p>
            <a:pPr marL="0" indent="0" fontAlgn="base">
              <a:lnSpc>
                <a:spcPct val="170000"/>
              </a:lnSpc>
              <a:buNone/>
            </a:pPr>
            <a:r>
              <a:rPr lang="en-US" b="1" dirty="0" smtClean="0"/>
              <a:t>Large </a:t>
            </a:r>
            <a:r>
              <a:rPr lang="en-US" b="1" dirty="0"/>
              <a:t>Library</a:t>
            </a:r>
            <a:endParaRPr lang="en-US" dirty="0"/>
          </a:p>
          <a:p>
            <a:pPr fontAlgn="base">
              <a:lnSpc>
                <a:spcPct val="170000"/>
              </a:lnSpc>
            </a:pPr>
            <a:r>
              <a:rPr lang="en-US" dirty="0"/>
              <a:t>Python provides you with a large standard library. You can use it to implement a variety of functions without needing to reinvent the wheel every time. Just pick the code you need and continue. This lets you focus on other important tasks.</a:t>
            </a:r>
          </a:p>
          <a:p>
            <a:pPr>
              <a:lnSpc>
                <a:spcPct val="170000"/>
              </a:lnSpc>
            </a:pPr>
            <a:endParaRPr lang="en-IN" dirty="0"/>
          </a:p>
          <a:p>
            <a:endParaRPr lang="en-IN" dirty="0"/>
          </a:p>
        </p:txBody>
      </p:sp>
    </p:spTree>
    <p:extLst>
      <p:ext uri="{BB962C8B-B14F-4D97-AF65-F5344CB8AC3E}">
        <p14:creationId xmlns:p14="http://schemas.microsoft.com/office/powerpoint/2010/main" val="22867615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2084427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5267952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891197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3178736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40257253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5515939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16614131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6264572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24044667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129152"/>
            <a:ext cx="10515600" cy="578772"/>
          </a:xfrm>
        </p:spPr>
        <p:txBody>
          <a:bodyPr>
            <a:normAutofit fontScale="90000"/>
          </a:bodyPr>
          <a:lstStyle/>
          <a:p>
            <a:endParaRPr lang="en-IN" dirty="0"/>
          </a:p>
        </p:txBody>
      </p:sp>
      <p:sp>
        <p:nvSpPr>
          <p:cNvPr id="3" name="Content Placeholder 2"/>
          <p:cNvSpPr>
            <a:spLocks noGrp="1"/>
          </p:cNvSpPr>
          <p:nvPr>
            <p:ph idx="1"/>
          </p:nvPr>
        </p:nvSpPr>
        <p:spPr>
          <a:xfrm>
            <a:off x="235974" y="914400"/>
            <a:ext cx="11798710" cy="5781368"/>
          </a:xfrm>
        </p:spPr>
        <p:txBody>
          <a:bodyPr/>
          <a:lstStyle/>
          <a:p>
            <a:endParaRPr lang="en-IN" dirty="0"/>
          </a:p>
        </p:txBody>
      </p:sp>
    </p:spTree>
    <p:extLst>
      <p:ext uri="{BB962C8B-B14F-4D97-AF65-F5344CB8AC3E}">
        <p14:creationId xmlns:p14="http://schemas.microsoft.com/office/powerpoint/2010/main" val="316364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496DC48-5EA3-43EE-9D43-8E0FFE6DE26A}" vid="{E1522766-29AD-499D-BAF8-DD1FE791F4B8}"/>
    </a:ext>
  </a:extLst>
</a:theme>
</file>

<file path=docProps/app.xml><?xml version="1.0" encoding="utf-8"?>
<Properties xmlns="http://schemas.openxmlformats.org/officeDocument/2006/extended-properties" xmlns:vt="http://schemas.openxmlformats.org/officeDocument/2006/docPropsVTypes">
  <Template>Theme1</Template>
  <TotalTime>111</TotalTime>
  <Words>2743</Words>
  <Application>Microsoft Office PowerPoint</Application>
  <PresentationFormat>Widescreen</PresentationFormat>
  <Paragraphs>300</Paragraphs>
  <Slides>99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Algerian</vt:lpstr>
      <vt:lpstr>Arial</vt:lpstr>
      <vt:lpstr>Calibri</vt:lpstr>
      <vt:lpstr>Calibri Light</vt:lpstr>
      <vt:lpstr>Courier New</vt:lpstr>
      <vt:lpstr>inherit</vt:lpstr>
      <vt:lpstr>Tahoma</vt:lpstr>
      <vt:lpstr>Wingdings</vt:lpstr>
      <vt:lpstr>Theme1</vt:lpstr>
      <vt:lpstr>PowerPoint Presentation</vt:lpstr>
      <vt:lpstr>What is Python? </vt:lpstr>
      <vt:lpstr>Compiling and interpreting</vt:lpstr>
      <vt:lpstr>Why is it called Python? </vt:lpstr>
      <vt:lpstr>Python history</vt:lpstr>
      <vt:lpstr>Comments</vt:lpstr>
      <vt:lpstr>Python features</vt:lpstr>
      <vt:lpstr>PowerPoint Presentation</vt:lpstr>
      <vt:lpstr>PowerPoint Presentation</vt:lpstr>
      <vt:lpstr>PowerPoint Presentation</vt:lpstr>
      <vt:lpstr>PowerPoint Presentation</vt:lpstr>
      <vt:lpstr>Python line structures</vt:lpstr>
      <vt:lpstr>Variables</vt:lpstr>
      <vt:lpstr>PowerPoint Presentation</vt:lpstr>
      <vt:lpstr>Data types</vt:lpstr>
      <vt:lpstr>PYTHON NUMBERS</vt:lpstr>
      <vt:lpstr>Strings</vt:lpstr>
      <vt:lpstr>PowerPoint Presentation</vt:lpstr>
      <vt:lpstr>Conversion </vt:lpstr>
      <vt:lpstr>PowerPoint Presentation</vt:lpstr>
      <vt:lpstr>Operators </vt:lpstr>
      <vt:lpstr>PowerPoint Presentation</vt:lpstr>
      <vt:lpstr>Relational operator   output TRUE/ FALSE</vt:lpstr>
      <vt:lpstr>PowerPoint Presentation</vt:lpstr>
      <vt:lpstr>Python Assignment Operator</vt:lpstr>
      <vt:lpstr>Logical Operators</vt:lpstr>
      <vt:lpstr>Membership operators</vt:lpstr>
      <vt:lpstr>Python Identity Operator</vt:lpstr>
      <vt:lpstr>Bitwise Operator</vt:lpstr>
      <vt:lpstr>PowerPoint Presentation</vt:lpstr>
      <vt:lpstr>PowerPoint Presentation</vt:lpstr>
      <vt:lpstr>Operator precedence </vt:lpstr>
      <vt:lpstr>LIST DATA  STRUCTURE</vt:lpstr>
      <vt:lpstr>List indexing           113</vt:lpstr>
      <vt:lpstr>List slicing</vt:lpstr>
      <vt:lpstr>Mutable=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buddhareddy</dc:creator>
  <cp:lastModifiedBy>buddhareddy</cp:lastModifiedBy>
  <cp:revision>24</cp:revision>
  <dcterms:created xsi:type="dcterms:W3CDTF">2020-02-06T10:43:47Z</dcterms:created>
  <dcterms:modified xsi:type="dcterms:W3CDTF">2020-10-31T08:36:57Z</dcterms:modified>
</cp:coreProperties>
</file>