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8.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9.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0.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4"/>
    <p:sldMasterId id="2147483793" r:id="rId5"/>
    <p:sldMasterId id="2147483828" r:id="rId6"/>
    <p:sldMasterId id="2147483776" r:id="rId7"/>
    <p:sldMasterId id="2147483782" r:id="rId8"/>
    <p:sldMasterId id="2147483740" r:id="rId9"/>
    <p:sldMasterId id="2147483799" r:id="rId10"/>
    <p:sldMasterId id="2147483756" r:id="rId11"/>
    <p:sldMasterId id="2147483761" r:id="rId12"/>
    <p:sldMasterId id="2147483750" r:id="rId13"/>
    <p:sldMasterId id="2147483788" r:id="rId14"/>
    <p:sldMasterId id="2147483771" r:id="rId15"/>
    <p:sldMasterId id="2147483766" r:id="rId16"/>
  </p:sldMasterIdLst>
  <p:notesMasterIdLst>
    <p:notesMasterId r:id="rId47"/>
  </p:notesMasterIdLst>
  <p:sldIdLst>
    <p:sldId id="259" r:id="rId17"/>
    <p:sldId id="266" r:id="rId18"/>
    <p:sldId id="268" r:id="rId19"/>
    <p:sldId id="269" r:id="rId20"/>
    <p:sldId id="290" r:id="rId21"/>
    <p:sldId id="301" r:id="rId22"/>
    <p:sldId id="288" r:id="rId23"/>
    <p:sldId id="289" r:id="rId24"/>
    <p:sldId id="299" r:id="rId25"/>
    <p:sldId id="291" r:id="rId26"/>
    <p:sldId id="292" r:id="rId27"/>
    <p:sldId id="296" r:id="rId28"/>
    <p:sldId id="304" r:id="rId29"/>
    <p:sldId id="293" r:id="rId30"/>
    <p:sldId id="295" r:id="rId31"/>
    <p:sldId id="294" r:id="rId32"/>
    <p:sldId id="300" r:id="rId33"/>
    <p:sldId id="302" r:id="rId34"/>
    <p:sldId id="276" r:id="rId35"/>
    <p:sldId id="277" r:id="rId36"/>
    <p:sldId id="274" r:id="rId37"/>
    <p:sldId id="278" r:id="rId38"/>
    <p:sldId id="279" r:id="rId39"/>
    <p:sldId id="280" r:id="rId40"/>
    <p:sldId id="281" r:id="rId41"/>
    <p:sldId id="283" r:id="rId42"/>
    <p:sldId id="282" r:id="rId43"/>
    <p:sldId id="303" r:id="rId44"/>
    <p:sldId id="305" r:id="rId45"/>
    <p:sldId id="264" r:id="rId46"/>
  </p:sldIdLst>
  <p:sldSz cx="9144000" cy="5143500" type="screen16x9"/>
  <p:notesSz cx="68834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D170"/>
    <a:srgbClr val="009E0B"/>
    <a:srgbClr val="FF954D"/>
    <a:srgbClr val="CCC600"/>
    <a:srgbClr val="BD78FF"/>
    <a:srgbClr val="7A23CC"/>
    <a:srgbClr val="E86DB1"/>
    <a:srgbClr val="B51F72"/>
    <a:srgbClr val="CC5200"/>
    <a:srgbClr val="FFF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Estilo Claro 3 - Ênfas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427" autoAdjust="0"/>
  </p:normalViewPr>
  <p:slideViewPr>
    <p:cSldViewPr snapToObjects="1">
      <p:cViewPr varScale="1">
        <p:scale>
          <a:sx n="108" d="100"/>
          <a:sy n="108" d="100"/>
        </p:scale>
        <p:origin x="270" y="108"/>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Projetos\VOIP\VOIP%20-%20Planilha%20de%20Pend&#234;ncias%20V_aaaammdd.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Projetos\VOIP\VOIP%20-%20Planilha%20de%20Pend&#234;ncias%20V_aaaammdd.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Planilha_do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dinâmica5</c:name>
    <c:fmtId val="-1"/>
  </c:pivotSource>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100" dirty="0" err="1"/>
              <a:t>Pendências</a:t>
            </a:r>
            <a:r>
              <a:rPr lang="en-US" sz="1100" dirty="0"/>
              <a:t> </a:t>
            </a:r>
            <a:r>
              <a:rPr lang="en-US" sz="1100" dirty="0" err="1"/>
              <a:t>abertas</a:t>
            </a:r>
            <a:r>
              <a:rPr lang="en-US" sz="1100" baseline="0" dirty="0"/>
              <a:t> </a:t>
            </a:r>
            <a:r>
              <a:rPr lang="en-US" sz="1100" baseline="0" dirty="0" err="1"/>
              <a:t>por</a:t>
            </a:r>
            <a:r>
              <a:rPr lang="en-US" sz="1100" baseline="0" dirty="0"/>
              <a:t> </a:t>
            </a:r>
            <a:r>
              <a:rPr lang="en-US" sz="1100" baseline="0" dirty="0" err="1"/>
              <a:t>Projeto</a:t>
            </a:r>
            <a:endParaRPr lang="en-US" sz="1100" baseline="0" dirty="0"/>
          </a:p>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15/02/16</a:t>
            </a:r>
            <a:endParaRPr lang="pt-BR" sz="1000" dirty="0">
              <a:effectLst/>
            </a:endParaRPr>
          </a:p>
        </c:rich>
      </c:tx>
      <c:overlay val="0"/>
    </c:title>
    <c:autoTitleDeleted val="0"/>
    <c:pivotFmts>
      <c:pivotFmt>
        <c:idx val="0"/>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2">
              <a:lumMod val="50000"/>
            </a:schemeClr>
          </a:solidFill>
        </c:spPr>
      </c:pivotFmt>
      <c:pivotFmt>
        <c:idx val="2"/>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Gráficos!$B$60</c:f>
              <c:strCache>
                <c:ptCount val="1"/>
                <c:pt idx="0">
                  <c:v>Total</c:v>
                </c:pt>
              </c:strCache>
            </c:strRef>
          </c:tx>
          <c:dPt>
            <c:idx val="1"/>
            <c:bubble3D val="0"/>
          </c:dPt>
          <c:dLbls>
            <c:spPr>
              <a:noFill/>
              <a:ln>
                <a:noFill/>
              </a:ln>
              <a:effectLst/>
            </c:spPr>
            <c:txPr>
              <a:bodyPr/>
              <a:lstStyle/>
              <a:p>
                <a:pPr>
                  <a:defRPr/>
                </a:pPr>
                <a:endParaRPr lang="pt-BR"/>
              </a:p>
            </c:txPr>
            <c:showLegendKey val="0"/>
            <c:showVal val="1"/>
            <c:showCatName val="0"/>
            <c:showSerName val="0"/>
            <c:showPercent val="0"/>
            <c:showBubbleSize val="0"/>
            <c:showLeaderLines val="1"/>
            <c:extLst>
              <c:ext xmlns:c15="http://schemas.microsoft.com/office/drawing/2012/chart" uri="{CE6537A1-D6FC-4f65-9D91-7224C49458BB}"/>
            </c:extLst>
          </c:dLbls>
          <c:cat>
            <c:strRef>
              <c:f>Gráficos!$A$61:$A$68</c:f>
              <c:strCache>
                <c:ptCount val="7"/>
                <c:pt idx="0">
                  <c:v>PRJ 11191</c:v>
                </c:pt>
                <c:pt idx="1">
                  <c:v>PRJ 11194</c:v>
                </c:pt>
                <c:pt idx="2">
                  <c:v>PRJ 11253</c:v>
                </c:pt>
                <c:pt idx="3">
                  <c:v>PRJ 11254</c:v>
                </c:pt>
                <c:pt idx="4">
                  <c:v>PRJ 11261</c:v>
                </c:pt>
                <c:pt idx="5">
                  <c:v>PRJ 11410</c:v>
                </c:pt>
                <c:pt idx="6">
                  <c:v>Programa</c:v>
                </c:pt>
              </c:strCache>
            </c:strRef>
          </c:cat>
          <c:val>
            <c:numRef>
              <c:f>Gráficos!$B$61:$B$68</c:f>
              <c:numCache>
                <c:formatCode>General</c:formatCode>
                <c:ptCount val="7"/>
                <c:pt idx="0">
                  <c:v>1</c:v>
                </c:pt>
                <c:pt idx="1">
                  <c:v>1</c:v>
                </c:pt>
                <c:pt idx="2">
                  <c:v>1</c:v>
                </c:pt>
                <c:pt idx="3">
                  <c:v>1</c:v>
                </c:pt>
                <c:pt idx="4">
                  <c:v>1</c:v>
                </c:pt>
                <c:pt idx="5">
                  <c:v>1</c:v>
                </c:pt>
                <c:pt idx="6">
                  <c:v>2</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pivotSource>
    <c:name>[VOIP - Planilha de Pendências v20160215.xlsx]Gráficos!Tabela dinâmica1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r>
              <a:rPr lang="pt-BR" sz="1100" b="1" i="0" baseline="0" dirty="0">
                <a:effectLst/>
              </a:rPr>
              <a:t>Programa VOIP - Pendências por Projeto</a:t>
            </a:r>
          </a:p>
          <a:p>
            <a:pPr marL="0" marR="0" indent="0" algn="ctr" defTabSz="914400" rtl="0" eaLnBrk="1" fontAlgn="auto" latinLnBrk="0" hangingPunct="1">
              <a:lnSpc>
                <a:spcPct val="100000"/>
              </a:lnSpc>
              <a:spcBef>
                <a:spcPts val="0"/>
              </a:spcBef>
              <a:spcAft>
                <a:spcPts val="0"/>
              </a:spcAft>
              <a:buClrTx/>
              <a:buSzTx/>
              <a:buFontTx/>
              <a:buNone/>
              <a:tabLst/>
              <a:defRPr sz="1100">
                <a:solidFill>
                  <a:sysClr val="windowText" lastClr="000000"/>
                </a:solidFill>
              </a:defRPr>
            </a:pPr>
            <a:r>
              <a:rPr lang="en-US" sz="1000" b="1" i="0" baseline="0" dirty="0" err="1">
                <a:effectLst/>
              </a:rPr>
              <a:t>Posição</a:t>
            </a:r>
            <a:r>
              <a:rPr lang="en-US" sz="1000" b="1" i="0" baseline="0" dirty="0">
                <a:effectLst/>
              </a:rPr>
              <a:t> </a:t>
            </a:r>
            <a:r>
              <a:rPr lang="en-US" sz="1000" b="1" i="0" baseline="0" dirty="0" err="1">
                <a:effectLst/>
              </a:rPr>
              <a:t>em</a:t>
            </a:r>
            <a:r>
              <a:rPr lang="en-US" sz="1000" b="1" i="0" baseline="0" dirty="0">
                <a:effectLst/>
              </a:rPr>
              <a:t> </a:t>
            </a:r>
            <a:r>
              <a:rPr lang="en-US" sz="1000" b="1" i="0" baseline="0" dirty="0" smtClean="0">
                <a:effectLst/>
              </a:rPr>
              <a:t>15/02/16</a:t>
            </a:r>
            <a:endParaRPr lang="pt-BR" sz="1000" dirty="0">
              <a:effectLst/>
            </a:endParaRPr>
          </a:p>
        </c:rich>
      </c:tx>
      <c:layout>
        <c:manualLayout>
          <c:xMode val="edge"/>
          <c:yMode val="edge"/>
          <c:x val="0.22626123296818582"/>
          <c:y val="1.9984436210204761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5"/>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7"/>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8"/>
        <c:marker>
          <c:symbol val="none"/>
        </c:marker>
      </c:pivotFmt>
      <c:pivotFmt>
        <c:idx val="6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4"/>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6"/>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7"/>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68199420127062"/>
          <c:y val="0.21827366178534643"/>
          <c:w val="0.80578128327266463"/>
          <c:h val="0.50967463710000005"/>
        </c:manualLayout>
      </c:layout>
      <c:barChart>
        <c:barDir val="col"/>
        <c:grouping val="clustered"/>
        <c:varyColors val="0"/>
        <c:ser>
          <c:idx val="0"/>
          <c:order val="0"/>
          <c:tx>
            <c:strRef>
              <c:f>Gráficos!$B$3:$B$5</c:f>
              <c:strCache>
                <c:ptCount val="1"/>
                <c:pt idx="0">
                  <c:v>Aberta - No prazo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Gráficos!$B$6:$B$13</c:f>
              <c:numCache>
                <c:formatCode>General</c:formatCode>
                <c:ptCount val="7"/>
                <c:pt idx="0">
                  <c:v>1</c:v>
                </c:pt>
                <c:pt idx="1">
                  <c:v>1</c:v>
                </c:pt>
                <c:pt idx="2">
                  <c:v>1</c:v>
                </c:pt>
                <c:pt idx="3">
                  <c:v>1</c:v>
                </c:pt>
                <c:pt idx="4">
                  <c:v>1</c:v>
                </c:pt>
                <c:pt idx="5">
                  <c:v>1</c:v>
                </c:pt>
                <c:pt idx="6">
                  <c:v>1</c:v>
                </c:pt>
              </c:numCache>
            </c:numRef>
          </c:val>
        </c:ser>
        <c:ser>
          <c:idx val="1"/>
          <c:order val="1"/>
          <c:tx>
            <c:strRef>
              <c:f>Gráficos!$C$3:$C$5</c:f>
              <c:strCache>
                <c:ptCount val="1"/>
                <c:pt idx="0">
                  <c:v>Aberta - Com atraso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Gráficos!$A$6:$A$13</c:f>
              <c:strCache>
                <c:ptCount val="7"/>
                <c:pt idx="0">
                  <c:v>Programa</c:v>
                </c:pt>
                <c:pt idx="1">
                  <c:v>PRJ 11410</c:v>
                </c:pt>
                <c:pt idx="2">
                  <c:v>PRJ 11253</c:v>
                </c:pt>
                <c:pt idx="3">
                  <c:v>PRJ 11194</c:v>
                </c:pt>
                <c:pt idx="4">
                  <c:v>PRJ 11254</c:v>
                </c:pt>
                <c:pt idx="5">
                  <c:v>PRJ 11261</c:v>
                </c:pt>
                <c:pt idx="6">
                  <c:v>PRJ 11191</c:v>
                </c:pt>
              </c:strCache>
            </c:strRef>
          </c:cat>
          <c:val>
            <c:numRef>
              <c:f>Gráficos!$C$6:$C$13</c:f>
              <c:numCache>
                <c:formatCode>General</c:formatCode>
                <c:ptCount val="7"/>
                <c:pt idx="0">
                  <c:v>1</c:v>
                </c:pt>
              </c:numCache>
            </c:numRef>
          </c:val>
        </c:ser>
        <c:dLbls>
          <c:dLblPos val="ctr"/>
          <c:showLegendKey val="0"/>
          <c:showVal val="1"/>
          <c:showCatName val="0"/>
          <c:showSerName val="0"/>
          <c:showPercent val="0"/>
          <c:showBubbleSize val="0"/>
        </c:dLbls>
        <c:gapWidth val="150"/>
        <c:axId val="390921624"/>
        <c:axId val="390922408"/>
      </c:barChart>
      <c:catAx>
        <c:axId val="390921624"/>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2408"/>
        <c:crosses val="autoZero"/>
        <c:auto val="1"/>
        <c:lblAlgn val="ctr"/>
        <c:lblOffset val="100"/>
        <c:noMultiLvlLbl val="0"/>
      </c:catAx>
      <c:valAx>
        <c:axId val="390922408"/>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390921624"/>
        <c:crosses val="autoZero"/>
        <c:crossBetween val="between"/>
        <c:majorUnit val="20"/>
      </c:valAx>
      <c:spPr>
        <a:noFill/>
        <a:ln>
          <a:noFill/>
        </a:ln>
        <a:effectLst/>
      </c:spPr>
    </c:plotArea>
    <c:legend>
      <c:legendPos val="r"/>
      <c:layout>
        <c:manualLayout>
          <c:xMode val="edge"/>
          <c:yMode val="edge"/>
          <c:x val="0.6650229703106082"/>
          <c:y val="0.29230313027654103"/>
          <c:w val="0.31424229228702755"/>
          <c:h val="0.17949547312388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9525" cap="flat" cmpd="sng" algn="ctr">
      <a:noFill/>
      <a:prstDash val="solid"/>
    </a:ln>
    <a:effectLst/>
  </c:spPr>
  <c:txPr>
    <a:bodyPr/>
    <a:lstStyle/>
    <a:p>
      <a:pPr>
        <a:defRPr/>
      </a:pPr>
      <a:endParaRPr lang="pt-B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pivotSource>
    <c:name>[VOIP - Planilha de Pendências v20160215.xlsx]Gráficos!Tabela dinâmica8</c:name>
    <c:fmtId val="-1"/>
  </c:pivotSource>
  <c:chart>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pt-BR" sz="1200" b="1" i="0" baseline="0" dirty="0" smtClean="0">
                <a:effectLst/>
              </a:rPr>
              <a:t>Projeto XPTO</a:t>
            </a:r>
          </a:p>
          <a:p>
            <a:pPr>
              <a:defRPr sz="1200"/>
            </a:pPr>
            <a:r>
              <a:rPr lang="pt-BR" sz="1200" b="1" i="0" baseline="0" dirty="0" smtClean="0">
                <a:effectLst/>
              </a:rPr>
              <a:t>Respostas </a:t>
            </a:r>
            <a:r>
              <a:rPr lang="pt-BR" sz="1200" b="1" i="0" baseline="0" dirty="0">
                <a:effectLst/>
              </a:rPr>
              <a:t>em Análise - SLA de 3 </a:t>
            </a:r>
            <a:r>
              <a:rPr lang="pt-BR" sz="1200" b="1" i="0" baseline="0" dirty="0" smtClean="0">
                <a:effectLst/>
              </a:rPr>
              <a:t>dias não cumprido</a:t>
            </a:r>
            <a:endParaRPr lang="pt-BR" sz="1200" dirty="0">
              <a:effectLst/>
            </a:endParaRPr>
          </a:p>
          <a:p>
            <a:pPr>
              <a:defRPr sz="1200"/>
            </a:pPr>
            <a:r>
              <a:rPr lang="pt-BR" sz="900" b="1" i="0" baseline="0" dirty="0">
                <a:effectLst/>
              </a:rPr>
              <a:t>Posição </a:t>
            </a:r>
            <a:r>
              <a:rPr lang="pt-BR" sz="900" b="1" i="0" baseline="0" dirty="0" err="1" smtClean="0">
                <a:effectLst/>
              </a:rPr>
              <a:t>dd</a:t>
            </a:r>
            <a:r>
              <a:rPr lang="pt-BR" sz="900" b="1" i="0" baseline="0" dirty="0" smtClean="0">
                <a:effectLst/>
              </a:rPr>
              <a:t>/mm/</a:t>
            </a:r>
            <a:r>
              <a:rPr lang="pt-BR" sz="900" b="1" i="0" baseline="0" dirty="0" err="1" smtClean="0">
                <a:effectLst/>
              </a:rPr>
              <a:t>aaaa</a:t>
            </a:r>
            <a:endParaRPr lang="pt-BR" sz="900" dirty="0">
              <a:effectLst/>
            </a:endParaRPr>
          </a:p>
        </c:rich>
      </c:tx>
      <c:layout>
        <c:manualLayout>
          <c:xMode val="edge"/>
          <c:yMode val="edge"/>
          <c:x val="0.13523245516365512"/>
          <c:y val="4.313943618072457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pt-BR"/>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3.8647331234407931E-3"/>
              <c:y val="-8.5543866380236399E-17"/>
            </c:manualLayout>
          </c:layout>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pivotFmt>
      <c:pivotFmt>
        <c:idx val="15"/>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pivotFmt>
      <c:pivotFmt>
        <c:idx val="17"/>
        <c:spPr>
          <a:solidFill>
            <a:schemeClr val="accent2"/>
          </a:solidFill>
          <a:ln>
            <a:noFill/>
          </a:ln>
          <a:effectLst/>
        </c:spPr>
        <c:marker>
          <c:symbol val="none"/>
        </c:marker>
      </c:pivotFmt>
      <c:pivotFmt>
        <c:idx val="18"/>
        <c:spPr>
          <a:solidFill>
            <a:schemeClr val="accent2"/>
          </a:solidFill>
          <a:ln>
            <a:noFill/>
          </a:ln>
          <a:effectLst/>
        </c:spPr>
        <c:marker>
          <c:symbol val="none"/>
        </c:marker>
      </c:pivotFmt>
      <c:pivotFmt>
        <c:idx val="19"/>
        <c:spPr>
          <a:solidFill>
            <a:schemeClr val="accent2"/>
          </a:solidFill>
          <a:ln>
            <a:noFill/>
          </a:ln>
          <a:effectLst/>
        </c:spPr>
        <c:marker>
          <c:symbol val="none"/>
        </c:marker>
      </c:pivotFmt>
      <c:pivotFmt>
        <c:idx val="20"/>
        <c:spPr>
          <a:solidFill>
            <a:schemeClr val="accent2"/>
          </a:solidFill>
          <a:ln>
            <a:noFill/>
          </a:ln>
          <a:effectLst/>
        </c:spPr>
        <c:marker>
          <c:symbol val="none"/>
        </c:marker>
      </c:pivotFmt>
      <c:pivotFmt>
        <c:idx val="21"/>
        <c:spPr>
          <a:solidFill>
            <a:schemeClr val="accent2"/>
          </a:solidFill>
          <a:ln>
            <a:noFill/>
          </a:ln>
          <a:effectLst/>
        </c:spPr>
        <c:marker>
          <c:symbol val="none"/>
        </c:marker>
      </c:pivotFmt>
      <c:pivotFmt>
        <c:idx val="22"/>
        <c:spPr>
          <a:solidFill>
            <a:schemeClr val="accent2"/>
          </a:solidFill>
          <a:ln>
            <a:noFill/>
          </a:ln>
          <a:effectLst/>
        </c:spPr>
        <c:marker>
          <c:symbol val="none"/>
        </c:marker>
      </c:pivotFmt>
      <c:pivotFmt>
        <c:idx val="23"/>
        <c:spPr>
          <a:solidFill>
            <a:schemeClr val="accent2"/>
          </a:solidFill>
          <a:ln>
            <a:noFill/>
          </a:ln>
          <a:effectLst/>
        </c:spPr>
        <c:marker>
          <c:symbol val="none"/>
        </c:marker>
      </c:pivotFmt>
      <c:pivotFmt>
        <c:idx val="24"/>
        <c:spPr>
          <a:solidFill>
            <a:schemeClr val="accent2"/>
          </a:solidFill>
          <a:ln>
            <a:noFill/>
          </a:ln>
          <a:effectLst/>
        </c:spPr>
        <c:marker>
          <c:symbol val="none"/>
        </c:marker>
      </c:pivotFmt>
      <c:pivotFmt>
        <c:idx val="25"/>
        <c:spPr>
          <a:solidFill>
            <a:schemeClr val="accent2"/>
          </a:solidFill>
          <a:ln>
            <a:noFill/>
          </a:ln>
          <a:effectLst/>
        </c:spPr>
        <c:marker>
          <c:symbol val="none"/>
        </c:marker>
      </c:pivotFmt>
      <c:pivotFmt>
        <c:idx val="26"/>
        <c:spPr>
          <a:solidFill>
            <a:schemeClr val="accent2"/>
          </a:solidFill>
          <a:ln>
            <a:noFill/>
          </a:ln>
          <a:effectLst/>
        </c:spPr>
        <c:marker>
          <c:symbol val="none"/>
        </c:marker>
      </c:pivotFmt>
      <c:pivotFmt>
        <c:idx val="27"/>
        <c:spPr>
          <a:solidFill>
            <a:schemeClr val="accent2"/>
          </a:solidFill>
          <a:ln>
            <a:noFill/>
          </a:ln>
          <a:effectLst/>
        </c:spPr>
        <c:marker>
          <c:symbol val="none"/>
        </c:marker>
      </c:pivotFmt>
    </c:pivotFmts>
    <c:plotArea>
      <c:layout>
        <c:manualLayout>
          <c:layoutTarget val="inner"/>
          <c:xMode val="edge"/>
          <c:yMode val="edge"/>
          <c:x val="0.1164944770899304"/>
          <c:y val="0.46007578159645435"/>
          <c:w val="0.86051621164118253"/>
          <c:h val="0.41369895828779002"/>
        </c:manualLayout>
      </c:layout>
      <c:barChart>
        <c:barDir val="bar"/>
        <c:grouping val="clustered"/>
        <c:varyColors val="0"/>
        <c:ser>
          <c:idx val="0"/>
          <c:order val="0"/>
          <c:tx>
            <c:strRef>
              <c:f>Gráficos!$B$187</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Gráficos!$A$188:$A$190</c:f>
              <c:strCache>
                <c:ptCount val="2"/>
                <c:pt idx="0">
                  <c:v>Daniel Woolf</c:v>
                </c:pt>
                <c:pt idx="1">
                  <c:v>Edja Mattar</c:v>
                </c:pt>
              </c:strCache>
            </c:strRef>
          </c:cat>
          <c:val>
            <c:numRef>
              <c:f>Gráficos!$B$188:$B$190</c:f>
              <c:numCache>
                <c:formatCode>General</c:formatCode>
                <c:ptCount val="2"/>
                <c:pt idx="0">
                  <c:v>1</c:v>
                </c:pt>
                <c:pt idx="1">
                  <c:v>1</c:v>
                </c:pt>
              </c:numCache>
            </c:numRef>
          </c:val>
        </c:ser>
        <c:dLbls>
          <c:showLegendKey val="0"/>
          <c:showVal val="1"/>
          <c:showCatName val="0"/>
          <c:showSerName val="0"/>
          <c:showPercent val="0"/>
          <c:showBubbleSize val="0"/>
        </c:dLbls>
        <c:gapWidth val="150"/>
        <c:axId val="459145632"/>
        <c:axId val="459150728"/>
      </c:barChart>
      <c:catAx>
        <c:axId val="459145632"/>
        <c:scaling>
          <c:orientation val="minMax"/>
        </c:scaling>
        <c:delete val="0"/>
        <c:axPos val="l"/>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50728"/>
        <c:crosses val="autoZero"/>
        <c:auto val="1"/>
        <c:lblAlgn val="ctr"/>
        <c:lblOffset val="100"/>
        <c:noMultiLvlLbl val="0"/>
      </c:catAx>
      <c:valAx>
        <c:axId val="459150728"/>
        <c:scaling>
          <c:orientation val="minMax"/>
        </c:scaling>
        <c:delete val="0"/>
        <c:axPos val="b"/>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pt-BR"/>
          </a:p>
        </c:txPr>
        <c:crossAx val="459145632"/>
        <c:crosses val="autoZero"/>
        <c:crossBetween val="between"/>
        <c:majorUnit val="1"/>
      </c:valAx>
      <c:spPr>
        <a:noFill/>
        <a:ln>
          <a:noFill/>
        </a:ln>
        <a:effectLst/>
      </c:spPr>
    </c:plotArea>
    <c:plotVisOnly val="1"/>
    <c:dispBlanksAs val="gap"/>
    <c:showDLblsOverMax val="0"/>
  </c:chart>
  <c:spPr>
    <a:noFill/>
    <a:ln w="9525" cap="flat" cmpd="sng" algn="ctr">
      <a:solidFill>
        <a:sysClr val="window" lastClr="FFFFFF">
          <a:hueOff val="0"/>
          <a:satOff val="0"/>
          <a:lumOff val="0"/>
        </a:sysClr>
      </a:solidFill>
      <a:prstDash val="solid"/>
    </a:ln>
    <a:effectLst/>
  </c:spPr>
  <c:txPr>
    <a:bodyPr/>
    <a:lstStyle/>
    <a:p>
      <a:pPr>
        <a:defRPr/>
      </a:pPr>
      <a:endParaRPr lang="pt-BR"/>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pt-BR"/>
          </a:p>
        </p:txBody>
      </p:sp>
      <p:sp>
        <p:nvSpPr>
          <p:cNvPr id="3" name="Date Placeholder 2"/>
          <p:cNvSpPr>
            <a:spLocks noGrp="1"/>
          </p:cNvSpPr>
          <p:nvPr>
            <p:ph type="dt" idx="1"/>
          </p:nvPr>
        </p:nvSpPr>
        <p:spPr>
          <a:xfrm>
            <a:off x="3899000" y="0"/>
            <a:ext cx="2982807" cy="495300"/>
          </a:xfrm>
          <a:prstGeom prst="rect">
            <a:avLst/>
          </a:prstGeom>
        </p:spPr>
        <p:txBody>
          <a:bodyPr vert="horz" lIns="95939" tIns="47969" rIns="95939" bIns="47969" rtlCol="0"/>
          <a:lstStyle>
            <a:lvl1pPr algn="r">
              <a:defRPr sz="1300"/>
            </a:lvl1pPr>
          </a:lstStyle>
          <a:p>
            <a:fld id="{788B3371-C7D7-F048-A57E-C03D5C4E4947}" type="datetimeFigureOut">
              <a:rPr lang="en-US" smtClean="0"/>
              <a:t>7/25/2017</a:t>
            </a:fld>
            <a:endParaRPr lang="pt-BR"/>
          </a:p>
        </p:txBody>
      </p:sp>
      <p:sp>
        <p:nvSpPr>
          <p:cNvPr id="4" name="Slide Image Placehold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endParaRPr lang="pt-BR"/>
          </a:p>
        </p:txBody>
      </p:sp>
      <p:sp>
        <p:nvSpPr>
          <p:cNvPr id="5" name="Notes Placeholder 4"/>
          <p:cNvSpPr>
            <a:spLocks noGrp="1"/>
          </p:cNvSpPr>
          <p:nvPr>
            <p:ph type="body" sz="quarter" idx="3"/>
          </p:nvPr>
        </p:nvSpPr>
        <p:spPr>
          <a:xfrm>
            <a:off x="688340" y="4705350"/>
            <a:ext cx="5506720" cy="4457700"/>
          </a:xfrm>
          <a:prstGeom prst="rect">
            <a:avLst/>
          </a:prstGeom>
        </p:spPr>
        <p:txBody>
          <a:bodyPr vert="horz" lIns="95939" tIns="47969" rIns="95939" bIns="47969"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pt-BR"/>
          </a:p>
        </p:txBody>
      </p:sp>
      <p:sp>
        <p:nvSpPr>
          <p:cNvPr id="6" name="Footer Placehold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a:defRPr sz="1300"/>
            </a:lvl1pPr>
          </a:lstStyle>
          <a:p>
            <a:endParaRPr lang="pt-BR"/>
          </a:p>
        </p:txBody>
      </p:sp>
      <p:sp>
        <p:nvSpPr>
          <p:cNvPr id="7" name="Slide Number Placeholder 6"/>
          <p:cNvSpPr>
            <a:spLocks noGrp="1"/>
          </p:cNvSpPr>
          <p:nvPr>
            <p:ph type="sldNum" sz="quarter" idx="5"/>
          </p:nvPr>
        </p:nvSpPr>
        <p:spPr>
          <a:xfrm>
            <a:off x="3899000" y="9408981"/>
            <a:ext cx="2982807" cy="495300"/>
          </a:xfrm>
          <a:prstGeom prst="rect">
            <a:avLst/>
          </a:prstGeom>
        </p:spPr>
        <p:txBody>
          <a:bodyPr vert="horz" lIns="95939" tIns="47969" rIns="95939" bIns="47969" rtlCol="0" anchor="b"/>
          <a:lstStyle>
            <a:lvl1pPr algn="r">
              <a:defRPr sz="1300"/>
            </a:lvl1pPr>
          </a:lstStyle>
          <a:p>
            <a:fld id="{B39AF3DB-B6A1-2444-9DD8-53D016F8E638}" type="slidenum">
              <a:rPr lang="pt-BR" smtClean="0"/>
              <a:t>‹nº›</a:t>
            </a:fld>
            <a:endParaRPr lang="pt-BR"/>
          </a:p>
        </p:txBody>
      </p:sp>
    </p:spTree>
    <p:extLst>
      <p:ext uri="{BB962C8B-B14F-4D97-AF65-F5344CB8AC3E}">
        <p14:creationId xmlns:p14="http://schemas.microsoft.com/office/powerpoint/2010/main" val="12020533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a:solidFill>
                  <a:schemeClr val="bg1"/>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21048070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318194652"/>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15527692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6D00"/>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FF6D00"/>
                </a:solidFill>
                <a:latin typeface="Simplon BP Bold"/>
                <a:cs typeface="Simplon BP Bold"/>
              </a:rPr>
              <a:t>SUMÁRIO EXECUTIVO</a:t>
            </a:r>
            <a:endParaRPr lang="en-US" sz="2100" i="0" dirty="0">
              <a:solidFill>
                <a:srgbClr val="FF6D00"/>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rgbClr val="FF6D00"/>
                </a:solidFill>
                <a:latin typeface="Simplon BP" charset="0"/>
                <a:ea typeface="Simplon BP" charset="0"/>
                <a:cs typeface="Simplon BP" charset="0"/>
              </a:rPr>
              <a:t>TOTAL DE SLIDES:</a:t>
            </a:r>
            <a:endParaRPr lang="en-US" sz="2100" dirty="0" smtClean="0">
              <a:solidFill>
                <a:srgbClr val="FF6D00"/>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rgbClr val="FF6D00"/>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3309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73702760"/>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7"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Tree>
    <p:extLst>
      <p:ext uri="{BB962C8B-B14F-4D97-AF65-F5344CB8AC3E}">
        <p14:creationId xmlns:p14="http://schemas.microsoft.com/office/powerpoint/2010/main" val="37283079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D318"/>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D318"/>
                </a:solidFill>
                <a:latin typeface="Simplon BP Bold"/>
                <a:cs typeface="Simplon BP Bold"/>
              </a:rPr>
              <a:t>SUMÁRIO EXECUTIVO</a:t>
            </a:r>
            <a:endParaRPr lang="en-US" sz="2100" i="0" dirty="0">
              <a:solidFill>
                <a:srgbClr val="00D318"/>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D318"/>
                </a:solidFill>
                <a:latin typeface="Simplon BP" charset="0"/>
                <a:ea typeface="Simplon BP" charset="0"/>
                <a:cs typeface="Simplon BP" charset="0"/>
              </a:rPr>
              <a:t>TOTAL DE SLIDES:</a:t>
            </a:r>
            <a:endParaRPr lang="en-US" sz="2100" dirty="0" smtClean="0">
              <a:solidFill>
                <a:srgbClr val="00D318"/>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D318"/>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201280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49092934"/>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0254476"/>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84225"/>
          </a:xfrm>
          <a:prstGeom prst="rect">
            <a:avLst/>
          </a:prstGeom>
        </p:spPr>
        <p:txBody>
          <a:bodyPr/>
          <a:lstStyle>
            <a:lvl1pPr>
              <a:defRPr>
                <a:solidFill>
                  <a:srgbClr val="00CEFF"/>
                </a:solidFill>
              </a:defRPr>
            </a:lvl1pPr>
          </a:lstStyle>
          <a:p>
            <a:r>
              <a:rPr lang="pt-PT"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rgbClr val="00CEFF"/>
                </a:solidFill>
                <a:latin typeface="Simplon BP Bold"/>
                <a:cs typeface="Simplon BP Bold"/>
              </a:rPr>
              <a:t>SUMÁRIO EXECUTIVO</a:t>
            </a:r>
            <a:endParaRPr lang="en-US" sz="2100" i="0" dirty="0">
              <a:solidFill>
                <a:srgbClr val="00CEFF"/>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4" name="TextBox 13"/>
          <p:cNvSpPr txBox="1"/>
          <p:nvPr userDrawn="1"/>
        </p:nvSpPr>
        <p:spPr>
          <a:xfrm>
            <a:off x="468312" y="4478746"/>
            <a:ext cx="2735536" cy="360040"/>
          </a:xfrm>
          <a:prstGeom prst="rect">
            <a:avLst/>
          </a:prstGeom>
          <a:noFill/>
        </p:spPr>
        <p:txBody>
          <a:bodyPr wrap="none" lIns="36000" tIns="36000" rIns="36000" bIns="36000" rtlCol="0" anchor="b" anchorCtr="0">
            <a:noAutofit/>
          </a:bodyPr>
          <a:lstStyle/>
          <a:p>
            <a:pPr>
              <a:lnSpc>
                <a:spcPts val="1800"/>
              </a:lnSpc>
              <a:spcBef>
                <a:spcPts val="0"/>
              </a:spcBef>
              <a:spcAft>
                <a:spcPts val="0"/>
              </a:spcAft>
            </a:pPr>
            <a:r>
              <a:rPr lang="pt-BR" sz="2100" dirty="0" smtClean="0">
                <a:solidFill>
                  <a:srgbClr val="00CEFF"/>
                </a:solidFill>
                <a:latin typeface="Simplon BP" charset="0"/>
                <a:ea typeface="Simplon BP" charset="0"/>
                <a:cs typeface="Simplon BP" charset="0"/>
              </a:rPr>
              <a:t>TOTAL DE SLIDES:</a:t>
            </a:r>
            <a:endParaRPr lang="en-US" sz="2100" dirty="0" smtClean="0">
              <a:solidFill>
                <a:srgbClr val="00CEFF"/>
              </a:solidFill>
              <a:latin typeface="Simplon BP" charset="0"/>
              <a:ea typeface="Simplon BP" charset="0"/>
              <a:cs typeface="Simplon BP" charset="0"/>
            </a:endParaRPr>
          </a:p>
        </p:txBody>
      </p:sp>
      <p:sp>
        <p:nvSpPr>
          <p:cNvPr id="16"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b" anchorCtr="0">
            <a:noAutofit/>
          </a:bodyPr>
          <a:lstStyle>
            <a:lvl1pPr marL="0" indent="0">
              <a:buNone/>
              <a:defRPr lang="en-US" sz="2100" dirty="0">
                <a:solidFill>
                  <a:srgbClr val="00CEFF"/>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41607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I Titulo Corpo later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Content Placeholder 8"/>
          <p:cNvSpPr>
            <a:spLocks noGrp="1"/>
          </p:cNvSpPr>
          <p:nvPr>
            <p:ph sz="quarter" idx="14"/>
          </p:nvPr>
        </p:nvSpPr>
        <p:spPr>
          <a:xfrm>
            <a:off x="4787900" y="274638"/>
            <a:ext cx="3887787" cy="4602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0264459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60459224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I Titulo Corpo Lateral Destaq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3879285" cy="4602162"/>
          </a:xfrm>
          <a:prstGeom prst="rect">
            <a:avLst/>
          </a:prstGeom>
        </p:spPr>
        <p:txBody>
          <a:bodyPr/>
          <a:lstStyle>
            <a:lvl1pPr marL="0" marR="0" indent="0" algn="l" defTabSz="457200" rtl="0" eaLnBrk="1" fontAlgn="auto" latinLnBrk="0" hangingPunct="1">
              <a:lnSpc>
                <a:spcPts val="4200"/>
              </a:lnSpc>
              <a:spcBef>
                <a:spcPct val="0"/>
              </a:spcBef>
              <a:spcAft>
                <a:spcPts val="0"/>
              </a:spcAft>
              <a:buClrTx/>
              <a:buSzTx/>
              <a:buFontTx/>
              <a:buNone/>
              <a:tabLst/>
              <a:defRPr/>
            </a:lvl1pPr>
          </a:lstStyle>
          <a:p>
            <a:r>
              <a:rPr lang="pt-PT" dirty="0" smtClean="0"/>
              <a:t>Título </a:t>
            </a:r>
            <a:r>
              <a:rPr lang="pt-PT" dirty="0" err="1" smtClean="0"/>
              <a:t>Lorem</a:t>
            </a:r>
            <a:r>
              <a:rPr lang="pt-PT" dirty="0" smtClean="0"/>
              <a:t> </a:t>
            </a:r>
            <a:r>
              <a:rPr lang="pt-PT" dirty="0" err="1" smtClean="0"/>
              <a:t>ipsum</a:t>
            </a:r>
            <a:r>
              <a:rPr lang="pt-PT" dirty="0" smtClean="0"/>
              <a:t> DOLOR SIT AMET CONSECTETOR LOREM IPSUM INSERIR</a:t>
            </a:r>
          </a:p>
        </p:txBody>
      </p:sp>
      <p:sp>
        <p:nvSpPr>
          <p:cNvPr id="9" name="Text Placeholder 8"/>
          <p:cNvSpPr>
            <a:spLocks noGrp="1"/>
          </p:cNvSpPr>
          <p:nvPr>
            <p:ph type="body" sz="quarter" idx="12" hasCustomPrompt="1"/>
          </p:nvPr>
        </p:nvSpPr>
        <p:spPr>
          <a:xfrm>
            <a:off x="4787900" y="274638"/>
            <a:ext cx="3898900" cy="4602162"/>
          </a:xfrm>
        </p:spPr>
        <p:txBody>
          <a:bodyPr/>
          <a:lstStyle>
            <a:lvl1pPr marL="233363" indent="-233363">
              <a:buFont typeface="Arial" charset="0"/>
              <a:buChar char="•"/>
              <a:tabLst/>
              <a:defRPr sz="2100">
                <a:solidFill>
                  <a:schemeClr val="tx1"/>
                </a:solidFill>
              </a:defRPr>
            </a:lvl1pPr>
            <a:lvl2pPr>
              <a:defRPr sz="2100"/>
            </a:lvl2pPr>
            <a:lvl3pPr>
              <a:defRPr sz="2100"/>
            </a:lvl3pPr>
            <a:lvl4pPr>
              <a:defRPr sz="2100"/>
            </a:lvl4pPr>
            <a:lvl5pPr>
              <a:defRPr sz="2100"/>
            </a:lvl5pPr>
          </a:lstStyle>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amet</a:t>
            </a:r>
            <a:r>
              <a:rPr lang="pt-PT" dirty="0" smtClean="0"/>
              <a:t> </a:t>
            </a:r>
            <a:r>
              <a:rPr lang="pt-PT" dirty="0" err="1" smtClean="0"/>
              <a:t>ips</a:t>
            </a:r>
            <a:r>
              <a:rPr lang="pt-PT" dirty="0" smtClean="0"/>
              <a:t>;</a:t>
            </a:r>
          </a:p>
          <a:p>
            <a:pPr lvl="0"/>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r>
              <a:rPr lang="pt-PT" dirty="0" err="1" smtClean="0"/>
              <a:t>lorem</a:t>
            </a:r>
            <a:r>
              <a:rPr lang="pt-PT" dirty="0" smtClean="0"/>
              <a:t>;</a:t>
            </a:r>
          </a:p>
          <a:p>
            <a:pPr lvl="0"/>
            <a:r>
              <a:rPr lang="pt-PT" dirty="0" err="1" smtClean="0"/>
              <a:t>Lorem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sit</a:t>
            </a:r>
            <a:r>
              <a:rPr lang="pt-PT" dirty="0" smtClean="0"/>
              <a:t> </a:t>
            </a:r>
            <a:r>
              <a:rPr lang="pt-PT" dirty="0" err="1" smtClean="0"/>
              <a:t>lorem</a:t>
            </a:r>
            <a:r>
              <a:rPr lang="pt-PT" dirty="0" smtClean="0"/>
              <a:t>;</a:t>
            </a:r>
          </a:p>
          <a:p>
            <a:pPr lvl="0"/>
            <a:r>
              <a:rPr lang="pt-PT" dirty="0" err="1" smtClean="0"/>
              <a:t>Sit</a:t>
            </a:r>
            <a:r>
              <a:rPr lang="pt-PT" dirty="0" smtClean="0"/>
              <a:t> </a:t>
            </a:r>
            <a:r>
              <a:rPr lang="pt-PT" dirty="0" err="1" smtClean="0"/>
              <a:t>amet</a:t>
            </a:r>
            <a:r>
              <a:rPr lang="pt-PT" dirty="0" smtClean="0"/>
              <a:t>;</a:t>
            </a:r>
          </a:p>
          <a:p>
            <a:pPr lvl="0"/>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r>
              <a:rPr lang="pt-PT" dirty="0" err="1" smtClean="0"/>
              <a:t>Amet</a:t>
            </a:r>
            <a:r>
              <a:rPr lang="pt-PT" dirty="0" smtClean="0"/>
              <a:t> </a:t>
            </a:r>
            <a:r>
              <a:rPr lang="pt-PT" dirty="0" err="1" smtClean="0"/>
              <a:t>sit</a:t>
            </a:r>
            <a:r>
              <a:rPr lang="pt-PT" dirty="0" smtClean="0"/>
              <a:t> </a:t>
            </a:r>
            <a:r>
              <a:rPr lang="pt-PT" dirty="0" err="1" smtClean="0"/>
              <a:t>lorem</a:t>
            </a:r>
            <a:r>
              <a:rPr lang="pt-PT" dirty="0" smtClean="0"/>
              <a:t> </a:t>
            </a:r>
            <a:r>
              <a:rPr lang="pt-PT" dirty="0" err="1" smtClean="0"/>
              <a:t>ipsum</a:t>
            </a:r>
            <a:r>
              <a:rPr lang="pt-PT" dirty="0" smtClean="0"/>
              <a:t>;</a:t>
            </a:r>
          </a:p>
          <a:p>
            <a:pPr lvl="0"/>
            <a:r>
              <a:rPr lang="pt-PT" dirty="0" err="1" smtClean="0"/>
              <a:t>Lorem</a:t>
            </a:r>
            <a:r>
              <a:rPr lang="pt-PT" dirty="0" smtClean="0"/>
              <a:t>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a:t>
            </a:r>
          </a:p>
          <a:p>
            <a:pPr lvl="0"/>
            <a:endParaRPr lang="pt-PT" dirty="0" smtClean="0"/>
          </a:p>
        </p:txBody>
      </p:sp>
      <p:sp>
        <p:nvSpPr>
          <p:cNvPr id="5" name="Footer Placeholder 4"/>
          <p:cNvSpPr>
            <a:spLocks noGrp="1"/>
          </p:cNvSpPr>
          <p:nvPr>
            <p:ph type="ftr" sz="quarter" idx="13"/>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6" name="Slide Number Placeholder 5"/>
          <p:cNvSpPr>
            <a:spLocks noGrp="1"/>
          </p:cNvSpPr>
          <p:nvPr>
            <p:ph type="sldNum" sz="quarter" idx="14"/>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74721408"/>
      </p:ext>
    </p:extLst>
  </p:cSld>
  <p:clrMapOvr>
    <a:masterClrMapping/>
  </p:clrMapOvr>
  <p:extLst mod="1">
    <p:ext uri="{DCECCB84-F9BA-43D5-87BE-67443E8EF086}">
      <p15:sldGuideLst xmlns:p15="http://schemas.microsoft.com/office/powerpoint/2012/main">
        <p15:guide id="1" pos="2744">
          <p15:clr>
            <a:srgbClr val="FBAE40"/>
          </p15:clr>
        </p15:guide>
        <p15:guide id="2" pos="30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45832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24043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589653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8580194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279782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69537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17138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969325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93772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3593604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471573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03024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4100625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1" name="Text Placeholder 10"/>
          <p:cNvSpPr>
            <a:spLocks noGrp="1"/>
          </p:cNvSpPr>
          <p:nvPr>
            <p:ph type="body" sz="quarter" idx="13" hasCustomPrompt="1"/>
          </p:nvPr>
        </p:nvSpPr>
        <p:spPr>
          <a:xfrm>
            <a:off x="468313" y="1058864"/>
            <a:ext cx="8207375" cy="360362"/>
          </a:xfrm>
        </p:spPr>
        <p:txBody>
          <a:bodyPr/>
          <a:lstStyle>
            <a:lvl1pPr marL="0" indent="0">
              <a:buNone/>
              <a:defRPr sz="2100">
                <a:solidFill>
                  <a:schemeClr val="accent3"/>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smtClean="0">
                <a:solidFill>
                  <a:srgbClr val="4D4E50"/>
                </a:solidFill>
                <a:latin typeface="Simplon BP Regular"/>
                <a:cs typeface="Simplon BP Regular"/>
              </a:rPr>
              <a:t>LOREM IPSUM DOLOR SIT AMET LOREM</a:t>
            </a:r>
            <a:endParaRPr lang="en-US" sz="2100" dirty="0">
              <a:solidFill>
                <a:srgbClr val="4D4E50"/>
              </a:solidFill>
              <a:latin typeface="Simplon BP Regular"/>
              <a:cs typeface="Simplon BP Regular"/>
            </a:endParaRPr>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7"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r>
              <a:rPr lang="pt-BR" smtClean="0">
                <a:solidFill>
                  <a:srgbClr val="4D4E50"/>
                </a:solidFill>
              </a:rPr>
              <a:t>MATERIAL CONFIDENCIAL  |  SLIDE Nº</a:t>
            </a:r>
            <a:endParaRPr lang="pt-BR" dirty="0">
              <a:solidFill>
                <a:srgbClr val="4D4E50"/>
              </a:solidFill>
            </a:endParaRPr>
          </a:p>
        </p:txBody>
      </p:sp>
      <p:sp>
        <p:nvSpPr>
          <p:cNvPr id="8"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accent3"/>
                </a:solidFill>
                <a:latin typeface="Simplon BP Regular"/>
                <a:cs typeface="Simplon BP Regular"/>
              </a:defRPr>
            </a:lvl1pPr>
          </a:lstStyle>
          <a:p>
            <a:fld id="{74850952-3374-434C-8FC6-DE28F8CD25B0}" type="slidenum">
              <a:rPr lang="pt-BR" smtClean="0">
                <a:solidFill>
                  <a:srgbClr val="4D4E50"/>
                </a:solidFill>
              </a:rPr>
              <a:pPr/>
              <a:t>‹nº›</a:t>
            </a:fld>
            <a:endParaRPr lang="pt-BR" dirty="0">
              <a:solidFill>
                <a:srgbClr val="4D4E50"/>
              </a:solidFill>
            </a:endParaRPr>
          </a:p>
        </p:txBody>
      </p:sp>
    </p:spTree>
    <p:extLst>
      <p:ext uri="{BB962C8B-B14F-4D97-AF65-F5344CB8AC3E}">
        <p14:creationId xmlns:p14="http://schemas.microsoft.com/office/powerpoint/2010/main" val="22810806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169454166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s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535999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se_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2121248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se_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80271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ase_4">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6517333"/>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31988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729855432"/>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198816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6514390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3252373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7199038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98521907"/>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5466688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46094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414429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5284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56031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CE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108211858"/>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08753619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726975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6523712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4616181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6395872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630900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877140416"/>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5577349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62721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2004028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3" y="274638"/>
            <a:ext cx="8207375" cy="712787"/>
          </a:xfrm>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dirty="0" err="1"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0"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2"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3" name="Text Placeholder 10"/>
          <p:cNvSpPr>
            <a:spLocks noGrp="1"/>
          </p:cNvSpPr>
          <p:nvPr>
            <p:ph type="body" sz="quarter" idx="13"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197883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A288C"/>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3581768373"/>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9" name="Content Placeholder 8"/>
          <p:cNvSpPr>
            <a:spLocks noGrp="1"/>
          </p:cNvSpPr>
          <p:nvPr>
            <p:ph sz="quarter" idx="14"/>
          </p:nvPr>
        </p:nvSpPr>
        <p:spPr>
          <a:xfrm>
            <a:off x="468312" y="1419226"/>
            <a:ext cx="8207375" cy="3457574"/>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6"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0"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8144444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Storytelling: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Tree>
    <p:extLst>
      <p:ext uri="{BB962C8B-B14F-4D97-AF65-F5344CB8AC3E}">
        <p14:creationId xmlns:p14="http://schemas.microsoft.com/office/powerpoint/2010/main" val="1004462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orytelling: 2">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0" name="Content Placeholder 9"/>
          <p:cNvSpPr>
            <a:spLocks noGrp="1"/>
          </p:cNvSpPr>
          <p:nvPr>
            <p:ph sz="quarter" idx="12"/>
          </p:nvPr>
        </p:nvSpPr>
        <p:spPr>
          <a:xfrm>
            <a:off x="468314" y="1419226"/>
            <a:ext cx="3887786" cy="3457574"/>
          </a:xfrm>
        </p:spPr>
        <p:txBody>
          <a:bodyPr/>
          <a:lstStyle/>
          <a:p>
            <a:pPr lvl="0"/>
            <a:r>
              <a:rPr lang="pt-PT" smtClean="0"/>
              <a:t>Click</a:t>
            </a:r>
            <a:r>
              <a:rPr lang="pt-PT" dirty="0" smtClean="0"/>
              <a:t> to </a:t>
            </a:r>
            <a:r>
              <a:rPr lang="pt-PT" dirty="0" err="1" smtClean="0"/>
              <a:t>edit</a:t>
            </a:r>
            <a:r>
              <a:rPr lang="pt-PT" dirty="0" smtClean="0"/>
              <a:t> Master </a:t>
            </a:r>
            <a:r>
              <a:rPr lang="pt-PT" dirty="0" err="1" smtClean="0"/>
              <a:t>text</a:t>
            </a:r>
            <a:r>
              <a:rPr lang="pt-PT" dirty="0" smtClean="0"/>
              <a:t> </a:t>
            </a:r>
            <a:r>
              <a:rPr lang="pt-PT" dirty="0" err="1" smtClean="0"/>
              <a:t>styles</a:t>
            </a:r>
            <a:endParaRPr lang="pt-PT" dirty="0" smtClean="0"/>
          </a:p>
          <a:p>
            <a:pPr lvl="1"/>
            <a:r>
              <a:rPr lang="pt-PT" dirty="0" err="1" smtClean="0"/>
              <a:t>Second</a:t>
            </a:r>
            <a:r>
              <a:rPr lang="pt-PT" dirty="0" smtClean="0"/>
              <a:t> </a:t>
            </a:r>
            <a:r>
              <a:rPr lang="pt-PT" dirty="0" err="1" smtClean="0"/>
              <a:t>level</a:t>
            </a:r>
            <a:endParaRPr lang="pt-PT" dirty="0" smtClean="0"/>
          </a:p>
          <a:p>
            <a:pPr lvl="2"/>
            <a:r>
              <a:rPr lang="pt-PT" dirty="0" err="1" smtClean="0"/>
              <a:t>Third</a:t>
            </a:r>
            <a:r>
              <a:rPr lang="pt-PT" dirty="0" smtClean="0"/>
              <a:t> </a:t>
            </a:r>
            <a:r>
              <a:rPr lang="pt-PT" dirty="0" err="1" smtClean="0"/>
              <a:t>level</a:t>
            </a:r>
            <a:endParaRPr lang="pt-PT" dirty="0" smtClean="0"/>
          </a:p>
          <a:p>
            <a:pPr lvl="3"/>
            <a:r>
              <a:rPr lang="pt-PT" dirty="0" err="1" smtClean="0"/>
              <a:t>Fourth</a:t>
            </a:r>
            <a:r>
              <a:rPr lang="pt-PT" dirty="0" smtClean="0"/>
              <a:t> </a:t>
            </a:r>
            <a:r>
              <a:rPr lang="pt-PT" dirty="0" err="1" smtClean="0"/>
              <a:t>level</a:t>
            </a:r>
            <a:endParaRPr lang="pt-PT" dirty="0" smtClean="0"/>
          </a:p>
          <a:p>
            <a:pPr lvl="4"/>
            <a:r>
              <a:rPr lang="pt-PT" dirty="0" err="1" smtClean="0"/>
              <a:t>Fifth</a:t>
            </a:r>
            <a:r>
              <a:rPr lang="pt-PT" dirty="0" smtClean="0"/>
              <a:t> </a:t>
            </a:r>
            <a:r>
              <a:rPr lang="pt-PT" dirty="0" err="1" smtClean="0"/>
              <a:t>level</a:t>
            </a:r>
            <a:endParaRPr lang="en-US" dirty="0"/>
          </a:p>
        </p:txBody>
      </p:sp>
      <p:sp>
        <p:nvSpPr>
          <p:cNvPr id="11" name="Content Placeholder 9"/>
          <p:cNvSpPr>
            <a:spLocks noGrp="1"/>
          </p:cNvSpPr>
          <p:nvPr>
            <p:ph sz="quarter" idx="13"/>
          </p:nvPr>
        </p:nvSpPr>
        <p:spPr>
          <a:xfrm>
            <a:off x="4787900" y="1419225"/>
            <a:ext cx="3887788" cy="3457575"/>
          </a:xfrm>
        </p:spPr>
        <p:txBody>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en-US"/>
          </a:p>
        </p:txBody>
      </p:sp>
      <p:sp>
        <p:nvSpPr>
          <p:cNvPr id="12"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1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14" name="Text Placeholder 10"/>
          <p:cNvSpPr>
            <a:spLocks noGrp="1"/>
          </p:cNvSpPr>
          <p:nvPr>
            <p:ph type="body" sz="quarter" idx="14" hasCustomPrompt="1"/>
          </p:nvPr>
        </p:nvSpPr>
        <p:spPr>
          <a:xfrm>
            <a:off x="468313" y="987252"/>
            <a:ext cx="8207375" cy="360362"/>
          </a:xfrm>
        </p:spPr>
        <p:txBody>
          <a:bodyPr/>
          <a:lstStyle>
            <a:lvl1pPr marL="0" indent="0">
              <a:buNone/>
              <a:defRPr sz="2000">
                <a:solidFill>
                  <a:srgbClr val="4D4D4D"/>
                </a:solidFill>
              </a:defRPr>
            </a:lvl1pPr>
            <a:lvl2pPr marL="188912" indent="0">
              <a:buNone/>
              <a:defRPr sz="2100">
                <a:solidFill>
                  <a:schemeClr val="accent3"/>
                </a:solidFill>
              </a:defRPr>
            </a:lvl2pPr>
            <a:lvl3pPr marL="365125" indent="0">
              <a:buNone/>
              <a:defRPr sz="2100">
                <a:solidFill>
                  <a:schemeClr val="accent3"/>
                </a:solidFill>
              </a:defRPr>
            </a:lvl3pPr>
            <a:lvl4pPr marL="541337" indent="0">
              <a:buNone/>
              <a:defRPr sz="2100">
                <a:solidFill>
                  <a:schemeClr val="accent3"/>
                </a:solidFill>
              </a:defRPr>
            </a:lvl4pPr>
            <a:lvl5pPr marL="717550" indent="0">
              <a:buNone/>
              <a:defRPr sz="2100">
                <a:solidFill>
                  <a:schemeClr val="accent3"/>
                </a:solidFill>
              </a:defRPr>
            </a:lvl5pPr>
          </a:lstStyle>
          <a:p>
            <a:pPr>
              <a:lnSpc>
                <a:spcPts val="2100"/>
              </a:lnSpc>
            </a:pPr>
            <a:r>
              <a:rPr lang="pt-BR" sz="2100" dirty="0" smtClean="0">
                <a:solidFill>
                  <a:srgbClr val="4D4E50"/>
                </a:solidFill>
                <a:latin typeface="Simplon BP Regular"/>
                <a:cs typeface="Simplon BP Regular"/>
              </a:rPr>
              <a:t>Subtítulo </a:t>
            </a:r>
            <a:r>
              <a:rPr lang="en-US" sz="2100" dirty="0" err="1" smtClean="0">
                <a:solidFill>
                  <a:srgbClr val="4D4E50"/>
                </a:solidFill>
                <a:latin typeface="Simplon BP Regular"/>
                <a:cs typeface="Simplon BP Regular"/>
              </a:rPr>
              <a:t>lorem</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ipsum</a:t>
            </a:r>
            <a:r>
              <a:rPr lang="en-US" sz="2100" dirty="0" smtClean="0">
                <a:solidFill>
                  <a:srgbClr val="4D4E50"/>
                </a:solidFill>
                <a:latin typeface="Simplon BP Regular"/>
                <a:cs typeface="Simplon BP Regular"/>
              </a:rPr>
              <a:t> dolor sit </a:t>
            </a:r>
            <a:r>
              <a:rPr lang="en-US" sz="2100" dirty="0" err="1" smtClean="0">
                <a:solidFill>
                  <a:srgbClr val="4D4E50"/>
                </a:solidFill>
                <a:latin typeface="Simplon BP Regular"/>
                <a:cs typeface="Simplon BP Regular"/>
              </a:rPr>
              <a:t>amet</a:t>
            </a:r>
            <a:r>
              <a:rPr lang="en-US" sz="2100" dirty="0" smtClean="0">
                <a:solidFill>
                  <a:srgbClr val="4D4E50"/>
                </a:solidFill>
                <a:latin typeface="Simplon BP Regular"/>
                <a:cs typeface="Simplon BP Regular"/>
              </a:rPr>
              <a:t> </a:t>
            </a:r>
            <a:r>
              <a:rPr lang="en-US" sz="2100" dirty="0" err="1" smtClean="0">
                <a:solidFill>
                  <a:srgbClr val="4D4E50"/>
                </a:solidFill>
                <a:latin typeface="Simplon BP Regular"/>
                <a:cs typeface="Simplon BP Regular"/>
              </a:rPr>
              <a:t>lorem</a:t>
            </a:r>
            <a:endParaRPr lang="en-US" sz="2100" dirty="0">
              <a:solidFill>
                <a:srgbClr val="4D4E50"/>
              </a:solidFill>
              <a:latin typeface="Simplon BP Regular"/>
              <a:cs typeface="Simplon BP Regular"/>
            </a:endParaRPr>
          </a:p>
        </p:txBody>
      </p:sp>
    </p:spTree>
    <p:extLst>
      <p:ext uri="{BB962C8B-B14F-4D97-AF65-F5344CB8AC3E}">
        <p14:creationId xmlns:p14="http://schemas.microsoft.com/office/powerpoint/2010/main" val="727814481"/>
      </p:ext>
    </p:extLst>
  </p:cSld>
  <p:clrMapOvr>
    <a:masterClrMapping/>
  </p:clrMapOvr>
  <p:extLst mod="1">
    <p:ext uri="{DCECCB84-F9BA-43D5-87BE-67443E8EF086}">
      <p15:sldGuideLst xmlns:p15="http://schemas.microsoft.com/office/powerpoint/2012/main">
        <p15:guide id="1" pos="3016">
          <p15:clr>
            <a:srgbClr val="FBAE40"/>
          </p15:clr>
        </p15:guide>
        <p15:guide id="2" pos="2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6D00"/>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658992406"/>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Oi Cap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A02BFF"/>
                </a:solidFill>
              </a:defRPr>
            </a:lvl1pPr>
          </a:lstStyle>
          <a:p>
            <a:r>
              <a:rPr lang="pt-BR" smtClean="0"/>
              <a:t>Clique para editar o título mestre</a:t>
            </a:r>
            <a:endParaRPr lang="en-US" dirty="0"/>
          </a:p>
        </p:txBody>
      </p:sp>
    </p:spTree>
    <p:extLst>
      <p:ext uri="{BB962C8B-B14F-4D97-AF65-F5344CB8AC3E}">
        <p14:creationId xmlns:p14="http://schemas.microsoft.com/office/powerpoint/2010/main" val="2588813215"/>
      </p:ext>
    </p:extLst>
  </p:cSld>
  <p:clrMapOvr>
    <a:masterClrMapping/>
  </p:clrMapOvr>
  <p:extLst mod="1">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i Indi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pt-PT" dirty="0" smtClean="0"/>
              <a:t>Índice</a:t>
            </a:r>
            <a:endParaRPr lang="en-US" dirty="0"/>
          </a:p>
        </p:txBody>
      </p:sp>
      <p:sp>
        <p:nvSpPr>
          <p:cNvPr id="10" name="Title 22"/>
          <p:cNvSpPr txBox="1">
            <a:spLocks/>
          </p:cNvSpPr>
          <p:nvPr userDrawn="1"/>
        </p:nvSpPr>
        <p:spPr>
          <a:xfrm>
            <a:off x="4811667" y="274639"/>
            <a:ext cx="3864021" cy="464736"/>
          </a:xfrm>
          <a:prstGeom prst="rect">
            <a:avLst/>
          </a:prstGeom>
          <a:noFill/>
          <a:ln>
            <a:noFill/>
          </a:ln>
        </p:spPr>
        <p:txBody>
          <a:bodyPr lIns="0" tIns="0" rIns="0" bIns="0" anchor="b" anchorCtr="0"/>
          <a:lstStyle>
            <a:lvl1pPr algn="l" defTabSz="457200" rtl="0" eaLnBrk="1" latinLnBrk="0" hangingPunct="1">
              <a:lnSpc>
                <a:spcPts val="6800"/>
              </a:lnSpc>
              <a:spcBef>
                <a:spcPts val="3300"/>
              </a:spcBef>
              <a:buNone/>
              <a:defRPr sz="6600" b="0" i="1" kern="1200" baseline="0">
                <a:solidFill>
                  <a:schemeClr val="tx1"/>
                </a:solidFill>
                <a:latin typeface="Georgia"/>
                <a:ea typeface="+mj-ea"/>
                <a:cs typeface="Georgia"/>
              </a:defRPr>
            </a:lvl1pPr>
          </a:lstStyle>
          <a:p>
            <a:pPr>
              <a:lnSpc>
                <a:spcPts val="4200"/>
              </a:lnSpc>
              <a:spcBef>
                <a:spcPts val="0"/>
              </a:spcBef>
            </a:pPr>
            <a:r>
              <a:rPr lang="pt-BR" sz="2100" i="0" dirty="0" smtClean="0">
                <a:solidFill>
                  <a:schemeClr val="accent1"/>
                </a:solidFill>
                <a:latin typeface="Simplon BP Bold"/>
                <a:cs typeface="Simplon BP Bold"/>
              </a:rPr>
              <a:t>SUMÁRIO EXECUTIVO</a:t>
            </a:r>
            <a:endParaRPr lang="en-US" sz="2100" i="0" dirty="0">
              <a:solidFill>
                <a:schemeClr val="accent1"/>
              </a:solidFill>
              <a:latin typeface="Simplon BP Bold"/>
              <a:cs typeface="Simplon BP Bold"/>
            </a:endParaRPr>
          </a:p>
        </p:txBody>
      </p:sp>
      <p:sp>
        <p:nvSpPr>
          <p:cNvPr id="12" name="Text Placeholder 11"/>
          <p:cNvSpPr>
            <a:spLocks noGrp="1"/>
          </p:cNvSpPr>
          <p:nvPr>
            <p:ph type="body" sz="quarter" idx="12" hasCustomPrompt="1"/>
          </p:nvPr>
        </p:nvSpPr>
        <p:spPr>
          <a:xfrm>
            <a:off x="468313" y="1058863"/>
            <a:ext cx="3887787" cy="3180758"/>
          </a:xfrm>
        </p:spPr>
        <p:txBody>
          <a:bodyPr/>
          <a:lstStyle>
            <a:lvl1pPr marL="0" indent="0">
              <a:buNone/>
              <a:defRPr/>
            </a:lvl1pPr>
            <a:lvl2pPr marL="188912" indent="0">
              <a:buNone/>
              <a:defRPr/>
            </a:lvl2pPr>
            <a:lvl3pPr marL="365125" indent="0">
              <a:buNone/>
              <a:defRPr/>
            </a:lvl3pPr>
            <a:lvl4pPr marL="541337" indent="0">
              <a:buNone/>
              <a:defRPr/>
            </a:lvl4pPr>
            <a:lvl5pPr marL="717550" indent="0">
              <a:buNone/>
              <a:defRPr/>
            </a:lvl5pPr>
          </a:lstStyle>
          <a:p>
            <a:r>
              <a:rPr lang="en-US" sz="1400" dirty="0" err="1" smtClean="0">
                <a:solidFill>
                  <a:srgbClr val="4D4E50"/>
                </a:solidFill>
                <a:latin typeface="Simplon BP Regular"/>
                <a:cs typeface="Simplon BP Regular"/>
              </a:rPr>
              <a:t>Lorem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ipsum</a:t>
            </a:r>
            <a:r>
              <a:rPr lang="en-US" sz="1400" dirty="0" smtClean="0">
                <a:solidFill>
                  <a:srgbClr val="4D4E50"/>
                </a:solidFill>
                <a:latin typeface="Simplon BP Regular"/>
                <a:cs typeface="Simplon BP Regular"/>
              </a:rPr>
              <a:t> dolor sit </a:t>
            </a:r>
            <a:r>
              <a:rPr lang="en-US" sz="1400" dirty="0" err="1" smtClean="0">
                <a:solidFill>
                  <a:srgbClr val="4D4E50"/>
                </a:solidFill>
                <a:latin typeface="Simplon BP Regular"/>
                <a:cs typeface="Simplon BP Regular"/>
              </a:rPr>
              <a:t>amet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consectetuer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adipiscing</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elit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sed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nonummy</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nibh</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euismod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tincidunt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laoreet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dolore</a:t>
            </a:r>
            <a:r>
              <a:rPr lang="en-US" sz="1400" dirty="0" smtClean="0">
                <a:solidFill>
                  <a:srgbClr val="4D4E50"/>
                </a:solidFill>
                <a:latin typeface="Simplon BP Regular"/>
                <a:cs typeface="Simplon BP Regular"/>
              </a:rPr>
              <a:t> magna </a:t>
            </a:r>
            <a:r>
              <a:rPr lang="en-US" sz="1400" dirty="0" err="1" smtClean="0">
                <a:solidFill>
                  <a:srgbClr val="4D4E50"/>
                </a:solidFill>
                <a:latin typeface="Simplon BP Regular"/>
                <a:cs typeface="Simplon BP Regular"/>
              </a:rPr>
              <a:t>aliquam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erat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volutpat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wisi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enim</a:t>
            </a:r>
            <a:r>
              <a:rPr lang="en-US" sz="1400" dirty="0" smtClean="0">
                <a:solidFill>
                  <a:srgbClr val="4D4E50"/>
                </a:solidFill>
                <a:latin typeface="Simplon BP Regular"/>
                <a:cs typeface="Simplon BP Regular"/>
              </a:rPr>
              <a:t> ad minim </a:t>
            </a:r>
            <a:r>
              <a:rPr lang="en-US" sz="1400" dirty="0" err="1" smtClean="0">
                <a:solidFill>
                  <a:srgbClr val="4D4E50"/>
                </a:solidFill>
                <a:latin typeface="Simplon BP Regular"/>
                <a:cs typeface="Simplon BP Regular"/>
              </a:rPr>
              <a:t>veniam</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quis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nostrud</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exerci</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tation</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ullamcorper</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suscipit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lobortis</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nisl</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ut</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aliquip</a:t>
            </a:r>
            <a:r>
              <a:rPr lang="en-US" sz="1400" dirty="0" smtClean="0">
                <a:solidFill>
                  <a:srgbClr val="4D4E50"/>
                </a:solidFill>
                <a:latin typeface="Simplon BP Regular"/>
                <a:cs typeface="Simplon BP Regular"/>
              </a:rPr>
              <a:t> ex </a:t>
            </a:r>
            <a:r>
              <a:rPr lang="en-US" sz="1400" dirty="0" err="1" smtClean="0">
                <a:solidFill>
                  <a:srgbClr val="4D4E50"/>
                </a:solidFill>
                <a:latin typeface="Simplon BP Regular"/>
                <a:cs typeface="Simplon BP Regular"/>
              </a:rPr>
              <a:t>ea</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commodo</a:t>
            </a:r>
            <a:r>
              <a:rPr lang="en-US" sz="1400" dirty="0" smtClean="0">
                <a:solidFill>
                  <a:srgbClr val="4D4E50"/>
                </a:solidFill>
                <a:latin typeface="Simplon BP Regular"/>
                <a:cs typeface="Simplon BP Regular"/>
              </a:rPr>
              <a:t> </a:t>
            </a:r>
            <a:r>
              <a:rPr lang="en-US" sz="1400" dirty="0" err="1" smtClean="0">
                <a:solidFill>
                  <a:srgbClr val="4D4E50"/>
                </a:solidFill>
                <a:latin typeface="Simplon BP Regular"/>
                <a:cs typeface="Simplon BP Regular"/>
              </a:rPr>
              <a:t>consequat</a:t>
            </a:r>
            <a:r>
              <a:rPr lang="en-US" sz="1400" dirty="0" smtClean="0">
                <a:solidFill>
                  <a:srgbClr val="4D4E50"/>
                </a:solidFill>
                <a:latin typeface="Simplon BP Regular"/>
                <a:cs typeface="Simplon BP Regular"/>
              </a:rPr>
              <a:t>. </a:t>
            </a:r>
            <a:endParaRPr lang="en-US" sz="1400" dirty="0">
              <a:solidFill>
                <a:srgbClr val="4D4E50"/>
              </a:solidFill>
              <a:latin typeface="Simplon BP Regular"/>
              <a:cs typeface="Simplon BP Regular"/>
            </a:endParaRPr>
          </a:p>
        </p:txBody>
      </p:sp>
      <p:sp>
        <p:nvSpPr>
          <p:cNvPr id="15" name="Text Placeholder 14"/>
          <p:cNvSpPr>
            <a:spLocks noGrp="1"/>
          </p:cNvSpPr>
          <p:nvPr>
            <p:ph type="body" sz="quarter" idx="13" hasCustomPrompt="1"/>
          </p:nvPr>
        </p:nvSpPr>
        <p:spPr>
          <a:xfrm>
            <a:off x="4811713" y="1058863"/>
            <a:ext cx="3863975" cy="3180758"/>
          </a:xfrm>
        </p:spPr>
        <p:txBody>
          <a:bodyPr/>
          <a:lstStyle>
            <a:lvl1pPr marL="0" indent="0">
              <a:buNone/>
              <a:defRPr sz="2100"/>
            </a:lvl1pPr>
            <a:lvl2pPr marL="188912" indent="0">
              <a:buNone/>
              <a:defRPr sz="2100"/>
            </a:lvl2pPr>
            <a:lvl3pPr marL="365125" indent="0">
              <a:buNone/>
              <a:defRPr sz="2100"/>
            </a:lvl3pPr>
            <a:lvl4pPr marL="541337" indent="0">
              <a:buNone/>
              <a:defRPr sz="2100"/>
            </a:lvl4pPr>
            <a:lvl5pPr marL="717550" indent="0">
              <a:buNone/>
              <a:defRPr sz="2100"/>
            </a:lvl5pPr>
          </a:lstStyle>
          <a:p>
            <a:pPr lvl="0"/>
            <a:r>
              <a:rPr lang="pt-PT" dirty="0" smtClean="0"/>
              <a:t>3. </a:t>
            </a:r>
            <a:r>
              <a:rPr lang="pt-PT" dirty="0" err="1" smtClean="0"/>
              <a:t>Impsum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5. </a:t>
            </a:r>
            <a:r>
              <a:rPr lang="pt-PT" dirty="0" err="1" smtClean="0"/>
              <a:t>Dolor</a:t>
            </a:r>
            <a:r>
              <a:rPr lang="pt-PT" dirty="0" smtClean="0"/>
              <a:t> </a:t>
            </a:r>
            <a:r>
              <a:rPr lang="pt-PT" dirty="0" err="1" smtClean="0"/>
              <a:t>sit</a:t>
            </a:r>
            <a:r>
              <a:rPr lang="pt-PT" dirty="0" smtClean="0"/>
              <a:t> </a:t>
            </a:r>
            <a:r>
              <a:rPr lang="pt-PT" dirty="0" err="1" smtClean="0"/>
              <a:t>amet</a:t>
            </a:r>
            <a:endParaRPr lang="pt-PT" dirty="0" smtClean="0"/>
          </a:p>
          <a:p>
            <a:pPr lvl="0"/>
            <a:r>
              <a:rPr lang="pt-PT" dirty="0" smtClean="0"/>
              <a:t>10. </a:t>
            </a:r>
            <a:r>
              <a:rPr lang="pt-PT" dirty="0" err="1" smtClean="0"/>
              <a:t>Lorem</a:t>
            </a:r>
            <a:r>
              <a:rPr lang="pt-PT" dirty="0" smtClean="0"/>
              <a:t> </a:t>
            </a:r>
            <a:r>
              <a:rPr lang="pt-PT" dirty="0" err="1" smtClean="0"/>
              <a:t>ipsum</a:t>
            </a:r>
            <a:endParaRPr lang="pt-PT" dirty="0" smtClean="0"/>
          </a:p>
          <a:p>
            <a:pPr lvl="0"/>
            <a:r>
              <a:rPr lang="pt-PT" dirty="0" smtClean="0"/>
              <a:t>15. </a:t>
            </a:r>
            <a:r>
              <a:rPr lang="pt-PT" dirty="0" err="1" smtClean="0"/>
              <a:t>Ipsum</a:t>
            </a:r>
            <a:r>
              <a:rPr lang="pt-PT" dirty="0" smtClean="0"/>
              <a:t> </a:t>
            </a:r>
            <a:r>
              <a:rPr lang="pt-PT" dirty="0" err="1" smtClean="0"/>
              <a:t>dolor</a:t>
            </a:r>
            <a:r>
              <a:rPr lang="pt-PT" dirty="0" smtClean="0"/>
              <a:t> </a:t>
            </a:r>
            <a:r>
              <a:rPr lang="pt-PT" dirty="0" err="1" smtClean="0"/>
              <a:t>sit</a:t>
            </a:r>
            <a:r>
              <a:rPr lang="pt-PT" dirty="0" smtClean="0"/>
              <a:t> </a:t>
            </a:r>
            <a:r>
              <a:rPr lang="pt-PT" dirty="0" err="1" smtClean="0"/>
              <a:t>amet</a:t>
            </a:r>
            <a:r>
              <a:rPr lang="pt-PT" dirty="0" smtClean="0"/>
              <a:t> </a:t>
            </a:r>
            <a:endParaRPr lang="en-US" dirty="0"/>
          </a:p>
        </p:txBody>
      </p:sp>
      <p:sp>
        <p:nvSpPr>
          <p:cNvPr id="8" name="Footer Placeholder 7"/>
          <p:cNvSpPr>
            <a:spLocks noGrp="1"/>
          </p:cNvSpPr>
          <p:nvPr>
            <p:ph type="ftr" sz="quarter" idx="15"/>
          </p:nvPr>
        </p:nvSpPr>
        <p:spPr>
          <a:xfrm>
            <a:off x="457199" y="4876006"/>
            <a:ext cx="7787207" cy="215997"/>
          </a:xfrm>
          <a:prstGeom prst="rect">
            <a:avLst/>
          </a:prstGeom>
        </p:spPr>
        <p:txBody>
          <a:bodyPr/>
          <a:lstStyle/>
          <a:p>
            <a:r>
              <a:rPr lang="pt-BR" smtClean="0"/>
              <a:t>MATERIAL CONFIDENCIAL  |  SLIDE Nº</a:t>
            </a:r>
            <a:endParaRPr lang="pt-BR" dirty="0"/>
          </a:p>
        </p:txBody>
      </p:sp>
      <p:sp>
        <p:nvSpPr>
          <p:cNvPr id="9" name="Slide Number Placeholder 8"/>
          <p:cNvSpPr>
            <a:spLocks noGrp="1"/>
          </p:cNvSpPr>
          <p:nvPr>
            <p:ph type="sldNum" sz="quarter" idx="16"/>
          </p:nvPr>
        </p:nvSpPr>
        <p:spPr>
          <a:xfrm>
            <a:off x="8244408" y="4876006"/>
            <a:ext cx="442392" cy="215997"/>
          </a:xfrm>
          <a:prstGeom prst="rect">
            <a:avLst/>
          </a:prstGeom>
        </p:spPr>
        <p:txBody>
          <a:bodyPr/>
          <a:lstStyle/>
          <a:p>
            <a:fld id="{74850952-3374-434C-8FC6-DE28F8CD25B0}" type="slidenum">
              <a:rPr lang="pt-BR" smtClean="0"/>
              <a:pPr/>
              <a:t>‹nº›</a:t>
            </a:fld>
            <a:endParaRPr lang="pt-BR" dirty="0"/>
          </a:p>
        </p:txBody>
      </p:sp>
      <p:sp>
        <p:nvSpPr>
          <p:cNvPr id="11" name="TextBox 10"/>
          <p:cNvSpPr txBox="1"/>
          <p:nvPr userDrawn="1"/>
        </p:nvSpPr>
        <p:spPr>
          <a:xfrm>
            <a:off x="468312" y="4478746"/>
            <a:ext cx="2735536" cy="360040"/>
          </a:xfrm>
          <a:prstGeom prst="rect">
            <a:avLst/>
          </a:prstGeom>
          <a:noFill/>
        </p:spPr>
        <p:txBody>
          <a:bodyPr wrap="none" lIns="36000" tIns="36000" rIns="36000" bIns="36000" rtlCol="0" anchor="ctr" anchorCtr="0">
            <a:noAutofit/>
          </a:bodyPr>
          <a:lstStyle/>
          <a:p>
            <a:pPr>
              <a:lnSpc>
                <a:spcPts val="1800"/>
              </a:lnSpc>
              <a:spcBef>
                <a:spcPts val="0"/>
              </a:spcBef>
              <a:spcAft>
                <a:spcPts val="0"/>
              </a:spcAft>
            </a:pPr>
            <a:r>
              <a:rPr lang="pt-BR" sz="2100" dirty="0" smtClean="0">
                <a:solidFill>
                  <a:schemeClr val="accent1"/>
                </a:solidFill>
                <a:latin typeface="Simplon BP" charset="0"/>
                <a:ea typeface="Simplon BP" charset="0"/>
                <a:cs typeface="Simplon BP" charset="0"/>
              </a:rPr>
              <a:t>TOTAL DE SLIDES:</a:t>
            </a:r>
            <a:endParaRPr lang="en-US" sz="2100" dirty="0" smtClean="0">
              <a:solidFill>
                <a:schemeClr val="accent1"/>
              </a:solidFill>
              <a:latin typeface="Simplon BP" charset="0"/>
              <a:ea typeface="Simplon BP" charset="0"/>
              <a:cs typeface="Simplon BP" charset="0"/>
            </a:endParaRPr>
          </a:p>
        </p:txBody>
      </p:sp>
      <p:sp>
        <p:nvSpPr>
          <p:cNvPr id="13" name="Text Placeholder 16"/>
          <p:cNvSpPr>
            <a:spLocks noGrp="1"/>
          </p:cNvSpPr>
          <p:nvPr>
            <p:ph type="body" sz="quarter" idx="14" hasCustomPrompt="1"/>
          </p:nvPr>
        </p:nvSpPr>
        <p:spPr>
          <a:xfrm>
            <a:off x="2915618" y="4478746"/>
            <a:ext cx="576262" cy="360040"/>
          </a:xfrm>
          <a:noFill/>
        </p:spPr>
        <p:txBody>
          <a:bodyPr wrap="none" lIns="36000" tIns="36000" rIns="36000" bIns="36000" rtlCol="0" anchor="ctr" anchorCtr="0">
            <a:noAutofit/>
          </a:bodyPr>
          <a:lstStyle>
            <a:lvl1pPr marL="0" indent="0">
              <a:buNone/>
              <a:defRPr lang="en-US" sz="2100" dirty="0">
                <a:solidFill>
                  <a:schemeClr val="accent1"/>
                </a:solidFill>
                <a:latin typeface="Simplon BP" charset="0"/>
                <a:ea typeface="Simplon BP" charset="0"/>
                <a:cs typeface="Simplon BP" charset="0"/>
              </a:defRPr>
            </a:lvl1pPr>
          </a:lstStyle>
          <a:p>
            <a:pPr marL="0" lvl="0">
              <a:lnSpc>
                <a:spcPts val="1800"/>
              </a:lnSpc>
              <a:spcAft>
                <a:spcPts val="0"/>
              </a:spcAft>
            </a:pPr>
            <a:r>
              <a:rPr lang="pt-PT" dirty="0" smtClean="0"/>
              <a:t>##</a:t>
            </a:r>
            <a:endParaRPr lang="en-US" dirty="0"/>
          </a:p>
        </p:txBody>
      </p:sp>
    </p:spTree>
    <p:extLst>
      <p:ext uri="{BB962C8B-B14F-4D97-AF65-F5344CB8AC3E}">
        <p14:creationId xmlns:p14="http://schemas.microsoft.com/office/powerpoint/2010/main" val="60169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1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1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53.xml"/><Relationship Id="rId7" Type="http://schemas.openxmlformats.org/officeDocument/2006/relationships/theme" Target="../theme/theme1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1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7.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8.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theme" Target="../theme/theme9.xml"/><Relationship Id="rId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468313" y="274638"/>
            <a:ext cx="561585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13" name="TextBox 12"/>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14" name="TextBox 13"/>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15" name="TextBox 14"/>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16"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17" name="Freeform 16"/>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18"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19"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29" name="Freeform 28"/>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30"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31"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26"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7"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8"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5"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46"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7"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8"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9"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0"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1"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2"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3"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4" name="TextBox 39"/>
          <p:cNvSpPr txBox="1"/>
          <p:nvPr userDrawn="1"/>
        </p:nvSpPr>
        <p:spPr>
          <a:xfrm>
            <a:off x="9143999" y="4299942"/>
            <a:ext cx="46203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32"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3"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4"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5"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6" name="Freeform 5"/>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7"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8"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39"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0"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1"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2"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3"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5"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9584578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455031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751" r:id="rId3"/>
    <p:sldLayoutId id="2147483752" r:id="rId4"/>
    <p:sldLayoutId id="2147483753" r:id="rId5"/>
    <p:sldLayoutId id="2147483754"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04680860"/>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789" r:id="rId3"/>
    <p:sldLayoutId id="2147483790" r:id="rId4"/>
    <p:sldLayoutId id="2147483791" r:id="rId5"/>
    <p:sldLayoutId id="2147483792"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FF7900"/>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557360586"/>
      </p:ext>
    </p:extLst>
  </p:cSld>
  <p:clrMap bg1="lt1" tx1="dk1" bg2="lt2" tx2="dk2" accent1="accent1" accent2="accent2" accent3="accent3" accent4="accent4" accent5="accent5" accent6="accent6" hlink="hlink" folHlink="folHlink"/>
  <p:sldLayoutIdLst>
    <p:sldLayoutId id="2147483822" r:id="rId1"/>
    <p:sldLayoutId id="2147483825" r:id="rId2"/>
    <p:sldLayoutId id="2147483772" r:id="rId3"/>
    <p:sldLayoutId id="2147483773" r:id="rId4"/>
    <p:sldLayoutId id="2147483774" r:id="rId5"/>
    <p:sldLayoutId id="2147483775"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71240598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767" r:id="rId3"/>
    <p:sldLayoutId id="2147483768" r:id="rId4"/>
    <p:sldLayoutId id="2147483769" r:id="rId5"/>
    <p:sldLayoutId id="2147483770" r:id="rId6"/>
  </p:sldLayoutIdLst>
  <p:hf hdr="0" dt="0"/>
  <p:txStyles>
    <p:titleStyle>
      <a:lvl1pPr algn="l" defTabSz="457200" rtl="0" eaLnBrk="1" latinLnBrk="0" hangingPunct="1">
        <a:lnSpc>
          <a:spcPct val="100000"/>
        </a:lnSpc>
        <a:spcBef>
          <a:spcPct val="0"/>
        </a:spcBef>
        <a:spcAft>
          <a:spcPts val="0"/>
        </a:spcAft>
        <a:buNone/>
        <a:defRPr lang="pt-BR" sz="21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89958940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rgbClr val="A037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 name="Title Placeholder 3"/>
          <p:cNvSpPr>
            <a:spLocks noGrp="1"/>
          </p:cNvSpPr>
          <p:nvPr>
            <p:ph type="title"/>
          </p:nvPr>
        </p:nvSpPr>
        <p:spPr>
          <a:xfrm>
            <a:off x="468313" y="274638"/>
            <a:ext cx="8207375" cy="784225"/>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endParaRPr lang="en-US"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extBox 46"/>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8" name="TextBox 47"/>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9" name="TextBox 48"/>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0"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3"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4" name="Freeform 53"/>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5"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6530668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4450341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5"/>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en-US" smtClean="0"/>
              <a:t>Click to edit Master text styles</a:t>
            </a:r>
          </a:p>
          <a:p>
            <a:pPr lvl="1" fontAlgn="base">
              <a:lnSpc>
                <a:spcPts val="1400"/>
              </a:lnSpc>
              <a:spcBef>
                <a:spcPct val="0"/>
              </a:spcBef>
              <a:spcAft>
                <a:spcPct val="0"/>
              </a:spcAft>
            </a:pPr>
            <a:r>
              <a:rPr lang="en-US" smtClean="0"/>
              <a:t>Second level</a:t>
            </a:r>
          </a:p>
          <a:p>
            <a:pPr lvl="2" fontAlgn="base">
              <a:lnSpc>
                <a:spcPts val="1400"/>
              </a:lnSpc>
              <a:spcBef>
                <a:spcPct val="0"/>
              </a:spcBef>
              <a:spcAft>
                <a:spcPct val="0"/>
              </a:spcAft>
            </a:pPr>
            <a:r>
              <a:rPr lang="en-US" smtClean="0"/>
              <a:t>Third level</a:t>
            </a:r>
          </a:p>
          <a:p>
            <a:pPr lvl="3" fontAlgn="base">
              <a:lnSpc>
                <a:spcPts val="1400"/>
              </a:lnSpc>
              <a:spcBef>
                <a:spcPct val="0"/>
              </a:spcBef>
              <a:spcAft>
                <a:spcPct val="0"/>
              </a:spcAft>
            </a:pPr>
            <a:r>
              <a:rPr lang="en-US" smtClean="0"/>
              <a:t>Fourth level</a:t>
            </a:r>
          </a:p>
          <a:p>
            <a:pPr lvl="4" fontAlgn="base">
              <a:lnSpc>
                <a:spcPts val="1400"/>
              </a:lnSpc>
              <a:spcBef>
                <a:spcPct val="0"/>
              </a:spcBef>
              <a:spcAft>
                <a:spcPct val="0"/>
              </a:spcAft>
            </a:pPr>
            <a:r>
              <a:rPr lang="en-US" smtClean="0"/>
              <a:t>Fifth level</a:t>
            </a:r>
            <a:endParaRPr lang="pt-BR" dirty="0"/>
          </a:p>
        </p:txBody>
      </p:sp>
      <p:sp>
        <p:nvSpPr>
          <p:cNvPr id="45"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6"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7" name="Title Placeholder 3"/>
          <p:cNvSpPr>
            <a:spLocks noGrp="1"/>
          </p:cNvSpPr>
          <p:nvPr>
            <p:ph type="title"/>
          </p:nvPr>
        </p:nvSpPr>
        <p:spPr>
          <a:xfrm>
            <a:off x="468313" y="274639"/>
            <a:ext cx="8207375" cy="784224"/>
          </a:xfrm>
          <a:prstGeom prst="rect">
            <a:avLst/>
          </a:prstGeom>
        </p:spPr>
        <p:txBody>
          <a:bodyPr vert="horz" lIns="0" tIns="0" rIns="0" bIns="0" rtlCol="0" anchor="t">
            <a:noAutofit/>
          </a:bodyPr>
          <a:lstStyle/>
          <a:p>
            <a:pPr lvl="0">
              <a:lnSpc>
                <a:spcPct val="100000"/>
              </a:lnSpc>
            </a:pPr>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48" name="TextBox 47"/>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9" name="TextBox 48"/>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50" name="TextBox 49"/>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51"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52" name="Freeform 51"/>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4"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5" name="Freeform 54"/>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6"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7"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8"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9"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0"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1"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62"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7"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8"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43"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44"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72"/>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2"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51704433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hf hdr="0" dt="0"/>
  <p:txStyles>
    <p:titleStyle>
      <a:lvl1pPr algn="l" defTabSz="457200" rtl="0" eaLnBrk="1" latinLnBrk="0" hangingPunct="1">
        <a:lnSpc>
          <a:spcPts val="4200"/>
        </a:lnSpc>
        <a:spcBef>
          <a:spcPct val="0"/>
        </a:spcBef>
        <a:spcAft>
          <a:spcPts val="0"/>
        </a:spcAft>
        <a:buNone/>
        <a:defRPr lang="en-US" sz="4200" b="0" i="0" kern="1200" noProof="0" dirty="0">
          <a:solidFill>
            <a:schemeClr val="accent6"/>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6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32137217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1"/>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pPr lvl="0"/>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932831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Lst>
  <p:hf hdr="0" dt="0"/>
  <p:txStyles>
    <p:titleStyle>
      <a:lvl1pPr algn="l" defTabSz="457200" rtl="0" eaLnBrk="1" latinLnBrk="0" hangingPunct="1">
        <a:lnSpc>
          <a:spcPct val="100000"/>
        </a:lnSpc>
        <a:spcBef>
          <a:spcPct val="0"/>
        </a:spcBef>
        <a:spcAft>
          <a:spcPts val="0"/>
        </a:spcAft>
        <a:buNone/>
        <a:defRPr lang="en-US" sz="4200" b="0" i="0" kern="1200" noProof="0" dirty="0">
          <a:solidFill>
            <a:schemeClr val="accent3"/>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18496329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835" r:id="rId5"/>
    <p:sldLayoutId id="2147483836" r:id="rId6"/>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D318"/>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312" y="1419224"/>
            <a:ext cx="8218487" cy="3457575"/>
          </a:xfrm>
          <a:prstGeom prst="rect">
            <a:avLst/>
          </a:prstGeom>
          <a:noFill/>
          <a:ln>
            <a:noFill/>
          </a:ln>
        </p:spPr>
        <p:txBody>
          <a:bodyPr lIns="0" tIns="0" rIns="0" bIns="0"/>
          <a:lstStyle/>
          <a:p>
            <a:pPr lvl="0" fontAlgn="base">
              <a:lnSpc>
                <a:spcPts val="1400"/>
              </a:lnSpc>
              <a:spcBef>
                <a:spcPct val="0"/>
              </a:spcBef>
              <a:spcAft>
                <a:spcPct val="0"/>
              </a:spcAft>
            </a:pPr>
            <a:r>
              <a:rPr lang="pt-PT" dirty="0" err="1" smtClean="0"/>
              <a:t>Click</a:t>
            </a:r>
            <a:r>
              <a:rPr lang="pt-PT" dirty="0" smtClean="0"/>
              <a:t> to </a:t>
            </a:r>
            <a:r>
              <a:rPr lang="pt-PT" dirty="0" err="1" smtClean="0"/>
              <a:t>edit</a:t>
            </a:r>
            <a:r>
              <a:rPr lang="pt-PT" dirty="0" smtClean="0"/>
              <a:t> </a:t>
            </a:r>
            <a:r>
              <a:rPr lang="pt-PT" dirty="0" err="1" smtClean="0"/>
              <a:t>Master</a:t>
            </a:r>
            <a:r>
              <a:rPr lang="pt-PT" dirty="0" smtClean="0"/>
              <a:t> </a:t>
            </a:r>
            <a:r>
              <a:rPr lang="pt-PT" dirty="0" err="1" smtClean="0"/>
              <a:t>text</a:t>
            </a:r>
            <a:r>
              <a:rPr lang="pt-PT" dirty="0" smtClean="0"/>
              <a:t> </a:t>
            </a:r>
            <a:r>
              <a:rPr lang="pt-PT" dirty="0" err="1" smtClean="0"/>
              <a:t>styles</a:t>
            </a:r>
            <a:endParaRPr lang="pt-PT" dirty="0" smtClean="0"/>
          </a:p>
          <a:p>
            <a:pPr lvl="1" fontAlgn="base">
              <a:lnSpc>
                <a:spcPts val="1400"/>
              </a:lnSpc>
              <a:spcBef>
                <a:spcPct val="0"/>
              </a:spcBef>
              <a:spcAft>
                <a:spcPct val="0"/>
              </a:spcAft>
            </a:pPr>
            <a:r>
              <a:rPr lang="pt-PT" dirty="0" err="1" smtClean="0"/>
              <a:t>Second</a:t>
            </a:r>
            <a:r>
              <a:rPr lang="pt-PT" dirty="0" smtClean="0"/>
              <a:t> </a:t>
            </a:r>
            <a:r>
              <a:rPr lang="pt-PT" dirty="0" err="1" smtClean="0"/>
              <a:t>level</a:t>
            </a:r>
            <a:endParaRPr lang="pt-PT" dirty="0" smtClean="0"/>
          </a:p>
          <a:p>
            <a:pPr lvl="2" fontAlgn="base">
              <a:lnSpc>
                <a:spcPts val="1400"/>
              </a:lnSpc>
              <a:spcBef>
                <a:spcPct val="0"/>
              </a:spcBef>
              <a:spcAft>
                <a:spcPct val="0"/>
              </a:spcAft>
            </a:pPr>
            <a:r>
              <a:rPr lang="pt-PT" dirty="0" err="1" smtClean="0"/>
              <a:t>Third</a:t>
            </a:r>
            <a:r>
              <a:rPr lang="pt-PT" dirty="0" smtClean="0"/>
              <a:t> </a:t>
            </a:r>
            <a:r>
              <a:rPr lang="pt-PT" dirty="0" err="1" smtClean="0"/>
              <a:t>level</a:t>
            </a:r>
            <a:endParaRPr lang="pt-PT" dirty="0" smtClean="0"/>
          </a:p>
          <a:p>
            <a:pPr lvl="3" fontAlgn="base">
              <a:lnSpc>
                <a:spcPts val="1400"/>
              </a:lnSpc>
              <a:spcBef>
                <a:spcPct val="0"/>
              </a:spcBef>
              <a:spcAft>
                <a:spcPct val="0"/>
              </a:spcAft>
            </a:pPr>
            <a:r>
              <a:rPr lang="pt-PT" dirty="0" err="1" smtClean="0"/>
              <a:t>Fourth</a:t>
            </a:r>
            <a:r>
              <a:rPr lang="pt-PT" dirty="0" smtClean="0"/>
              <a:t> </a:t>
            </a:r>
            <a:r>
              <a:rPr lang="pt-PT" dirty="0" err="1" smtClean="0"/>
              <a:t>level</a:t>
            </a:r>
            <a:endParaRPr lang="pt-PT" dirty="0" smtClean="0"/>
          </a:p>
          <a:p>
            <a:pPr lvl="4" fontAlgn="base">
              <a:lnSpc>
                <a:spcPts val="1400"/>
              </a:lnSpc>
              <a:spcBef>
                <a:spcPct val="0"/>
              </a:spcBef>
              <a:spcAft>
                <a:spcPct val="0"/>
              </a:spcAft>
            </a:pPr>
            <a:r>
              <a:rPr lang="pt-PT" dirty="0" err="1" smtClean="0"/>
              <a:t>Fifth</a:t>
            </a:r>
            <a:r>
              <a:rPr lang="pt-PT" dirty="0" smtClean="0"/>
              <a:t> </a:t>
            </a:r>
            <a:r>
              <a:rPr lang="pt-PT" dirty="0" err="1" smtClean="0"/>
              <a:t>level</a:t>
            </a:r>
            <a:endParaRPr lang="pt-BR" dirty="0"/>
          </a:p>
        </p:txBody>
      </p:sp>
      <p:sp>
        <p:nvSpPr>
          <p:cNvPr id="4" name="Title Placeholder 3"/>
          <p:cNvSpPr>
            <a:spLocks noGrp="1"/>
          </p:cNvSpPr>
          <p:nvPr>
            <p:ph type="title"/>
          </p:nvPr>
        </p:nvSpPr>
        <p:spPr>
          <a:xfrm>
            <a:off x="468313" y="274639"/>
            <a:ext cx="8207375" cy="712786"/>
          </a:xfrm>
          <a:prstGeom prst="rect">
            <a:avLst/>
          </a:prstGeom>
        </p:spPr>
        <p:txBody>
          <a:bodyPr vert="horz" lIns="0" tIns="0" rIns="0" bIns="0" rtlCol="0" anchor="t">
            <a:noAutofit/>
          </a:bodyPr>
          <a:lstStyle/>
          <a:p>
            <a:r>
              <a:rPr lang="pt-PT" dirty="0" err="1" smtClean="0"/>
              <a:t>Click</a:t>
            </a:r>
            <a:r>
              <a:rPr lang="pt-PT" dirty="0" smtClean="0"/>
              <a:t> to </a:t>
            </a:r>
            <a:r>
              <a:rPr lang="pt-PT" dirty="0" err="1" smtClean="0"/>
              <a:t>edit</a:t>
            </a:r>
            <a:r>
              <a:rPr lang="pt-PT" dirty="0" smtClean="0"/>
              <a:t> </a:t>
            </a:r>
            <a:r>
              <a:rPr lang="pt-PT" dirty="0" err="1" smtClean="0"/>
              <a:t>title</a:t>
            </a:r>
            <a:r>
              <a:rPr lang="pt-PT" dirty="0" smtClean="0"/>
              <a:t> </a:t>
            </a:r>
            <a:r>
              <a:rPr lang="pt-PT" dirty="0" err="1" smtClean="0"/>
              <a:t>style</a:t>
            </a:r>
            <a:r>
              <a:rPr lang="pt-PT" dirty="0" smtClean="0"/>
              <a:t> </a:t>
            </a:r>
            <a:endParaRPr lang="en-US" dirty="0"/>
          </a:p>
        </p:txBody>
      </p:sp>
      <p:sp>
        <p:nvSpPr>
          <p:cNvPr id="29" name="Footer Placeholder 4"/>
          <p:cNvSpPr>
            <a:spLocks noGrp="1"/>
          </p:cNvSpPr>
          <p:nvPr>
            <p:ph type="ftr" sz="quarter" idx="3"/>
          </p:nvPr>
        </p:nvSpPr>
        <p:spPr>
          <a:xfrm>
            <a:off x="457199" y="4876006"/>
            <a:ext cx="7787207"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r>
              <a:rPr lang="pt-BR" smtClean="0"/>
              <a:t>MATERIAL CONFIDENCIAL  |  SLIDE Nº</a:t>
            </a:r>
            <a:endParaRPr lang="pt-BR" dirty="0"/>
          </a:p>
        </p:txBody>
      </p:sp>
      <p:sp>
        <p:nvSpPr>
          <p:cNvPr id="43" name="Slide Number Placeholder 5"/>
          <p:cNvSpPr>
            <a:spLocks noGrp="1"/>
          </p:cNvSpPr>
          <p:nvPr>
            <p:ph type="sldNum" sz="quarter" idx="4"/>
          </p:nvPr>
        </p:nvSpPr>
        <p:spPr>
          <a:xfrm>
            <a:off x="8244408" y="4876006"/>
            <a:ext cx="442392" cy="215997"/>
          </a:xfrm>
          <a:prstGeom prst="rect">
            <a:avLst/>
          </a:prstGeom>
        </p:spPr>
        <p:txBody>
          <a:bodyPr vert="horz" lIns="91440" tIns="45720" rIns="91440" bIns="45720" rtlCol="0" anchor="ctr"/>
          <a:lstStyle>
            <a:lvl1pPr algn="r">
              <a:defRPr sz="1200">
                <a:solidFill>
                  <a:schemeClr val="tx2"/>
                </a:solidFill>
                <a:latin typeface="Simplon BP Regular"/>
                <a:cs typeface="Simplon BP Regular"/>
              </a:defRPr>
            </a:lvl1pPr>
          </a:lstStyle>
          <a:p>
            <a:fld id="{74850952-3374-434C-8FC6-DE28F8CD25B0}" type="slidenum">
              <a:rPr lang="pt-BR" smtClean="0"/>
              <a:pPr/>
              <a:t>‹nº›</a:t>
            </a:fld>
            <a:endParaRPr lang="pt-BR" dirty="0"/>
          </a:p>
        </p:txBody>
      </p:sp>
      <p:sp>
        <p:nvSpPr>
          <p:cNvPr id="44" name="TextBox 43"/>
          <p:cNvSpPr txBox="1"/>
          <p:nvPr userDrawn="1"/>
        </p:nvSpPr>
        <p:spPr>
          <a:xfrm>
            <a:off x="-215658" y="56343"/>
            <a:ext cx="179146" cy="1363279"/>
          </a:xfrm>
          <a:prstGeom prst="rect">
            <a:avLst/>
          </a:prstGeom>
          <a:noFill/>
        </p:spPr>
        <p:txBody>
          <a:bodyPr vert="vert270" wrap="square" lIns="0" tIns="0" rIns="0" bIns="0" rtlCol="0" anchor="t">
            <a:noAutofit/>
          </a:bodyPr>
          <a:lstStyle/>
          <a:p>
            <a:pPr algn="r">
              <a:lnSpc>
                <a:spcPct val="100000"/>
              </a:lnSpc>
              <a:spcBef>
                <a:spcPts val="0"/>
              </a:spcBef>
            </a:pPr>
            <a:r>
              <a:rPr lang="en-US" sz="1000" i="0" dirty="0" smtClean="0">
                <a:solidFill>
                  <a:srgbClr val="4D4D4D"/>
                </a:solidFill>
                <a:latin typeface="Simplon Oi Headline"/>
                <a:cs typeface="Simplon Oi Headline"/>
              </a:rPr>
              <a:t>Simplon </a:t>
            </a:r>
            <a:r>
              <a:rPr lang="en-US" sz="1000" i="0" dirty="0" err="1" smtClean="0">
                <a:solidFill>
                  <a:srgbClr val="4D4D4D"/>
                </a:solidFill>
                <a:latin typeface="Simplon Oi Headline"/>
                <a:cs typeface="Simplon Oi Headline"/>
              </a:rPr>
              <a:t>Oi</a:t>
            </a:r>
            <a:r>
              <a:rPr lang="en-US" sz="1000" i="0" dirty="0" smtClean="0">
                <a:solidFill>
                  <a:srgbClr val="4D4D4D"/>
                </a:solidFill>
                <a:latin typeface="Simplon Oi Headline"/>
                <a:cs typeface="Simplon Oi Headline"/>
              </a:rPr>
              <a:t> 42pt</a:t>
            </a:r>
          </a:p>
        </p:txBody>
      </p:sp>
      <p:sp>
        <p:nvSpPr>
          <p:cNvPr id="45" name="TextBox 44"/>
          <p:cNvSpPr txBox="1"/>
          <p:nvPr userDrawn="1"/>
        </p:nvSpPr>
        <p:spPr>
          <a:xfrm>
            <a:off x="-215658" y="1419622"/>
            <a:ext cx="179146" cy="1800201"/>
          </a:xfrm>
          <a:prstGeom prst="rect">
            <a:avLst/>
          </a:prstGeom>
          <a:noFill/>
        </p:spPr>
        <p:txBody>
          <a:bodyPr vert="vert270" wrap="square" lIns="0" tIns="0" rIns="0" bIns="0" rtlCol="0">
            <a:noAutofit/>
          </a:bodyPr>
          <a:lstStyle/>
          <a:p>
            <a:pPr algn="r">
              <a:lnSpc>
                <a:spcPct val="100000"/>
              </a:lnSpc>
              <a:spcBef>
                <a:spcPts val="0"/>
              </a:spcBef>
            </a:pPr>
            <a:r>
              <a:rPr lang="en-US" sz="1000" i="0" dirty="0" smtClean="0">
                <a:solidFill>
                  <a:srgbClr val="4D4D4D"/>
                </a:solidFill>
                <a:latin typeface="Simplon BP Regular"/>
                <a:cs typeface="Simplon BP Regular"/>
              </a:rPr>
              <a:t>SIMPLON BP REGULAR 21PT</a:t>
            </a:r>
          </a:p>
        </p:txBody>
      </p:sp>
      <p:sp>
        <p:nvSpPr>
          <p:cNvPr id="46" name="TextBox 45"/>
          <p:cNvSpPr txBox="1"/>
          <p:nvPr userDrawn="1"/>
        </p:nvSpPr>
        <p:spPr>
          <a:xfrm>
            <a:off x="-215658" y="3219823"/>
            <a:ext cx="179146" cy="1634040"/>
          </a:xfrm>
          <a:prstGeom prst="rect">
            <a:avLst/>
          </a:prstGeom>
          <a:noFill/>
        </p:spPr>
        <p:txBody>
          <a:bodyPr vert="vert270" wrap="square" lIns="0" tIns="0" rIns="0" bIns="0" rtlCol="0">
            <a:noAutofit/>
          </a:bodyPr>
          <a:lstStyle/>
          <a:p>
            <a:pPr algn="l">
              <a:lnSpc>
                <a:spcPct val="100000"/>
              </a:lnSpc>
              <a:spcBef>
                <a:spcPts val="0"/>
              </a:spcBef>
            </a:pPr>
            <a:r>
              <a:rPr lang="en-US" sz="1000" i="0" dirty="0" smtClean="0">
                <a:solidFill>
                  <a:srgbClr val="4D4D4D"/>
                </a:solidFill>
                <a:latin typeface="Simplon BP Regular"/>
                <a:cs typeface="Simplon BP Regular"/>
              </a:rPr>
              <a:t>Simplon</a:t>
            </a:r>
            <a:r>
              <a:rPr lang="en-US" sz="1000" i="0" baseline="0" dirty="0" smtClean="0">
                <a:solidFill>
                  <a:srgbClr val="4D4D4D"/>
                </a:solidFill>
                <a:latin typeface="Simplon BP Regular"/>
                <a:cs typeface="Simplon BP Regular"/>
              </a:rPr>
              <a:t> BP Regular 14pt</a:t>
            </a:r>
            <a:endParaRPr lang="en-US" sz="1000" i="0" dirty="0" smtClean="0">
              <a:solidFill>
                <a:srgbClr val="4D4D4D"/>
              </a:solidFill>
              <a:latin typeface="Simplon BP Regular"/>
              <a:cs typeface="Simplon BP Regular"/>
            </a:endParaRPr>
          </a:p>
        </p:txBody>
      </p:sp>
      <p:sp>
        <p:nvSpPr>
          <p:cNvPr id="47" name="Freeform 5"/>
          <p:cNvSpPr>
            <a:spLocks/>
          </p:cNvSpPr>
          <p:nvPr userDrawn="1"/>
        </p:nvSpPr>
        <p:spPr bwMode="auto">
          <a:xfrm>
            <a:off x="9140713" y="2355774"/>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206</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255</a:t>
            </a:r>
            <a:endParaRPr lang="en-US" sz="700" dirty="0">
              <a:solidFill>
                <a:schemeClr val="bg1"/>
              </a:solidFill>
              <a:latin typeface="Simplon BP Regular"/>
              <a:cs typeface="Simplon BP Regular"/>
            </a:endParaRPr>
          </a:p>
        </p:txBody>
      </p:sp>
      <p:sp>
        <p:nvSpPr>
          <p:cNvPr id="48" name="Freeform 47"/>
          <p:cNvSpPr>
            <a:spLocks/>
          </p:cNvSpPr>
          <p:nvPr userDrawn="1"/>
        </p:nvSpPr>
        <p:spPr bwMode="auto">
          <a:xfrm>
            <a:off x="9140713" y="192372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0  </a:t>
            </a:r>
          </a:p>
          <a:p>
            <a:r>
              <a:rPr lang="en-US" sz="700" baseline="0" dirty="0" smtClean="0">
                <a:solidFill>
                  <a:schemeClr val="bg1"/>
                </a:solidFill>
                <a:latin typeface="Simplon BP Regular"/>
                <a:cs typeface="Simplon BP Regular"/>
              </a:rPr>
              <a:t>G 211</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24</a:t>
            </a:r>
            <a:endParaRPr lang="en-US" sz="700" dirty="0">
              <a:solidFill>
                <a:schemeClr val="bg1"/>
              </a:solidFill>
              <a:latin typeface="Simplon BP Regular"/>
              <a:cs typeface="Simplon BP Regular"/>
            </a:endParaRPr>
          </a:p>
        </p:txBody>
      </p:sp>
      <p:sp>
        <p:nvSpPr>
          <p:cNvPr id="49" name="Freeform 5"/>
          <p:cNvSpPr>
            <a:spLocks/>
          </p:cNvSpPr>
          <p:nvPr userDrawn="1"/>
        </p:nvSpPr>
        <p:spPr bwMode="auto">
          <a:xfrm>
            <a:off x="9140713" y="1491678"/>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rgbClr val="4D4E50"/>
                </a:solidFill>
                <a:latin typeface="Simplon BP Regular"/>
                <a:cs typeface="Simplon BP Regular"/>
              </a:rPr>
              <a:t>R 255  </a:t>
            </a:r>
          </a:p>
          <a:p>
            <a:r>
              <a:rPr lang="en-US" sz="700" baseline="0" dirty="0" smtClean="0">
                <a:solidFill>
                  <a:srgbClr val="4D4E50"/>
                </a:solidFill>
                <a:latin typeface="Simplon BP Regular"/>
                <a:cs typeface="Simplon BP Regular"/>
              </a:rPr>
              <a:t>G 255</a:t>
            </a:r>
            <a:r>
              <a:rPr lang="en-US" sz="700" dirty="0" smtClean="0">
                <a:solidFill>
                  <a:srgbClr val="4D4E50"/>
                </a:solidFill>
                <a:latin typeface="Simplon BP Regular"/>
                <a:cs typeface="Simplon BP Regular"/>
              </a:rPr>
              <a:t>  </a:t>
            </a:r>
          </a:p>
          <a:p>
            <a:r>
              <a:rPr lang="en-US" sz="700" baseline="0" dirty="0" smtClean="0">
                <a:solidFill>
                  <a:srgbClr val="4D4E50"/>
                </a:solidFill>
                <a:latin typeface="Simplon BP Regular"/>
                <a:cs typeface="Simplon BP Regular"/>
              </a:rPr>
              <a:t>B 0</a:t>
            </a:r>
            <a:endParaRPr lang="en-US" sz="700" dirty="0">
              <a:solidFill>
                <a:srgbClr val="4D4E50"/>
              </a:solidFill>
              <a:latin typeface="Simplon BP Regular"/>
              <a:cs typeface="Simplon BP Regular"/>
            </a:endParaRPr>
          </a:p>
        </p:txBody>
      </p:sp>
      <p:sp>
        <p:nvSpPr>
          <p:cNvPr id="50" name="Freeform 5"/>
          <p:cNvSpPr>
            <a:spLocks/>
          </p:cNvSpPr>
          <p:nvPr userDrawn="1"/>
        </p:nvSpPr>
        <p:spPr bwMode="auto">
          <a:xfrm>
            <a:off x="9140713" y="1059630"/>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255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109  </a:t>
            </a:r>
          </a:p>
          <a:p>
            <a:r>
              <a:rPr lang="en-US" sz="700" baseline="0" dirty="0" smtClean="0">
                <a:solidFill>
                  <a:schemeClr val="bg1"/>
                </a:solidFill>
                <a:latin typeface="Simplon BP Regular"/>
                <a:cs typeface="Simplon BP Regular"/>
              </a:rPr>
              <a:t>B 0</a:t>
            </a:r>
            <a:endParaRPr lang="en-US" sz="700" dirty="0">
              <a:solidFill>
                <a:schemeClr val="bg1"/>
              </a:solidFill>
              <a:latin typeface="Simplon BP Regular"/>
              <a:cs typeface="Simplon BP Regular"/>
            </a:endParaRPr>
          </a:p>
        </p:txBody>
      </p:sp>
      <p:sp>
        <p:nvSpPr>
          <p:cNvPr id="51" name="Freeform 50"/>
          <p:cNvSpPr>
            <a:spLocks/>
          </p:cNvSpPr>
          <p:nvPr userDrawn="1"/>
        </p:nvSpPr>
        <p:spPr bwMode="auto">
          <a:xfrm>
            <a:off x="9140713" y="62758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234 </a:t>
            </a:r>
            <a:r>
              <a:rPr lang="en-US" sz="700" baseline="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G </a:t>
            </a:r>
            <a:r>
              <a:rPr lang="en-US" sz="700" dirty="0" smtClean="0">
                <a:solidFill>
                  <a:schemeClr val="bg1"/>
                </a:solidFill>
                <a:latin typeface="Simplon BP Regular"/>
                <a:cs typeface="Simplon BP Regular"/>
              </a:rPr>
              <a:t>40  </a:t>
            </a:r>
          </a:p>
          <a:p>
            <a:r>
              <a:rPr lang="en-US" sz="700" baseline="0" dirty="0" smtClean="0">
                <a:solidFill>
                  <a:schemeClr val="bg1"/>
                </a:solidFill>
                <a:latin typeface="Simplon BP Regular"/>
                <a:cs typeface="Simplon BP Regular"/>
              </a:rPr>
              <a:t>B 140</a:t>
            </a:r>
            <a:endParaRPr lang="en-US" sz="700" dirty="0">
              <a:solidFill>
                <a:schemeClr val="bg1"/>
              </a:solidFill>
              <a:latin typeface="Simplon BP Regular"/>
              <a:cs typeface="Simplon BP Regular"/>
            </a:endParaRPr>
          </a:p>
        </p:txBody>
      </p:sp>
      <p:sp>
        <p:nvSpPr>
          <p:cNvPr id="52" name="Freeform 5"/>
          <p:cNvSpPr>
            <a:spLocks/>
          </p:cNvSpPr>
          <p:nvPr userDrawn="1"/>
        </p:nvSpPr>
        <p:spPr bwMode="auto">
          <a:xfrm>
            <a:off x="9140713" y="197986"/>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none" lIns="36000" tIns="36000" rIns="36000" bIns="36000"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R</a:t>
            </a:r>
            <a:r>
              <a:rPr lang="en-US" sz="700" baseline="0" dirty="0" smtClean="0">
                <a:solidFill>
                  <a:schemeClr val="bg1"/>
                </a:solidFill>
                <a:latin typeface="Simplon BP Regular"/>
                <a:cs typeface="Simplon BP Regular"/>
              </a:rPr>
              <a:t> </a:t>
            </a:r>
            <a:r>
              <a:rPr lang="en-US" sz="700" dirty="0" smtClean="0">
                <a:solidFill>
                  <a:schemeClr val="bg1"/>
                </a:solidFill>
                <a:latin typeface="Simplon BP Regular"/>
                <a:cs typeface="Simplon BP Regular"/>
              </a:rPr>
              <a:t>160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G 43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Simplon BP Regular"/>
                <a:cs typeface="Simplon BP Regular"/>
              </a:rPr>
              <a:t>B 255</a:t>
            </a:r>
            <a:r>
              <a:rPr lang="en-US" sz="700" baseline="0" dirty="0" smtClean="0">
                <a:solidFill>
                  <a:schemeClr val="bg1"/>
                </a:solidFill>
                <a:latin typeface="Simplon BP Regular"/>
                <a:cs typeface="Simplon BP Regular"/>
              </a:rPr>
              <a:t> </a:t>
            </a:r>
            <a:endParaRPr lang="en-US" sz="700" dirty="0">
              <a:solidFill>
                <a:schemeClr val="bg1"/>
              </a:solidFill>
              <a:latin typeface="Simplon BP Regular"/>
              <a:cs typeface="Simplon BP Regular"/>
            </a:endParaRPr>
          </a:p>
        </p:txBody>
      </p:sp>
      <p:sp>
        <p:nvSpPr>
          <p:cNvPr id="53" name="Freeform 5"/>
          <p:cNvSpPr>
            <a:spLocks/>
          </p:cNvSpPr>
          <p:nvPr userDrawn="1"/>
        </p:nvSpPr>
        <p:spPr bwMode="auto">
          <a:xfrm>
            <a:off x="9140713" y="2787822"/>
            <a:ext cx="327831" cy="432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4D4D"/>
          </a:solidFill>
          <a:ln w="0">
            <a:noFill/>
            <a:prstDash val="solid"/>
            <a:round/>
            <a:headEnd/>
            <a:tailEnd/>
          </a:ln>
        </p:spPr>
        <p:txBody>
          <a:bodyPr vert="horz" wrap="none" lIns="36000" tIns="36000" rIns="36000" bIns="36000" numCol="1" anchor="t" anchorCtr="0" compatLnSpc="1">
            <a:prstTxWarp prst="textNoShape">
              <a:avLst/>
            </a:prstTxWarp>
          </a:bodyPr>
          <a:lstStyle/>
          <a:p>
            <a:r>
              <a:rPr lang="en-US" sz="700" dirty="0" smtClean="0">
                <a:solidFill>
                  <a:schemeClr val="bg1"/>
                </a:solidFill>
                <a:latin typeface="Simplon BP Regular"/>
                <a:cs typeface="Simplon BP Regular"/>
              </a:rPr>
              <a:t>R 77  </a:t>
            </a:r>
          </a:p>
          <a:p>
            <a:r>
              <a:rPr lang="en-US" sz="700" baseline="0" dirty="0" smtClean="0">
                <a:solidFill>
                  <a:schemeClr val="bg1"/>
                </a:solidFill>
                <a:latin typeface="Simplon BP Regular"/>
                <a:cs typeface="Simplon BP Regular"/>
              </a:rPr>
              <a:t>G 77</a:t>
            </a:r>
            <a:r>
              <a:rPr lang="en-US" sz="700" dirty="0" smtClean="0">
                <a:solidFill>
                  <a:schemeClr val="bg1"/>
                </a:solidFill>
                <a:latin typeface="Simplon BP Regular"/>
                <a:cs typeface="Simplon BP Regular"/>
              </a:rPr>
              <a:t>  </a:t>
            </a:r>
          </a:p>
          <a:p>
            <a:r>
              <a:rPr lang="en-US" sz="700" baseline="0" dirty="0" smtClean="0">
                <a:solidFill>
                  <a:schemeClr val="bg1"/>
                </a:solidFill>
                <a:latin typeface="Simplon BP Regular"/>
                <a:cs typeface="Simplon BP Regular"/>
              </a:rPr>
              <a:t>B 77</a:t>
            </a:r>
            <a:endParaRPr lang="en-US" sz="700" dirty="0">
              <a:solidFill>
                <a:schemeClr val="bg1"/>
              </a:solidFill>
              <a:latin typeface="Simplon BP Regular"/>
              <a:cs typeface="Simplon BP Regular"/>
            </a:endParaRPr>
          </a:p>
        </p:txBody>
      </p:sp>
      <p:sp>
        <p:nvSpPr>
          <p:cNvPr id="54" name="Freeform 5"/>
          <p:cNvSpPr>
            <a:spLocks/>
          </p:cNvSpPr>
          <p:nvPr userDrawn="1"/>
        </p:nvSpPr>
        <p:spPr bwMode="auto">
          <a:xfrm>
            <a:off x="9144000" y="3291830"/>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EA288C"/>
              </a:gs>
              <a:gs pos="50000">
                <a:srgbClr val="A02BFF"/>
              </a:gs>
              <a:gs pos="100000">
                <a:srgbClr val="00CEFF"/>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5" name="Freeform 5"/>
          <p:cNvSpPr>
            <a:spLocks/>
          </p:cNvSpPr>
          <p:nvPr userDrawn="1"/>
        </p:nvSpPr>
        <p:spPr bwMode="auto">
          <a:xfrm>
            <a:off x="9143999" y="343830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6" name="Freeform 5"/>
          <p:cNvSpPr>
            <a:spLocks/>
          </p:cNvSpPr>
          <p:nvPr userDrawn="1"/>
        </p:nvSpPr>
        <p:spPr bwMode="auto">
          <a:xfrm>
            <a:off x="9261272" y="3438299"/>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A02B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7" name="Freeform 5"/>
          <p:cNvSpPr>
            <a:spLocks/>
          </p:cNvSpPr>
          <p:nvPr userDrawn="1"/>
        </p:nvSpPr>
        <p:spPr bwMode="auto">
          <a:xfrm>
            <a:off x="9378544" y="3438298"/>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58" name="Freeform 5"/>
          <p:cNvSpPr>
            <a:spLocks/>
          </p:cNvSpPr>
          <p:nvPr userDrawn="1"/>
        </p:nvSpPr>
        <p:spPr bwMode="auto">
          <a:xfrm>
            <a:off x="9144000" y="365432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00CEFF"/>
              </a:gs>
              <a:gs pos="50000">
                <a:srgbClr val="00D318"/>
              </a:gs>
              <a:gs pos="100000">
                <a:srgbClr val="FFFF00"/>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59" name="Freeform 5"/>
          <p:cNvSpPr>
            <a:spLocks/>
          </p:cNvSpPr>
          <p:nvPr userDrawn="1"/>
        </p:nvSpPr>
        <p:spPr bwMode="auto">
          <a:xfrm>
            <a:off x="9143999" y="3812494"/>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CE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0" name="Freeform 5"/>
          <p:cNvSpPr>
            <a:spLocks/>
          </p:cNvSpPr>
          <p:nvPr userDrawn="1"/>
        </p:nvSpPr>
        <p:spPr bwMode="auto">
          <a:xfrm>
            <a:off x="9261272" y="3812493"/>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D318"/>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1" name="Freeform 5"/>
          <p:cNvSpPr>
            <a:spLocks/>
          </p:cNvSpPr>
          <p:nvPr userDrawn="1"/>
        </p:nvSpPr>
        <p:spPr bwMode="auto">
          <a:xfrm>
            <a:off x="9378544" y="381249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2" name="Freeform 5"/>
          <p:cNvSpPr>
            <a:spLocks/>
          </p:cNvSpPr>
          <p:nvPr userDrawn="1"/>
        </p:nvSpPr>
        <p:spPr bwMode="auto">
          <a:xfrm>
            <a:off x="9144000" y="4014362"/>
            <a:ext cx="324544"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gradFill>
            <a:gsLst>
              <a:gs pos="0">
                <a:srgbClr val="FFFF00"/>
              </a:gs>
              <a:gs pos="50000">
                <a:srgbClr val="FF6D00"/>
              </a:gs>
              <a:gs pos="100000">
                <a:srgbClr val="EA288C"/>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3" name="Freeform 5"/>
          <p:cNvSpPr>
            <a:spLocks/>
          </p:cNvSpPr>
          <p:nvPr userDrawn="1"/>
        </p:nvSpPr>
        <p:spPr bwMode="auto">
          <a:xfrm>
            <a:off x="9143999" y="4160832"/>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4" name="Freeform 5"/>
          <p:cNvSpPr>
            <a:spLocks/>
          </p:cNvSpPr>
          <p:nvPr userDrawn="1"/>
        </p:nvSpPr>
        <p:spPr bwMode="auto">
          <a:xfrm>
            <a:off x="9261272" y="4160831"/>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6D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5" name="Freeform 5"/>
          <p:cNvSpPr>
            <a:spLocks/>
          </p:cNvSpPr>
          <p:nvPr userDrawn="1"/>
        </p:nvSpPr>
        <p:spPr bwMode="auto">
          <a:xfrm>
            <a:off x="9378544" y="4160830"/>
            <a:ext cx="90000" cy="108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A288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6" name="TextBox 39"/>
          <p:cNvSpPr txBox="1"/>
          <p:nvPr userDrawn="1"/>
        </p:nvSpPr>
        <p:spPr>
          <a:xfrm>
            <a:off x="9143999" y="4299942"/>
            <a:ext cx="475803" cy="662645"/>
          </a:xfrm>
          <a:prstGeom prst="rect">
            <a:avLst/>
          </a:prstGeom>
          <a:noFill/>
        </p:spPr>
        <p:txBody>
          <a:bodyPr wrap="square" lIns="0" tIns="0" rIns="0" bIns="0" rtlCol="0">
            <a:noAutofit/>
          </a:bodyPr>
          <a:lstStyle/>
          <a:p>
            <a:pPr>
              <a:lnSpc>
                <a:spcPct val="100000"/>
              </a:lnSpc>
              <a:spcBef>
                <a:spcPts val="800"/>
              </a:spcBef>
            </a:pP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de cores (</a:t>
            </a:r>
            <a:r>
              <a:rPr lang="en-US" sz="700" i="0" dirty="0" err="1" smtClean="0">
                <a:solidFill>
                  <a:srgbClr val="4D4D4D"/>
                </a:solidFill>
                <a:latin typeface="Simplon BP" charset="0"/>
                <a:ea typeface="Simplon BP" charset="0"/>
                <a:cs typeface="Simplon BP" charset="0"/>
              </a:rPr>
              <a:t>usar</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apenas</a:t>
            </a:r>
            <a:r>
              <a:rPr lang="en-US" sz="700" i="0" dirty="0" smtClean="0">
                <a:solidFill>
                  <a:srgbClr val="4D4D4D"/>
                </a:solidFill>
                <a:latin typeface="Simplon BP" charset="0"/>
                <a:ea typeface="Simplon BP" charset="0"/>
                <a:cs typeface="Simplon BP" charset="0"/>
              </a:rPr>
              <a:t> 2 cores dos </a:t>
            </a:r>
            <a:r>
              <a:rPr lang="en-US" sz="700" i="0" dirty="0" err="1" smtClean="0">
                <a:solidFill>
                  <a:srgbClr val="4D4D4D"/>
                </a:solidFill>
                <a:latin typeface="Simplon BP" charset="0"/>
                <a:ea typeface="Simplon BP" charset="0"/>
                <a:cs typeface="Simplon BP" charset="0"/>
              </a:rPr>
              <a:t>esquemas</a:t>
            </a:r>
            <a:r>
              <a:rPr lang="en-US" sz="700" i="0" dirty="0" smtClean="0">
                <a:solidFill>
                  <a:srgbClr val="4D4D4D"/>
                </a:solidFill>
                <a:latin typeface="Simplon BP" charset="0"/>
                <a:ea typeface="Simplon BP" charset="0"/>
                <a:cs typeface="Simplon BP" charset="0"/>
              </a:rPr>
              <a:t> </a:t>
            </a:r>
            <a:r>
              <a:rPr lang="en-US" sz="700" i="0" dirty="0" err="1" smtClean="0">
                <a:solidFill>
                  <a:srgbClr val="4D4D4D"/>
                </a:solidFill>
                <a:latin typeface="Simplon BP" charset="0"/>
                <a:ea typeface="Simplon BP" charset="0"/>
                <a:cs typeface="Simplon BP" charset="0"/>
              </a:rPr>
              <a:t>abaixo</a:t>
            </a:r>
            <a:r>
              <a:rPr lang="en-US" sz="700" i="0" baseline="0" dirty="0" smtClean="0">
                <a:solidFill>
                  <a:srgbClr val="4D4D4D"/>
                </a:solidFill>
                <a:latin typeface="Simplon BP" charset="0"/>
                <a:ea typeface="Simplon BP" charset="0"/>
                <a:cs typeface="Simplon BP" charset="0"/>
              </a:rPr>
              <a:t>)</a:t>
            </a:r>
            <a:endParaRPr lang="en-US" sz="700" i="0" dirty="0" smtClean="0">
              <a:solidFill>
                <a:srgbClr val="4D4D4D"/>
              </a:solidFill>
              <a:latin typeface="Simplon BP" charset="0"/>
              <a:ea typeface="Simplon BP" charset="0"/>
              <a:cs typeface="Simplon BP" charset="0"/>
            </a:endParaRPr>
          </a:p>
        </p:txBody>
      </p:sp>
      <p:sp>
        <p:nvSpPr>
          <p:cNvPr id="68" name="Freeform 5"/>
          <p:cNvSpPr>
            <a:spLocks/>
          </p:cNvSpPr>
          <p:nvPr userDrawn="1"/>
        </p:nvSpPr>
        <p:spPr bwMode="auto">
          <a:xfrm>
            <a:off x="9498032" y="197986"/>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D78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69" name="Freeform 5"/>
          <p:cNvSpPr>
            <a:spLocks/>
          </p:cNvSpPr>
          <p:nvPr userDrawn="1"/>
        </p:nvSpPr>
        <p:spPr bwMode="auto">
          <a:xfrm>
            <a:off x="9498032" y="41151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7A23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0" name="Freeform 5"/>
          <p:cNvSpPr>
            <a:spLocks/>
          </p:cNvSpPr>
          <p:nvPr userDrawn="1"/>
        </p:nvSpPr>
        <p:spPr bwMode="auto">
          <a:xfrm>
            <a:off x="9498032" y="65980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E86DB1"/>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1" name="Freeform 5"/>
          <p:cNvSpPr>
            <a:spLocks/>
          </p:cNvSpPr>
          <p:nvPr userDrawn="1"/>
        </p:nvSpPr>
        <p:spPr bwMode="auto">
          <a:xfrm>
            <a:off x="9498032" y="8666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B51F72"/>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2" name="Freeform 71"/>
          <p:cNvSpPr>
            <a:spLocks/>
          </p:cNvSpPr>
          <p:nvPr userDrawn="1"/>
        </p:nvSpPr>
        <p:spPr bwMode="auto">
          <a:xfrm>
            <a:off x="9498032" y="110315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954D"/>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3" name="Freeform 5"/>
          <p:cNvSpPr>
            <a:spLocks/>
          </p:cNvSpPr>
          <p:nvPr userDrawn="1"/>
        </p:nvSpPr>
        <p:spPr bwMode="auto">
          <a:xfrm>
            <a:off x="9498032" y="130997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52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4" name="Freeform 5"/>
          <p:cNvSpPr>
            <a:spLocks/>
          </p:cNvSpPr>
          <p:nvPr userDrawn="1"/>
        </p:nvSpPr>
        <p:spPr bwMode="auto">
          <a:xfrm>
            <a:off x="9498032" y="1537259"/>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FFFC8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5" name="Freeform 5"/>
          <p:cNvSpPr>
            <a:spLocks/>
          </p:cNvSpPr>
          <p:nvPr userDrawn="1"/>
        </p:nvSpPr>
        <p:spPr bwMode="auto">
          <a:xfrm>
            <a:off x="9498032" y="1744087"/>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CCC60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6" name="Freeform 5"/>
          <p:cNvSpPr>
            <a:spLocks/>
          </p:cNvSpPr>
          <p:nvPr userDrawn="1"/>
        </p:nvSpPr>
        <p:spPr bwMode="auto">
          <a:xfrm>
            <a:off x="9498032" y="196213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69D170"/>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7" name="Freeform 5"/>
          <p:cNvSpPr>
            <a:spLocks/>
          </p:cNvSpPr>
          <p:nvPr userDrawn="1"/>
        </p:nvSpPr>
        <p:spPr bwMode="auto">
          <a:xfrm>
            <a:off x="9498032" y="21689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9E0B"/>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8" name="Freeform 5"/>
          <p:cNvSpPr>
            <a:spLocks/>
          </p:cNvSpPr>
          <p:nvPr userDrawn="1"/>
        </p:nvSpPr>
        <p:spPr bwMode="auto">
          <a:xfrm>
            <a:off x="9498032" y="2414714"/>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4DE6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79" name="Freeform 5"/>
          <p:cNvSpPr>
            <a:spLocks/>
          </p:cNvSpPr>
          <p:nvPr userDrawn="1"/>
        </p:nvSpPr>
        <p:spPr bwMode="auto">
          <a:xfrm>
            <a:off x="9498032" y="2621542"/>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00AFC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0" name="Freeform 5"/>
          <p:cNvSpPr>
            <a:spLocks/>
          </p:cNvSpPr>
          <p:nvPr userDrawn="1"/>
        </p:nvSpPr>
        <p:spPr bwMode="auto">
          <a:xfrm>
            <a:off x="9498032" y="2858060"/>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
        <p:nvSpPr>
          <p:cNvPr id="81" name="Freeform 5"/>
          <p:cNvSpPr>
            <a:spLocks/>
          </p:cNvSpPr>
          <p:nvPr userDrawn="1"/>
        </p:nvSpPr>
        <p:spPr bwMode="auto">
          <a:xfrm>
            <a:off x="9498032" y="3064888"/>
            <a:ext cx="108000" cy="144000"/>
          </a:xfrm>
          <a:custGeom>
            <a:avLst/>
            <a:gdLst>
              <a:gd name="T0" fmla="*/ 0 w 3197"/>
              <a:gd name="T1" fmla="*/ 2666 h 2666"/>
              <a:gd name="T2" fmla="*/ 0 w 3197"/>
              <a:gd name="T3" fmla="*/ 2666 h 2666"/>
              <a:gd name="T4" fmla="*/ 3197 w 3197"/>
              <a:gd name="T5" fmla="*/ 2666 h 2666"/>
              <a:gd name="T6" fmla="*/ 3197 w 3197"/>
              <a:gd name="T7" fmla="*/ 0 h 2666"/>
              <a:gd name="T8" fmla="*/ 0 w 3197"/>
              <a:gd name="T9" fmla="*/ 0 h 2666"/>
              <a:gd name="T10" fmla="*/ 0 w 3197"/>
              <a:gd name="T11" fmla="*/ 2666 h 2666"/>
            </a:gdLst>
            <a:ahLst/>
            <a:cxnLst>
              <a:cxn ang="0">
                <a:pos x="T0" y="T1"/>
              </a:cxn>
              <a:cxn ang="0">
                <a:pos x="T2" y="T3"/>
              </a:cxn>
              <a:cxn ang="0">
                <a:pos x="T4" y="T5"/>
              </a:cxn>
              <a:cxn ang="0">
                <a:pos x="T6" y="T7"/>
              </a:cxn>
              <a:cxn ang="0">
                <a:pos x="T8" y="T9"/>
              </a:cxn>
              <a:cxn ang="0">
                <a:pos x="T10" y="T11"/>
              </a:cxn>
            </a:cxnLst>
            <a:rect l="0" t="0" r="r" b="b"/>
            <a:pathLst>
              <a:path w="3197" h="2666">
                <a:moveTo>
                  <a:pt x="0" y="2666"/>
                </a:moveTo>
                <a:lnTo>
                  <a:pt x="0" y="2666"/>
                </a:lnTo>
                <a:lnTo>
                  <a:pt x="3197" y="2666"/>
                </a:lnTo>
                <a:lnTo>
                  <a:pt x="3197" y="0"/>
                </a:lnTo>
                <a:lnTo>
                  <a:pt x="0" y="0"/>
                </a:lnTo>
                <a:lnTo>
                  <a:pt x="0" y="2666"/>
                </a:lnTo>
                <a:close/>
              </a:path>
            </a:pathLst>
          </a:custGeom>
          <a:solidFill>
            <a:srgbClr val="9C9C9C"/>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pt-BR"/>
          </a:p>
        </p:txBody>
      </p:sp>
    </p:spTree>
    <p:extLst>
      <p:ext uri="{BB962C8B-B14F-4D97-AF65-F5344CB8AC3E}">
        <p14:creationId xmlns:p14="http://schemas.microsoft.com/office/powerpoint/2010/main" val="3011498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Lst>
  <p:hf hdr="0" dt="0"/>
  <p:txStyles>
    <p:titleStyle>
      <a:lvl1pPr algn="l" defTabSz="457200" rtl="0" eaLnBrk="1" latinLnBrk="0" hangingPunct="1">
        <a:lnSpc>
          <a:spcPct val="100000"/>
        </a:lnSpc>
        <a:spcBef>
          <a:spcPct val="0"/>
        </a:spcBef>
        <a:spcAft>
          <a:spcPts val="0"/>
        </a:spcAft>
        <a:buNone/>
        <a:defRPr lang="pt-BR" sz="4200" b="0" i="0" kern="1200" noProof="0">
          <a:solidFill>
            <a:srgbClr val="00CEFF"/>
          </a:solidFill>
          <a:latin typeface="Simplon Oi Headline"/>
          <a:ea typeface="ＭＳ Ｐゴシック" charset="0"/>
          <a:cs typeface="Simplon Oi Headline"/>
        </a:defRPr>
      </a:lvl1pPr>
    </p:titleStyle>
    <p:body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orient="horz" pos="894">
          <p15:clr>
            <a:srgbClr val="F26B43"/>
          </p15:clr>
        </p15:guide>
        <p15:guide id="3" orient="horz" pos="169">
          <p15:clr>
            <a:srgbClr val="F26B43"/>
          </p15:clr>
        </p15:guide>
        <p15:guide id="4" pos="295">
          <p15:clr>
            <a:srgbClr val="F26B43"/>
          </p15:clr>
        </p15:guide>
        <p15:guide id="5" pos="5465">
          <p15:clr>
            <a:srgbClr val="F26B43"/>
          </p15:clr>
        </p15:guide>
        <p15:guide id="6" orient="horz" pos="3072">
          <p15:clr>
            <a:srgbClr val="F26B43"/>
          </p15:clr>
        </p15:guide>
        <p15:guide id="7" orient="horz" pos="62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3.xml"/><Relationship Id="rId4" Type="http://schemas.openxmlformats.org/officeDocument/2006/relationships/slide" Target="slide12.xml"/></Relationships>
</file>

<file path=ppt/slides/_rels/slide2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27.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hyperlink" Target="http://sharepoint/aplicacao/ged/ti/pmo_ti/default.aspx"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74638"/>
            <a:ext cx="5615855" cy="3161208"/>
          </a:xfrm>
        </p:spPr>
        <p:txBody>
          <a:bodyPr/>
          <a:lstStyle/>
          <a:p>
            <a:r>
              <a:rPr lang="en-US" dirty="0" smtClean="0"/>
              <a:t>Plano de </a:t>
            </a:r>
            <a:r>
              <a:rPr lang="en-US" dirty="0" err="1" smtClean="0"/>
              <a:t>projeto</a:t>
            </a:r>
            <a:r>
              <a:rPr lang="en-US" dirty="0" smtClean="0"/>
              <a:t/>
            </a:r>
            <a:br>
              <a:rPr lang="en-US" dirty="0" smtClean="0"/>
            </a:br>
            <a:r>
              <a:rPr lang="en-US" dirty="0"/>
              <a:t/>
            </a:r>
            <a:br>
              <a:rPr lang="en-US" dirty="0"/>
            </a:br>
            <a:r>
              <a:rPr lang="en-US" sz="2800" dirty="0" err="1" smtClean="0"/>
              <a:t>projeto</a:t>
            </a:r>
            <a:r>
              <a:rPr lang="en-US" sz="2800" dirty="0" smtClean="0"/>
              <a:t> &lt;</a:t>
            </a:r>
            <a:r>
              <a:rPr lang="en-US" sz="2800" dirty="0" err="1" smtClean="0"/>
              <a:t>xpto</a:t>
            </a:r>
            <a:r>
              <a:rPr lang="en-US" sz="2800" dirty="0" smtClean="0"/>
              <a:t>&gt;</a:t>
            </a:r>
            <a:endParaRPr lang="en-US" sz="2800" dirty="0"/>
          </a:p>
        </p:txBody>
      </p:sp>
      <p:sp>
        <p:nvSpPr>
          <p:cNvPr id="3" name="CaixaDeTexto 2"/>
          <p:cNvSpPr txBox="1"/>
          <p:nvPr/>
        </p:nvSpPr>
        <p:spPr>
          <a:xfrm>
            <a:off x="468313" y="4515966"/>
            <a:ext cx="3455615" cy="288147"/>
          </a:xfrm>
          <a:prstGeom prst="rect">
            <a:avLst/>
          </a:prstGeom>
          <a:noFill/>
        </p:spPr>
        <p:txBody>
          <a:bodyPr wrap="square" lIns="36000" tIns="36000" rIns="36000" bIns="36000" rtlCol="0">
            <a:spAutoFit/>
          </a:bodyPr>
          <a:lstStyle/>
          <a:p>
            <a:r>
              <a:rPr lang="pt-BR" sz="1400" dirty="0" smtClean="0">
                <a:solidFill>
                  <a:schemeClr val="tx1">
                    <a:lumMod val="65000"/>
                    <a:lumOff val="35000"/>
                  </a:schemeClr>
                </a:solidFill>
                <a:latin typeface="Simplon Oi Headline" pitchFamily="2" charset="0"/>
                <a:ea typeface="Simplon BP" charset="0"/>
                <a:cs typeface="Simplon BP" charset="0"/>
              </a:rPr>
              <a:t>Maio/2016</a:t>
            </a:r>
          </a:p>
        </p:txBody>
      </p:sp>
    </p:spTree>
    <p:extLst>
      <p:ext uri="{BB962C8B-B14F-4D97-AF65-F5344CB8AC3E}">
        <p14:creationId xmlns:p14="http://schemas.microsoft.com/office/powerpoint/2010/main" val="1516352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Premissas e restrições</a:t>
            </a:r>
          </a:p>
        </p:txBody>
      </p:sp>
      <p:sp>
        <p:nvSpPr>
          <p:cNvPr id="3" name="Espaço Reservado para Conteúdo 2"/>
          <p:cNvSpPr>
            <a:spLocks noGrp="1"/>
          </p:cNvSpPr>
          <p:nvPr>
            <p:ph sz="quarter" idx="14"/>
          </p:nvPr>
        </p:nvSpPr>
        <p:spPr>
          <a:xfrm>
            <a:off x="468312" y="1419226"/>
            <a:ext cx="8207375" cy="1368548"/>
          </a:xfrm>
        </p:spPr>
        <p:txBody>
          <a:bodyPr/>
          <a:lstStyle/>
          <a:p>
            <a:r>
              <a:rPr lang="pt-BR" dirty="0" smtClean="0"/>
              <a:t>&lt;Listar as premissas atuais do projeto&gt;</a:t>
            </a:r>
            <a:endParaRPr lang="pt-BR"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10</a:t>
            </a:fld>
            <a:endParaRPr lang="pt-BR" dirty="0"/>
          </a:p>
        </p:txBody>
      </p:sp>
      <p:sp>
        <p:nvSpPr>
          <p:cNvPr id="6" name="Espaço Reservado para Texto 6"/>
          <p:cNvSpPr txBox="1">
            <a:spLocks/>
          </p:cNvSpPr>
          <p:nvPr/>
        </p:nvSpPr>
        <p:spPr>
          <a:xfrm>
            <a:off x="468312" y="987252"/>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PREMISSAS</a:t>
            </a:r>
            <a:endParaRPr lang="pt-BR" b="1" dirty="0"/>
          </a:p>
        </p:txBody>
      </p:sp>
      <p:sp>
        <p:nvSpPr>
          <p:cNvPr id="7" name="Espaço Reservado para Conteúdo 2"/>
          <p:cNvSpPr txBox="1">
            <a:spLocks/>
          </p:cNvSpPr>
          <p:nvPr/>
        </p:nvSpPr>
        <p:spPr>
          <a:xfrm>
            <a:off x="468312" y="3362824"/>
            <a:ext cx="8207375" cy="1368548"/>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dirty="0" smtClean="0"/>
              <a:t>&lt;Listar as restrições atuais do projeto&gt;</a:t>
            </a:r>
            <a:endParaRPr lang="pt-BR" dirty="0"/>
          </a:p>
        </p:txBody>
      </p:sp>
      <p:sp>
        <p:nvSpPr>
          <p:cNvPr id="8" name="Espaço Reservado para Texto 6"/>
          <p:cNvSpPr txBox="1">
            <a:spLocks/>
          </p:cNvSpPr>
          <p:nvPr/>
        </p:nvSpPr>
        <p:spPr>
          <a:xfrm>
            <a:off x="468312" y="2930850"/>
            <a:ext cx="8207375" cy="360362"/>
          </a:xfrm>
          <a:prstGeom prst="rect">
            <a:avLst/>
          </a:prstGeom>
        </p:spPr>
        <p:txBody>
          <a:bodyPr/>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b="1" dirty="0" smtClean="0"/>
              <a:t>RESTRIÇÕES</a:t>
            </a:r>
            <a:endParaRPr lang="pt-BR" b="1" dirty="0"/>
          </a:p>
        </p:txBody>
      </p:sp>
      <p:sp>
        <p:nvSpPr>
          <p:cNvPr id="9" name="Botão de ação: Informações 8">
            <a:hlinkClick r:id="rId2" action="ppaction://hlinksldjump" highlightClick="1"/>
          </p:cNvPr>
          <p:cNvSpPr/>
          <p:nvPr/>
        </p:nvSpPr>
        <p:spPr>
          <a:xfrm>
            <a:off x="5364088" y="349454"/>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49882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Riscos identificados</a:t>
            </a:r>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11</a:t>
            </a:fld>
            <a:endParaRPr lang="pt-BR" dirty="0"/>
          </a:p>
        </p:txBody>
      </p:sp>
      <p:sp>
        <p:nvSpPr>
          <p:cNvPr id="7" name="Botão de ação: Informações 6">
            <a:hlinkClick r:id="rId2" action="ppaction://hlinksldjump" highlightClick="1"/>
          </p:cNvPr>
          <p:cNvSpPr/>
          <p:nvPr/>
        </p:nvSpPr>
        <p:spPr>
          <a:xfrm>
            <a:off x="5004048" y="308490"/>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Espaço Reservado para Conteúdo 2"/>
          <p:cNvSpPr txBox="1">
            <a:spLocks/>
          </p:cNvSpPr>
          <p:nvPr/>
        </p:nvSpPr>
        <p:spPr>
          <a:xfrm>
            <a:off x="485076" y="1275606"/>
            <a:ext cx="7908999" cy="396860"/>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dirty="0" smtClean="0"/>
              <a:t>&lt;&lt;EXPORTAR DO CLARITY&gt;&gt;</a:t>
            </a:r>
            <a:endParaRPr lang="pt-BR" dirty="0"/>
          </a:p>
        </p:txBody>
      </p:sp>
    </p:spTree>
    <p:extLst>
      <p:ext uri="{BB962C8B-B14F-4D97-AF65-F5344CB8AC3E}">
        <p14:creationId xmlns:p14="http://schemas.microsoft.com/office/powerpoint/2010/main" val="3181624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Pendências</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12</a:t>
            </a:fld>
            <a:endParaRPr lang="pt-BR" dirty="0"/>
          </a:p>
        </p:txBody>
      </p:sp>
      <p:graphicFrame>
        <p:nvGraphicFramePr>
          <p:cNvPr id="7" name="Tabela 6"/>
          <p:cNvGraphicFramePr>
            <a:graphicFrameLocks noGrp="1"/>
          </p:cNvGraphicFramePr>
          <p:nvPr>
            <p:extLst>
              <p:ext uri="{D42A27DB-BD31-4B8C-83A1-F6EECF244321}">
                <p14:modId xmlns:p14="http://schemas.microsoft.com/office/powerpoint/2010/main" val="3061864517"/>
              </p:ext>
            </p:extLst>
          </p:nvPr>
        </p:nvGraphicFramePr>
        <p:xfrm>
          <a:off x="475200" y="1112400"/>
          <a:ext cx="8218486" cy="1744488"/>
        </p:xfrm>
        <a:graphic>
          <a:graphicData uri="http://schemas.openxmlformats.org/drawingml/2006/table">
            <a:tbl>
              <a:tblPr>
                <a:tableStyleId>{7DF18680-E054-41AD-8BC1-D1AEF772440D}</a:tableStyleId>
              </a:tblPr>
              <a:tblGrid>
                <a:gridCol w="294486"/>
                <a:gridCol w="633962"/>
                <a:gridCol w="2304256"/>
                <a:gridCol w="720080"/>
                <a:gridCol w="660186"/>
                <a:gridCol w="875708"/>
                <a:gridCol w="840370"/>
                <a:gridCol w="1224136"/>
                <a:gridCol w="665302"/>
              </a:tblGrid>
              <a:tr h="290748">
                <a:tc>
                  <a:txBody>
                    <a:bodyPr/>
                    <a:lstStyle/>
                    <a:p>
                      <a:pPr algn="ctr" fontAlgn="ctr"/>
                      <a:r>
                        <a:rPr lang="pt-BR" sz="900" b="1" u="none" strike="noStrike" dirty="0">
                          <a:effectLst/>
                          <a:latin typeface="Simplon BP Regular" pitchFamily="2" charset="0"/>
                        </a:rPr>
                        <a:t>ID</a:t>
                      </a:r>
                      <a:endParaRPr lang="pt-BR" sz="900" b="1" i="0" u="none" strike="noStrike" dirty="0">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a:effectLst/>
                          <a:latin typeface="Simplon BP Regular" pitchFamily="2" charset="0"/>
                        </a:rPr>
                        <a:t>Projeto</a:t>
                      </a:r>
                      <a:endParaRPr lang="pt-BR" sz="900" b="1" i="0" u="none" strike="noStrike">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a:effectLst/>
                          <a:latin typeface="Simplon BP Regular" pitchFamily="2" charset="0"/>
                        </a:rPr>
                        <a:t>Ação</a:t>
                      </a:r>
                      <a:endParaRPr lang="pt-BR" sz="900" b="1" i="0" u="none" strike="noStrike">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a:effectLst/>
                          <a:latin typeface="Simplon BP Regular" pitchFamily="2" charset="0"/>
                        </a:rPr>
                        <a:t>Identificado por</a:t>
                      </a:r>
                      <a:endParaRPr lang="pt-BR" sz="900" b="1" i="0" u="none" strike="noStrike">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dirty="0">
                          <a:effectLst/>
                          <a:latin typeface="Simplon BP Regular" pitchFamily="2" charset="0"/>
                        </a:rPr>
                        <a:t>Data </a:t>
                      </a:r>
                      <a:endParaRPr lang="pt-BR" sz="900" b="1" u="none" strike="noStrike" dirty="0" smtClean="0">
                        <a:effectLst/>
                        <a:latin typeface="Simplon BP Regular" pitchFamily="2" charset="0"/>
                      </a:endParaRPr>
                    </a:p>
                    <a:p>
                      <a:pPr algn="ctr" fontAlgn="ctr"/>
                      <a:r>
                        <a:rPr lang="pt-BR" sz="900" b="1" u="none" strike="noStrike" dirty="0" smtClean="0">
                          <a:effectLst/>
                          <a:latin typeface="Simplon BP Regular" pitchFamily="2" charset="0"/>
                        </a:rPr>
                        <a:t>Registro</a:t>
                      </a:r>
                      <a:endParaRPr lang="pt-BR" sz="900" b="1" i="0" u="none" strike="noStrike" dirty="0">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a:effectLst/>
                          <a:latin typeface="Simplon BP Regular" pitchFamily="2" charset="0"/>
                        </a:rPr>
                        <a:t>Atribuído a</a:t>
                      </a:r>
                      <a:endParaRPr lang="pt-BR" sz="900" b="1" i="0" u="none" strike="noStrike">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a:effectLst/>
                          <a:latin typeface="Simplon BP Regular" pitchFamily="2" charset="0"/>
                        </a:rPr>
                        <a:t>Data Prevista de Conclusão</a:t>
                      </a:r>
                      <a:endParaRPr lang="pt-BR" sz="900" b="1" i="0" u="none" strike="noStrike">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a:effectLst/>
                          <a:latin typeface="Simplon BP Regular" pitchFamily="2" charset="0"/>
                        </a:rPr>
                        <a:t>Resposta</a:t>
                      </a:r>
                      <a:endParaRPr lang="pt-BR" sz="900" b="1" i="0" u="none" strike="noStrike">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c>
                  <a:txBody>
                    <a:bodyPr/>
                    <a:lstStyle/>
                    <a:p>
                      <a:pPr algn="ctr" fontAlgn="ctr"/>
                      <a:r>
                        <a:rPr lang="pt-BR" sz="900" b="1" u="none" strike="noStrike" dirty="0">
                          <a:effectLst/>
                          <a:latin typeface="Simplon BP Regular" pitchFamily="2" charset="0"/>
                        </a:rPr>
                        <a:t>Status</a:t>
                      </a:r>
                      <a:endParaRPr lang="pt-BR" sz="900" b="1" i="0" u="none" strike="noStrike" dirty="0">
                        <a:solidFill>
                          <a:srgbClr val="FFFFFF"/>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D170"/>
                    </a:solidFill>
                  </a:tcPr>
                </a:tc>
              </a:tr>
              <a:tr h="290748">
                <a:tc>
                  <a:txBody>
                    <a:bodyPr/>
                    <a:lstStyle/>
                    <a:p>
                      <a:pPr algn="ctr" fontAlgn="ctr"/>
                      <a:endParaRPr lang="pt-BR" sz="900" b="1"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0748">
                <a:tc>
                  <a:txBody>
                    <a:bodyPr/>
                    <a:lstStyle/>
                    <a:p>
                      <a:pPr algn="ctr" fontAlgn="ctr"/>
                      <a:endParaRPr lang="pt-BR" sz="900" b="1"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0748">
                <a:tc>
                  <a:txBody>
                    <a:bodyPr/>
                    <a:lstStyle/>
                    <a:p>
                      <a:pPr algn="ctr" fontAlgn="ctr"/>
                      <a:endParaRPr lang="pt-BR" sz="900" b="1"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0748">
                <a:tc>
                  <a:txBody>
                    <a:bodyPr/>
                    <a:lstStyle/>
                    <a:p>
                      <a:pPr algn="ctr" fontAlgn="ctr"/>
                      <a:endParaRPr lang="pt-BR" sz="900" b="1"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0748">
                <a:tc>
                  <a:txBody>
                    <a:bodyPr/>
                    <a:lstStyle/>
                    <a:p>
                      <a:pPr algn="ctr" fontAlgn="ctr"/>
                      <a:endParaRPr lang="pt-BR" sz="900" b="1"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pt-BR" sz="900" b="0" i="0" u="none" strike="noStrike" dirty="0">
                        <a:solidFill>
                          <a:srgbClr val="000000"/>
                        </a:solidFill>
                        <a:effectLst/>
                        <a:latin typeface="Simplon BP Regular"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Botão de ação: Informações 7">
            <a:hlinkClick r:id="rId2" action="ppaction://hlinksldjump" highlightClick="1"/>
          </p:cNvPr>
          <p:cNvSpPr/>
          <p:nvPr/>
        </p:nvSpPr>
        <p:spPr>
          <a:xfrm>
            <a:off x="2915816" y="343566"/>
            <a:ext cx="144016" cy="144016"/>
          </a:xfrm>
          <a:prstGeom prst="actionButtonInformati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2883097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comunicação</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13</a:t>
            </a:fld>
            <a:endParaRPr lang="pt-BR" dirty="0"/>
          </a:p>
        </p:txBody>
      </p:sp>
      <p:sp>
        <p:nvSpPr>
          <p:cNvPr id="10" name="CaixaDeTexto 14"/>
          <p:cNvSpPr txBox="1">
            <a:spLocks noChangeArrowheads="1"/>
          </p:cNvSpPr>
          <p:nvPr/>
        </p:nvSpPr>
        <p:spPr bwMode="auto">
          <a:xfrm rot="19351291">
            <a:off x="6693420" y="405922"/>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graphicFrame>
        <p:nvGraphicFramePr>
          <p:cNvPr id="7" name="Tabela 6"/>
          <p:cNvGraphicFramePr>
            <a:graphicFrameLocks noGrp="1"/>
          </p:cNvGraphicFramePr>
          <p:nvPr>
            <p:extLst>
              <p:ext uri="{D42A27DB-BD31-4B8C-83A1-F6EECF244321}">
                <p14:modId xmlns:p14="http://schemas.microsoft.com/office/powerpoint/2010/main" val="1112135999"/>
              </p:ext>
            </p:extLst>
          </p:nvPr>
        </p:nvGraphicFramePr>
        <p:xfrm>
          <a:off x="484912" y="987425"/>
          <a:ext cx="8218487" cy="3742937"/>
        </p:xfrm>
        <a:graphic>
          <a:graphicData uri="http://schemas.openxmlformats.org/drawingml/2006/table">
            <a:tbl>
              <a:tblPr>
                <a:tableStyleId>{5FD0F851-EC5A-4D38-B0AD-8093EC10F338}</a:tableStyleId>
              </a:tblPr>
              <a:tblGrid>
                <a:gridCol w="1206768"/>
                <a:gridCol w="1224136"/>
                <a:gridCol w="1944216"/>
                <a:gridCol w="1296144"/>
                <a:gridCol w="1368152"/>
                <a:gridCol w="1179071"/>
              </a:tblGrid>
              <a:tr h="471641">
                <a:tc>
                  <a:txBody>
                    <a:bodyPr/>
                    <a:lstStyle/>
                    <a:p>
                      <a:pPr algn="ctr" rtl="0" fontAlgn="ctr"/>
                      <a:r>
                        <a:rPr lang="pt-BR" sz="900" u="none" strike="noStrike" dirty="0">
                          <a:effectLst/>
                          <a:latin typeface="Simplon BP Regular" pitchFamily="2" charset="0"/>
                        </a:rPr>
                        <a:t>O que recebe?</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envia / prepara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Quem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Quando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Como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900" u="none" strike="noStrike" dirty="0">
                          <a:effectLst/>
                          <a:latin typeface="Simplon BP Regular" pitchFamily="2" charset="0"/>
                        </a:rPr>
                        <a:t>O que </a:t>
                      </a:r>
                      <a:r>
                        <a:rPr lang="pt-BR" sz="900" u="none" strike="noStrike" dirty="0" smtClean="0">
                          <a:effectLst/>
                          <a:latin typeface="Simplon BP Regular" pitchFamily="2" charset="0"/>
                        </a:rPr>
                        <a:t>recebe / consulta</a:t>
                      </a:r>
                      <a:r>
                        <a:rPr lang="pt-BR" sz="900" u="none" strike="noStrike" dirty="0">
                          <a:effectLst/>
                          <a:latin typeface="Simplon BP Regular" pitchFamily="2" charset="0"/>
                        </a:rPr>
                        <a:t>?</a:t>
                      </a:r>
                      <a:endParaRPr lang="pt-BR" sz="900" b="1" i="0" u="none" strike="noStrike" dirty="0">
                        <a:solidFill>
                          <a:srgbClr val="FFFFFF"/>
                        </a:solidFill>
                        <a:effectLst/>
                        <a:latin typeface="Simplon BP Regular" pitchFamily="2" charset="0"/>
                      </a:endParaRPr>
                    </a:p>
                  </a:txBody>
                  <a:tcPr marL="8132" marR="8132" marT="81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r>
              <a:tr h="53647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PMO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Stakeholders</a:t>
                      </a: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 do projeto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Início do projeto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pt-BR" altLang="pt-BR" sz="900" b="0" i="0" u="none" strike="noStrike" cap="none" normalizeH="0" baseline="0" dirty="0" smtClean="0">
                        <a:ln>
                          <a:noFill/>
                        </a:ln>
                        <a:solidFill>
                          <a:schemeClr val="tx1"/>
                        </a:solidFill>
                        <a:effectLst/>
                        <a:latin typeface="Simplon BP Regular" pitchFamily="2" charset="0"/>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pt-BR" altLang="pt-BR" sz="900" b="0" i="0" u="none" strike="noStrike" cap="none" normalizeH="0" baseline="0" dirty="0" smtClean="0">
                          <a:ln>
                            <a:noFill/>
                          </a:ln>
                          <a:solidFill>
                            <a:schemeClr val="tx1"/>
                          </a:solidFill>
                          <a:effectLst/>
                          <a:latin typeface="Simplon BP Regular" pitchFamily="2" charset="0"/>
                        </a:rPr>
                        <a:t>Atualizações quando necessário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E-mail / Sharepoint ou </a:t>
                      </a:r>
                      <a:r>
                        <a:rPr kumimoji="0" lang="pt-BR" altLang="pt-BR" sz="900" b="0" i="0" u="none" strike="noStrike" cap="none" normalizeH="0" baseline="0" dirty="0" err="1" smtClean="0">
                          <a:ln>
                            <a:noFill/>
                          </a:ln>
                          <a:solidFill>
                            <a:schemeClr val="tx1"/>
                          </a:solidFill>
                          <a:effectLst/>
                          <a:latin typeface="Simplon BP Regular" pitchFamily="2" charset="0"/>
                          <a:cs typeface="Times New Roman" panose="02020603050405020304" pitchFamily="18" charset="0"/>
                        </a:rPr>
                        <a:t>ClarityPPM</a:t>
                      </a:r>
                      <a:endPar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900" b="0" i="0" u="none" strike="noStrike" cap="none" normalizeH="0" baseline="0" dirty="0" smtClean="0">
                          <a:ln>
                            <a:noFill/>
                          </a:ln>
                          <a:solidFill>
                            <a:schemeClr val="tx1"/>
                          </a:solidFill>
                          <a:effectLst/>
                          <a:latin typeface="Simplon BP Regular" pitchFamily="2" charset="0"/>
                          <a:cs typeface="Times New Roman" panose="02020603050405020304" pitchFamily="18" charset="0"/>
                        </a:rPr>
                        <a:t>Plano do Projeto TI</a:t>
                      </a:r>
                      <a:endParaRPr kumimoji="0" lang="pt-BR" altLang="pt-BR" sz="900" b="0" i="0" u="none" strike="noStrike" cap="none" normalizeH="0" baseline="0" dirty="0" smtClean="0">
                        <a:ln>
                          <a:noFill/>
                        </a:ln>
                        <a:solidFill>
                          <a:schemeClr val="tx1"/>
                        </a:solidFill>
                        <a:effectLst/>
                        <a:latin typeface="Simplon BP Regular"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4463">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Organizador da reunião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Participantes </a:t>
                      </a:r>
                      <a:r>
                        <a:rPr lang="pt-BR" sz="900" u="none" strike="noStrike" dirty="0">
                          <a:effectLst/>
                          <a:latin typeface="Simplon BP Regular" pitchFamily="2" charset="0"/>
                        </a:rPr>
                        <a:t>da </a:t>
                      </a:r>
                      <a:r>
                        <a:rPr lang="pt-BR" sz="900" u="none" strike="noStrike" dirty="0" smtClean="0">
                          <a:effectLst/>
                          <a:latin typeface="Simplon BP Regular" pitchFamily="2" charset="0"/>
                        </a:rPr>
                        <a:t>reunião</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Demais </a:t>
                      </a:r>
                      <a:r>
                        <a:rPr lang="pt-BR" sz="900" u="none" strike="noStrike" dirty="0">
                          <a:effectLst/>
                          <a:latin typeface="Simplon BP Regular" pitchFamily="2" charset="0"/>
                        </a:rPr>
                        <a:t>interessados</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Em até 24 horas corridas após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Ata de reunião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091">
                <a:tc>
                  <a:txBody>
                    <a:bodyPr/>
                    <a:lstStyle/>
                    <a:p>
                      <a:pPr algn="l" rtl="0" fontAlgn="ctr"/>
                      <a:r>
                        <a:rPr lang="pt-BR" sz="900" u="none" strike="noStrike" dirty="0">
                          <a:effectLst/>
                          <a:latin typeface="Simplon BP Regular" pitchFamily="2" charset="0"/>
                        </a:rPr>
                        <a:t>Status </a:t>
                      </a:r>
                      <a:r>
                        <a:rPr lang="pt-BR" sz="900" u="none" strike="noStrike" dirty="0" err="1">
                          <a:effectLst/>
                          <a:latin typeface="Simplon BP Regular" pitchFamily="2" charset="0"/>
                        </a:rPr>
                        <a:t>Report</a:t>
                      </a:r>
                      <a:r>
                        <a:rPr lang="pt-BR" sz="900" u="none" strike="noStrike" dirty="0">
                          <a:effectLst/>
                          <a:latin typeface="Simplon BP Regular" pitchFamily="2" charset="0"/>
                        </a:rPr>
                        <a:t> –Fornecedores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GP</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RT </a:t>
                      </a:r>
                      <a:r>
                        <a:rPr lang="pt-BR" sz="900" u="none" strike="noStrike" dirty="0">
                          <a:effectLst/>
                          <a:latin typeface="Simplon BP Regular" pitchFamily="2" charset="0"/>
                        </a:rPr>
                        <a:t>dos sistemas </a:t>
                      </a:r>
                      <a:r>
                        <a:rPr lang="pt-BR" sz="900" u="none" strike="noStrike" dirty="0" smtClean="0">
                          <a:effectLst/>
                          <a:latin typeface="Simplon BP Regular" pitchFamily="2" charset="0"/>
                        </a:rPr>
                        <a:t>envolvidos</a:t>
                      </a:r>
                    </a:p>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PMO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Status Report – Fornecedores</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091">
                <a:tc>
                  <a:txBody>
                    <a:bodyPr/>
                    <a:lstStyle/>
                    <a:p>
                      <a:pPr algn="l" rtl="0" fontAlgn="ctr"/>
                      <a:r>
                        <a:rPr lang="pt-BR" sz="900" u="none" strike="noStrike" dirty="0">
                          <a:effectLst/>
                          <a:latin typeface="Simplon BP Regular" pitchFamily="2" charset="0"/>
                        </a:rPr>
                        <a:t>Material do Core Team (RSO)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Core Team</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 na reunião de Core Team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RSO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091">
                <a:tc>
                  <a:txBody>
                    <a:bodyPr/>
                    <a:lstStyle/>
                    <a:p>
                      <a:pPr algn="l" rtl="0" fontAlgn="ctr"/>
                      <a:r>
                        <a:rPr lang="pt-BR" sz="900" u="none" strike="noStrike" dirty="0">
                          <a:effectLst/>
                          <a:latin typeface="Simplon BP Regular" pitchFamily="2" charset="0"/>
                        </a:rPr>
                        <a:t>Material do Core Team (RSE)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Público </a:t>
                      </a:r>
                      <a:r>
                        <a:rPr lang="pt-BR" sz="900" u="none" strike="noStrike" dirty="0">
                          <a:effectLst/>
                          <a:latin typeface="Simplon BP Regular" pitchFamily="2" charset="0"/>
                        </a:rPr>
                        <a:t>do </a:t>
                      </a:r>
                      <a:r>
                        <a:rPr lang="pt-BR" sz="900" u="none" strike="noStrike" dirty="0" err="1">
                          <a:effectLst/>
                          <a:latin typeface="Simplon BP Regular" pitchFamily="2" charset="0"/>
                        </a:rPr>
                        <a:t>Steering</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Periodicamente na reunião de </a:t>
                      </a:r>
                      <a:r>
                        <a:rPr lang="pt-BR" sz="900" u="none" strike="noStrike" dirty="0" err="1">
                          <a:effectLst/>
                          <a:latin typeface="Simplon BP Regular" pitchFamily="2" charset="0"/>
                        </a:rPr>
                        <a:t>Steering</a:t>
                      </a:r>
                      <a:r>
                        <a:rPr lang="pt-BR" sz="900" u="none" strike="noStrike" dirty="0">
                          <a:effectLst/>
                          <a:latin typeface="Simplon BP Regular" pitchFamily="2" charset="0"/>
                        </a:rPr>
                        <a:t> ou consulta sob demanda</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smtClean="0">
                          <a:effectLst/>
                          <a:latin typeface="Simplon BP Regular" pitchFamily="2" charset="0"/>
                        </a:rPr>
                        <a:t>E-mail / Sharepoint ou </a:t>
                      </a:r>
                      <a:r>
                        <a:rPr lang="pt-BR" sz="900" u="none" strike="noStrike" dirty="0" err="1" smtClean="0">
                          <a:effectLst/>
                          <a:latin typeface="Simplon BP Regular" pitchFamily="2" charset="0"/>
                        </a:rPr>
                        <a:t>ClarityPPM</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RSE</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2851">
                <a:tc>
                  <a:txBody>
                    <a:bodyPr/>
                    <a:lstStyle/>
                    <a:p>
                      <a:pPr algn="l" rtl="0" fontAlgn="ctr"/>
                      <a:r>
                        <a:rPr lang="pt-BR" sz="900" u="none" strike="noStrike" dirty="0">
                          <a:effectLst/>
                          <a:latin typeface="Simplon BP Regular" pitchFamily="2" charset="0"/>
                        </a:rPr>
                        <a:t>Lista de Pendências</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PMO</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rtl="0" fontAlgn="ctr">
                        <a:buFont typeface="Arial" panose="020B0604020202020204" pitchFamily="34" charset="0"/>
                        <a:buChar char="•"/>
                      </a:pPr>
                      <a:r>
                        <a:rPr lang="pt-BR" sz="900" u="none" strike="noStrike" dirty="0" smtClean="0">
                          <a:effectLst/>
                          <a:latin typeface="Simplon BP Regular" pitchFamily="2" charset="0"/>
                        </a:rPr>
                        <a:t>Responsável </a:t>
                      </a:r>
                      <a:r>
                        <a:rPr lang="pt-BR" sz="900" u="none" strike="noStrike" dirty="0">
                          <a:effectLst/>
                          <a:latin typeface="Simplon BP Regular" pitchFamily="2" charset="0"/>
                        </a:rPr>
                        <a:t>pela execução da pendência</a:t>
                      </a:r>
                      <a:endParaRPr lang="pt-BR" sz="900" b="0" i="0" u="none" strike="noStrike" dirty="0">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Semanalmente</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a:effectLst/>
                          <a:latin typeface="Simplon BP Regular" pitchFamily="2" charset="0"/>
                        </a:rPr>
                        <a:t>E-mail</a:t>
                      </a:r>
                      <a:endParaRPr lang="pt-BR" sz="900" b="0" i="0" u="none" strike="noStrike">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900" u="none" strike="noStrike" dirty="0">
                          <a:effectLst/>
                          <a:latin typeface="Simplon BP Regular" pitchFamily="2" charset="0"/>
                        </a:rPr>
                        <a:t>Lista de Pendências (no Sharepoint ou na aba de colaboração)</a:t>
                      </a:r>
                      <a:endParaRPr lang="pt-BR" sz="900" b="0" i="0" u="none" strike="noStrike" dirty="0">
                        <a:solidFill>
                          <a:srgbClr val="000000"/>
                        </a:solidFill>
                        <a:effectLst/>
                        <a:latin typeface="Simplon BP Regular" pitchFamily="2"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968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3" y="144000"/>
            <a:ext cx="8207375" cy="712786"/>
          </a:xfrm>
        </p:spPr>
        <p:txBody>
          <a:bodyPr vert="horz" lIns="0" tIns="0" rIns="0" bIns="0" rtlCol="0" anchor="t">
            <a:noAutofit/>
          </a:bodyPr>
          <a:lstStyle/>
          <a:p>
            <a:r>
              <a:rPr lang="pt-BR" sz="3200" dirty="0" smtClean="0"/>
              <a:t>Comunicação - Agenda </a:t>
            </a:r>
            <a:r>
              <a:rPr lang="pt-BR" sz="3200" dirty="0"/>
              <a:t>de reuniões</a:t>
            </a:r>
          </a:p>
        </p:txBody>
      </p:sp>
      <p:sp>
        <p:nvSpPr>
          <p:cNvPr id="4" name="Espaço Reservado para Rodapé 3"/>
          <p:cNvSpPr>
            <a:spLocks noGrp="1"/>
          </p:cNvSpPr>
          <p:nvPr>
            <p:ph type="ftr" sz="quarter" idx="3"/>
          </p:nvPr>
        </p:nvSpPr>
        <p:spPr/>
        <p:txBody>
          <a:bodyPr/>
          <a:lstStyle/>
          <a:p>
            <a:r>
              <a:rPr lang="pt-BR" dirty="0"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14</a:t>
            </a:fld>
            <a:endParaRPr lang="pt-BR" dirty="0"/>
          </a:p>
        </p:txBody>
      </p:sp>
      <p:sp>
        <p:nvSpPr>
          <p:cNvPr id="6" name="Rectangle 30"/>
          <p:cNvSpPr>
            <a:spLocks noChangeArrowheads="1"/>
          </p:cNvSpPr>
          <p:nvPr/>
        </p:nvSpPr>
        <p:spPr bwMode="auto">
          <a:xfrm>
            <a:off x="6878638" y="640234"/>
            <a:ext cx="1455737"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Sexta</a:t>
            </a:r>
          </a:p>
        </p:txBody>
      </p:sp>
      <p:sp>
        <p:nvSpPr>
          <p:cNvPr id="7" name="Rectangle 35"/>
          <p:cNvSpPr>
            <a:spLocks noChangeArrowheads="1"/>
          </p:cNvSpPr>
          <p:nvPr/>
        </p:nvSpPr>
        <p:spPr bwMode="auto">
          <a:xfrm>
            <a:off x="169069" y="92268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MANHÃ</a:t>
            </a:r>
          </a:p>
        </p:txBody>
      </p:sp>
      <p:sp>
        <p:nvSpPr>
          <p:cNvPr id="8" name="Rectangle 36"/>
          <p:cNvSpPr>
            <a:spLocks noChangeArrowheads="1"/>
          </p:cNvSpPr>
          <p:nvPr/>
        </p:nvSpPr>
        <p:spPr bwMode="auto">
          <a:xfrm>
            <a:off x="169069" y="2979258"/>
            <a:ext cx="311150" cy="1861445"/>
          </a:xfrm>
          <a:prstGeom prst="rect">
            <a:avLst/>
          </a:prstGeom>
          <a:solidFill>
            <a:schemeClr val="accent6"/>
          </a:solidFill>
          <a:ln w="38100" algn="ctr">
            <a:solidFill>
              <a:schemeClr val="accent6"/>
            </a:solidFill>
            <a:miter lim="800000"/>
            <a:headEnd/>
            <a:tailEnd/>
          </a:ln>
          <a:effectLst/>
          <a:extLst/>
        </p:spPr>
        <p:txBody>
          <a:bodyPr vert="wordArtVert" lIns="46800" rIns="45720"/>
          <a:lstStyle/>
          <a:p>
            <a:pPr marL="196850" indent="-196850" algn="ctr" eaLnBrk="0" hangingPunct="0">
              <a:lnSpc>
                <a:spcPct val="95000"/>
              </a:lnSpc>
              <a:spcBef>
                <a:spcPct val="5000"/>
              </a:spcBef>
              <a:defRPr/>
            </a:pPr>
            <a:r>
              <a:rPr lang="pt-BR" sz="1000" b="1" dirty="0">
                <a:solidFill>
                  <a:prstClr val="white"/>
                </a:solidFill>
                <a:latin typeface="Simplon BP Regular" pitchFamily="2" charset="0"/>
              </a:rPr>
              <a:t>TARDE</a:t>
            </a:r>
          </a:p>
        </p:txBody>
      </p:sp>
      <p:sp>
        <p:nvSpPr>
          <p:cNvPr id="9" name="Rectangle 37"/>
          <p:cNvSpPr>
            <a:spLocks noChangeArrowheads="1"/>
          </p:cNvSpPr>
          <p:nvPr/>
        </p:nvSpPr>
        <p:spPr bwMode="auto">
          <a:xfrm>
            <a:off x="5302250"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Quinta</a:t>
            </a:r>
          </a:p>
        </p:txBody>
      </p:sp>
      <p:sp>
        <p:nvSpPr>
          <p:cNvPr id="10" name="Rectangle 40"/>
          <p:cNvSpPr>
            <a:spLocks noChangeArrowheads="1"/>
          </p:cNvSpPr>
          <p:nvPr/>
        </p:nvSpPr>
        <p:spPr bwMode="auto">
          <a:xfrm>
            <a:off x="3730625" y="640234"/>
            <a:ext cx="1455738"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Quarta</a:t>
            </a:r>
          </a:p>
        </p:txBody>
      </p:sp>
      <p:sp>
        <p:nvSpPr>
          <p:cNvPr id="11" name="Rectangle 43"/>
          <p:cNvSpPr>
            <a:spLocks noChangeArrowheads="1"/>
          </p:cNvSpPr>
          <p:nvPr/>
        </p:nvSpPr>
        <p:spPr bwMode="auto">
          <a:xfrm>
            <a:off x="2160588"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a:solidFill>
                  <a:prstClr val="white"/>
                </a:solidFill>
                <a:latin typeface="Simplon BP Regular" pitchFamily="2" charset="0"/>
              </a:rPr>
              <a:t>Terça</a:t>
            </a:r>
          </a:p>
        </p:txBody>
      </p:sp>
      <p:sp>
        <p:nvSpPr>
          <p:cNvPr id="12" name="Rectangle 46"/>
          <p:cNvSpPr>
            <a:spLocks noChangeArrowheads="1"/>
          </p:cNvSpPr>
          <p:nvPr/>
        </p:nvSpPr>
        <p:spPr bwMode="auto">
          <a:xfrm>
            <a:off x="582613" y="640234"/>
            <a:ext cx="1454150" cy="206375"/>
          </a:xfrm>
          <a:prstGeom prst="rect">
            <a:avLst/>
          </a:prstGeom>
          <a:solidFill>
            <a:schemeClr val="accent6"/>
          </a:solidFill>
          <a:ln w="38100" algn="ctr">
            <a:solidFill>
              <a:schemeClr val="accent6"/>
            </a:solidFill>
            <a:miter lim="800000"/>
            <a:headEnd/>
            <a:tailEnd/>
          </a:ln>
        </p:spPr>
        <p:txBody>
          <a:bodyPr lIns="46800" rIns="45720" anchor="ctr"/>
          <a:lstStyle>
            <a:lvl1pPr marL="196850" indent="-196850"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a:spcBef>
                <a:spcPct val="5000"/>
              </a:spcBef>
            </a:pPr>
            <a:r>
              <a:rPr lang="pt-BR" altLang="pt-BR" sz="1000" b="1" dirty="0">
                <a:solidFill>
                  <a:prstClr val="white"/>
                </a:solidFill>
                <a:latin typeface="Simplon BP Regular" pitchFamily="2" charset="0"/>
              </a:rPr>
              <a:t>Segunda</a:t>
            </a:r>
          </a:p>
        </p:txBody>
      </p:sp>
      <p:sp>
        <p:nvSpPr>
          <p:cNvPr id="14" name="Rectangle 47"/>
          <p:cNvSpPr>
            <a:spLocks noChangeArrowheads="1"/>
          </p:cNvSpPr>
          <p:nvPr/>
        </p:nvSpPr>
        <p:spPr bwMode="auto">
          <a:xfrm>
            <a:off x="817563" y="4930676"/>
            <a:ext cx="249237" cy="165100"/>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nchor="ctr"/>
          <a:lstStyle/>
          <a:p>
            <a:pPr algn="ctr" eaLnBrk="0" hangingPunct="0">
              <a:defRPr/>
            </a:pPr>
            <a:endParaRPr lang="pt-BR" sz="900">
              <a:solidFill>
                <a:prstClr val="black"/>
              </a:solidFill>
              <a:latin typeface="Simplon BP Regular" pitchFamily="2" charset="0"/>
            </a:endParaRPr>
          </a:p>
        </p:txBody>
      </p:sp>
      <p:sp>
        <p:nvSpPr>
          <p:cNvPr id="15" name="CaixaDeTexto 22"/>
          <p:cNvSpPr txBox="1">
            <a:spLocks noChangeArrowheads="1"/>
          </p:cNvSpPr>
          <p:nvPr/>
        </p:nvSpPr>
        <p:spPr bwMode="auto">
          <a:xfrm>
            <a:off x="1084263" y="4917976"/>
            <a:ext cx="7016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Presencial</a:t>
            </a:r>
          </a:p>
        </p:txBody>
      </p:sp>
      <p:sp>
        <p:nvSpPr>
          <p:cNvPr id="16" name="CaixaDeTexto 23"/>
          <p:cNvSpPr txBox="1">
            <a:spLocks noChangeArrowheads="1"/>
          </p:cNvSpPr>
          <p:nvPr/>
        </p:nvSpPr>
        <p:spPr bwMode="auto">
          <a:xfrm>
            <a:off x="3175" y="4917976"/>
            <a:ext cx="6445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900" dirty="0">
                <a:solidFill>
                  <a:prstClr val="black"/>
                </a:solidFill>
                <a:latin typeface="Simplon BP Regular" pitchFamily="2" charset="0"/>
              </a:rPr>
              <a:t>Legenda:</a:t>
            </a:r>
          </a:p>
        </p:txBody>
      </p:sp>
      <p:sp>
        <p:nvSpPr>
          <p:cNvPr id="17" name="Rectangle 47"/>
          <p:cNvSpPr>
            <a:spLocks noChangeArrowheads="1"/>
          </p:cNvSpPr>
          <p:nvPr/>
        </p:nvSpPr>
        <p:spPr bwMode="auto">
          <a:xfrm>
            <a:off x="1898650" y="4930676"/>
            <a:ext cx="247650" cy="163512"/>
          </a:xfrm>
          <a:prstGeom prst="rect">
            <a:avLst/>
          </a:prstGeom>
          <a:noFill/>
          <a:ln w="12700">
            <a:solidFill>
              <a:schemeClr val="accent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hangingPunct="1"/>
            <a:endParaRPr lang="pt-BR" altLang="pt-BR" sz="900">
              <a:solidFill>
                <a:prstClr val="black"/>
              </a:solidFill>
              <a:latin typeface="Simplon BP Regular" pitchFamily="2" charset="0"/>
            </a:endParaRPr>
          </a:p>
        </p:txBody>
      </p:sp>
      <p:sp>
        <p:nvSpPr>
          <p:cNvPr id="18" name="CaixaDeTexto 25"/>
          <p:cNvSpPr txBox="1">
            <a:spLocks noChangeArrowheads="1"/>
          </p:cNvSpPr>
          <p:nvPr/>
        </p:nvSpPr>
        <p:spPr bwMode="auto">
          <a:xfrm>
            <a:off x="2133600" y="4917976"/>
            <a:ext cx="1385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Atividade de Preparação</a:t>
            </a:r>
          </a:p>
        </p:txBody>
      </p:sp>
      <p:sp>
        <p:nvSpPr>
          <p:cNvPr id="19" name="Rectangle 68"/>
          <p:cNvSpPr>
            <a:spLocks noChangeArrowheads="1"/>
          </p:cNvSpPr>
          <p:nvPr/>
        </p:nvSpPr>
        <p:spPr bwMode="auto">
          <a:xfrm>
            <a:off x="599005" y="924529"/>
            <a:ext cx="1454150" cy="750567"/>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Acompanhamento de Pendências – Envio de e-mail</a:t>
            </a:r>
          </a:p>
          <a:p>
            <a:pPr hangingPunct="1"/>
            <a:r>
              <a:rPr lang="pt-BR" altLang="pt-BR" sz="900" dirty="0">
                <a:solidFill>
                  <a:prstClr val="black"/>
                </a:solidFill>
                <a:latin typeface="Simplon BP Regular" pitchFamily="2" charset="0"/>
              </a:rPr>
              <a:t>Resp.: PMO </a:t>
            </a:r>
          </a:p>
          <a:p>
            <a:pPr hangingPunct="1"/>
            <a:r>
              <a:rPr lang="pt-BR" altLang="pt-BR" sz="900" dirty="0">
                <a:solidFill>
                  <a:prstClr val="black"/>
                </a:solidFill>
                <a:latin typeface="Simplon BP Regular" pitchFamily="2" charset="0"/>
              </a:rPr>
              <a:t>Público: Resp. Pendências Abertas</a:t>
            </a:r>
            <a:r>
              <a:rPr lang="pt-BR" altLang="pt-BR" sz="900" dirty="0" smtClean="0">
                <a:solidFill>
                  <a:prstClr val="black"/>
                </a:solidFill>
                <a:latin typeface="Simplon BP Regular" pitchFamily="2" charset="0"/>
              </a:rPr>
              <a:t>, Core Team</a:t>
            </a:r>
            <a:endParaRPr lang="pt-BR" altLang="pt-BR" sz="900" dirty="0">
              <a:solidFill>
                <a:prstClr val="black"/>
              </a:solidFill>
              <a:latin typeface="Simplon BP Regular" pitchFamily="2" charset="0"/>
            </a:endParaRPr>
          </a:p>
        </p:txBody>
      </p:sp>
      <p:sp>
        <p:nvSpPr>
          <p:cNvPr id="20" name="Rectangle 47"/>
          <p:cNvSpPr>
            <a:spLocks noChangeArrowheads="1"/>
          </p:cNvSpPr>
          <p:nvPr/>
        </p:nvSpPr>
        <p:spPr bwMode="auto">
          <a:xfrm>
            <a:off x="3817938" y="4930676"/>
            <a:ext cx="249237" cy="163512"/>
          </a:xfrm>
          <a:prstGeom prst="rect">
            <a:avLst/>
          </a:prstGeom>
          <a:noFill/>
          <a:ln w="12700">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endParaRPr lang="pt-BR" altLang="pt-BR" sz="900">
              <a:solidFill>
                <a:prstClr val="black"/>
              </a:solidFill>
              <a:latin typeface="Simplon BP Regular" pitchFamily="2" charset="0"/>
            </a:endParaRPr>
          </a:p>
        </p:txBody>
      </p:sp>
      <p:sp>
        <p:nvSpPr>
          <p:cNvPr id="21" name="CaixaDeTexto 28"/>
          <p:cNvSpPr txBox="1">
            <a:spLocks noChangeArrowheads="1"/>
          </p:cNvSpPr>
          <p:nvPr/>
        </p:nvSpPr>
        <p:spPr bwMode="auto">
          <a:xfrm>
            <a:off x="4125913" y="4917976"/>
            <a:ext cx="11541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a:solidFill>
                  <a:prstClr val="black"/>
                </a:solidFill>
                <a:latin typeface="Simplon BP Regular" pitchFamily="2" charset="0"/>
              </a:rPr>
              <a:t>Divulgação Material</a:t>
            </a:r>
          </a:p>
        </p:txBody>
      </p:sp>
      <p:sp>
        <p:nvSpPr>
          <p:cNvPr id="22" name="CaixaDeTexto 33"/>
          <p:cNvSpPr txBox="1">
            <a:spLocks noChangeArrowheads="1"/>
          </p:cNvSpPr>
          <p:nvPr/>
        </p:nvSpPr>
        <p:spPr bwMode="auto">
          <a:xfrm>
            <a:off x="96764" y="2787774"/>
            <a:ext cx="6572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a:solidFill>
                  <a:schemeClr val="bg1">
                    <a:lumMod val="50000"/>
                  </a:schemeClr>
                </a:solidFill>
                <a:latin typeface="Simplon BP Regular" pitchFamily="2" charset="0"/>
              </a:rPr>
              <a:t>14:00</a:t>
            </a:r>
          </a:p>
        </p:txBody>
      </p:sp>
      <p:sp>
        <p:nvSpPr>
          <p:cNvPr id="23" name="Rectangle 68"/>
          <p:cNvSpPr>
            <a:spLocks noChangeArrowheads="1"/>
          </p:cNvSpPr>
          <p:nvPr/>
        </p:nvSpPr>
        <p:spPr bwMode="auto">
          <a:xfrm>
            <a:off x="2144266" y="1424459"/>
            <a:ext cx="1454400" cy="1359674"/>
          </a:xfrm>
          <a:prstGeom prst="rect">
            <a:avLst/>
          </a:prstGeom>
          <a:noFill/>
          <a:ln w="15875">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Consolidação do </a:t>
            </a:r>
            <a:r>
              <a:rPr lang="pt-BR" altLang="pt-BR" sz="900" b="1" dirty="0">
                <a:solidFill>
                  <a:prstClr val="black"/>
                </a:solidFill>
                <a:latin typeface="Simplon BP Regular" pitchFamily="2" charset="0"/>
              </a:rPr>
              <a:t>Material Core </a:t>
            </a:r>
            <a:r>
              <a:rPr lang="pt-BR" altLang="pt-BR" sz="900" b="1" dirty="0" smtClean="0">
                <a:solidFill>
                  <a:prstClr val="black"/>
                </a:solidFill>
                <a:latin typeface="Simplon BP Regular" pitchFamily="2" charset="0"/>
              </a:rPr>
              <a:t>Team</a:t>
            </a:r>
          </a:p>
          <a:p>
            <a:pPr hangingPunct="1"/>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a:t>
            </a:r>
            <a:r>
              <a:rPr lang="pt-BR" altLang="pt-BR" sz="900" dirty="0" smtClean="0">
                <a:solidFill>
                  <a:prstClr val="black"/>
                </a:solidFill>
                <a:latin typeface="Simplon BP Regular" pitchFamily="2" charset="0"/>
              </a:rPr>
              <a:t>Semanal</a:t>
            </a:r>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Responsável: PMO </a:t>
            </a:r>
            <a:endParaRPr lang="pt-BR" altLang="pt-BR" sz="900" dirty="0" smtClean="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a:solidFill>
                <a:prstClr val="black"/>
              </a:solidFill>
              <a:latin typeface="Simplon BP Regular" pitchFamily="2" charset="0"/>
            </a:endParaRPr>
          </a:p>
          <a:p>
            <a:endParaRPr lang="pt-BR" altLang="pt-BR" sz="900" dirty="0" smtClean="0">
              <a:solidFill>
                <a:prstClr val="black"/>
              </a:solidFill>
              <a:latin typeface="Simplon BP Regular" pitchFamily="2" charset="0"/>
            </a:endParaRPr>
          </a:p>
          <a:p>
            <a:endParaRPr lang="pt-BR" altLang="pt-BR" sz="900" b="1" dirty="0" smtClean="0">
              <a:solidFill>
                <a:prstClr val="black"/>
              </a:solidFill>
              <a:latin typeface="Simplon BP Regular" pitchFamily="2" charset="0"/>
            </a:endParaRPr>
          </a:p>
        </p:txBody>
      </p:sp>
      <p:sp>
        <p:nvSpPr>
          <p:cNvPr id="24" name="Rectangle 68"/>
          <p:cNvSpPr>
            <a:spLocks noChangeArrowheads="1"/>
          </p:cNvSpPr>
          <p:nvPr/>
        </p:nvSpPr>
        <p:spPr bwMode="auto">
          <a:xfrm>
            <a:off x="3732213" y="2979258"/>
            <a:ext cx="1454150" cy="1861200"/>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Divulgação Ata de Core Team , Cadastramento das Pendências e das Decisões, Premissas e Restrições definidas na reunião</a:t>
            </a:r>
          </a:p>
          <a:p>
            <a:pPr hangingPunct="1"/>
            <a:endParaRPr lang="pt-BR" altLang="pt-BR" sz="900" b="1" dirty="0">
              <a:solidFill>
                <a:prstClr val="black"/>
              </a:solidFill>
              <a:latin typeface="Simplon BP Regular" pitchFamily="2" charset="0"/>
            </a:endParaRPr>
          </a:p>
          <a:p>
            <a:r>
              <a:rPr lang="pt-BR" altLang="pt-BR" sz="900" dirty="0">
                <a:solidFill>
                  <a:prstClr val="black"/>
                </a:solidFill>
                <a:latin typeface="Simplon BP Regular" pitchFamily="2" charset="0"/>
              </a:rPr>
              <a:t>Periodicidade: Semanal</a:t>
            </a:r>
          </a:p>
          <a:p>
            <a:r>
              <a:rPr lang="pt-BR" altLang="pt-BR" sz="900" dirty="0">
                <a:solidFill>
                  <a:prstClr val="black"/>
                </a:solidFill>
                <a:latin typeface="Simplon BP Regular" pitchFamily="2" charset="0"/>
              </a:rPr>
              <a:t>Responsável: PMO </a:t>
            </a:r>
          </a:p>
          <a:p>
            <a:r>
              <a:rPr lang="pt-BR" altLang="pt-BR" sz="900" dirty="0">
                <a:solidFill>
                  <a:prstClr val="black"/>
                </a:solidFill>
                <a:latin typeface="Simplon BP Regular" pitchFamily="2" charset="0"/>
              </a:rPr>
              <a:t>Público: Membros do Core Team</a:t>
            </a:r>
          </a:p>
        </p:txBody>
      </p:sp>
      <p:sp>
        <p:nvSpPr>
          <p:cNvPr id="25" name="CaixaDeTexto 41"/>
          <p:cNvSpPr txBox="1">
            <a:spLocks noChangeArrowheads="1"/>
          </p:cNvSpPr>
          <p:nvPr/>
        </p:nvSpPr>
        <p:spPr bwMode="auto">
          <a:xfrm>
            <a:off x="96764" y="715608"/>
            <a:ext cx="6588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r>
              <a:rPr lang="pt-BR" altLang="pt-BR" sz="900" dirty="0" smtClean="0">
                <a:solidFill>
                  <a:schemeClr val="bg1">
                    <a:lumMod val="50000"/>
                  </a:schemeClr>
                </a:solidFill>
                <a:latin typeface="Simplon BP Regular" pitchFamily="2" charset="0"/>
              </a:rPr>
              <a:t>09:00</a:t>
            </a:r>
            <a:endParaRPr lang="pt-BR" altLang="pt-BR" sz="900" dirty="0">
              <a:solidFill>
                <a:schemeClr val="bg1">
                  <a:lumMod val="50000"/>
                </a:schemeClr>
              </a:solidFill>
              <a:latin typeface="Simplon BP Regular" pitchFamily="2" charset="0"/>
            </a:endParaRPr>
          </a:p>
        </p:txBody>
      </p:sp>
      <p:sp>
        <p:nvSpPr>
          <p:cNvPr id="26" name="Rectangle 47"/>
          <p:cNvSpPr>
            <a:spLocks noChangeArrowheads="1"/>
          </p:cNvSpPr>
          <p:nvPr/>
        </p:nvSpPr>
        <p:spPr bwMode="auto">
          <a:xfrm>
            <a:off x="2144266" y="2979258"/>
            <a:ext cx="1454150" cy="1861200"/>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a:t>
            </a:r>
            <a:r>
              <a:rPr lang="pt-BR" sz="900" b="1" dirty="0" smtClean="0">
                <a:solidFill>
                  <a:prstClr val="black"/>
                </a:solidFill>
                <a:latin typeface="Simplon BP Regular" pitchFamily="2" charset="0"/>
              </a:rPr>
              <a:t>Core Team</a:t>
            </a:r>
          </a:p>
          <a:p>
            <a:pPr eaLnBrk="0">
              <a:defRPr/>
            </a:pPr>
            <a:endParaRPr lang="pt-BR" sz="900" b="1" dirty="0" smtClean="0">
              <a:solidFill>
                <a:prstClr val="black"/>
              </a:solidFill>
              <a:latin typeface="Simplon BP Regular" pitchFamily="2" charset="0"/>
            </a:endParaRPr>
          </a:p>
          <a:p>
            <a:pPr eaLnBrk="0">
              <a:defRPr/>
            </a:pPr>
            <a:r>
              <a:rPr lang="pt-BR" sz="900" dirty="0" smtClean="0">
                <a:solidFill>
                  <a:prstClr val="black"/>
                </a:solidFill>
                <a:latin typeface="Simplon BP Regular" pitchFamily="2" charset="0"/>
              </a:rPr>
              <a:t>Periodicidade: Semanal</a:t>
            </a:r>
            <a:endParaRPr lang="pt-BR" sz="900"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GPs, CT, CF, </a:t>
            </a:r>
            <a:r>
              <a:rPr lang="pt-BR" sz="900" dirty="0">
                <a:solidFill>
                  <a:prstClr val="black"/>
                </a:solidFill>
                <a:latin typeface="Simplon BP Regular" pitchFamily="2" charset="0"/>
              </a:rPr>
              <a:t>Gestão 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e PMO</a:t>
            </a:r>
          </a:p>
          <a:p>
            <a:pPr eaLnBrk="0">
              <a:defRPr/>
            </a:pP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27" name="Rectangle 68"/>
          <p:cNvSpPr>
            <a:spLocks noChangeArrowheads="1"/>
          </p:cNvSpPr>
          <p:nvPr/>
        </p:nvSpPr>
        <p:spPr bwMode="auto">
          <a:xfrm>
            <a:off x="6880225" y="4106594"/>
            <a:ext cx="1454150" cy="726589"/>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t"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Envio do Status </a:t>
            </a:r>
            <a:r>
              <a:rPr lang="pt-BR" altLang="pt-BR" sz="900" b="1" dirty="0" err="1">
                <a:solidFill>
                  <a:prstClr val="black"/>
                </a:solidFill>
                <a:latin typeface="Simplon BP Regular" pitchFamily="2" charset="0"/>
              </a:rPr>
              <a:t>Report</a:t>
            </a:r>
            <a:r>
              <a:rPr lang="pt-BR" altLang="pt-BR" sz="900" b="1" dirty="0">
                <a:solidFill>
                  <a:prstClr val="black"/>
                </a:solidFill>
                <a:latin typeface="Simplon BP Regular" pitchFamily="2" charset="0"/>
              </a:rPr>
              <a:t> pelos Fornecedores</a:t>
            </a:r>
            <a:endParaRPr lang="pt-BR" altLang="pt-BR" sz="900"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Público: </a:t>
            </a:r>
            <a:r>
              <a:rPr lang="pt-BR" altLang="pt-BR" sz="900" dirty="0" smtClean="0">
                <a:solidFill>
                  <a:prstClr val="black"/>
                </a:solidFill>
                <a:latin typeface="Simplon BP Regular" pitchFamily="2" charset="0"/>
              </a:rPr>
              <a:t>PMO, GPs e </a:t>
            </a:r>
            <a:r>
              <a:rPr lang="pt-BR" altLang="pt-BR" sz="900" dirty="0" err="1">
                <a:solidFill>
                  <a:prstClr val="black"/>
                </a:solidFill>
                <a:latin typeface="Simplon BP Regular" pitchFamily="2" charset="0"/>
              </a:rPr>
              <a:t>RTs</a:t>
            </a:r>
            <a:endParaRPr lang="pt-BR" altLang="pt-BR" sz="900" dirty="0">
              <a:solidFill>
                <a:prstClr val="black"/>
              </a:solidFill>
              <a:latin typeface="Simplon BP Regular" pitchFamily="2" charset="0"/>
            </a:endParaRPr>
          </a:p>
        </p:txBody>
      </p:sp>
      <p:sp>
        <p:nvSpPr>
          <p:cNvPr id="28" name="Rectangle 47"/>
          <p:cNvSpPr>
            <a:spLocks noChangeArrowheads="1"/>
          </p:cNvSpPr>
          <p:nvPr/>
        </p:nvSpPr>
        <p:spPr bwMode="auto">
          <a:xfrm>
            <a:off x="599005" y="1707654"/>
            <a:ext cx="1454400" cy="1066773"/>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de Status com fornecedores </a:t>
            </a:r>
          </a:p>
          <a:p>
            <a:pPr eaLnBrk="0">
              <a:defRPr/>
            </a:pPr>
            <a:endParaRPr lang="pt-BR" sz="900" b="1"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smtClean="0">
                <a:solidFill>
                  <a:prstClr val="black"/>
                </a:solidFill>
                <a:latin typeface="Simplon BP Regular" pitchFamily="2" charset="0"/>
              </a:rPr>
              <a:t>GP, CT, Gestão </a:t>
            </a:r>
            <a:r>
              <a:rPr lang="pt-BR" sz="900" dirty="0">
                <a:solidFill>
                  <a:prstClr val="black"/>
                </a:solidFill>
                <a:latin typeface="Simplon BP Regular" pitchFamily="2" charset="0"/>
              </a:rPr>
              <a:t>de Testes, </a:t>
            </a:r>
            <a:r>
              <a:rPr lang="pt-BR" sz="900" dirty="0" err="1">
                <a:solidFill>
                  <a:prstClr val="black"/>
                </a:solidFill>
                <a:latin typeface="Simplon BP Regular" pitchFamily="2" charset="0"/>
              </a:rPr>
              <a:t>RTs</a:t>
            </a:r>
            <a:r>
              <a:rPr lang="pt-BR" sz="900" dirty="0">
                <a:solidFill>
                  <a:prstClr val="black"/>
                </a:solidFill>
                <a:latin typeface="Simplon BP Regular" pitchFamily="2" charset="0"/>
              </a:rPr>
              <a:t> </a:t>
            </a:r>
            <a:r>
              <a:rPr lang="pt-BR" sz="900" dirty="0" smtClean="0">
                <a:solidFill>
                  <a:prstClr val="black"/>
                </a:solidFill>
                <a:latin typeface="Simplon BP Regular" pitchFamily="2" charset="0"/>
              </a:rPr>
              <a:t>e PMO</a:t>
            </a:r>
            <a:endParaRPr lang="pt-BR" sz="900" i="1" kern="0" dirty="0">
              <a:solidFill>
                <a:prstClr val="black"/>
              </a:solidFill>
              <a:latin typeface="Simplon BP Regular" pitchFamily="2" charset="0"/>
            </a:endParaRPr>
          </a:p>
          <a:p>
            <a:pPr eaLnBrk="0">
              <a:defRPr/>
            </a:pPr>
            <a:r>
              <a:rPr lang="pt-BR" sz="900" i="1" kern="0" dirty="0">
                <a:solidFill>
                  <a:prstClr val="black"/>
                </a:solidFill>
                <a:latin typeface="Simplon BP Regular" pitchFamily="2" charset="0"/>
              </a:rPr>
              <a:t>Foco: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e Pendências</a:t>
            </a:r>
            <a:endParaRPr lang="pt-BR" sz="900" dirty="0">
              <a:solidFill>
                <a:prstClr val="black"/>
              </a:solidFill>
              <a:latin typeface="Simplon BP Regular" pitchFamily="2" charset="0"/>
            </a:endParaRPr>
          </a:p>
        </p:txBody>
      </p:sp>
      <p:sp>
        <p:nvSpPr>
          <p:cNvPr id="29" name="Rectangle 47"/>
          <p:cNvSpPr>
            <a:spLocks noChangeArrowheads="1"/>
          </p:cNvSpPr>
          <p:nvPr/>
        </p:nvSpPr>
        <p:spPr bwMode="auto">
          <a:xfrm>
            <a:off x="5305773" y="903432"/>
            <a:ext cx="1454400" cy="1861200"/>
          </a:xfrm>
          <a:prstGeom prst="rect">
            <a:avLst/>
          </a:prstGeom>
          <a:solidFill>
            <a:schemeClr val="bg1">
              <a:lumMod val="85000"/>
            </a:schemeClr>
          </a:solidFill>
          <a:ln w="12700">
            <a:solidFill>
              <a:schemeClr val="accent6"/>
            </a:solidFill>
            <a:prstDash val="solid"/>
            <a:miter lim="800000"/>
            <a:headEnd/>
            <a:tailEnd/>
          </a:ln>
          <a:effectLst/>
          <a:extLst/>
        </p:spPr>
        <p:txBody>
          <a:bodyPr lIns="18000" rIns="18000"/>
          <a:lstStyle/>
          <a:p>
            <a:pPr eaLnBrk="0">
              <a:defRPr/>
            </a:pPr>
            <a:r>
              <a:rPr lang="pt-BR" sz="900" b="1" dirty="0">
                <a:solidFill>
                  <a:prstClr val="black"/>
                </a:solidFill>
                <a:latin typeface="Simplon BP Regular" pitchFamily="2" charset="0"/>
              </a:rPr>
              <a:t>Reunião </a:t>
            </a:r>
            <a:r>
              <a:rPr lang="pt-BR" sz="900" b="1" dirty="0" err="1" smtClean="0">
                <a:solidFill>
                  <a:prstClr val="black"/>
                </a:solidFill>
                <a:latin typeface="Simplon BP Regular" pitchFamily="2" charset="0"/>
              </a:rPr>
              <a:t>Steering</a:t>
            </a:r>
            <a:r>
              <a:rPr lang="pt-BR" sz="900" b="1" dirty="0" smtClean="0">
                <a:solidFill>
                  <a:prstClr val="black"/>
                </a:solidFill>
                <a:latin typeface="Simplon BP Regular" pitchFamily="2" charset="0"/>
              </a:rPr>
              <a:t> (se aplicável)</a:t>
            </a:r>
            <a:endParaRPr lang="pt-BR" sz="900" b="1" dirty="0">
              <a:solidFill>
                <a:prstClr val="black"/>
              </a:solidFill>
              <a:latin typeface="Simplon BP Regular" pitchFamily="2" charset="0"/>
            </a:endParaRPr>
          </a:p>
          <a:p>
            <a:pPr eaLnBrk="0">
              <a:defRPr/>
            </a:pPr>
            <a:endParaRPr lang="pt-BR" sz="900" b="1" dirty="0" smtClean="0">
              <a:solidFill>
                <a:prstClr val="black"/>
              </a:solidFill>
              <a:latin typeface="Simplon BP Regular" pitchFamily="2" charset="0"/>
            </a:endParaRPr>
          </a:p>
          <a:p>
            <a:pPr eaLnBrk="0">
              <a:defRPr/>
            </a:pPr>
            <a:r>
              <a:rPr lang="pt-BR" sz="900" dirty="0" smtClean="0">
                <a:solidFill>
                  <a:prstClr val="black"/>
                </a:solidFill>
                <a:latin typeface="Simplon BP Regular" pitchFamily="2" charset="0"/>
              </a:rPr>
              <a:t>Periodicidade: a confirmar</a:t>
            </a:r>
            <a:endParaRPr lang="pt-BR" sz="900" dirty="0">
              <a:solidFill>
                <a:prstClr val="black"/>
              </a:solidFill>
              <a:latin typeface="Simplon BP Regular" pitchFamily="2" charset="0"/>
            </a:endParaRPr>
          </a:p>
          <a:p>
            <a:pPr eaLnBrk="0">
              <a:defRPr/>
            </a:pPr>
            <a:r>
              <a:rPr lang="pt-BR" sz="900" i="1" kern="0" dirty="0" smtClean="0">
                <a:solidFill>
                  <a:prstClr val="black"/>
                </a:solidFill>
                <a:latin typeface="Simplon BP Regular" pitchFamily="2" charset="0"/>
              </a:rPr>
              <a:t>Foco</a:t>
            </a:r>
            <a:r>
              <a:rPr lang="pt-BR" sz="900" i="1" kern="0" dirty="0">
                <a:solidFill>
                  <a:prstClr val="black"/>
                </a:solidFill>
                <a:latin typeface="Simplon BP Regular" pitchFamily="2" charset="0"/>
              </a:rPr>
              <a:t>: Cronograma, Riscos, </a:t>
            </a:r>
            <a:r>
              <a:rPr lang="pt-BR" sz="900" i="1" kern="0" dirty="0" err="1">
                <a:solidFill>
                  <a:prstClr val="black"/>
                </a:solidFill>
                <a:latin typeface="Simplon BP Regular" pitchFamily="2" charset="0"/>
              </a:rPr>
              <a:t>Issues</a:t>
            </a:r>
            <a:r>
              <a:rPr lang="pt-BR" sz="900" i="1" kern="0" dirty="0">
                <a:solidFill>
                  <a:prstClr val="black"/>
                </a:solidFill>
                <a:latin typeface="Simplon BP Regular" pitchFamily="2" charset="0"/>
              </a:rPr>
              <a:t>, Pendências a serem </a:t>
            </a:r>
            <a:r>
              <a:rPr lang="pt-BR" sz="900" i="1" kern="0" dirty="0" smtClean="0">
                <a:solidFill>
                  <a:prstClr val="black"/>
                </a:solidFill>
                <a:latin typeface="Simplon BP Regular" pitchFamily="2" charset="0"/>
              </a:rPr>
              <a:t>escaladas, Status </a:t>
            </a:r>
            <a:endParaRPr lang="pt-BR" sz="900" i="1" kern="0" dirty="0">
              <a:solidFill>
                <a:prstClr val="black"/>
              </a:solidFill>
              <a:latin typeface="Simplon BP Regular" pitchFamily="2" charset="0"/>
            </a:endParaRPr>
          </a:p>
          <a:p>
            <a:pPr eaLnBrk="0">
              <a:defRPr/>
            </a:pPr>
            <a:endParaRPr lang="pt-BR" sz="900" dirty="0">
              <a:solidFill>
                <a:prstClr val="black"/>
              </a:solidFill>
              <a:latin typeface="Simplon BP Regular" pitchFamily="2" charset="0"/>
            </a:endParaRPr>
          </a:p>
          <a:p>
            <a:pPr eaLnBrk="0">
              <a:defRPr/>
            </a:pPr>
            <a:r>
              <a:rPr lang="pt-BR" sz="900" dirty="0">
                <a:solidFill>
                  <a:prstClr val="black"/>
                </a:solidFill>
                <a:latin typeface="Simplon BP Regular" pitchFamily="2" charset="0"/>
              </a:rPr>
              <a:t>Participa:   </a:t>
            </a:r>
            <a:r>
              <a:rPr lang="pt-BR" sz="900" dirty="0" err="1" smtClean="0">
                <a:solidFill>
                  <a:prstClr val="black"/>
                </a:solidFill>
                <a:latin typeface="Simplon BP Regular" pitchFamily="2" charset="0"/>
              </a:rPr>
              <a:t>Sponsor</a:t>
            </a:r>
            <a:r>
              <a:rPr lang="pt-BR" sz="900" dirty="0" smtClean="0">
                <a:solidFill>
                  <a:prstClr val="black"/>
                </a:solidFill>
                <a:latin typeface="Simplon BP Regular" pitchFamily="2" charset="0"/>
              </a:rPr>
              <a:t>, GP, CT, CF, PMO, Gestor N4, N3 e N2</a:t>
            </a:r>
            <a:endParaRPr lang="pt-BR" sz="1000" kern="0" dirty="0">
              <a:solidFill>
                <a:prstClr val="black"/>
              </a:solidFill>
              <a:latin typeface="Simplon BP Regular" pitchFamily="2" charset="0"/>
            </a:endParaRPr>
          </a:p>
        </p:txBody>
      </p:sp>
      <p:sp>
        <p:nvSpPr>
          <p:cNvPr id="30" name="Rectangle 68"/>
          <p:cNvSpPr>
            <a:spLocks noChangeArrowheads="1"/>
          </p:cNvSpPr>
          <p:nvPr/>
        </p:nvSpPr>
        <p:spPr bwMode="auto">
          <a:xfrm>
            <a:off x="582613" y="2979258"/>
            <a:ext cx="1454150" cy="862301"/>
          </a:xfrm>
          <a:prstGeom prst="rect">
            <a:avLst/>
          </a:prstGeom>
          <a:noFill/>
          <a:ln w="15875">
            <a:solidFill>
              <a:srgbClr val="FF954D"/>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nchorCtr="0"/>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Acompanhamento e Atualização de Pendências para Core Team</a:t>
            </a:r>
          </a:p>
          <a:p>
            <a:pPr hangingPunct="1"/>
            <a:endParaRPr lang="pt-BR" altLang="pt-BR" sz="900" b="1" dirty="0">
              <a:solidFill>
                <a:prstClr val="black"/>
              </a:solidFill>
              <a:latin typeface="Simplon BP Regular" pitchFamily="2" charset="0"/>
            </a:endParaRPr>
          </a:p>
          <a:p>
            <a:pPr hangingPunct="1"/>
            <a:r>
              <a:rPr lang="pt-BR" altLang="pt-BR" sz="900" dirty="0">
                <a:solidFill>
                  <a:prstClr val="black"/>
                </a:solidFill>
                <a:latin typeface="Simplon BP Regular" pitchFamily="2" charset="0"/>
              </a:rPr>
              <a:t>Resp.: </a:t>
            </a:r>
            <a:r>
              <a:rPr lang="pt-BR" altLang="pt-BR" sz="900" dirty="0" smtClean="0">
                <a:solidFill>
                  <a:prstClr val="black"/>
                </a:solidFill>
                <a:latin typeface="Simplon BP Regular" pitchFamily="2" charset="0"/>
              </a:rPr>
              <a:t>Responsável pelas pendências em Aberto</a:t>
            </a:r>
          </a:p>
        </p:txBody>
      </p:sp>
      <p:sp>
        <p:nvSpPr>
          <p:cNvPr id="31" name="Rectangle 68"/>
          <p:cNvSpPr>
            <a:spLocks noChangeArrowheads="1"/>
          </p:cNvSpPr>
          <p:nvPr/>
        </p:nvSpPr>
        <p:spPr bwMode="auto">
          <a:xfrm flipH="1">
            <a:off x="568523" y="3909066"/>
            <a:ext cx="1484882" cy="931637"/>
          </a:xfrm>
          <a:prstGeom prst="rect">
            <a:avLst/>
          </a:prstGeom>
          <a:noFill/>
          <a:ln w="15875">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p>
            <a:pPr eaLnBrk="0"/>
            <a:r>
              <a:rPr lang="pt-BR" altLang="pt-BR" sz="900" b="1" dirty="0">
                <a:solidFill>
                  <a:prstClr val="black"/>
                </a:solidFill>
                <a:latin typeface="Simplon BP Regular" pitchFamily="2" charset="0"/>
                <a:cs typeface="Arial" panose="020B0604020202020204" pitchFamily="34" charset="0"/>
              </a:rPr>
              <a:t>Preparar Material Core Team </a:t>
            </a:r>
            <a:endParaRPr lang="pt-BR" altLang="pt-BR" sz="900" b="1" dirty="0" smtClean="0">
              <a:solidFill>
                <a:prstClr val="black"/>
              </a:solidFill>
              <a:latin typeface="Simplon BP Regular" pitchFamily="2" charset="0"/>
              <a:cs typeface="Arial" panose="020B0604020202020204" pitchFamily="34" charset="0"/>
            </a:endParaRPr>
          </a:p>
          <a:p>
            <a:pPr eaLnBrk="0"/>
            <a:endParaRPr lang="pt-BR" altLang="pt-BR" sz="900" b="1" dirty="0">
              <a:solidFill>
                <a:prstClr val="black"/>
              </a:solidFill>
              <a:latin typeface="Simplon BP Regular" pitchFamily="2" charset="0"/>
              <a:cs typeface="Arial" panose="020B0604020202020204" pitchFamily="34" charset="0"/>
            </a:endParaRPr>
          </a:p>
          <a:p>
            <a:pPr eaLnBrk="0"/>
            <a:r>
              <a:rPr lang="pt-BR" altLang="pt-BR" sz="900" dirty="0" smtClean="0">
                <a:solidFill>
                  <a:prstClr val="black"/>
                </a:solidFill>
                <a:latin typeface="Simplon BP Regular" pitchFamily="2" charset="0"/>
                <a:cs typeface="Arial" panose="020B0604020202020204" pitchFamily="34" charset="0"/>
              </a:rPr>
              <a:t>Semanal</a:t>
            </a:r>
            <a:endParaRPr lang="pt-BR" altLang="pt-BR" sz="900" dirty="0">
              <a:solidFill>
                <a:prstClr val="black"/>
              </a:solidFill>
              <a:latin typeface="Simplon BP Regular" pitchFamily="2" charset="0"/>
              <a:cs typeface="Arial" panose="020B0604020202020204" pitchFamily="34" charset="0"/>
            </a:endParaRPr>
          </a:p>
          <a:p>
            <a:pPr eaLnBrk="0"/>
            <a:r>
              <a:rPr lang="pt-BR" altLang="pt-BR" sz="900" dirty="0" err="1">
                <a:solidFill>
                  <a:prstClr val="black"/>
                </a:solidFill>
                <a:latin typeface="Simplon BP Regular" pitchFamily="2" charset="0"/>
                <a:cs typeface="Arial" panose="020B0604020202020204" pitchFamily="34" charset="0"/>
              </a:rPr>
              <a:t>Resp</a:t>
            </a:r>
            <a:r>
              <a:rPr lang="pt-BR" altLang="pt-BR" sz="900" dirty="0">
                <a:solidFill>
                  <a:prstClr val="black"/>
                </a:solidFill>
                <a:latin typeface="Simplon BP Regular" pitchFamily="2" charset="0"/>
                <a:cs typeface="Arial" panose="020B0604020202020204" pitchFamily="34" charset="0"/>
              </a:rPr>
              <a:t>: </a:t>
            </a:r>
            <a:r>
              <a:rPr lang="pt-BR" altLang="pt-BR" sz="900" dirty="0" err="1" smtClean="0">
                <a:solidFill>
                  <a:prstClr val="black"/>
                </a:solidFill>
                <a:latin typeface="Simplon BP Regular" pitchFamily="2" charset="0"/>
                <a:cs typeface="Arial" panose="020B0604020202020204" pitchFamily="34" charset="0"/>
              </a:rPr>
              <a:t>GPs,CT</a:t>
            </a:r>
            <a:r>
              <a:rPr lang="pt-BR" altLang="pt-BR" sz="900" dirty="0" smtClean="0">
                <a:solidFill>
                  <a:prstClr val="black"/>
                </a:solidFill>
                <a:latin typeface="Simplon BP Regular" pitchFamily="2" charset="0"/>
                <a:cs typeface="Arial" panose="020B0604020202020204" pitchFamily="34" charset="0"/>
              </a:rPr>
              <a:t>, CF, </a:t>
            </a:r>
            <a:r>
              <a:rPr lang="pt-BR" altLang="pt-BR" sz="900" dirty="0" err="1" smtClean="0">
                <a:solidFill>
                  <a:prstClr val="black"/>
                </a:solidFill>
                <a:latin typeface="Simplon BP Regular" pitchFamily="2" charset="0"/>
                <a:cs typeface="Arial" panose="020B0604020202020204" pitchFamily="34" charset="0"/>
              </a:rPr>
              <a:t>RTs</a:t>
            </a:r>
            <a:endParaRPr lang="pt-BR" altLang="pt-BR" sz="900" dirty="0">
              <a:solidFill>
                <a:prstClr val="black"/>
              </a:solidFill>
              <a:latin typeface="Simplon BP Regular" pitchFamily="2" charset="0"/>
              <a:cs typeface="Arial" panose="020B0604020202020204" pitchFamily="34" charset="0"/>
            </a:endParaRPr>
          </a:p>
        </p:txBody>
      </p:sp>
      <p:sp>
        <p:nvSpPr>
          <p:cNvPr id="32" name="Rectangle 68"/>
          <p:cNvSpPr>
            <a:spLocks noChangeArrowheads="1"/>
          </p:cNvSpPr>
          <p:nvPr/>
        </p:nvSpPr>
        <p:spPr bwMode="auto">
          <a:xfrm>
            <a:off x="3732213" y="925769"/>
            <a:ext cx="1454400" cy="1861200"/>
          </a:xfrm>
          <a:prstGeom prst="rect">
            <a:avLst/>
          </a:prstGeom>
          <a:noFill/>
          <a:ln w="15875">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nchorCtr="1"/>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a:solidFill>
                  <a:prstClr val="black"/>
                </a:solidFill>
                <a:latin typeface="Simplon BP Regular" pitchFamily="2" charset="0"/>
              </a:rPr>
              <a:t>Preparação Material </a:t>
            </a:r>
            <a:r>
              <a:rPr lang="pt-BR" altLang="pt-BR" sz="900" b="1" dirty="0" err="1" smtClean="0">
                <a:solidFill>
                  <a:prstClr val="black"/>
                </a:solidFill>
                <a:latin typeface="Simplon BP Regular" pitchFamily="2" charset="0"/>
              </a:rPr>
              <a:t>Steering</a:t>
            </a:r>
            <a:endParaRPr lang="pt-BR" altLang="pt-BR" sz="900" b="1" dirty="0" smtClean="0">
              <a:solidFill>
                <a:prstClr val="black"/>
              </a:solidFill>
              <a:latin typeface="Simplon BP Regular" pitchFamily="2" charset="0"/>
            </a:endParaRPr>
          </a:p>
          <a:p>
            <a:pPr hangingPunct="1"/>
            <a:endParaRPr lang="pt-BR" altLang="pt-BR" sz="900" dirty="0">
              <a:solidFill>
                <a:prstClr val="black"/>
              </a:solidFill>
              <a:latin typeface="Simplon BP Regular" pitchFamily="2" charset="0"/>
            </a:endParaRPr>
          </a:p>
          <a:p>
            <a:r>
              <a:rPr lang="pt-BR" altLang="pt-BR" sz="900" dirty="0" smtClean="0">
                <a:solidFill>
                  <a:prstClr val="black"/>
                </a:solidFill>
                <a:latin typeface="Simplon BP Regular" pitchFamily="2" charset="0"/>
              </a:rPr>
              <a:t>Periodicidade: Quinzenal</a:t>
            </a:r>
            <a:endParaRPr lang="pt-BR" altLang="pt-BR" sz="900" dirty="0">
              <a:solidFill>
                <a:prstClr val="black"/>
              </a:solidFill>
              <a:latin typeface="Simplon BP Regular" pitchFamily="2" charset="0"/>
            </a:endParaRPr>
          </a:p>
          <a:p>
            <a:r>
              <a:rPr lang="pt-BR" altLang="pt-BR" sz="900" dirty="0">
                <a:solidFill>
                  <a:prstClr val="black"/>
                </a:solidFill>
                <a:latin typeface="Simplon BP Regular" pitchFamily="2" charset="0"/>
              </a:rPr>
              <a:t>Responsável</a:t>
            </a:r>
            <a:r>
              <a:rPr lang="pt-BR" altLang="pt-BR" sz="900" dirty="0" smtClean="0">
                <a:solidFill>
                  <a:prstClr val="black"/>
                </a:solidFill>
                <a:latin typeface="Simplon BP Regular" pitchFamily="2" charset="0"/>
              </a:rPr>
              <a:t>: PMO e GP</a:t>
            </a:r>
            <a:endParaRPr lang="pt-BR" altLang="pt-BR" sz="900" dirty="0">
              <a:solidFill>
                <a:prstClr val="black"/>
              </a:solidFill>
              <a:latin typeface="Simplon BP Regular" pitchFamily="2" charset="0"/>
            </a:endParaRPr>
          </a:p>
        </p:txBody>
      </p:sp>
      <p:sp>
        <p:nvSpPr>
          <p:cNvPr id="34" name="Rectangle 68"/>
          <p:cNvSpPr>
            <a:spLocks noChangeArrowheads="1"/>
          </p:cNvSpPr>
          <p:nvPr/>
        </p:nvSpPr>
        <p:spPr bwMode="auto">
          <a:xfrm>
            <a:off x="2152721" y="907167"/>
            <a:ext cx="1454150" cy="481743"/>
          </a:xfrm>
          <a:prstGeom prst="rect">
            <a:avLst/>
          </a:prstGeom>
          <a:noFill/>
          <a:ln w="15875">
            <a:solidFill>
              <a:srgbClr val="FF99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t" anchorCtr="0"/>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hangingPunct="1"/>
            <a:r>
              <a:rPr lang="pt-BR" altLang="pt-BR" sz="900" b="1" dirty="0" smtClean="0">
                <a:solidFill>
                  <a:prstClr val="black"/>
                </a:solidFill>
                <a:latin typeface="Simplon BP Regular" pitchFamily="2" charset="0"/>
              </a:rPr>
              <a:t>Envio Material status para consolidação até as 10:00</a:t>
            </a:r>
          </a:p>
          <a:p>
            <a:pPr hangingPunct="1"/>
            <a:r>
              <a:rPr lang="pt-BR" altLang="pt-BR" sz="900" dirty="0" err="1" smtClean="0">
                <a:solidFill>
                  <a:prstClr val="black"/>
                </a:solidFill>
                <a:latin typeface="Simplon BP Regular" pitchFamily="2" charset="0"/>
              </a:rPr>
              <a:t>Resp</a:t>
            </a:r>
            <a:r>
              <a:rPr lang="pt-BR" altLang="pt-BR" sz="900" dirty="0" smtClean="0">
                <a:solidFill>
                  <a:prstClr val="black"/>
                </a:solidFill>
                <a:latin typeface="Simplon BP Regular" pitchFamily="2" charset="0"/>
              </a:rPr>
              <a:t>: GP, CT, CF</a:t>
            </a:r>
          </a:p>
        </p:txBody>
      </p:sp>
      <p:sp>
        <p:nvSpPr>
          <p:cNvPr id="33" name="CaixaDeTexto 14"/>
          <p:cNvSpPr txBox="1">
            <a:spLocks noChangeArrowheads="1"/>
          </p:cNvSpPr>
          <p:nvPr/>
        </p:nvSpPr>
        <p:spPr bwMode="auto">
          <a:xfrm rot="19351291">
            <a:off x="7208827" y="1044034"/>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spTree>
    <p:extLst>
      <p:ext uri="{BB962C8B-B14F-4D97-AF65-F5344CB8AC3E}">
        <p14:creationId xmlns:p14="http://schemas.microsoft.com/office/powerpoint/2010/main" val="1983861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ound Same Side Corner Rectangle 148"/>
          <p:cNvSpPr/>
          <p:nvPr/>
        </p:nvSpPr>
        <p:spPr>
          <a:xfrm rot="10800000">
            <a:off x="4020765" y="6487"/>
            <a:ext cx="4658097" cy="425124"/>
          </a:xfrm>
          <a:prstGeom prst="round2SameRect">
            <a:avLst>
              <a:gd name="adj1" fmla="val 10565"/>
              <a:gd name="adj2" fmla="val 0"/>
            </a:avLst>
          </a:prstGeom>
          <a:solidFill>
            <a:srgbClr val="DBDBDC"/>
          </a:solidFill>
          <a:ln w="635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800" dirty="0" smtClean="0">
              <a:latin typeface="Simplon BP Regular"/>
              <a:cs typeface="Simplon BP Regular"/>
            </a:endParaRPr>
          </a:p>
        </p:txBody>
      </p:sp>
      <p:sp>
        <p:nvSpPr>
          <p:cNvPr id="115" name="Pentágono 163"/>
          <p:cNvSpPr/>
          <p:nvPr/>
        </p:nvSpPr>
        <p:spPr>
          <a:xfrm>
            <a:off x="4436152" y="35781"/>
            <a:ext cx="540000" cy="144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tx1"/>
                </a:solidFill>
                <a:latin typeface="Simplon BP Regular" pitchFamily="2" charset="0"/>
                <a:cs typeface="Arial" panose="020B0604020202020204" pitchFamily="34" charset="0"/>
              </a:rPr>
              <a:t>Fase 1.</a:t>
            </a:r>
            <a:endParaRPr lang="pt-BR" sz="700" b="1" kern="0" dirty="0">
              <a:solidFill>
                <a:schemeClr val="tx1"/>
              </a:solidFill>
              <a:latin typeface="Simplon BP Regular" pitchFamily="2" charset="0"/>
              <a:cs typeface="Arial" panose="020B0604020202020204" pitchFamily="34" charset="0"/>
            </a:endParaRPr>
          </a:p>
        </p:txBody>
      </p:sp>
      <p:sp>
        <p:nvSpPr>
          <p:cNvPr id="116" name="Pentágono 163"/>
          <p:cNvSpPr/>
          <p:nvPr/>
        </p:nvSpPr>
        <p:spPr>
          <a:xfrm>
            <a:off x="5031931" y="35781"/>
            <a:ext cx="540000" cy="144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bg1"/>
                </a:solidFill>
                <a:latin typeface="Simplon BP Regular" pitchFamily="2" charset="0"/>
                <a:cs typeface="Arial" panose="020B0604020202020204" pitchFamily="34" charset="0"/>
              </a:rPr>
              <a:t>Fase 2</a:t>
            </a:r>
            <a:endParaRPr lang="pt-BR" sz="700" b="1" kern="0" dirty="0">
              <a:solidFill>
                <a:schemeClr val="bg1"/>
              </a:solidFill>
              <a:latin typeface="Simplon BP Regular" pitchFamily="2" charset="0"/>
              <a:cs typeface="Arial" panose="020B0604020202020204" pitchFamily="34" charset="0"/>
            </a:endParaRPr>
          </a:p>
        </p:txBody>
      </p:sp>
      <p:sp>
        <p:nvSpPr>
          <p:cNvPr id="117" name="Estrela de 5 pontas 204"/>
          <p:cNvSpPr/>
          <p:nvPr/>
        </p:nvSpPr>
        <p:spPr>
          <a:xfrm>
            <a:off x="5713052" y="42467"/>
            <a:ext cx="155865" cy="130629"/>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18" name="CaixaDeTexto 238"/>
          <p:cNvSpPr txBox="1"/>
          <p:nvPr/>
        </p:nvSpPr>
        <p:spPr>
          <a:xfrm>
            <a:off x="5899253" y="53920"/>
            <a:ext cx="999880"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Planejados</a:t>
            </a:r>
            <a:endParaRPr lang="pt-BR" sz="700" dirty="0">
              <a:latin typeface="Simplon BP Regular" pitchFamily="2" charset="0"/>
              <a:cs typeface="Arial" panose="020B0604020202020204" pitchFamily="34" charset="0"/>
            </a:endParaRPr>
          </a:p>
        </p:txBody>
      </p:sp>
      <p:sp>
        <p:nvSpPr>
          <p:cNvPr id="119" name="Pentágono 163"/>
          <p:cNvSpPr/>
          <p:nvPr/>
        </p:nvSpPr>
        <p:spPr>
          <a:xfrm>
            <a:off x="4436152" y="209866"/>
            <a:ext cx="540000" cy="144000"/>
          </a:xfrm>
          <a:prstGeom prst="homePlat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smtClean="0">
                <a:solidFill>
                  <a:schemeClr val="bg1"/>
                </a:solidFill>
                <a:latin typeface="Simplon BP Regular" pitchFamily="2" charset="0"/>
                <a:cs typeface="Arial" panose="020B0604020202020204" pitchFamily="34" charset="0"/>
              </a:rPr>
              <a:t>Ambientes</a:t>
            </a:r>
            <a:endParaRPr lang="pt-BR" sz="700" b="1" kern="0" dirty="0">
              <a:solidFill>
                <a:schemeClr val="bg1"/>
              </a:solidFill>
              <a:latin typeface="Simplon BP Regular" pitchFamily="2" charset="0"/>
              <a:cs typeface="Arial" panose="020B0604020202020204" pitchFamily="34" charset="0"/>
            </a:endParaRPr>
          </a:p>
        </p:txBody>
      </p:sp>
      <p:sp>
        <p:nvSpPr>
          <p:cNvPr id="120" name="Rectangle 62"/>
          <p:cNvSpPr>
            <a:spLocks noChangeArrowheads="1"/>
          </p:cNvSpPr>
          <p:nvPr/>
        </p:nvSpPr>
        <p:spPr bwMode="auto">
          <a:xfrm>
            <a:off x="5025238" y="209866"/>
            <a:ext cx="540000" cy="144000"/>
          </a:xfrm>
          <a:prstGeom prst="rect">
            <a:avLst/>
          </a:prstGeom>
          <a:solidFill>
            <a:schemeClr val="tx1"/>
          </a:solidFill>
          <a:ln>
            <a:noFill/>
          </a:ln>
          <a:extLst/>
        </p:spPr>
        <p:style>
          <a:lnRef idx="2">
            <a:schemeClr val="accent5">
              <a:shade val="50000"/>
            </a:schemeClr>
          </a:lnRef>
          <a:fillRef idx="1">
            <a:schemeClr val="accent5"/>
          </a:fillRef>
          <a:effectRef idx="0">
            <a:schemeClr val="accent5"/>
          </a:effectRef>
          <a:fontRef idx="minor">
            <a:schemeClr val="lt1"/>
          </a:fontRef>
        </p:style>
        <p:txBody>
          <a:bodyPr vert="horz" wrap="none" lIns="0" tIns="0" rIns="0" bIns="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pt-BR" sz="700" b="1" dirty="0" smtClean="0">
                <a:solidFill>
                  <a:schemeClr val="bg1"/>
                </a:solidFill>
                <a:latin typeface="Simplon BP Regular" pitchFamily="2" charset="0"/>
              </a:rPr>
              <a:t>Realizado</a:t>
            </a:r>
            <a:endParaRPr lang="pt-BR" sz="700" b="1" dirty="0">
              <a:solidFill>
                <a:schemeClr val="bg1"/>
              </a:solidFill>
              <a:latin typeface="Simplon BP Regular" pitchFamily="2" charset="0"/>
            </a:endParaRPr>
          </a:p>
        </p:txBody>
      </p:sp>
      <p:sp>
        <p:nvSpPr>
          <p:cNvPr id="121" name="Estrela de 5 pontas 204"/>
          <p:cNvSpPr/>
          <p:nvPr/>
        </p:nvSpPr>
        <p:spPr>
          <a:xfrm>
            <a:off x="6911136" y="42467"/>
            <a:ext cx="155865" cy="130629"/>
          </a:xfrm>
          <a:prstGeom prst="diamond">
            <a:avLst/>
          </a:prstGeom>
          <a:ln w="12700">
            <a:solidFill>
              <a:srgbClr val="4D4D4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22" name="CaixaDeTexto 238"/>
          <p:cNvSpPr txBox="1"/>
          <p:nvPr/>
        </p:nvSpPr>
        <p:spPr>
          <a:xfrm>
            <a:off x="7087982" y="53920"/>
            <a:ext cx="1184723" cy="107722"/>
          </a:xfrm>
          <a:prstGeom prst="rect">
            <a:avLst/>
          </a:prstGeom>
          <a:noFill/>
        </p:spPr>
        <p:txBody>
          <a:bodyPr wrap="square" lIns="0" tIns="0" rIns="0" bIns="0" rtlCol="0" anchor="ctr">
            <a:spAutoFit/>
          </a:bodyPr>
          <a:lstStyle/>
          <a:p>
            <a:r>
              <a:rPr lang="pt-BR" sz="700" dirty="0" err="1" smtClean="0">
                <a:latin typeface="Simplon BP Regular" pitchFamily="2" charset="0"/>
                <a:cs typeface="Arial" panose="020B0604020202020204" pitchFamily="34" charset="0"/>
              </a:rPr>
              <a:t>Milestones</a:t>
            </a:r>
            <a:r>
              <a:rPr lang="pt-BR" sz="700" dirty="0" smtClean="0">
                <a:latin typeface="Simplon BP Regular" pitchFamily="2" charset="0"/>
                <a:cs typeface="Arial" panose="020B0604020202020204" pitchFamily="34" charset="0"/>
              </a:rPr>
              <a:t> Risco de Atraso </a:t>
            </a:r>
            <a:endParaRPr lang="pt-BR" sz="700" dirty="0">
              <a:latin typeface="Simplon BP Regular" pitchFamily="2" charset="0"/>
              <a:cs typeface="Arial" panose="020B0604020202020204" pitchFamily="34" charset="0"/>
            </a:endParaRPr>
          </a:p>
        </p:txBody>
      </p:sp>
      <p:sp>
        <p:nvSpPr>
          <p:cNvPr id="123" name="Estrela de 5 pontas 204"/>
          <p:cNvSpPr/>
          <p:nvPr/>
        </p:nvSpPr>
        <p:spPr>
          <a:xfrm>
            <a:off x="5707609" y="216552"/>
            <a:ext cx="155865" cy="130629"/>
          </a:xfrm>
          <a:prstGeom prst="diamond">
            <a:avLst/>
          </a:prstGeom>
          <a:solidFill>
            <a:srgbClr val="FF0000"/>
          </a:solidFill>
          <a:ln w="12700">
            <a:solidFill>
              <a:srgbClr val="4D4D4D"/>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24" name="CaixaDeTexto 238"/>
          <p:cNvSpPr txBox="1"/>
          <p:nvPr/>
        </p:nvSpPr>
        <p:spPr>
          <a:xfrm>
            <a:off x="5815831" y="181839"/>
            <a:ext cx="108330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Atrasados</a:t>
            </a:r>
            <a:endParaRPr lang="pt-BR" sz="700" dirty="0">
              <a:latin typeface="Simplon BP Regular" pitchFamily="2" charset="0"/>
              <a:cs typeface="Arial" panose="020B0604020202020204" pitchFamily="34" charset="0"/>
            </a:endParaRPr>
          </a:p>
        </p:txBody>
      </p:sp>
      <p:sp>
        <p:nvSpPr>
          <p:cNvPr id="125" name="Estrela de 5 pontas 204"/>
          <p:cNvSpPr/>
          <p:nvPr/>
        </p:nvSpPr>
        <p:spPr>
          <a:xfrm>
            <a:off x="6906752" y="216552"/>
            <a:ext cx="155865" cy="130629"/>
          </a:xfrm>
          <a:prstGeom prst="diamond">
            <a:avLst/>
          </a:prstGeom>
          <a:solidFill>
            <a:srgbClr val="4D4D4D"/>
          </a:solidFill>
          <a:ln w="12700">
            <a:solidFill>
              <a:schemeClr val="tx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Simplon BP Regular" pitchFamily="2" charset="0"/>
              <a:cs typeface="Arial" panose="020B0604020202020204" pitchFamily="34" charset="0"/>
            </a:endParaRPr>
          </a:p>
        </p:txBody>
      </p:sp>
      <p:sp>
        <p:nvSpPr>
          <p:cNvPr id="126" name="CaixaDeTexto 238"/>
          <p:cNvSpPr txBox="1"/>
          <p:nvPr/>
        </p:nvSpPr>
        <p:spPr>
          <a:xfrm>
            <a:off x="7001968" y="181839"/>
            <a:ext cx="1221892" cy="200055"/>
          </a:xfrm>
          <a:prstGeom prst="rect">
            <a:avLst/>
          </a:prstGeom>
          <a:noFill/>
        </p:spPr>
        <p:txBody>
          <a:bodyPr wrap="square" rtlCol="0" anchor="ctr">
            <a:spAutoFit/>
          </a:bodyPr>
          <a:lstStyle/>
          <a:p>
            <a:r>
              <a:rPr lang="pt-BR" sz="700" dirty="0" err="1" smtClean="0">
                <a:latin typeface="Simplon BP Regular" pitchFamily="2" charset="0"/>
                <a:cs typeface="Arial" panose="020B0604020202020204" pitchFamily="34" charset="0"/>
              </a:rPr>
              <a:t>Milestones</a:t>
            </a:r>
            <a:r>
              <a:rPr lang="pt-BR" sz="700" dirty="0">
                <a:latin typeface="Simplon BP Regular" pitchFamily="2" charset="0"/>
                <a:cs typeface="Arial" panose="020B0604020202020204" pitchFamily="34" charset="0"/>
              </a:rPr>
              <a:t> </a:t>
            </a:r>
            <a:r>
              <a:rPr lang="pt-BR" sz="700" dirty="0" smtClean="0">
                <a:latin typeface="Simplon BP Regular" pitchFamily="2" charset="0"/>
                <a:cs typeface="Arial" panose="020B0604020202020204" pitchFamily="34" charset="0"/>
              </a:rPr>
              <a:t>Concluídos</a:t>
            </a:r>
            <a:endParaRPr lang="pt-BR" sz="700" dirty="0">
              <a:latin typeface="Simplon BP Regular" pitchFamily="2" charset="0"/>
              <a:cs typeface="Arial" panose="020B0604020202020204" pitchFamily="34" charset="0"/>
            </a:endParaRPr>
          </a:p>
        </p:txBody>
      </p:sp>
      <p:graphicFrame>
        <p:nvGraphicFramePr>
          <p:cNvPr id="136" name="Tabela 135"/>
          <p:cNvGraphicFramePr>
            <a:graphicFrameLocks noGrp="1"/>
          </p:cNvGraphicFramePr>
          <p:nvPr>
            <p:extLst/>
          </p:nvPr>
        </p:nvGraphicFramePr>
        <p:xfrm>
          <a:off x="400065" y="967054"/>
          <a:ext cx="8710333" cy="3807846"/>
        </p:xfrm>
        <a:graphic>
          <a:graphicData uri="http://schemas.openxmlformats.org/drawingml/2006/table">
            <a:tbl>
              <a:tblPr/>
              <a:tblGrid>
                <a:gridCol w="211577"/>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gridCol w="173444"/>
              </a:tblGrid>
              <a:tr h="125706">
                <a:tc>
                  <a:txBody>
                    <a:bodyPr/>
                    <a:lstStyle/>
                    <a:p>
                      <a:pPr algn="l" rtl="0" fontAlgn="ctr"/>
                      <a:r>
                        <a:rPr lang="pt-BR" sz="600" b="0" i="0" u="none" strike="noStrike" dirty="0">
                          <a:solidFill>
                            <a:srgbClr val="000000"/>
                          </a:solidFill>
                          <a:effectLst/>
                          <a:latin typeface="Simplon Oi Headline" pitchFamily="2" charset="0"/>
                        </a:rPr>
                        <a:t> </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gridSpan="5">
                  <a:txBody>
                    <a:bodyPr/>
                    <a:lstStyle/>
                    <a:p>
                      <a:pPr algn="ctr" rtl="0" fontAlgn="ctr"/>
                      <a:r>
                        <a:rPr lang="pt-BR" sz="600" b="0" i="0" u="none" strike="noStrike" dirty="0" err="1">
                          <a:solidFill>
                            <a:srgbClr val="000000"/>
                          </a:solidFill>
                          <a:effectLst/>
                          <a:latin typeface="Simplon Oi Headline" pitchFamily="2" charset="0"/>
                        </a:rPr>
                        <a:t>fev</a:t>
                      </a:r>
                      <a:r>
                        <a:rPr lang="pt-BR" sz="600" b="0" i="0" u="none" strike="noStrike" dirty="0">
                          <a:solidFill>
                            <a:srgbClr val="000000"/>
                          </a:solidFill>
                          <a:effectLst/>
                          <a:latin typeface="Simplon Oi Headline" pitchFamily="2" charset="0"/>
                        </a:rPr>
                        <a:t>/16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rtl="0" fontAlgn="ctr"/>
                      <a:r>
                        <a:rPr lang="pt-BR" sz="600" b="0" i="0" u="none" strike="noStrike">
                          <a:solidFill>
                            <a:srgbClr val="000000"/>
                          </a:solidFill>
                          <a:effectLst/>
                          <a:latin typeface="Simplon Oi Headline" pitchFamily="2" charset="0"/>
                        </a:rPr>
                        <a:t>mar/16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rtl="0" fontAlgn="ctr"/>
                      <a:r>
                        <a:rPr lang="pt-BR" sz="600" b="0" i="0" u="none" strike="noStrike">
                          <a:solidFill>
                            <a:srgbClr val="000000"/>
                          </a:solidFill>
                          <a:effectLst/>
                          <a:latin typeface="Simplon Oi Headline" pitchFamily="2" charset="0"/>
                        </a:rPr>
                        <a:t>abr/16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5">
                  <a:txBody>
                    <a:bodyPr/>
                    <a:lstStyle/>
                    <a:p>
                      <a:pPr algn="ctr" rtl="0" fontAlgn="ctr"/>
                      <a:r>
                        <a:rPr lang="pt-BR" sz="600" b="0" i="0" u="none" strike="noStrike">
                          <a:solidFill>
                            <a:srgbClr val="000000"/>
                          </a:solidFill>
                          <a:effectLst/>
                          <a:latin typeface="Simplon Oi Headline" pitchFamily="2" charset="0"/>
                        </a:rPr>
                        <a:t>mai/16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rtl="0" fontAlgn="ctr"/>
                      <a:r>
                        <a:rPr lang="pt-BR" sz="600" b="0" i="0" u="none" strike="noStrike">
                          <a:solidFill>
                            <a:srgbClr val="000000"/>
                          </a:solidFill>
                          <a:effectLst/>
                          <a:latin typeface="Simplon Oi Headline" pitchFamily="2" charset="0"/>
                        </a:rPr>
                        <a:t>jun/16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rtl="0" fontAlgn="ctr"/>
                      <a:r>
                        <a:rPr lang="pt-BR" sz="600" b="0" i="0" u="none" strike="noStrike">
                          <a:solidFill>
                            <a:srgbClr val="000000"/>
                          </a:solidFill>
                          <a:effectLst/>
                          <a:latin typeface="Simplon Oi Headline" pitchFamily="2" charset="0"/>
                        </a:rPr>
                        <a:t>jul/16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5">
                  <a:txBody>
                    <a:bodyPr/>
                    <a:lstStyle/>
                    <a:p>
                      <a:pPr algn="ctr" rtl="0" fontAlgn="ctr"/>
                      <a:r>
                        <a:rPr lang="pt-BR" sz="600" b="0" i="0" u="none" strike="noStrike">
                          <a:solidFill>
                            <a:srgbClr val="000000"/>
                          </a:solidFill>
                          <a:effectLst/>
                          <a:latin typeface="Simplon Oi Headline" pitchFamily="2" charset="0"/>
                        </a:rPr>
                        <a:t>ago/16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rtl="0" fontAlgn="ctr"/>
                      <a:r>
                        <a:rPr lang="pt-BR" sz="600" b="0" i="0" u="none" strike="noStrike">
                          <a:solidFill>
                            <a:srgbClr val="000000"/>
                          </a:solidFill>
                          <a:effectLst/>
                          <a:latin typeface="Simplon Oi Headline" pitchFamily="2" charset="0"/>
                        </a:rPr>
                        <a:t>set/16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5">
                  <a:txBody>
                    <a:bodyPr/>
                    <a:lstStyle/>
                    <a:p>
                      <a:pPr algn="ctr" rtl="0" fontAlgn="ctr"/>
                      <a:r>
                        <a:rPr lang="pt-BR" sz="600" b="0" i="0" u="none" strike="noStrike">
                          <a:solidFill>
                            <a:srgbClr val="000000"/>
                          </a:solidFill>
                          <a:effectLst/>
                          <a:latin typeface="Simplon Oi Headline" pitchFamily="2" charset="0"/>
                        </a:rPr>
                        <a:t>out/16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rtl="0" fontAlgn="ctr"/>
                      <a:r>
                        <a:rPr lang="pt-BR" sz="600" b="0" i="0" u="none" strike="noStrike">
                          <a:solidFill>
                            <a:srgbClr val="000000"/>
                          </a:solidFill>
                          <a:effectLst/>
                          <a:latin typeface="Simplon Oi Headline" pitchFamily="2" charset="0"/>
                        </a:rPr>
                        <a:t>nov/16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rtl="0" fontAlgn="ctr"/>
                      <a:r>
                        <a:rPr lang="pt-BR" sz="600" b="0" i="0" u="none" strike="noStrike">
                          <a:solidFill>
                            <a:srgbClr val="000000"/>
                          </a:solidFill>
                          <a:effectLst/>
                          <a:latin typeface="Simplon Oi Headline" pitchFamily="2" charset="0"/>
                        </a:rPr>
                        <a:t>dez/16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algn="ctr" rtl="0" fontAlgn="ctr"/>
                      <a:r>
                        <a:rPr lang="pt-BR" sz="600" b="0" i="0" u="none" strike="noStrike">
                          <a:solidFill>
                            <a:srgbClr val="000000"/>
                          </a:solidFill>
                          <a:effectLst/>
                          <a:latin typeface="Simplon Oi Headline" pitchFamily="2" charset="0"/>
                        </a:rPr>
                        <a:t> </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r>
              <a:tr h="158298">
                <a:tc>
                  <a:txBody>
                    <a:bodyPr/>
                    <a:lstStyle/>
                    <a:p>
                      <a:pPr algn="ctr" rtl="0" fontAlgn="ctr"/>
                      <a:r>
                        <a:rPr lang="pt-BR" sz="600" b="0" i="0" u="none" strike="noStrike">
                          <a:solidFill>
                            <a:srgbClr val="000000"/>
                          </a:solidFill>
                          <a:effectLst/>
                          <a:latin typeface="Simplon Oi Headline" pitchFamily="2" charset="0"/>
                        </a:rPr>
                        <a:t>...</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8</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15</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22</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29</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7</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dirty="0">
                          <a:solidFill>
                            <a:srgbClr val="000000"/>
                          </a:solidFill>
                          <a:effectLst/>
                          <a:latin typeface="Simplon Oi Headline" pitchFamily="2" charset="0"/>
                        </a:rPr>
                        <a:t>14</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21</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28</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4</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11</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18</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25</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9</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23</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30</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13</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20</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27</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4</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11</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18</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25</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8</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15</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22</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29</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5</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12</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19</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3</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10</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17</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24</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31</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7</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14</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21</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28</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5</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12</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19</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26</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c>
                  <a:txBody>
                    <a:bodyPr/>
                    <a:lstStyle/>
                    <a:p>
                      <a:pPr algn="ctr" rtl="0" fontAlgn="ctr"/>
                      <a:r>
                        <a:rPr lang="pt-BR" sz="600" b="0" i="0" u="none" strike="noStrike">
                          <a:solidFill>
                            <a:srgbClr val="000000"/>
                          </a:solidFill>
                          <a:effectLst/>
                          <a:latin typeface="Simplon Oi Headline" pitchFamily="2" charset="0"/>
                        </a:rPr>
                        <a:t>...</a:t>
                      </a:r>
                    </a:p>
                  </a:txBody>
                  <a:tcPr marL="3511" marR="3511" marT="3511"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0E0E0"/>
                    </a:solidFill>
                  </a:tcPr>
                </a:tc>
              </a:tr>
              <a:tr h="503406">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endParaRPr lang="pt-BR" sz="1000" b="0" i="0" u="none" strike="noStrike">
                        <a:solidFill>
                          <a:srgbClr val="000000"/>
                        </a:solidFill>
                        <a:effectLst/>
                        <a:latin typeface="Simplon Oi Headline" pitchFamily="2" charset="0"/>
                      </a:endParaRP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tcPr>
                </a:tc>
              </a:tr>
              <a:tr h="503406">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endParaRPr lang="pt-BR" sz="1000" b="0" i="0" u="none" strike="noStrike">
                        <a:solidFill>
                          <a:srgbClr val="000000"/>
                        </a:solidFill>
                        <a:effectLst/>
                        <a:latin typeface="Simplon Oi Headline" pitchFamily="2" charset="0"/>
                      </a:endParaRP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r>
              <a:tr h="503406">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endParaRPr lang="pt-BR" sz="1000" b="0" i="0" u="none" strike="noStrike">
                        <a:solidFill>
                          <a:srgbClr val="000000"/>
                        </a:solidFill>
                        <a:effectLst/>
                        <a:latin typeface="Simplon Oi Headline" pitchFamily="2" charset="0"/>
                      </a:endParaRP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r>
              <a:tr h="503406">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endParaRPr lang="pt-BR" sz="1000" b="0" i="0" u="none" strike="noStrike">
                        <a:solidFill>
                          <a:srgbClr val="000000"/>
                        </a:solidFill>
                        <a:effectLst/>
                        <a:latin typeface="Simplon Oi Headline" pitchFamily="2" charset="0"/>
                      </a:endParaRP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r>
              <a:tr h="503406">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endParaRPr lang="pt-BR" sz="1000" b="0" i="0" u="none" strike="noStrike">
                        <a:solidFill>
                          <a:srgbClr val="000000"/>
                        </a:solidFill>
                        <a:effectLst/>
                        <a:latin typeface="Simplon Oi Headline" pitchFamily="2" charset="0"/>
                      </a:endParaRP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r>
              <a:tr h="503406">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endParaRPr lang="pt-BR" sz="1000" b="0" i="0" u="none" strike="noStrike">
                        <a:solidFill>
                          <a:srgbClr val="000000"/>
                        </a:solidFill>
                        <a:effectLst/>
                        <a:latin typeface="Simplon Oi Headline" pitchFamily="2" charset="0"/>
                      </a:endParaRP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tcPr>
                </a:tc>
              </a:tr>
              <a:tr h="503406">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a:solidFill>
                            <a:srgbClr val="000000"/>
                          </a:solidFill>
                          <a:effectLst/>
                          <a:latin typeface="Simplon Oi Headline" pitchFamily="2" charset="0"/>
                        </a:rPr>
                        <a:t> </a:t>
                      </a:r>
                    </a:p>
                  </a:txBody>
                  <a:tcPr marL="3511" marR="3511" marT="3511" marB="0">
                    <a:lnL w="6350" cap="flat" cmpd="sng" algn="ctr">
                      <a:solidFill>
                        <a:srgbClr val="BFBFBF"/>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c>
                  <a:txBody>
                    <a:bodyPr/>
                    <a:lstStyle/>
                    <a:p>
                      <a:pPr algn="l" fontAlgn="t"/>
                      <a:r>
                        <a:rPr lang="pt-BR" sz="1000" b="0" i="0" u="none" strike="noStrike" dirty="0">
                          <a:solidFill>
                            <a:srgbClr val="000000"/>
                          </a:solidFill>
                          <a:effectLst/>
                          <a:latin typeface="Simplon Oi Headline" pitchFamily="2" charset="0"/>
                        </a:rPr>
                        <a:t> </a:t>
                      </a:r>
                    </a:p>
                  </a:txBody>
                  <a:tcPr marL="3511" marR="3511" marT="3511"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tcPr>
                </a:tc>
              </a:tr>
            </a:tbl>
          </a:graphicData>
        </a:graphic>
      </p:graphicFrame>
      <p:sp>
        <p:nvSpPr>
          <p:cNvPr id="137" name="Pentágono 40"/>
          <p:cNvSpPr/>
          <p:nvPr/>
        </p:nvSpPr>
        <p:spPr>
          <a:xfrm>
            <a:off x="445686" y="1308386"/>
            <a:ext cx="1336975"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b="1" kern="0" dirty="0">
              <a:solidFill>
                <a:schemeClr val="tx1"/>
              </a:solidFill>
              <a:latin typeface="Simplon BP Regular" pitchFamily="2" charset="0"/>
              <a:cs typeface="Arial" panose="020B0604020202020204" pitchFamily="34" charset="0"/>
            </a:endParaRPr>
          </a:p>
        </p:txBody>
      </p:sp>
      <p:sp>
        <p:nvSpPr>
          <p:cNvPr id="138" name="Rectangle 62"/>
          <p:cNvSpPr>
            <a:spLocks noChangeArrowheads="1"/>
          </p:cNvSpPr>
          <p:nvPr/>
        </p:nvSpPr>
        <p:spPr bwMode="auto">
          <a:xfrm>
            <a:off x="445687" y="1442619"/>
            <a:ext cx="1224000" cy="94594"/>
          </a:xfrm>
          <a:prstGeom prst="rect">
            <a:avLst/>
          </a:prstGeom>
          <a:solidFill>
            <a:schemeClr val="tx1"/>
          </a:solidFill>
          <a:ln>
            <a:noFill/>
          </a:ln>
          <a:extLst/>
        </p:spPr>
        <p:txBody>
          <a:bodyPr vert="horz" wrap="square" lIns="91440" tIns="45720" rIns="91440" bIns="4572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auto">
              <a:spcBef>
                <a:spcPts val="0"/>
              </a:spcBef>
              <a:spcAft>
                <a:spcPts val="0"/>
              </a:spcAft>
            </a:pPr>
            <a:r>
              <a:rPr lang="pt-BR" sz="400" dirty="0" smtClean="0">
                <a:solidFill>
                  <a:prstClr val="white"/>
                </a:solidFill>
                <a:latin typeface="Simplon BP Regular" pitchFamily="2" charset="0"/>
                <a:ea typeface="Simplon BP Light" charset="0"/>
                <a:cs typeface="Simplon BP Light" charset="0"/>
              </a:rPr>
              <a:t>50%</a:t>
            </a:r>
            <a:endParaRPr lang="pt-BR" sz="400" dirty="0">
              <a:solidFill>
                <a:prstClr val="white"/>
              </a:solidFill>
              <a:latin typeface="Simplon BP Regular" pitchFamily="2" charset="0"/>
              <a:ea typeface="Simplon BP Light" charset="0"/>
              <a:cs typeface="Simplon BP Light" charset="0"/>
            </a:endParaRPr>
          </a:p>
        </p:txBody>
      </p:sp>
      <p:sp>
        <p:nvSpPr>
          <p:cNvPr id="139" name="CaixaDeTexto 168"/>
          <p:cNvSpPr txBox="1"/>
          <p:nvPr/>
        </p:nvSpPr>
        <p:spPr>
          <a:xfrm>
            <a:off x="1856157" y="1368033"/>
            <a:ext cx="1261052" cy="107722"/>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a:solidFill>
                  <a:prstClr val="black"/>
                </a:solidFill>
                <a:latin typeface="Simplon BP Regular" pitchFamily="2" charset="0"/>
                <a:cs typeface="Arial" panose="020B0604020202020204" pitchFamily="34" charset="0"/>
              </a:rPr>
              <a:t>Contratação</a:t>
            </a:r>
            <a:r>
              <a:rPr lang="pt-BR" sz="700" b="1" dirty="0">
                <a:solidFill>
                  <a:prstClr val="black"/>
                </a:solidFill>
                <a:latin typeface="Simplon BP Regular" pitchFamily="2" charset="0"/>
                <a:ea typeface="Simplon BP Light" charset="0"/>
                <a:cs typeface="Simplon BP Light" charset="0"/>
              </a:rPr>
              <a:t> </a:t>
            </a:r>
            <a:r>
              <a:rPr lang="pt-BR" sz="700" b="1" dirty="0">
                <a:solidFill>
                  <a:prstClr val="black"/>
                </a:solidFill>
                <a:latin typeface="Simplon BP Regular" pitchFamily="2" charset="0"/>
                <a:cs typeface="Arial" panose="020B0604020202020204" pitchFamily="34" charset="0"/>
              </a:rPr>
              <a:t>Fábrica</a:t>
            </a:r>
            <a:r>
              <a:rPr lang="pt-BR" sz="700" b="1" dirty="0">
                <a:solidFill>
                  <a:prstClr val="black"/>
                </a:solidFill>
                <a:latin typeface="Simplon BP Regular" pitchFamily="2" charset="0"/>
                <a:ea typeface="Simplon BP Light" charset="0"/>
                <a:cs typeface="Simplon BP Light" charset="0"/>
              </a:rPr>
              <a:t> </a:t>
            </a:r>
            <a:r>
              <a:rPr lang="pt-BR" sz="700" b="1" dirty="0">
                <a:solidFill>
                  <a:prstClr val="black"/>
                </a:solidFill>
                <a:latin typeface="Simplon BP Regular" pitchFamily="2" charset="0"/>
                <a:cs typeface="Arial" panose="020B0604020202020204" pitchFamily="34" charset="0"/>
              </a:rPr>
              <a:t>Prime</a:t>
            </a:r>
          </a:p>
        </p:txBody>
      </p:sp>
      <p:sp>
        <p:nvSpPr>
          <p:cNvPr id="140" name="CaixaDeTexto 93"/>
          <p:cNvSpPr txBox="1"/>
          <p:nvPr/>
        </p:nvSpPr>
        <p:spPr>
          <a:xfrm>
            <a:off x="6620337" y="2716683"/>
            <a:ext cx="394339"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a:solidFill>
                  <a:prstClr val="black"/>
                </a:solidFill>
                <a:latin typeface="Simplon BP Regular" pitchFamily="2" charset="0"/>
                <a:cs typeface="Arial" panose="020B0604020202020204" pitchFamily="34" charset="0"/>
              </a:rPr>
              <a:t>PRD</a:t>
            </a:r>
            <a:r>
              <a:rPr lang="pt-BR" sz="700" b="1" dirty="0" smtClean="0">
                <a:solidFill>
                  <a:prstClr val="black"/>
                </a:solidFill>
                <a:latin typeface="Simplon BP Regular" pitchFamily="2" charset="0"/>
                <a:ea typeface="Simplon BP Light" charset="0"/>
                <a:cs typeface="Simplon BP Light" charset="0"/>
              </a:rPr>
              <a:t> </a:t>
            </a:r>
            <a:r>
              <a:rPr lang="pt-BR" sz="700" b="1" dirty="0">
                <a:solidFill>
                  <a:prstClr val="black"/>
                </a:solidFill>
                <a:latin typeface="Simplon BP Regular" pitchFamily="2" charset="0"/>
                <a:cs typeface="Arial" panose="020B0604020202020204" pitchFamily="34" charset="0"/>
              </a:rPr>
              <a:t>Piloto</a:t>
            </a:r>
          </a:p>
        </p:txBody>
      </p:sp>
      <p:sp>
        <p:nvSpPr>
          <p:cNvPr id="141" name="CaixaDeTexto 93"/>
          <p:cNvSpPr txBox="1"/>
          <p:nvPr/>
        </p:nvSpPr>
        <p:spPr>
          <a:xfrm>
            <a:off x="1777192" y="4858179"/>
            <a:ext cx="367591" cy="107722"/>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ea typeface="Simplon BP Light" charset="0"/>
                <a:cs typeface="Simplon BP Light" charset="0"/>
              </a:rPr>
              <a:t>21/03</a:t>
            </a:r>
            <a:endParaRPr lang="pt-BR" sz="700" b="1" dirty="0">
              <a:solidFill>
                <a:prstClr val="black"/>
              </a:solidFill>
              <a:latin typeface="Simplon BP Regular" pitchFamily="2" charset="0"/>
              <a:ea typeface="Simplon BP Light" charset="0"/>
              <a:cs typeface="Simplon BP Light" charset="0"/>
            </a:endParaRPr>
          </a:p>
        </p:txBody>
      </p:sp>
      <p:sp>
        <p:nvSpPr>
          <p:cNvPr id="142" name="Pentágono 40"/>
          <p:cNvSpPr/>
          <p:nvPr/>
        </p:nvSpPr>
        <p:spPr>
          <a:xfrm>
            <a:off x="1819647" y="1622712"/>
            <a:ext cx="540000"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Setup</a:t>
            </a:r>
          </a:p>
        </p:txBody>
      </p:sp>
      <p:sp>
        <p:nvSpPr>
          <p:cNvPr id="143" name="Pentágono 40"/>
          <p:cNvSpPr/>
          <p:nvPr/>
        </p:nvSpPr>
        <p:spPr>
          <a:xfrm>
            <a:off x="2347171" y="1622712"/>
            <a:ext cx="1548000"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DSOL Fase </a:t>
            </a:r>
            <a:r>
              <a:rPr lang="pt-BR" sz="700" b="1" kern="0" dirty="0" smtClean="0">
                <a:solidFill>
                  <a:schemeClr val="tx1"/>
                </a:solidFill>
                <a:latin typeface="Simplon BP Regular" pitchFamily="2" charset="0"/>
                <a:cs typeface="Arial" panose="020B0604020202020204" pitchFamily="34" charset="0"/>
              </a:rPr>
              <a:t>1</a:t>
            </a:r>
            <a:endParaRPr lang="pt-BR" sz="700" b="1" kern="0" dirty="0">
              <a:solidFill>
                <a:schemeClr val="tx1"/>
              </a:solidFill>
              <a:latin typeface="Simplon BP Regular" pitchFamily="2" charset="0"/>
              <a:cs typeface="Arial" panose="020B0604020202020204" pitchFamily="34" charset="0"/>
            </a:endParaRPr>
          </a:p>
        </p:txBody>
      </p:sp>
      <p:sp>
        <p:nvSpPr>
          <p:cNvPr id="144" name="Pentágono 40"/>
          <p:cNvSpPr/>
          <p:nvPr/>
        </p:nvSpPr>
        <p:spPr>
          <a:xfrm>
            <a:off x="3372388" y="3161209"/>
            <a:ext cx="2268000" cy="216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bg1"/>
                </a:solidFill>
                <a:latin typeface="Simplon BP Regular" pitchFamily="2" charset="0"/>
                <a:cs typeface="Arial" panose="020B0604020202020204" pitchFamily="34" charset="0"/>
              </a:rPr>
              <a:t>DSOL Fase </a:t>
            </a:r>
            <a:r>
              <a:rPr lang="pt-BR" sz="700" b="1" kern="0" dirty="0" smtClean="0">
                <a:solidFill>
                  <a:schemeClr val="bg1"/>
                </a:solidFill>
                <a:latin typeface="Simplon BP Regular" pitchFamily="2" charset="0"/>
                <a:cs typeface="Arial" panose="020B0604020202020204" pitchFamily="34" charset="0"/>
              </a:rPr>
              <a:t>2</a:t>
            </a:r>
            <a:endParaRPr lang="pt-BR" sz="700" b="1" kern="0" dirty="0">
              <a:solidFill>
                <a:schemeClr val="bg1"/>
              </a:solidFill>
              <a:latin typeface="Simplon BP Regular" pitchFamily="2" charset="0"/>
              <a:cs typeface="Arial" panose="020B0604020202020204" pitchFamily="34" charset="0"/>
            </a:endParaRPr>
          </a:p>
        </p:txBody>
      </p:sp>
      <p:sp>
        <p:nvSpPr>
          <p:cNvPr id="145" name="Pentágono 40"/>
          <p:cNvSpPr/>
          <p:nvPr/>
        </p:nvSpPr>
        <p:spPr>
          <a:xfrm>
            <a:off x="2857421" y="2022097"/>
            <a:ext cx="1404000"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err="1">
                <a:solidFill>
                  <a:schemeClr val="tx1"/>
                </a:solidFill>
                <a:latin typeface="Simplon BP Regular" pitchFamily="2" charset="0"/>
                <a:cs typeface="Arial" panose="020B0604020202020204" pitchFamily="34" charset="0"/>
              </a:rPr>
              <a:t>Dev</a:t>
            </a:r>
            <a:r>
              <a:rPr lang="pt-BR" sz="700" b="1" kern="0" dirty="0">
                <a:solidFill>
                  <a:schemeClr val="tx1"/>
                </a:solidFill>
                <a:latin typeface="Simplon BP Regular" pitchFamily="2" charset="0"/>
                <a:cs typeface="Arial" panose="020B0604020202020204" pitchFamily="34" charset="0"/>
              </a:rPr>
              <a:t>  Fase </a:t>
            </a:r>
            <a:r>
              <a:rPr lang="pt-BR" sz="700" b="1" kern="0" dirty="0" smtClean="0">
                <a:solidFill>
                  <a:schemeClr val="tx1"/>
                </a:solidFill>
                <a:latin typeface="Simplon BP Regular" pitchFamily="2" charset="0"/>
                <a:cs typeface="Arial" panose="020B0604020202020204" pitchFamily="34" charset="0"/>
              </a:rPr>
              <a:t>1</a:t>
            </a:r>
            <a:endParaRPr lang="pt-BR" sz="700" b="1" kern="0" dirty="0">
              <a:solidFill>
                <a:schemeClr val="tx1"/>
              </a:solidFill>
              <a:latin typeface="Simplon BP Regular" pitchFamily="2" charset="0"/>
              <a:cs typeface="Arial" panose="020B0604020202020204" pitchFamily="34" charset="0"/>
            </a:endParaRPr>
          </a:p>
        </p:txBody>
      </p:sp>
      <p:sp>
        <p:nvSpPr>
          <p:cNvPr id="146" name="Pentágono 40"/>
          <p:cNvSpPr/>
          <p:nvPr/>
        </p:nvSpPr>
        <p:spPr>
          <a:xfrm>
            <a:off x="4081864" y="3511785"/>
            <a:ext cx="1908000" cy="216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err="1">
                <a:solidFill>
                  <a:schemeClr val="bg1"/>
                </a:solidFill>
                <a:latin typeface="Simplon BP Regular" pitchFamily="2" charset="0"/>
                <a:cs typeface="Arial" panose="020B0604020202020204" pitchFamily="34" charset="0"/>
              </a:rPr>
              <a:t>Dev</a:t>
            </a:r>
            <a:r>
              <a:rPr lang="pt-BR" sz="700" b="1" kern="0" dirty="0">
                <a:solidFill>
                  <a:schemeClr val="bg1"/>
                </a:solidFill>
                <a:latin typeface="Simplon BP Regular" pitchFamily="2" charset="0"/>
                <a:cs typeface="Arial" panose="020B0604020202020204" pitchFamily="34" charset="0"/>
              </a:rPr>
              <a:t> Fase </a:t>
            </a:r>
            <a:r>
              <a:rPr lang="pt-BR" sz="700" b="1" kern="0" dirty="0" smtClean="0">
                <a:solidFill>
                  <a:schemeClr val="bg1"/>
                </a:solidFill>
                <a:latin typeface="Simplon BP Regular" pitchFamily="2" charset="0"/>
                <a:cs typeface="Arial" panose="020B0604020202020204" pitchFamily="34" charset="0"/>
              </a:rPr>
              <a:t>2</a:t>
            </a:r>
            <a:endParaRPr lang="pt-BR" sz="700" b="1" kern="0" dirty="0">
              <a:solidFill>
                <a:schemeClr val="bg1"/>
              </a:solidFill>
              <a:latin typeface="Simplon BP Regular" pitchFamily="2" charset="0"/>
              <a:cs typeface="Arial" panose="020B0604020202020204" pitchFamily="34" charset="0"/>
            </a:endParaRPr>
          </a:p>
        </p:txBody>
      </p:sp>
      <p:sp>
        <p:nvSpPr>
          <p:cNvPr id="147" name="Pentágono 40"/>
          <p:cNvSpPr/>
          <p:nvPr/>
        </p:nvSpPr>
        <p:spPr>
          <a:xfrm>
            <a:off x="3189227" y="2373474"/>
            <a:ext cx="1546360"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TS  Fase </a:t>
            </a:r>
            <a:r>
              <a:rPr lang="pt-BR" sz="700" b="1" kern="0" dirty="0" smtClean="0">
                <a:solidFill>
                  <a:schemeClr val="tx1"/>
                </a:solidFill>
                <a:latin typeface="Simplon BP Regular" pitchFamily="2" charset="0"/>
                <a:cs typeface="Arial" panose="020B0604020202020204" pitchFamily="34" charset="0"/>
              </a:rPr>
              <a:t>1</a:t>
            </a:r>
            <a:endParaRPr lang="pt-BR" sz="700" b="1" kern="0" dirty="0">
              <a:solidFill>
                <a:schemeClr val="tx1"/>
              </a:solidFill>
              <a:latin typeface="Simplon BP Regular" pitchFamily="2" charset="0"/>
              <a:cs typeface="Arial" panose="020B0604020202020204" pitchFamily="34" charset="0"/>
            </a:endParaRPr>
          </a:p>
        </p:txBody>
      </p:sp>
      <p:sp>
        <p:nvSpPr>
          <p:cNvPr id="148" name="Pentágono 40"/>
          <p:cNvSpPr/>
          <p:nvPr/>
        </p:nvSpPr>
        <p:spPr>
          <a:xfrm>
            <a:off x="4578990" y="3911748"/>
            <a:ext cx="1764000" cy="216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bg1"/>
                </a:solidFill>
                <a:latin typeface="Simplon BP Regular" pitchFamily="2" charset="0"/>
                <a:cs typeface="Arial" panose="020B0604020202020204" pitchFamily="34" charset="0"/>
              </a:rPr>
              <a:t>TS Fase </a:t>
            </a:r>
            <a:r>
              <a:rPr lang="pt-BR" sz="700" b="1" kern="0" dirty="0" smtClean="0">
                <a:solidFill>
                  <a:schemeClr val="bg1"/>
                </a:solidFill>
                <a:latin typeface="Simplon BP Regular" pitchFamily="2" charset="0"/>
                <a:cs typeface="Arial" panose="020B0604020202020204" pitchFamily="34" charset="0"/>
              </a:rPr>
              <a:t>2</a:t>
            </a:r>
            <a:endParaRPr lang="pt-BR" sz="700" b="1" kern="0" dirty="0">
              <a:solidFill>
                <a:schemeClr val="bg1"/>
              </a:solidFill>
              <a:latin typeface="Simplon BP Regular" pitchFamily="2" charset="0"/>
              <a:cs typeface="Arial" panose="020B0604020202020204" pitchFamily="34" charset="0"/>
            </a:endParaRPr>
          </a:p>
        </p:txBody>
      </p:sp>
      <p:sp>
        <p:nvSpPr>
          <p:cNvPr id="149" name="Pentágono 40"/>
          <p:cNvSpPr/>
          <p:nvPr/>
        </p:nvSpPr>
        <p:spPr>
          <a:xfrm>
            <a:off x="4735587" y="2373474"/>
            <a:ext cx="903210"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TI  Fase </a:t>
            </a:r>
            <a:r>
              <a:rPr lang="pt-BR" sz="700" b="1" kern="0" dirty="0" smtClean="0">
                <a:solidFill>
                  <a:schemeClr val="tx1"/>
                </a:solidFill>
                <a:latin typeface="Simplon BP Regular" pitchFamily="2" charset="0"/>
                <a:cs typeface="Arial" panose="020B0604020202020204" pitchFamily="34" charset="0"/>
              </a:rPr>
              <a:t>1</a:t>
            </a:r>
            <a:endParaRPr lang="pt-BR" sz="700" b="1" kern="0" dirty="0">
              <a:solidFill>
                <a:schemeClr val="tx1"/>
              </a:solidFill>
              <a:latin typeface="Simplon BP Regular" pitchFamily="2" charset="0"/>
              <a:cs typeface="Arial" panose="020B0604020202020204" pitchFamily="34" charset="0"/>
            </a:endParaRPr>
          </a:p>
        </p:txBody>
      </p:sp>
      <p:sp>
        <p:nvSpPr>
          <p:cNvPr id="150" name="Pentágono 40"/>
          <p:cNvSpPr/>
          <p:nvPr/>
        </p:nvSpPr>
        <p:spPr>
          <a:xfrm>
            <a:off x="6340921" y="3911748"/>
            <a:ext cx="864534" cy="216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bg1"/>
                </a:solidFill>
                <a:latin typeface="Simplon BP Regular" pitchFamily="2" charset="0"/>
                <a:cs typeface="Arial" panose="020B0604020202020204" pitchFamily="34" charset="0"/>
              </a:rPr>
              <a:t>TI  </a:t>
            </a:r>
            <a:r>
              <a:rPr lang="pt-BR" sz="700" b="1" kern="0">
                <a:solidFill>
                  <a:schemeClr val="bg1"/>
                </a:solidFill>
                <a:latin typeface="Simplon BP Regular" pitchFamily="2" charset="0"/>
                <a:cs typeface="Arial" panose="020B0604020202020204" pitchFamily="34" charset="0"/>
              </a:rPr>
              <a:t>Fase </a:t>
            </a:r>
            <a:r>
              <a:rPr lang="pt-BR" sz="700" b="1" kern="0" smtClean="0">
                <a:solidFill>
                  <a:schemeClr val="bg1"/>
                </a:solidFill>
                <a:latin typeface="Simplon BP Regular" pitchFamily="2" charset="0"/>
                <a:cs typeface="Arial" panose="020B0604020202020204" pitchFamily="34" charset="0"/>
              </a:rPr>
              <a:t>2</a:t>
            </a:r>
            <a:endParaRPr lang="pt-BR" sz="700" b="1" kern="0" dirty="0">
              <a:solidFill>
                <a:schemeClr val="bg1"/>
              </a:solidFill>
              <a:latin typeface="Simplon BP Regular" pitchFamily="2" charset="0"/>
              <a:cs typeface="Arial" panose="020B0604020202020204" pitchFamily="34" charset="0"/>
            </a:endParaRPr>
          </a:p>
        </p:txBody>
      </p:sp>
      <p:sp>
        <p:nvSpPr>
          <p:cNvPr id="151" name="Pentágono 40"/>
          <p:cNvSpPr/>
          <p:nvPr/>
        </p:nvSpPr>
        <p:spPr>
          <a:xfrm>
            <a:off x="5622576" y="2361307"/>
            <a:ext cx="405678"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TP</a:t>
            </a:r>
          </a:p>
        </p:txBody>
      </p:sp>
      <p:sp>
        <p:nvSpPr>
          <p:cNvPr id="152" name="Pentágono 40"/>
          <p:cNvSpPr/>
          <p:nvPr/>
        </p:nvSpPr>
        <p:spPr>
          <a:xfrm>
            <a:off x="7226554" y="3920254"/>
            <a:ext cx="451618" cy="216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bg1"/>
                </a:solidFill>
                <a:latin typeface="Simplon BP Regular" pitchFamily="2" charset="0"/>
                <a:cs typeface="Arial" panose="020B0604020202020204" pitchFamily="34" charset="0"/>
              </a:rPr>
              <a:t>TP</a:t>
            </a:r>
          </a:p>
        </p:txBody>
      </p:sp>
      <p:sp>
        <p:nvSpPr>
          <p:cNvPr id="153" name="Pentágono 40"/>
          <p:cNvSpPr/>
          <p:nvPr/>
        </p:nvSpPr>
        <p:spPr>
          <a:xfrm>
            <a:off x="5532251" y="2659034"/>
            <a:ext cx="432000"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UAT</a:t>
            </a:r>
          </a:p>
        </p:txBody>
      </p:sp>
      <p:sp>
        <p:nvSpPr>
          <p:cNvPr id="154" name="Pentágono 40"/>
          <p:cNvSpPr/>
          <p:nvPr/>
        </p:nvSpPr>
        <p:spPr>
          <a:xfrm>
            <a:off x="6947901" y="4246142"/>
            <a:ext cx="594803" cy="216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bg1"/>
                </a:solidFill>
                <a:latin typeface="Simplon BP Regular" pitchFamily="2" charset="0"/>
                <a:cs typeface="Arial" panose="020B0604020202020204" pitchFamily="34" charset="0"/>
              </a:rPr>
              <a:t>UAT</a:t>
            </a:r>
          </a:p>
        </p:txBody>
      </p:sp>
      <p:sp>
        <p:nvSpPr>
          <p:cNvPr id="155" name="Estrela de 5 pontas 177"/>
          <p:cNvSpPr/>
          <p:nvPr/>
        </p:nvSpPr>
        <p:spPr>
          <a:xfrm>
            <a:off x="3484119" y="2200681"/>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56" name="CaixaDeTexto 93"/>
          <p:cNvSpPr txBox="1"/>
          <p:nvPr/>
        </p:nvSpPr>
        <p:spPr>
          <a:xfrm>
            <a:off x="3659273" y="2244304"/>
            <a:ext cx="275717"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cs typeface="Arial" panose="020B0604020202020204" pitchFamily="34" charset="0"/>
              </a:rPr>
              <a:t>Sprint 1</a:t>
            </a:r>
            <a:endParaRPr lang="pt-BR" sz="700" b="1" dirty="0">
              <a:solidFill>
                <a:prstClr val="black"/>
              </a:solidFill>
              <a:latin typeface="Simplon BP Regular" pitchFamily="2" charset="0"/>
              <a:cs typeface="Arial" panose="020B0604020202020204" pitchFamily="34" charset="0"/>
            </a:endParaRPr>
          </a:p>
        </p:txBody>
      </p:sp>
      <p:sp>
        <p:nvSpPr>
          <p:cNvPr id="157" name="Estrela de 5 pontas 177"/>
          <p:cNvSpPr/>
          <p:nvPr/>
        </p:nvSpPr>
        <p:spPr>
          <a:xfrm>
            <a:off x="4653569" y="2597941"/>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58" name="CaixaDeTexto 93"/>
          <p:cNvSpPr txBox="1"/>
          <p:nvPr/>
        </p:nvSpPr>
        <p:spPr>
          <a:xfrm>
            <a:off x="4837190" y="2607459"/>
            <a:ext cx="290144"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cs typeface="Arial" panose="020B0604020202020204" pitchFamily="34" charset="0"/>
              </a:rPr>
              <a:t>Sprint 2</a:t>
            </a:r>
            <a:endParaRPr lang="pt-BR" sz="700" b="1" dirty="0">
              <a:solidFill>
                <a:prstClr val="black"/>
              </a:solidFill>
              <a:latin typeface="Simplon BP Regular" pitchFamily="2" charset="0"/>
              <a:cs typeface="Arial" panose="020B0604020202020204" pitchFamily="34" charset="0"/>
            </a:endParaRPr>
          </a:p>
        </p:txBody>
      </p:sp>
      <p:sp>
        <p:nvSpPr>
          <p:cNvPr id="159" name="Estrela de 5 pontas 177"/>
          <p:cNvSpPr/>
          <p:nvPr/>
        </p:nvSpPr>
        <p:spPr>
          <a:xfrm>
            <a:off x="5018904" y="3343091"/>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0" name="CaixaDeTexto 93"/>
          <p:cNvSpPr txBox="1"/>
          <p:nvPr/>
        </p:nvSpPr>
        <p:spPr>
          <a:xfrm>
            <a:off x="5204829" y="3377209"/>
            <a:ext cx="275717"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cs typeface="Arial" panose="020B0604020202020204" pitchFamily="34" charset="0"/>
              </a:rPr>
              <a:t>Sprint 1</a:t>
            </a:r>
            <a:endParaRPr lang="pt-BR" sz="700" b="1" dirty="0">
              <a:solidFill>
                <a:prstClr val="black"/>
              </a:solidFill>
              <a:latin typeface="Simplon BP Regular" pitchFamily="2" charset="0"/>
              <a:cs typeface="Arial" panose="020B0604020202020204" pitchFamily="34" charset="0"/>
            </a:endParaRPr>
          </a:p>
        </p:txBody>
      </p:sp>
      <p:sp>
        <p:nvSpPr>
          <p:cNvPr id="161" name="Estrela de 5 pontas 177"/>
          <p:cNvSpPr/>
          <p:nvPr/>
        </p:nvSpPr>
        <p:spPr>
          <a:xfrm>
            <a:off x="5574935" y="3707347"/>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2" name="CaixaDeTexto 93"/>
          <p:cNvSpPr txBox="1"/>
          <p:nvPr/>
        </p:nvSpPr>
        <p:spPr>
          <a:xfrm>
            <a:off x="5751947" y="3745076"/>
            <a:ext cx="290144"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cs typeface="Arial" panose="020B0604020202020204" pitchFamily="34" charset="0"/>
              </a:rPr>
              <a:t>Sprint 2</a:t>
            </a:r>
            <a:endParaRPr lang="pt-BR" sz="700" b="1" dirty="0">
              <a:solidFill>
                <a:prstClr val="black"/>
              </a:solidFill>
              <a:latin typeface="Simplon BP Regular" pitchFamily="2" charset="0"/>
              <a:cs typeface="Arial" panose="020B0604020202020204" pitchFamily="34" charset="0"/>
            </a:endParaRPr>
          </a:p>
        </p:txBody>
      </p:sp>
      <p:sp>
        <p:nvSpPr>
          <p:cNvPr id="163" name="Estrela de 5 pontas 177"/>
          <p:cNvSpPr/>
          <p:nvPr/>
        </p:nvSpPr>
        <p:spPr>
          <a:xfrm>
            <a:off x="6248888" y="4127618"/>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4" name="CaixaDeTexto 93"/>
          <p:cNvSpPr txBox="1"/>
          <p:nvPr/>
        </p:nvSpPr>
        <p:spPr>
          <a:xfrm>
            <a:off x="6408962" y="4144538"/>
            <a:ext cx="291747"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cs typeface="Arial" panose="020B0604020202020204" pitchFamily="34" charset="0"/>
              </a:rPr>
              <a:t>Sprint 3</a:t>
            </a:r>
            <a:endParaRPr lang="pt-BR" sz="700" b="1" dirty="0">
              <a:solidFill>
                <a:prstClr val="black"/>
              </a:solidFill>
              <a:latin typeface="Simplon BP Regular" pitchFamily="2" charset="0"/>
              <a:cs typeface="Arial" panose="020B0604020202020204" pitchFamily="34" charset="0"/>
            </a:endParaRPr>
          </a:p>
        </p:txBody>
      </p:sp>
      <p:sp>
        <p:nvSpPr>
          <p:cNvPr id="165" name="Estrela de 5 pontas 177"/>
          <p:cNvSpPr/>
          <p:nvPr/>
        </p:nvSpPr>
        <p:spPr>
          <a:xfrm>
            <a:off x="6427206" y="2697557"/>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6" name="CaixaDeTexto 93"/>
          <p:cNvSpPr txBox="1"/>
          <p:nvPr/>
        </p:nvSpPr>
        <p:spPr>
          <a:xfrm>
            <a:off x="8076215" y="4321420"/>
            <a:ext cx="445635"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a:solidFill>
                  <a:prstClr val="black"/>
                </a:solidFill>
                <a:latin typeface="Simplon BP Regular" pitchFamily="2" charset="0"/>
                <a:cs typeface="Arial" panose="020B0604020202020204" pitchFamily="34" charset="0"/>
              </a:rPr>
              <a:t>PRD</a:t>
            </a:r>
            <a:r>
              <a:rPr lang="pt-BR" sz="700" b="1" dirty="0" smtClean="0">
                <a:solidFill>
                  <a:prstClr val="black"/>
                </a:solidFill>
                <a:latin typeface="Simplon BP Regular" pitchFamily="2" charset="0"/>
                <a:ea typeface="Simplon BP Light" charset="0"/>
                <a:cs typeface="Simplon BP Light" charset="0"/>
              </a:rPr>
              <a:t> </a:t>
            </a:r>
            <a:r>
              <a:rPr lang="pt-BR" sz="700" b="1" dirty="0" err="1">
                <a:solidFill>
                  <a:prstClr val="black"/>
                </a:solidFill>
                <a:latin typeface="Simplon BP Regular" pitchFamily="2" charset="0"/>
                <a:cs typeface="Arial" panose="020B0604020202020204" pitchFamily="34" charset="0"/>
              </a:rPr>
              <a:t>Rollout</a:t>
            </a:r>
            <a:endParaRPr lang="pt-BR" sz="700" b="1" dirty="0">
              <a:solidFill>
                <a:prstClr val="black"/>
              </a:solidFill>
              <a:latin typeface="Simplon BP Regular" pitchFamily="2" charset="0"/>
              <a:cs typeface="Arial" panose="020B0604020202020204" pitchFamily="34" charset="0"/>
            </a:endParaRPr>
          </a:p>
        </p:txBody>
      </p:sp>
      <p:sp>
        <p:nvSpPr>
          <p:cNvPr id="167" name="Estrela de 5 pontas 177"/>
          <p:cNvSpPr/>
          <p:nvPr/>
        </p:nvSpPr>
        <p:spPr>
          <a:xfrm>
            <a:off x="2306737" y="1804910"/>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68" name="CaixaDeTexto 93"/>
          <p:cNvSpPr txBox="1"/>
          <p:nvPr/>
        </p:nvSpPr>
        <p:spPr>
          <a:xfrm>
            <a:off x="2462145" y="1857186"/>
            <a:ext cx="1612621" cy="107722"/>
          </a:xfrm>
          <a:prstGeom prst="rect">
            <a:avLst/>
          </a:prstGeom>
          <a:noFill/>
        </p:spPr>
        <p:txBody>
          <a:bodyPr wrap="non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cs typeface="Arial" panose="020B0604020202020204" pitchFamily="34" charset="0"/>
              </a:rPr>
              <a:t>Elaborar Cronograma de Desenvolvimento</a:t>
            </a:r>
            <a:endParaRPr lang="pt-BR" sz="700" b="1" dirty="0">
              <a:solidFill>
                <a:prstClr val="black"/>
              </a:solidFill>
              <a:latin typeface="Simplon BP Regular" pitchFamily="2" charset="0"/>
              <a:cs typeface="Arial" panose="020B0604020202020204" pitchFamily="34" charset="0"/>
            </a:endParaRPr>
          </a:p>
        </p:txBody>
      </p:sp>
      <p:sp>
        <p:nvSpPr>
          <p:cNvPr id="169" name="Estrela de 5 pontas 181"/>
          <p:cNvSpPr/>
          <p:nvPr/>
        </p:nvSpPr>
        <p:spPr>
          <a:xfrm>
            <a:off x="1703515" y="1425186"/>
            <a:ext cx="155865" cy="143692"/>
          </a:xfrm>
          <a:prstGeom prst="diamond">
            <a:avLst/>
          </a:prstGeom>
          <a:solidFill>
            <a:srgbClr val="FF0000"/>
          </a:solidFill>
          <a:ln w="12700">
            <a:solidFill>
              <a:srgbClr val="4D4D4D"/>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sp>
        <p:nvSpPr>
          <p:cNvPr id="170" name="Pentágono 40"/>
          <p:cNvSpPr/>
          <p:nvPr/>
        </p:nvSpPr>
        <p:spPr>
          <a:xfrm>
            <a:off x="5980996" y="2667495"/>
            <a:ext cx="432000"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TRG</a:t>
            </a:r>
          </a:p>
        </p:txBody>
      </p:sp>
      <p:sp>
        <p:nvSpPr>
          <p:cNvPr id="171" name="Pentágono 40"/>
          <p:cNvSpPr/>
          <p:nvPr/>
        </p:nvSpPr>
        <p:spPr>
          <a:xfrm>
            <a:off x="7556761" y="4241994"/>
            <a:ext cx="360000" cy="216000"/>
          </a:xfrm>
          <a:prstGeom prst="homePlate">
            <a:avLst/>
          </a:prstGeom>
          <a:solidFill>
            <a:srgbClr val="A02BFF"/>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bg1"/>
                </a:solidFill>
                <a:latin typeface="Simplon BP Regular" pitchFamily="2" charset="0"/>
                <a:cs typeface="Arial" panose="020B0604020202020204" pitchFamily="34" charset="0"/>
              </a:rPr>
              <a:t>TRG</a:t>
            </a:r>
          </a:p>
        </p:txBody>
      </p:sp>
      <p:sp>
        <p:nvSpPr>
          <p:cNvPr id="172" name="Estrela de 5 pontas 177"/>
          <p:cNvSpPr/>
          <p:nvPr/>
        </p:nvSpPr>
        <p:spPr>
          <a:xfrm>
            <a:off x="7861940" y="4291258"/>
            <a:ext cx="155865" cy="143692"/>
          </a:xfrm>
          <a:prstGeom prst="diamond">
            <a:avLst/>
          </a:prstGeom>
          <a:solidFill>
            <a:srgbClr val="00D318"/>
          </a:solidFill>
          <a:ln w="12700">
            <a:solidFill>
              <a:srgbClr val="4D4D4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endParaRPr lang="pt-BR" sz="700" kern="0" dirty="0" err="1">
              <a:solidFill>
                <a:schemeClr val="tx1"/>
              </a:solidFill>
              <a:latin typeface="Arial" panose="020B0604020202020204" pitchFamily="34" charset="0"/>
              <a:cs typeface="Arial" panose="020B0604020202020204" pitchFamily="34" charset="0"/>
            </a:endParaRPr>
          </a:p>
        </p:txBody>
      </p:sp>
      <p:grpSp>
        <p:nvGrpSpPr>
          <p:cNvPr id="173" name="Grupo 201"/>
          <p:cNvGrpSpPr/>
          <p:nvPr/>
        </p:nvGrpSpPr>
        <p:grpSpPr>
          <a:xfrm>
            <a:off x="1742366" y="1037317"/>
            <a:ext cx="252000" cy="3744000"/>
            <a:chOff x="-5" y="0"/>
            <a:chExt cx="3602929" cy="1680810"/>
          </a:xfrm>
        </p:grpSpPr>
        <p:sp>
          <p:nvSpPr>
            <p:cNvPr id="174" name="Oval 129"/>
            <p:cNvSpPr>
              <a:spLocks noChangeArrowheads="1"/>
            </p:cNvSpPr>
            <p:nvPr/>
          </p:nvSpPr>
          <p:spPr bwMode="auto">
            <a:xfrm>
              <a:off x="-5" y="0"/>
              <a:ext cx="3602929" cy="112583"/>
            </a:xfrm>
            <a:prstGeom prst="ellipse">
              <a:avLst/>
            </a:prstGeom>
            <a:noFill/>
            <a:ln w="19050" algn="ctr">
              <a:solidFill>
                <a:schemeClr val="tx1"/>
              </a:solidFill>
              <a:round/>
              <a:headEnd/>
              <a:tailEnd/>
            </a:ln>
          </p:spPr>
          <p:txBody>
            <a:bodyPr wrap="square" lIns="90000" tIns="46800" rIns="90000" bIns="4680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fontAlgn="auto">
                <a:spcBef>
                  <a:spcPts val="0"/>
                </a:spcBef>
                <a:spcAft>
                  <a:spcPts val="0"/>
                </a:spcAft>
              </a:pPr>
              <a:endParaRPr lang="pt-PT">
                <a:solidFill>
                  <a:prstClr val="black"/>
                </a:solidFill>
                <a:latin typeface="Simplon BP Regular" pitchFamily="2" charset="0"/>
                <a:ea typeface="Simplon BP Light" charset="0"/>
                <a:cs typeface="Simplon BP Light" charset="0"/>
              </a:endParaRPr>
            </a:p>
          </p:txBody>
        </p:sp>
        <p:sp>
          <p:nvSpPr>
            <p:cNvPr id="175" name="Line 128"/>
            <p:cNvSpPr>
              <a:spLocks noChangeShapeType="1"/>
            </p:cNvSpPr>
            <p:nvPr/>
          </p:nvSpPr>
          <p:spPr bwMode="auto">
            <a:xfrm flipV="1">
              <a:off x="1753649" y="117414"/>
              <a:ext cx="15202" cy="15633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fontAlgn="auto">
                <a:spcBef>
                  <a:spcPts val="0"/>
                </a:spcBef>
                <a:spcAft>
                  <a:spcPts val="0"/>
                </a:spcAft>
              </a:pPr>
              <a:endParaRPr lang="pt-BR">
                <a:solidFill>
                  <a:prstClr val="black"/>
                </a:solidFill>
                <a:latin typeface="Simplon BP Regular" pitchFamily="2" charset="0"/>
                <a:ea typeface="Simplon BP Light" charset="0"/>
                <a:cs typeface="Simplon BP Light" charset="0"/>
              </a:endParaRPr>
            </a:p>
          </p:txBody>
        </p:sp>
      </p:grpSp>
      <p:sp>
        <p:nvSpPr>
          <p:cNvPr id="176" name="CaixaDeTexto 168"/>
          <p:cNvSpPr txBox="1"/>
          <p:nvPr/>
        </p:nvSpPr>
        <p:spPr>
          <a:xfrm>
            <a:off x="699936" y="2361307"/>
            <a:ext cx="1261052" cy="107722"/>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pt-BR" sz="700" b="1" dirty="0" smtClean="0">
                <a:solidFill>
                  <a:prstClr val="black"/>
                </a:solidFill>
                <a:latin typeface="Simplon BP Regular" pitchFamily="2" charset="0"/>
                <a:cs typeface="Arial" panose="020B0604020202020204" pitchFamily="34" charset="0"/>
              </a:rPr>
              <a:t>Em planej. ME Legados</a:t>
            </a:r>
            <a:endParaRPr lang="pt-BR" sz="700" b="1" dirty="0">
              <a:solidFill>
                <a:prstClr val="black"/>
              </a:solidFill>
              <a:latin typeface="Simplon BP Regular" pitchFamily="2" charset="0"/>
              <a:cs typeface="Arial" panose="020B0604020202020204" pitchFamily="34" charset="0"/>
            </a:endParaRPr>
          </a:p>
        </p:txBody>
      </p:sp>
      <p:sp>
        <p:nvSpPr>
          <p:cNvPr id="177" name="Pentágono 40"/>
          <p:cNvSpPr/>
          <p:nvPr/>
        </p:nvSpPr>
        <p:spPr>
          <a:xfrm>
            <a:off x="1171170" y="2048989"/>
            <a:ext cx="681509" cy="216000"/>
          </a:xfrm>
          <a:prstGeom prst="homePlate">
            <a:avLst/>
          </a:prstGeom>
          <a:solidFill>
            <a:srgbClr val="439E9F">
              <a:alpha val="45882"/>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fontAlgn="auto">
              <a:spcBef>
                <a:spcPts val="0"/>
              </a:spcBef>
              <a:spcAft>
                <a:spcPts val="0"/>
              </a:spcAft>
            </a:pPr>
            <a:endParaRPr lang="pt-BR" sz="800" b="1" dirty="0">
              <a:solidFill>
                <a:prstClr val="white"/>
              </a:solidFill>
              <a:latin typeface="Simplon BP Regular" pitchFamily="2" charset="0"/>
              <a:cs typeface="Arial" panose="020B0604020202020204" pitchFamily="34" charset="0"/>
            </a:endParaRPr>
          </a:p>
        </p:txBody>
      </p:sp>
      <p:sp>
        <p:nvSpPr>
          <p:cNvPr id="178" name="Pentágono 40"/>
          <p:cNvSpPr/>
          <p:nvPr/>
        </p:nvSpPr>
        <p:spPr>
          <a:xfrm>
            <a:off x="968157" y="2048989"/>
            <a:ext cx="681509" cy="216000"/>
          </a:xfrm>
          <a:prstGeom prst="homePlate">
            <a:avLst/>
          </a:prstGeom>
          <a:solidFill>
            <a:srgbClr val="00CE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rtlCol="0" anchor="ctr" anchorCtr="0" compatLnSpc="1">
            <a:prstTxWarp prst="textNoShape">
              <a:avLst/>
            </a:prstTxWarp>
          </a:bodyPr>
          <a:lstStyle/>
          <a:p>
            <a:pPr algn="ctr" defTabSz="914400" eaLnBrk="0" fontAlgn="base" hangingPunct="0">
              <a:spcBef>
                <a:spcPct val="0"/>
              </a:spcBef>
              <a:spcAft>
                <a:spcPct val="0"/>
              </a:spcAft>
            </a:pPr>
            <a:r>
              <a:rPr lang="pt-BR" sz="700" b="1" kern="0" dirty="0">
                <a:solidFill>
                  <a:schemeClr val="tx1"/>
                </a:solidFill>
                <a:latin typeface="Simplon BP Regular" pitchFamily="2" charset="0"/>
                <a:cs typeface="Arial" panose="020B0604020202020204" pitchFamily="34" charset="0"/>
              </a:rPr>
              <a:t>ME</a:t>
            </a:r>
          </a:p>
        </p:txBody>
      </p:sp>
      <p:sp>
        <p:nvSpPr>
          <p:cNvPr id="179" name="Rectangle 62"/>
          <p:cNvSpPr>
            <a:spLocks noChangeArrowheads="1"/>
          </p:cNvSpPr>
          <p:nvPr/>
        </p:nvSpPr>
        <p:spPr bwMode="auto">
          <a:xfrm>
            <a:off x="966996" y="2205527"/>
            <a:ext cx="720000" cy="94594"/>
          </a:xfrm>
          <a:prstGeom prst="rect">
            <a:avLst/>
          </a:prstGeom>
          <a:solidFill>
            <a:schemeClr val="tx1"/>
          </a:solidFill>
          <a:ln>
            <a:noFill/>
          </a:ln>
          <a:extLst/>
        </p:spPr>
        <p:txBody>
          <a:bodyPr vert="horz" wrap="square" lIns="91440" tIns="45720" rIns="91440" bIns="4572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auto">
              <a:spcBef>
                <a:spcPts val="0"/>
              </a:spcBef>
              <a:spcAft>
                <a:spcPts val="0"/>
              </a:spcAft>
            </a:pPr>
            <a:r>
              <a:rPr lang="pt-BR" sz="400" dirty="0" smtClean="0">
                <a:solidFill>
                  <a:prstClr val="white"/>
                </a:solidFill>
                <a:latin typeface="Simplon BP Regular" pitchFamily="2" charset="0"/>
                <a:ea typeface="Simplon BP Light" charset="0"/>
                <a:cs typeface="Simplon BP Light" charset="0"/>
              </a:rPr>
              <a:t>57%</a:t>
            </a:r>
            <a:endParaRPr lang="pt-BR" sz="400" dirty="0">
              <a:solidFill>
                <a:prstClr val="white"/>
              </a:solidFill>
              <a:latin typeface="Simplon BP Regular" pitchFamily="2" charset="0"/>
              <a:ea typeface="Simplon BP Light" charset="0"/>
              <a:cs typeface="Simplon BP Light" charset="0"/>
            </a:endParaRPr>
          </a:p>
        </p:txBody>
      </p:sp>
      <p:sp>
        <p:nvSpPr>
          <p:cNvPr id="2" name="Título 1"/>
          <p:cNvSpPr>
            <a:spLocks noGrp="1"/>
          </p:cNvSpPr>
          <p:nvPr>
            <p:ph type="title"/>
          </p:nvPr>
        </p:nvSpPr>
        <p:spPr/>
        <p:txBody>
          <a:bodyPr vert="horz" lIns="0" tIns="0" rIns="0" bIns="0" rtlCol="0" anchor="t">
            <a:noAutofit/>
          </a:bodyPr>
          <a:lstStyle/>
          <a:p>
            <a:r>
              <a:rPr lang="pt-BR" sz="3200" dirty="0" smtClean="0"/>
              <a:t>Macro cronograma</a:t>
            </a:r>
            <a:endParaRPr lang="pt-BR" sz="3200" dirty="0"/>
          </a:p>
        </p:txBody>
      </p:sp>
      <p:sp>
        <p:nvSpPr>
          <p:cNvPr id="60" name="CaixaDeTexto 14"/>
          <p:cNvSpPr txBox="1">
            <a:spLocks noChangeArrowheads="1"/>
          </p:cNvSpPr>
          <p:nvPr/>
        </p:nvSpPr>
        <p:spPr bwMode="auto">
          <a:xfrm rot="19351291">
            <a:off x="7208827" y="1044034"/>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spTree>
    <p:extLst>
      <p:ext uri="{BB962C8B-B14F-4D97-AF65-F5344CB8AC3E}">
        <p14:creationId xmlns:p14="http://schemas.microsoft.com/office/powerpoint/2010/main" val="52882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425" y="257370"/>
            <a:ext cx="8207375" cy="712800"/>
          </a:xfrm>
        </p:spPr>
        <p:txBody>
          <a:bodyPr vert="horz" lIns="0" tIns="0" rIns="0" bIns="0" rtlCol="0" anchor="t">
            <a:noAutofit/>
          </a:bodyPr>
          <a:lstStyle/>
          <a:p>
            <a:r>
              <a:rPr lang="pt-BR" sz="3200" dirty="0" smtClean="0"/>
              <a:t>Contatos</a:t>
            </a:r>
            <a:endParaRPr lang="pt-BR" sz="3200" dirty="0"/>
          </a:p>
        </p:txBody>
      </p:sp>
      <p:sp>
        <p:nvSpPr>
          <p:cNvPr id="28" name="Footer Placeholder 2"/>
          <p:cNvSpPr txBox="1">
            <a:spLocks/>
          </p:cNvSpPr>
          <p:nvPr/>
        </p:nvSpPr>
        <p:spPr>
          <a:xfrm>
            <a:off x="457199" y="4876006"/>
            <a:ext cx="7787207" cy="2159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pt-BR" sz="1050" dirty="0" smtClean="0">
                <a:solidFill>
                  <a:prstClr val="black"/>
                </a:solidFill>
                <a:latin typeface="Simplon BP Regular" pitchFamily="2" charset="0"/>
              </a:rPr>
              <a:t>MATERIAL CONFIDENCIAL  |  SLIDE Nº</a:t>
            </a:r>
            <a:endParaRPr lang="pt-BR" sz="1050" dirty="0">
              <a:solidFill>
                <a:prstClr val="black"/>
              </a:solidFill>
              <a:latin typeface="Simplon BP Regular" pitchFamily="2" charset="0"/>
            </a:endParaRPr>
          </a:p>
        </p:txBody>
      </p:sp>
      <p:sp>
        <p:nvSpPr>
          <p:cNvPr id="52" name="Slide Number Placeholder 3"/>
          <p:cNvSpPr txBox="1">
            <a:spLocks/>
          </p:cNvSpPr>
          <p:nvPr/>
        </p:nvSpPr>
        <p:spPr>
          <a:xfrm>
            <a:off x="8244408" y="4876006"/>
            <a:ext cx="442392" cy="21599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881BE11-8458-45F7-B08D-AB707DBAB8ED}" type="slidenum">
              <a:rPr lang="pt-BR" sz="1050" smtClean="0">
                <a:solidFill>
                  <a:prstClr val="black"/>
                </a:solidFill>
                <a:latin typeface="Simplon BP Regular" pitchFamily="2" charset="0"/>
              </a:rPr>
              <a:pPr algn="r"/>
              <a:t>16</a:t>
            </a:fld>
            <a:endParaRPr lang="pt-BR" sz="1050" dirty="0">
              <a:solidFill>
                <a:prstClr val="black"/>
              </a:solidFill>
              <a:latin typeface="Simplon BP Regular" pitchFamily="2" charset="0"/>
            </a:endParaRPr>
          </a:p>
        </p:txBody>
      </p:sp>
      <p:graphicFrame>
        <p:nvGraphicFramePr>
          <p:cNvPr id="7" name="Tabela 6"/>
          <p:cNvGraphicFramePr>
            <a:graphicFrameLocks noGrp="1"/>
          </p:cNvGraphicFramePr>
          <p:nvPr>
            <p:extLst>
              <p:ext uri="{D42A27DB-BD31-4B8C-83A1-F6EECF244321}">
                <p14:modId xmlns:p14="http://schemas.microsoft.com/office/powerpoint/2010/main" val="1525589318"/>
              </p:ext>
            </p:extLst>
          </p:nvPr>
        </p:nvGraphicFramePr>
        <p:xfrm>
          <a:off x="475436" y="1059582"/>
          <a:ext cx="7391401" cy="2066925"/>
        </p:xfrm>
        <a:graphic>
          <a:graphicData uri="http://schemas.openxmlformats.org/drawingml/2006/table">
            <a:tbl>
              <a:tblPr>
                <a:tableStyleId>{E8B1032C-EA38-4F05-BA0D-38AFFFC7BED3}</a:tableStyleId>
              </a:tblPr>
              <a:tblGrid>
                <a:gridCol w="1742327"/>
                <a:gridCol w="2056517"/>
                <a:gridCol w="2183462"/>
                <a:gridCol w="1409095"/>
              </a:tblGrid>
              <a:tr h="257175">
                <a:tc>
                  <a:txBody>
                    <a:bodyPr/>
                    <a:lstStyle/>
                    <a:p>
                      <a:pPr algn="ctr" rtl="0" fontAlgn="ctr"/>
                      <a:r>
                        <a:rPr lang="pt-BR" sz="1100" b="1" u="none" strike="noStrike" dirty="0">
                          <a:effectLst/>
                          <a:latin typeface="Simplon BP Regular" pitchFamily="2" charset="0"/>
                        </a:rPr>
                        <a:t>Nome</a:t>
                      </a:r>
                      <a:endParaRPr lang="pt-BR" sz="1100" b="1"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a:effectLst/>
                          <a:latin typeface="Simplon BP Regular" pitchFamily="2" charset="0"/>
                        </a:rPr>
                        <a:t>Função no Projeto</a:t>
                      </a:r>
                      <a:endParaRPr lang="pt-BR" sz="1100" b="1"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a:effectLst/>
                          <a:latin typeface="Simplon BP Regular" pitchFamily="2" charset="0"/>
                        </a:rPr>
                        <a:t>Email</a:t>
                      </a:r>
                      <a:endParaRPr lang="pt-BR" sz="1100" b="1"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c>
                  <a:txBody>
                    <a:bodyPr/>
                    <a:lstStyle/>
                    <a:p>
                      <a:pPr algn="ctr" rtl="0" fontAlgn="ctr"/>
                      <a:r>
                        <a:rPr lang="pt-BR" sz="1100" b="1" u="none" strike="noStrike" dirty="0">
                          <a:effectLst/>
                          <a:latin typeface="Simplon BP Regular" pitchFamily="2" charset="0"/>
                        </a:rPr>
                        <a:t>Telefone</a:t>
                      </a:r>
                      <a:endParaRPr lang="pt-BR" sz="1100" b="1"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D170"/>
                    </a:solidFill>
                  </a:tcPr>
                </a:tc>
              </a:tr>
              <a:tr h="180975">
                <a:tc>
                  <a:txBody>
                    <a:bodyPr/>
                    <a:lstStyle/>
                    <a:p>
                      <a:pPr algn="l" rtl="0" fontAlgn="ctr"/>
                      <a:r>
                        <a:rPr lang="pt-BR" sz="1100" b="0" u="none" strike="noStrike" dirty="0" smtClean="0">
                          <a:effectLst/>
                          <a:latin typeface="Simplon BP Regular" pitchFamily="2" charset="0"/>
                        </a:rPr>
                        <a:t>nome</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pt-BR" sz="1100" b="0" u="none" strike="noStrike" dirty="0" smtClean="0">
                          <a:effectLst/>
                          <a:latin typeface="Simplon BP Regular" pitchFamily="2" charset="0"/>
                        </a:rPr>
                        <a:t>GP</a:t>
                      </a: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u="sng" strike="noStrike" dirty="0" smtClean="0">
                          <a:effectLst/>
                          <a:latin typeface="Simplon BP Regular" pitchFamily="2" charset="0"/>
                        </a:rPr>
                        <a:t>nome@oi.net.br</a:t>
                      </a: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1100" b="0" u="none" strike="noStrike" dirty="0" smtClean="0">
                          <a:effectLst/>
                          <a:latin typeface="Simplon BP Regular" pitchFamily="2" charset="0"/>
                        </a:rPr>
                        <a:t>21</a:t>
                      </a:r>
                      <a:r>
                        <a:rPr lang="pt-BR" sz="1100" b="0" u="none" strike="noStrike" baseline="0" dirty="0" smtClean="0">
                          <a:effectLst/>
                          <a:latin typeface="Simplon BP Regular" pitchFamily="2" charset="0"/>
                        </a:rPr>
                        <a:t> 9xxxx-xxxx</a:t>
                      </a: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algn="l" rtl="0" fontAlgn="ctr"/>
                      <a:endParaRPr lang="pt-BR" sz="1100" b="0" i="0" u="none" strike="noStrike" dirty="0">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pt-BR" sz="1100" b="0" i="0" u="none" strike="noStrike">
                        <a:solidFill>
                          <a:srgbClr val="000000"/>
                        </a:solidFill>
                        <a:effectLst/>
                        <a:latin typeface="Simplon BP Regular" pitchFamily="2" charset="0"/>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sng" strike="noStrike" dirty="0">
                        <a:solidFill>
                          <a:srgbClr val="0563C1"/>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pt-BR" sz="1100" b="0" i="0" u="none" strike="noStrike" dirty="0">
                        <a:solidFill>
                          <a:srgbClr val="000000"/>
                        </a:solidFill>
                        <a:effectLst/>
                        <a:latin typeface="Simplon BP Regular" pitchFamily="2"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93851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governança</a:t>
            </a:r>
            <a:endParaRPr lang="en-US" dirty="0"/>
          </a:p>
        </p:txBody>
      </p:sp>
    </p:spTree>
    <p:extLst>
      <p:ext uri="{BB962C8B-B14F-4D97-AF65-F5344CB8AC3E}">
        <p14:creationId xmlns:p14="http://schemas.microsoft.com/office/powerpoint/2010/main" val="3035881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CRONOGRAMA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18</a:t>
            </a:fld>
            <a:endParaRPr lang="pt-BR" dirty="0"/>
          </a:p>
        </p:txBody>
      </p:sp>
      <p:sp>
        <p:nvSpPr>
          <p:cNvPr id="8" name="Retângulo 7"/>
          <p:cNvSpPr/>
          <p:nvPr/>
        </p:nvSpPr>
        <p:spPr>
          <a:xfrm>
            <a:off x="446400" y="1058400"/>
            <a:ext cx="8211600" cy="314547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altera? </a:t>
            </a:r>
            <a:r>
              <a:rPr lang="pt-BR" sz="1200" dirty="0" smtClean="0">
                <a:solidFill>
                  <a:prstClr val="black"/>
                </a:solidFill>
                <a:latin typeface="Simplon BP Regular" pitchFamily="2" charset="0"/>
              </a:rPr>
              <a:t>PMO (o </a:t>
            </a:r>
            <a:r>
              <a:rPr lang="pt-BR" sz="1200" dirty="0">
                <a:solidFill>
                  <a:prstClr val="black"/>
                </a:solidFill>
                <a:latin typeface="Simplon BP Regular" pitchFamily="2" charset="0"/>
              </a:rPr>
              <a:t>cronograma do Projeto deve ser consolidado e único por </a:t>
            </a:r>
            <a:r>
              <a:rPr lang="pt-BR" sz="1200" dirty="0" smtClean="0">
                <a:solidFill>
                  <a:prstClr val="black"/>
                </a:solidFill>
                <a:latin typeface="Simplon BP Regular" pitchFamily="2" charset="0"/>
              </a:rPr>
              <a:t>Projeto). </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Em </a:t>
            </a:r>
            <a:r>
              <a:rPr lang="pt-BR" sz="1200" b="1" dirty="0">
                <a:solidFill>
                  <a:prstClr val="black"/>
                </a:solidFill>
                <a:latin typeface="Simplon BP Regular" pitchFamily="2" charset="0"/>
              </a:rPr>
              <a:t>qual Ferramenta? </a:t>
            </a:r>
            <a:r>
              <a:rPr lang="pt-BR" sz="1200" dirty="0">
                <a:solidFill>
                  <a:prstClr val="black"/>
                </a:solidFill>
                <a:latin typeface="Simplon BP Regular" pitchFamily="2" charset="0"/>
              </a:rPr>
              <a:t>Todos os cronogramas devem estar publicados no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 Para cada projeto um fluxo de comunicação deve ser estabelecido visando um melhor alinhamento entre líderes e responsáveis por atividades</a:t>
            </a:r>
            <a:r>
              <a:rPr lang="pt-BR" sz="1200" dirty="0" smtClean="0">
                <a:solidFill>
                  <a:prstClr val="black"/>
                </a:solidFill>
                <a:latin typeface="Simplon BP Regular" pitchFamily="2" charset="0"/>
              </a:rPr>
              <a:t>.</a:t>
            </a:r>
            <a:r>
              <a:rPr lang="pt-BR" altLang="pt-BR" sz="1200" dirty="0" smtClean="0">
                <a:solidFill>
                  <a:prstClr val="black"/>
                </a:solidFill>
                <a:latin typeface="Simplon BP Regular" pitchFamily="2" charset="0"/>
              </a:rPr>
              <a:t> </a:t>
            </a:r>
            <a:r>
              <a:rPr lang="pt-BR" altLang="pt-BR" sz="1200" dirty="0">
                <a:solidFill>
                  <a:prstClr val="black"/>
                </a:solidFill>
                <a:latin typeface="Simplon BP Regular" pitchFamily="2" charset="0"/>
              </a:rPr>
              <a:t>Desvios serão analisados em conjunto durante a reunião semanal de </a:t>
            </a:r>
            <a:r>
              <a:rPr lang="pt-BR" altLang="pt-BR" sz="1200" dirty="0" smtClean="0">
                <a:solidFill>
                  <a:prstClr val="black"/>
                </a:solidFill>
                <a:latin typeface="Simplon BP Regular" pitchFamily="2" charset="0"/>
              </a:rPr>
              <a:t>status.</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Semanalmente, a evolução e desvios no planejamento devem ser  reportados nas reuniões de Core Team ou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pelo GP.</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endParaRPr lang="pt-BR" sz="1200" b="1"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acompanhamento dos planos </a:t>
            </a:r>
            <a:r>
              <a:rPr lang="pt-BR" sz="1200" dirty="0">
                <a:solidFill>
                  <a:prstClr val="black"/>
                </a:solidFill>
                <a:latin typeface="Simplon BP Regular" pitchFamily="2" charset="0"/>
              </a:rPr>
              <a:t>de </a:t>
            </a:r>
            <a:r>
              <a:rPr lang="pt-BR" sz="1200" dirty="0" smtClean="0">
                <a:solidFill>
                  <a:prstClr val="black"/>
                </a:solidFill>
                <a:latin typeface="Simplon BP Regular" pitchFamily="2" charset="0"/>
              </a:rPr>
              <a:t>trabalho de cada frente é de </a:t>
            </a:r>
            <a:r>
              <a:rPr lang="pt-BR" sz="1200" dirty="0">
                <a:solidFill>
                  <a:prstClr val="black"/>
                </a:solidFill>
                <a:latin typeface="Simplon BP Regular" pitchFamily="2" charset="0"/>
              </a:rPr>
              <a:t>responsabilidade dos </a:t>
            </a:r>
            <a:r>
              <a:rPr lang="pt-BR" sz="1200" dirty="0" smtClean="0">
                <a:solidFill>
                  <a:prstClr val="black"/>
                </a:solidFill>
                <a:latin typeface="Simplon BP Regular" pitchFamily="2" charset="0"/>
              </a:rPr>
              <a:t>respectivos Líderes </a:t>
            </a:r>
            <a:r>
              <a:rPr lang="pt-BR" sz="1200" dirty="0">
                <a:solidFill>
                  <a:prstClr val="black"/>
                </a:solidFill>
                <a:latin typeface="Simplon BP Regular" pitchFamily="2" charset="0"/>
              </a:rPr>
              <a:t>de Frente</a:t>
            </a:r>
          </a:p>
          <a:p>
            <a:pPr marL="355600" lvl="2"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 Consolidação e manutenção do Cronograma </a:t>
            </a:r>
            <a:r>
              <a:rPr lang="pt-BR" sz="1200" dirty="0" smtClean="0">
                <a:solidFill>
                  <a:prstClr val="black"/>
                </a:solidFill>
                <a:latin typeface="Simplon BP Regular" pitchFamily="2" charset="0"/>
              </a:rPr>
              <a:t>do </a:t>
            </a:r>
            <a:r>
              <a:rPr lang="pt-BR" sz="1200" dirty="0">
                <a:solidFill>
                  <a:prstClr val="black"/>
                </a:solidFill>
                <a:latin typeface="Simplon BP Regular" pitchFamily="2" charset="0"/>
              </a:rPr>
              <a:t>Projeto é responsabilidade do </a:t>
            </a:r>
            <a:r>
              <a:rPr lang="pt-BR" sz="1200" dirty="0" smtClean="0">
                <a:solidFill>
                  <a:prstClr val="black"/>
                </a:solidFill>
                <a:latin typeface="Simplon BP Regular" pitchFamily="2" charset="0"/>
              </a:rPr>
              <a:t>PMO.</a:t>
            </a:r>
            <a:endParaRPr lang="pt-BR" sz="1200" dirty="0">
              <a:solidFill>
                <a:prstClr val="black"/>
              </a:solidFill>
              <a:latin typeface="Simplon BP Regular" pitchFamily="2" charset="0"/>
            </a:endParaRPr>
          </a:p>
          <a:p>
            <a:pPr marL="355600" lvl="2"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andamento/desvios do cronograma </a:t>
            </a:r>
            <a:r>
              <a:rPr lang="pt-BR" sz="1200" dirty="0" smtClean="0">
                <a:solidFill>
                  <a:prstClr val="black"/>
                </a:solidFill>
                <a:latin typeface="Simplon BP Regular" pitchFamily="2" charset="0"/>
              </a:rPr>
              <a:t>serão apresentados </a:t>
            </a:r>
            <a:r>
              <a:rPr lang="pt-BR" sz="1200" dirty="0">
                <a:solidFill>
                  <a:prstClr val="black"/>
                </a:solidFill>
                <a:latin typeface="Simplon BP Regular" pitchFamily="2" charset="0"/>
              </a:rPr>
              <a:t>nas reuniões de CORE TEAM e STEERING COMMITEE. </a:t>
            </a:r>
          </a:p>
        </p:txBody>
      </p:sp>
    </p:spTree>
    <p:extLst>
      <p:ext uri="{BB962C8B-B14F-4D97-AF65-F5344CB8AC3E}">
        <p14:creationId xmlns:p14="http://schemas.microsoft.com/office/powerpoint/2010/main" val="3446158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19</a:t>
            </a:fld>
            <a:endParaRPr lang="pt-BR" dirty="0"/>
          </a:p>
        </p:txBody>
      </p:sp>
      <p:sp>
        <p:nvSpPr>
          <p:cNvPr id="8" name="Retângulo 7"/>
          <p:cNvSpPr/>
          <p:nvPr/>
        </p:nvSpPr>
        <p:spPr>
          <a:xfrm>
            <a:off x="446400" y="1058400"/>
            <a:ext cx="8211600" cy="405803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Quem altera? </a:t>
            </a:r>
            <a:r>
              <a:rPr lang="pt-BR" sz="1200" dirty="0" smtClean="0">
                <a:solidFill>
                  <a:prstClr val="black"/>
                </a:solidFill>
                <a:latin typeface="Simplon BP Regular" pitchFamily="2" charset="0"/>
              </a:rPr>
              <a:t>PMO </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Em qual Ferramenta?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a:t>
            </a:r>
            <a:r>
              <a:rPr lang="pt-BR" sz="1200" dirty="0" smtClean="0">
                <a:solidFill>
                  <a:prstClr val="black"/>
                </a:solidFill>
                <a:latin typeface="Simplon BP Regular" pitchFamily="2" charset="0"/>
              </a:rPr>
              <a:t>operacional utilizado </a:t>
            </a:r>
            <a:r>
              <a:rPr lang="pt-BR" sz="1200" dirty="0">
                <a:solidFill>
                  <a:prstClr val="black"/>
                </a:solidFill>
                <a:latin typeface="Simplon BP Regular" pitchFamily="2" charset="0"/>
              </a:rPr>
              <a:t>nas reuniões de Core Team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a:t>
            </a:r>
            <a:r>
              <a:rPr lang="pt-BR" sz="1200" dirty="0" smtClean="0">
                <a:solidFill>
                  <a:prstClr val="black"/>
                </a:solidFill>
                <a:latin typeface="Simplon BP Regular" pitchFamily="2" charset="0"/>
              </a:rPr>
              <a:t>publicado </a:t>
            </a:r>
            <a:r>
              <a:rPr lang="pt-BR" sz="1200" dirty="0">
                <a:solidFill>
                  <a:prstClr val="black"/>
                </a:solidFill>
                <a:latin typeface="Simplon BP Regular" pitchFamily="2" charset="0"/>
              </a:rPr>
              <a:t>semanalmente na ferramenta </a:t>
            </a:r>
            <a:r>
              <a:rPr lang="pt-BR" sz="1200" dirty="0" err="1" smtClean="0">
                <a:solidFill>
                  <a:prstClr val="black"/>
                </a:solidFill>
                <a:latin typeface="Simplon BP Regular" pitchFamily="2" charset="0"/>
              </a:rPr>
              <a:t>ClarityPPM</a:t>
            </a:r>
            <a:r>
              <a:rPr lang="pt-BR" sz="1200" dirty="0" smtClean="0">
                <a:solidFill>
                  <a:prstClr val="black"/>
                </a:solidFill>
                <a:latin typeface="Simplon BP Regular" pitchFamily="2" charset="0"/>
              </a:rPr>
              <a:t> </a:t>
            </a:r>
            <a:r>
              <a:rPr lang="pt-BR" sz="1200" dirty="0">
                <a:solidFill>
                  <a:prstClr val="black"/>
                </a:solidFill>
                <a:latin typeface="Simplon BP Regular" pitchFamily="2" charset="0"/>
              </a:rPr>
              <a:t>(Ferramenta de Gestão de Projetos) e apresentado nas reuniões de </a:t>
            </a:r>
            <a:r>
              <a:rPr lang="pt-BR" sz="1200" dirty="0" smtClean="0">
                <a:solidFill>
                  <a:prstClr val="black"/>
                </a:solidFill>
                <a:latin typeface="Simplon BP Regular" pitchFamily="2" charset="0"/>
              </a:rPr>
              <a:t>Core Team </a:t>
            </a:r>
            <a:r>
              <a:rPr lang="pt-BR" sz="1200" dirty="0">
                <a:solidFill>
                  <a:prstClr val="black"/>
                </a:solidFill>
                <a:latin typeface="Simplon BP Regular" pitchFamily="2" charset="0"/>
              </a:rPr>
              <a:t>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utilizando o modelo de RSE/RSO em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O </a:t>
            </a:r>
            <a:r>
              <a:rPr lang="pt-BR" sz="1200" dirty="0" err="1" smtClean="0">
                <a:solidFill>
                  <a:prstClr val="black"/>
                </a:solidFill>
                <a:latin typeface="Simplon BP Regular" pitchFamily="2" charset="0"/>
              </a:rPr>
              <a:t>ppt</a:t>
            </a:r>
            <a:r>
              <a:rPr lang="pt-BR" sz="1200" dirty="0" smtClean="0">
                <a:solidFill>
                  <a:prstClr val="black"/>
                </a:solidFill>
                <a:latin typeface="Simplon BP Regular" pitchFamily="2" charset="0"/>
              </a:rPr>
              <a:t> gerado será armazenado na área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(se houver).</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smtClean="0">
                <a:solidFill>
                  <a:prstClr val="black"/>
                </a:solidFill>
                <a:latin typeface="Simplon BP Regular" pitchFamily="2" charset="0"/>
              </a:rPr>
              <a:t>Quem </a:t>
            </a:r>
            <a:r>
              <a:rPr lang="pt-BR" sz="1200" b="1" dirty="0">
                <a:solidFill>
                  <a:prstClr val="black"/>
                </a:solidFill>
                <a:latin typeface="Simplon BP Regular" pitchFamily="2" charset="0"/>
              </a:rPr>
              <a:t>é responsável pela atualização? </a:t>
            </a:r>
            <a:r>
              <a:rPr lang="pt-BR" sz="1200" dirty="0" smtClean="0">
                <a:solidFill>
                  <a:prstClr val="black"/>
                </a:solidFill>
                <a:latin typeface="Simplon BP Regular" pitchFamily="2" charset="0"/>
              </a:rPr>
              <a:t>PMO </a:t>
            </a:r>
            <a:r>
              <a:rPr lang="pt-BR" sz="1200" dirty="0">
                <a:solidFill>
                  <a:prstClr val="black"/>
                </a:solidFill>
                <a:latin typeface="Simplon BP Regular" pitchFamily="2" charset="0"/>
              </a:rPr>
              <a:t>é responsável por consolidar todas as atualizações das frentes envolvidas no projeto</a:t>
            </a:r>
            <a:r>
              <a:rPr lang="pt-BR" sz="1200" b="1" dirty="0">
                <a:solidFill>
                  <a:prstClr val="black"/>
                </a:solidFill>
                <a:latin typeface="Simplon BP Regular" pitchFamily="2" charset="0"/>
              </a:rPr>
              <a:t>. </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Quando é reportado? Por quem? </a:t>
            </a:r>
            <a:r>
              <a:rPr lang="pt-BR" sz="1200" dirty="0">
                <a:solidFill>
                  <a:prstClr val="black"/>
                </a:solidFill>
                <a:latin typeface="Simplon BP Regular" pitchFamily="2" charset="0"/>
              </a:rPr>
              <a:t>Nas reuniões de Core </a:t>
            </a:r>
            <a:r>
              <a:rPr lang="pt-BR" sz="1200" dirty="0" smtClean="0">
                <a:solidFill>
                  <a:prstClr val="black"/>
                </a:solidFill>
                <a:latin typeface="Simplon BP Regular" pitchFamily="2" charset="0"/>
              </a:rPr>
              <a:t>Team. O </a:t>
            </a:r>
            <a:r>
              <a:rPr lang="pt-BR" sz="1200" dirty="0">
                <a:solidFill>
                  <a:prstClr val="black"/>
                </a:solidFill>
                <a:latin typeface="Simplon BP Regular" pitchFamily="2" charset="0"/>
              </a:rPr>
              <a:t>status operacional consolidado deve ser reportado pelo </a:t>
            </a:r>
            <a:r>
              <a:rPr lang="pt-BR" sz="1200" dirty="0" smtClean="0">
                <a:solidFill>
                  <a:prstClr val="black"/>
                </a:solidFill>
                <a:latin typeface="Simplon BP Regular" pitchFamily="2" charset="0"/>
              </a:rPr>
              <a:t>GP </a:t>
            </a:r>
            <a:r>
              <a:rPr lang="pt-BR" sz="1200" dirty="0">
                <a:solidFill>
                  <a:prstClr val="black"/>
                </a:solidFill>
                <a:latin typeface="Simplon BP Regular" pitchFamily="2" charset="0"/>
              </a:rPr>
              <a:t>e o status operacional detalhado de cada frente </a:t>
            </a:r>
            <a:r>
              <a:rPr lang="pt-BR" sz="1200" dirty="0" smtClean="0">
                <a:solidFill>
                  <a:prstClr val="black"/>
                </a:solidFill>
                <a:latin typeface="Simplon BP Regular" pitchFamily="2" charset="0"/>
              </a:rPr>
              <a:t>deve </a:t>
            </a:r>
            <a:r>
              <a:rPr lang="pt-BR" sz="1200" dirty="0">
                <a:solidFill>
                  <a:prstClr val="black"/>
                </a:solidFill>
                <a:latin typeface="Simplon BP Regular" pitchFamily="2" charset="0"/>
              </a:rPr>
              <a:t>ser reportado pelo líder da frente. Nas reuniões de </a:t>
            </a:r>
            <a:r>
              <a:rPr lang="pt-BR" sz="1200" dirty="0" smtClean="0">
                <a:solidFill>
                  <a:prstClr val="black"/>
                </a:solidFill>
                <a:latin typeface="Simplon BP Regular" pitchFamily="2" charset="0"/>
              </a:rPr>
              <a:t>Core Team e </a:t>
            </a:r>
            <a:r>
              <a:rPr lang="pt-BR" sz="1200" dirty="0" err="1" smtClean="0">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status executivo deve ser reportado pelo GP.</a:t>
            </a:r>
          </a:p>
          <a:p>
            <a:pPr marL="171450" lvl="1" indent="-171450">
              <a:lnSpc>
                <a:spcPct val="110000"/>
              </a:lnSpc>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Regras 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Os Líderes de cada frente devem reportar de forma estruturada os respectivos  status, utilizando o </a:t>
            </a:r>
            <a:r>
              <a:rPr lang="pt-BR" sz="1100" dirty="0" err="1">
                <a:solidFill>
                  <a:prstClr val="black"/>
                </a:solidFill>
                <a:latin typeface="Simplon BP Regular" pitchFamily="2" charset="0"/>
              </a:rPr>
              <a:t>template</a:t>
            </a:r>
            <a:r>
              <a:rPr lang="pt-BR" sz="1100" dirty="0">
                <a:solidFill>
                  <a:prstClr val="black"/>
                </a:solidFill>
                <a:latin typeface="Simplon BP Regular" pitchFamily="2" charset="0"/>
              </a:rPr>
              <a:t> padrão. Os mesmos deverão ser enviados para o PMO </a:t>
            </a:r>
            <a:r>
              <a:rPr lang="pt-BR" sz="1100" dirty="0" smtClean="0">
                <a:solidFill>
                  <a:prstClr val="black"/>
                </a:solidFill>
                <a:latin typeface="Simplon BP Regular" pitchFamily="2" charset="0"/>
              </a:rPr>
              <a:t>na data de corte definida pela Governança do Projeto.</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PMO fica responsável </a:t>
            </a:r>
            <a:r>
              <a:rPr lang="pt-BR" sz="1100" dirty="0" smtClean="0">
                <a:solidFill>
                  <a:prstClr val="black"/>
                </a:solidFill>
                <a:latin typeface="Simplon BP Regular" pitchFamily="2" charset="0"/>
              </a:rPr>
              <a:t>pelo status consolidado do Projeto </a:t>
            </a:r>
            <a:r>
              <a:rPr lang="pt-BR" sz="1100" dirty="0">
                <a:solidFill>
                  <a:prstClr val="black"/>
                </a:solidFill>
                <a:latin typeface="Simplon BP Regular" pitchFamily="2" charset="0"/>
              </a:rPr>
              <a:t>e para isso temos que:</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material de Core Team (Consolidado das Frentes de Trabalho</a:t>
            </a:r>
            <a:r>
              <a:rPr lang="pt-BR" sz="1050" dirty="0" smtClean="0">
                <a:solidFill>
                  <a:prstClr val="black"/>
                </a:solidFill>
                <a:latin typeface="Simplon BP Regular" pitchFamily="2" charset="0"/>
              </a:rPr>
              <a:t>) com base no status informado pelos Líderes de Frente</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Registrar e comunicar periodicamente o status do projeto </a:t>
            </a: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Validar previamente junto ao GP o material a ser apresentado nas reuniões de CORE TEAM e STEERING </a:t>
            </a:r>
            <a:r>
              <a:rPr lang="pt-BR" sz="1050" dirty="0" smtClean="0">
                <a:solidFill>
                  <a:prstClr val="black"/>
                </a:solidFill>
                <a:latin typeface="Simplon BP Regular" pitchFamily="2" charset="0"/>
              </a:rPr>
              <a:t>COMMITEE </a:t>
            </a:r>
            <a:endParaRPr lang="pt-BR" sz="1050" dirty="0">
              <a:solidFill>
                <a:prstClr val="black"/>
              </a:solidFill>
              <a:latin typeface="Simplon BP Regular" pitchFamily="2" charset="0"/>
            </a:endParaRPr>
          </a:p>
          <a:p>
            <a:pPr marL="623888" lvl="2" indent="-171450">
              <a:spcAft>
                <a:spcPts val="300"/>
              </a:spcAft>
              <a:buClr>
                <a:prstClr val="black"/>
              </a:buClr>
              <a:buSzPct val="120000"/>
              <a:buFont typeface="Arial" panose="020B0604020202020204" pitchFamily="34" charset="0"/>
              <a:buChar char="•"/>
            </a:pPr>
            <a:r>
              <a:rPr lang="pt-BR" sz="1050" dirty="0">
                <a:solidFill>
                  <a:prstClr val="black"/>
                </a:solidFill>
                <a:latin typeface="Simplon BP Regular" pitchFamily="2" charset="0"/>
              </a:rPr>
              <a:t>Elaborar a ata das reuniões de CORE TEAM e STEERING </a:t>
            </a:r>
            <a:r>
              <a:rPr lang="pt-BR" sz="1050" dirty="0" smtClean="0">
                <a:solidFill>
                  <a:prstClr val="black"/>
                </a:solidFill>
                <a:latin typeface="Simplon BP Regular" pitchFamily="2" charset="0"/>
              </a:rPr>
              <a:t>COMMITEE</a:t>
            </a:r>
            <a:endParaRPr lang="pt-BR" sz="1050" dirty="0">
              <a:solidFill>
                <a:prstClr val="black"/>
              </a:solidFill>
              <a:latin typeface="Simplon BP Regular" pitchFamily="2" charset="0"/>
            </a:endParaRPr>
          </a:p>
        </p:txBody>
      </p:sp>
    </p:spTree>
    <p:extLst>
      <p:ext uri="{BB962C8B-B14F-4D97-AF65-F5344CB8AC3E}">
        <p14:creationId xmlns:p14="http://schemas.microsoft.com/office/powerpoint/2010/main" val="3853004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468314" y="274639"/>
            <a:ext cx="8207374" cy="712786"/>
          </a:xfrm>
        </p:spPr>
        <p:txBody>
          <a:bodyPr/>
          <a:lstStyle/>
          <a:p>
            <a:r>
              <a:rPr lang="pt-BR" sz="3200" dirty="0" smtClean="0"/>
              <a:t>Índice</a:t>
            </a:r>
            <a:endParaRPr lang="pt-BR" sz="3200" dirty="0"/>
          </a:p>
        </p:txBody>
      </p:sp>
      <p:sp>
        <p:nvSpPr>
          <p:cNvPr id="4" name="Text Placeholder 3"/>
          <p:cNvSpPr>
            <a:spLocks noGrp="1"/>
          </p:cNvSpPr>
          <p:nvPr>
            <p:ph sz="quarter" idx="12"/>
          </p:nvPr>
        </p:nvSpPr>
        <p:spPr>
          <a:xfrm>
            <a:off x="468314" y="1131590"/>
            <a:ext cx="3887786" cy="3457574"/>
          </a:xfrm>
        </p:spPr>
        <p:txBody>
          <a:bodyPr/>
          <a:lstStyle/>
          <a:p>
            <a:r>
              <a:rPr lang="pt-BR" dirty="0"/>
              <a:t>Objetivo, necessidades e benefícios</a:t>
            </a:r>
          </a:p>
          <a:p>
            <a:r>
              <a:rPr lang="pt-BR" dirty="0"/>
              <a:t>Organograma / Apresentação do time</a:t>
            </a:r>
          </a:p>
          <a:p>
            <a:r>
              <a:rPr lang="pt-BR" dirty="0"/>
              <a:t>EAP</a:t>
            </a:r>
          </a:p>
          <a:p>
            <a:r>
              <a:rPr lang="pt-BR" dirty="0"/>
              <a:t>Escopo Funcional</a:t>
            </a:r>
          </a:p>
          <a:p>
            <a:r>
              <a:rPr lang="pt-BR" dirty="0"/>
              <a:t>Desenho da Solução</a:t>
            </a:r>
          </a:p>
          <a:p>
            <a:r>
              <a:rPr lang="pt-BR" dirty="0"/>
              <a:t>Solução de </a:t>
            </a:r>
            <a:r>
              <a:rPr lang="pt-BR" dirty="0" smtClean="0"/>
              <a:t>Infraestrutura</a:t>
            </a:r>
            <a:endParaRPr lang="pt-BR" dirty="0"/>
          </a:p>
          <a:p>
            <a:r>
              <a:rPr lang="pt-BR" dirty="0"/>
              <a:t>Solicitações de Mudança</a:t>
            </a:r>
          </a:p>
          <a:p>
            <a:r>
              <a:rPr lang="pt-BR" dirty="0"/>
              <a:t>Premissas e Restrições</a:t>
            </a:r>
          </a:p>
          <a:p>
            <a:r>
              <a:rPr lang="pt-BR" dirty="0"/>
              <a:t>Riscos Identificados</a:t>
            </a:r>
          </a:p>
          <a:p>
            <a:r>
              <a:rPr lang="pt-BR" dirty="0" smtClean="0"/>
              <a:t>Pendências</a:t>
            </a:r>
            <a:endParaRPr lang="pt-BR" dirty="0"/>
          </a:p>
          <a:p>
            <a:r>
              <a:rPr lang="pt-BR" dirty="0" smtClean="0"/>
              <a:t>Comunicação</a:t>
            </a:r>
            <a:endParaRPr lang="pt-BR" dirty="0"/>
          </a:p>
          <a:p>
            <a:r>
              <a:rPr lang="pt-BR" dirty="0"/>
              <a:t>Macro Cronograma</a:t>
            </a:r>
          </a:p>
          <a:p>
            <a:r>
              <a:rPr lang="pt-BR" dirty="0" smtClean="0"/>
              <a:t>Contatos</a:t>
            </a:r>
          </a:p>
          <a:p>
            <a:r>
              <a:rPr lang="pt-BR" dirty="0" smtClean="0"/>
              <a:t>Governança</a:t>
            </a:r>
            <a:endParaRPr lang="pt-BR" dirty="0"/>
          </a:p>
        </p:txBody>
      </p:sp>
    </p:spTree>
    <p:extLst>
      <p:ext uri="{BB962C8B-B14F-4D97-AF65-F5344CB8AC3E}">
        <p14:creationId xmlns:p14="http://schemas.microsoft.com/office/powerpoint/2010/main" val="132095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MATERIAL DE STATUS dos fornecedores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20</a:t>
            </a:fld>
            <a:endParaRPr lang="pt-BR" dirty="0"/>
          </a:p>
        </p:txBody>
      </p:sp>
      <p:sp>
        <p:nvSpPr>
          <p:cNvPr id="8" name="Retângulo 7"/>
          <p:cNvSpPr/>
          <p:nvPr/>
        </p:nvSpPr>
        <p:spPr>
          <a:xfrm>
            <a:off x="446400" y="1058400"/>
            <a:ext cx="8211600" cy="384105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O que é: </a:t>
            </a:r>
            <a:r>
              <a:rPr lang="pt-BR" sz="1100" dirty="0">
                <a:solidFill>
                  <a:prstClr val="black"/>
                </a:solidFill>
                <a:latin typeface="Simplon BP Regular" pitchFamily="2" charset="0"/>
              </a:rPr>
              <a:t>é </a:t>
            </a:r>
            <a:r>
              <a:rPr lang="pt-BR" sz="1100" dirty="0" smtClean="0">
                <a:solidFill>
                  <a:prstClr val="black"/>
                </a:solidFill>
                <a:latin typeface="Simplon BP Regular" pitchFamily="2" charset="0"/>
              </a:rPr>
              <a:t>um documento </a:t>
            </a:r>
            <a:r>
              <a:rPr lang="pt-BR" sz="1100" dirty="0">
                <a:solidFill>
                  <a:prstClr val="black"/>
                </a:solidFill>
                <a:latin typeface="Simplon BP Regular" pitchFamily="2" charset="0"/>
              </a:rPr>
              <a:t>que permite que os fornecedores reportem o andamento das atividades previstas no </a:t>
            </a:r>
            <a:r>
              <a:rPr lang="pt-BR" sz="1100" dirty="0" smtClean="0">
                <a:solidFill>
                  <a:prstClr val="black"/>
                </a:solidFill>
                <a:latin typeface="Simplon BP Regular" pitchFamily="2" charset="0"/>
              </a:rPr>
              <a:t>cronograma</a:t>
            </a:r>
            <a:r>
              <a:rPr lang="pt-BR" sz="1100" dirty="0">
                <a:solidFill>
                  <a:prstClr val="black"/>
                </a:solidFill>
                <a:latin typeface="Simplon BP Regular" pitchFamily="2" charset="0"/>
              </a:rPr>
              <a:t>, dentro do período especificado para reporte</a:t>
            </a:r>
            <a:r>
              <a:rPr lang="pt-BR" sz="1100" dirty="0" smtClean="0">
                <a:solidFill>
                  <a:prstClr val="black"/>
                </a:solidFill>
                <a:latin typeface="Simplon BP Regular" pitchFamily="2" charset="0"/>
              </a:rPr>
              <a:t>. O conteúdo deve fornecer pelo menos: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Projeto</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Atividades do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Próximos Passos – Cronograma</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err="1">
                <a:solidFill>
                  <a:prstClr val="black"/>
                </a:solidFill>
                <a:latin typeface="Simplon BP Regular" pitchFamily="2" charset="0"/>
              </a:rPr>
              <a:t>Issues</a:t>
            </a:r>
            <a:endParaRPr lang="pt-BR" sz="1100" dirty="0">
              <a:solidFill>
                <a:prstClr val="black"/>
              </a:solidFill>
              <a:latin typeface="Simplon BP Regular" pitchFamily="2" charset="0"/>
            </a:endParaRP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Riscos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Pendências</a:t>
            </a:r>
          </a:p>
          <a:p>
            <a:pPr marL="623888" lvl="1" indent="-171450">
              <a:lnSpc>
                <a:spcPct val="110000"/>
              </a:lnSpc>
              <a:spcAft>
                <a:spcPts val="600"/>
              </a:spcAft>
              <a:buClr>
                <a:prstClr val="black"/>
              </a:buClr>
              <a:buSzPct val="120000"/>
              <a:buFont typeface="Courier New" panose="02070309020205020404" pitchFamily="49" charset="0"/>
              <a:buChar char="o"/>
            </a:pPr>
            <a:r>
              <a:rPr lang="pt-BR" sz="1100" dirty="0">
                <a:solidFill>
                  <a:prstClr val="black"/>
                </a:solidFill>
                <a:latin typeface="Simplon BP Regular" pitchFamily="2" charset="0"/>
              </a:rPr>
              <a:t>Entregas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deve utilizar este modelo de reporte? </a:t>
            </a:r>
            <a:r>
              <a:rPr lang="pt-BR" sz="1100" dirty="0">
                <a:solidFill>
                  <a:prstClr val="black"/>
                </a:solidFill>
                <a:latin typeface="Simplon BP Regular" pitchFamily="2" charset="0"/>
              </a:rPr>
              <a:t>Todos os fornecedores de TI contratados no projeto. Este modelo também deverá ser disponibilizado para utilização de fornecedores contratados pelas áreas de negócio, bastando apenas que estas áreas negociem esta forma de reporte com os seus fornecedores.</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este reporte deve ser entregue a </a:t>
            </a:r>
            <a:r>
              <a:rPr lang="pt-BR" sz="1100" b="1" dirty="0" smtClean="0">
                <a:solidFill>
                  <a:prstClr val="black"/>
                </a:solidFill>
                <a:latin typeface="Simplon BP Regular" pitchFamily="2" charset="0"/>
              </a:rPr>
              <a:t>Oi?</a:t>
            </a:r>
            <a:r>
              <a:rPr lang="pt-BR" sz="1100" dirty="0" smtClean="0">
                <a:solidFill>
                  <a:prstClr val="black"/>
                </a:solidFill>
                <a:latin typeface="Simplon BP Regular" pitchFamily="2" charset="0"/>
              </a:rPr>
              <a:t> </a:t>
            </a:r>
            <a:r>
              <a:rPr lang="pt-BR" sz="1100" dirty="0">
                <a:solidFill>
                  <a:prstClr val="black"/>
                </a:solidFill>
                <a:latin typeface="Simplon BP Regular" pitchFamily="2" charset="0"/>
              </a:rPr>
              <a:t>Semanalmente, em dia previamente alinhado com o fornecedor e antes da atualização de status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Para quem deve ser entregue?</a:t>
            </a:r>
            <a:r>
              <a:rPr lang="pt-BR" sz="1100" dirty="0">
                <a:solidFill>
                  <a:prstClr val="black"/>
                </a:solidFill>
                <a:latin typeface="Simplon BP Regular" pitchFamily="2" charset="0"/>
              </a:rPr>
              <a:t> Os fornecedores devem encaminhar o reporte ao </a:t>
            </a:r>
            <a:r>
              <a:rPr lang="pt-BR" sz="1100" dirty="0" smtClean="0">
                <a:solidFill>
                  <a:prstClr val="black"/>
                </a:solidFill>
                <a:latin typeface="Simplon BP Regular" pitchFamily="2" charset="0"/>
              </a:rPr>
              <a:t>Responsável Técnico </a:t>
            </a:r>
            <a:r>
              <a:rPr lang="pt-BR" sz="1100" dirty="0">
                <a:solidFill>
                  <a:prstClr val="black"/>
                </a:solidFill>
                <a:latin typeface="Simplon BP Regular" pitchFamily="2" charset="0"/>
              </a:rPr>
              <a:t>do sistema em </a:t>
            </a:r>
            <a:r>
              <a:rPr lang="pt-BR" sz="1100" dirty="0" smtClean="0">
                <a:solidFill>
                  <a:prstClr val="black"/>
                </a:solidFill>
                <a:latin typeface="Simplon BP Regular" pitchFamily="2" charset="0"/>
              </a:rPr>
              <a:t>questão, copiando o GP e PMO.</a:t>
            </a:r>
            <a:endParaRPr lang="pt-BR" sz="1050" dirty="0">
              <a:solidFill>
                <a:prstClr val="black"/>
              </a:solidFill>
              <a:latin typeface="Simplon BP Regular" pitchFamily="2" charset="0"/>
            </a:endParaRPr>
          </a:p>
        </p:txBody>
      </p:sp>
      <p:sp>
        <p:nvSpPr>
          <p:cNvPr id="3" name="CaixaDeTexto 2"/>
          <p:cNvSpPr txBox="1"/>
          <p:nvPr/>
        </p:nvSpPr>
        <p:spPr>
          <a:xfrm>
            <a:off x="7330008" y="1358996"/>
            <a:ext cx="1058416" cy="195814"/>
          </a:xfrm>
          <a:prstGeom prst="rect">
            <a:avLst/>
          </a:prstGeom>
          <a:noFill/>
        </p:spPr>
        <p:txBody>
          <a:bodyPr wrap="square" lIns="36000" tIns="36000" rIns="36000" bIns="36000" rtlCol="0">
            <a:spAutoFit/>
          </a:bodyPr>
          <a:lstStyle/>
          <a:p>
            <a:r>
              <a:rPr lang="pt-BR" sz="800" dirty="0" smtClean="0">
                <a:latin typeface="Simplon BP" charset="0"/>
                <a:ea typeface="Simplon BP" charset="0"/>
                <a:cs typeface="Simplon BP" charset="0"/>
              </a:rPr>
              <a:t>Exemplo em Excel:</a:t>
            </a:r>
          </a:p>
        </p:txBody>
      </p:sp>
    </p:spTree>
    <p:extLst>
      <p:ext uri="{BB962C8B-B14F-4D97-AF65-F5344CB8AC3E}">
        <p14:creationId xmlns:p14="http://schemas.microsoft.com/office/powerpoint/2010/main" val="237797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RISCOS / ISSUES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21</a:t>
            </a:fld>
            <a:endParaRPr lang="pt-BR" dirty="0"/>
          </a:p>
        </p:txBody>
      </p:sp>
      <p:sp>
        <p:nvSpPr>
          <p:cNvPr id="53" name="Retângulo 52"/>
          <p:cNvSpPr/>
          <p:nvPr/>
        </p:nvSpPr>
        <p:spPr>
          <a:xfrm>
            <a:off x="446400" y="1058400"/>
            <a:ext cx="8210924" cy="3385558"/>
          </a:xfrm>
          <a:prstGeom prst="rect">
            <a:avLst/>
          </a:prstGeom>
          <a:noFill/>
          <a:ln>
            <a:noFill/>
          </a:ln>
        </p:spPr>
        <p:txBody>
          <a:bodyPr lIns="0" tIns="0" rIns="0" bIns="0"/>
          <a:lstStyle/>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identifica? </a:t>
            </a:r>
            <a:r>
              <a:rPr lang="pt-BR" sz="1200" dirty="0">
                <a:solidFill>
                  <a:srgbClr val="000000"/>
                </a:solidFill>
                <a:latin typeface="Simplon BP Regular"/>
                <a:ea typeface="ＭＳ Ｐゴシック" charset="0"/>
                <a:cs typeface="Simplon BP Regular"/>
              </a:rPr>
              <a:t>Qualquer membro da equipe do projeto ou </a:t>
            </a:r>
            <a:r>
              <a:rPr lang="pt-BR" sz="1200" dirty="0" err="1">
                <a:solidFill>
                  <a:srgbClr val="000000"/>
                </a:solidFill>
                <a:latin typeface="Simplon BP Regular"/>
                <a:ea typeface="ＭＳ Ｐゴシック" charset="0"/>
                <a:cs typeface="Simplon BP Regular"/>
              </a:rPr>
              <a:t>stakeholder</a:t>
            </a:r>
            <a:r>
              <a:rPr lang="pt-BR" sz="1200" dirty="0">
                <a:solidFill>
                  <a:srgbClr val="000000"/>
                </a:solidFill>
                <a:latin typeface="Simplon BP Regular"/>
                <a:ea typeface="ＭＳ Ｐゴシック" charset="0"/>
                <a:cs typeface="Simplon BP Regular"/>
              </a:rPr>
              <a:t> pode identificar riscos no projeto, devendo informar ao Gerente do Projeto e PMO para que o mesmo seja analisado, tratado e acompanhado.</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Em qual Ferramenta? </a:t>
            </a:r>
            <a:r>
              <a:rPr lang="pt-BR" sz="1200" dirty="0" err="1" smtClean="0">
                <a:solidFill>
                  <a:srgbClr val="000000"/>
                </a:solidFill>
                <a:latin typeface="Simplon BP Regular"/>
                <a:ea typeface="ＭＳ Ｐゴシック" charset="0"/>
                <a:cs typeface="Simplon BP Regular"/>
              </a:rPr>
              <a:t>ClarityPPM</a:t>
            </a:r>
            <a:r>
              <a:rPr lang="pt-BR" sz="1200" dirty="0" smtClean="0">
                <a:solidFill>
                  <a:srgbClr val="000000"/>
                </a:solidFill>
                <a:latin typeface="Simplon BP Regular"/>
                <a:ea typeface="ＭＳ Ｐゴシック" charset="0"/>
                <a:cs typeface="Simplon BP Regular"/>
              </a:rPr>
              <a:t> </a:t>
            </a:r>
            <a:r>
              <a:rPr lang="pt-BR" sz="1200" dirty="0">
                <a:solidFill>
                  <a:srgbClr val="000000"/>
                </a:solidFill>
                <a:latin typeface="Simplon BP Regular"/>
                <a:ea typeface="ＭＳ Ｐゴシック" charset="0"/>
                <a:cs typeface="Simplon BP Regular"/>
              </a:rPr>
              <a:t>(Ferramenta de Gestão de Projetos). </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Os responsáveis pelos riscos devem reportar o status na periodicidade definida pelo projeto ao GP/PMO (recomendação é que seja semanal).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atualiza os Riscos e </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 no </a:t>
            </a:r>
            <a:r>
              <a:rPr lang="pt-BR" sz="1200" dirty="0" err="1">
                <a:solidFill>
                  <a:srgbClr val="000000"/>
                </a:solidFill>
                <a:latin typeface="Simplon BP Regular"/>
                <a:ea typeface="ＭＳ Ｐゴシック" charset="0"/>
                <a:cs typeface="Simplon BP Regular"/>
              </a:rPr>
              <a:t>ClarityPPM</a:t>
            </a:r>
            <a:r>
              <a:rPr lang="pt-BR" sz="1200" dirty="0">
                <a:solidFill>
                  <a:srgbClr val="000000"/>
                </a:solidFill>
                <a:latin typeface="Simplon BP Regular"/>
                <a:ea typeface="ＭＳ Ｐゴシック" charset="0"/>
                <a:cs typeface="Simplon BP Regular"/>
              </a:rPr>
              <a:t>. Não é necessário aguardar a reunião de status para atualização dos riscos/</a:t>
            </a:r>
            <a:r>
              <a:rPr lang="pt-BR" sz="1200" dirty="0" err="1">
                <a:solidFill>
                  <a:srgbClr val="000000"/>
                </a:solidFill>
                <a:latin typeface="Simplon BP Regular"/>
                <a:ea typeface="ＭＳ Ｐゴシック" charset="0"/>
                <a:cs typeface="Simplon BP Regular"/>
              </a:rPr>
              <a:t>issues</a:t>
            </a:r>
            <a:r>
              <a:rPr lang="pt-BR" sz="1200" dirty="0">
                <a:solidFill>
                  <a:srgbClr val="000000"/>
                </a:solidFill>
                <a:latin typeface="Simplon BP Regular"/>
                <a:ea typeface="ＭＳ Ｐゴシック" charset="0"/>
                <a:cs typeface="Simplon BP Regular"/>
              </a:rPr>
              <a:t>.</a:t>
            </a: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consolidar e </a:t>
            </a:r>
            <a:r>
              <a:rPr lang="pt-BR" sz="1200" dirty="0" smtClean="0">
                <a:solidFill>
                  <a:srgbClr val="000000"/>
                </a:solidFill>
                <a:latin typeface="Simplon BP Regular"/>
                <a:ea typeface="ＭＳ Ｐゴシック" charset="0"/>
                <a:cs typeface="Simplon BP Regular"/>
              </a:rPr>
              <a:t>o GP é responsável por reportar </a:t>
            </a:r>
            <a:r>
              <a:rPr lang="pt-BR" sz="1200" dirty="0">
                <a:solidFill>
                  <a:srgbClr val="000000"/>
                </a:solidFill>
                <a:latin typeface="Simplon BP Regular"/>
                <a:ea typeface="ＭＳ Ｐゴシック" charset="0"/>
                <a:cs typeface="Simplon BP Regular"/>
              </a:rPr>
              <a:t>os Riscos nas reuniões de Core Team e/ou </a:t>
            </a:r>
            <a:r>
              <a:rPr lang="pt-BR" sz="1200" dirty="0" err="1">
                <a:solidFill>
                  <a:srgbClr val="000000"/>
                </a:solidFill>
                <a:latin typeface="Simplon BP Regular"/>
                <a:ea typeface="ＭＳ Ｐゴシック" charset="0"/>
                <a:cs typeface="Simplon BP Regular"/>
              </a:rPr>
              <a:t>Steering</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endParaRPr lang="pt-BR" sz="1200" b="1"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Regras Gerais</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Riscos identificados em reuniões técnicas ou de trabalho nas quais o PMO não participa, devem ser alinhados com o PMO para o devido registro e gestão;</a:t>
            </a:r>
          </a:p>
          <a:p>
            <a:pPr marL="641350" lvl="1" indent="-184150">
              <a:spcAft>
                <a:spcPts val="300"/>
              </a:spcAft>
              <a:buFont typeface="Wingdings" charset="2"/>
              <a:buChar char="§"/>
            </a:pPr>
            <a:r>
              <a:rPr lang="pt-BR" sz="1200" dirty="0">
                <a:solidFill>
                  <a:srgbClr val="000000"/>
                </a:solidFill>
                <a:latin typeface="Simplon BP Regular"/>
                <a:ea typeface="ＭＳ Ｐゴシック" charset="0"/>
                <a:cs typeface="Simplon BP Regular"/>
              </a:rPr>
              <a:t>Todos os riscos do Projeto devem ser </a:t>
            </a:r>
            <a:r>
              <a:rPr lang="pt-BR" sz="1200" dirty="0" smtClean="0">
                <a:solidFill>
                  <a:srgbClr val="000000"/>
                </a:solidFill>
                <a:latin typeface="Simplon BP Regular"/>
                <a:ea typeface="ＭＳ Ｐゴシック" charset="0"/>
                <a:cs typeface="Simplon BP Regular"/>
              </a:rPr>
              <a:t>cadastrados e tratados </a:t>
            </a:r>
            <a:r>
              <a:rPr lang="pt-BR" sz="1200" dirty="0">
                <a:solidFill>
                  <a:srgbClr val="000000"/>
                </a:solidFill>
                <a:latin typeface="Simplon BP Regular"/>
                <a:ea typeface="ＭＳ Ｐゴシック" charset="0"/>
                <a:cs typeface="Simplon BP Regular"/>
              </a:rPr>
              <a:t>na ferramenta </a:t>
            </a:r>
            <a:r>
              <a:rPr lang="pt-BR" sz="1200" dirty="0" err="1">
                <a:solidFill>
                  <a:srgbClr val="000000"/>
                </a:solidFill>
                <a:latin typeface="Simplon BP Regular"/>
                <a:ea typeface="ＭＳ Ｐゴシック" charset="0"/>
                <a:cs typeface="Simplon BP Regular"/>
              </a:rPr>
              <a:t>ClarityPPM</a:t>
            </a:r>
            <a:endParaRPr lang="pt-BR" sz="1200" dirty="0">
              <a:solidFill>
                <a:srgbClr val="000000"/>
              </a:solidFill>
              <a:latin typeface="Simplon BP Regular"/>
              <a:ea typeface="ＭＳ Ｐゴシック" charset="0"/>
              <a:cs typeface="Simplon BP Regular"/>
            </a:endParaRPr>
          </a:p>
        </p:txBody>
      </p:sp>
      <p:sp>
        <p:nvSpPr>
          <p:cNvPr id="6" name="Botão de ação: Voltar ou Anterior 5">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0087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22</a:t>
            </a:fld>
            <a:endParaRPr lang="pt-BR" dirty="0"/>
          </a:p>
        </p:txBody>
      </p:sp>
      <p:sp>
        <p:nvSpPr>
          <p:cNvPr id="8" name="Retângulo 7"/>
          <p:cNvSpPr/>
          <p:nvPr/>
        </p:nvSpPr>
        <p:spPr>
          <a:xfrm>
            <a:off x="446400" y="1058400"/>
            <a:ext cx="8211600" cy="3628686"/>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spcAft>
                <a:spcPts val="300"/>
              </a:spcAft>
              <a:buClr>
                <a:prstClr val="black"/>
              </a:buClr>
              <a:buSzPct val="120000"/>
            </a:pPr>
            <a:r>
              <a:rPr lang="pt-BR" sz="1100" dirty="0" smtClean="0">
                <a:solidFill>
                  <a:prstClr val="black"/>
                </a:solidFill>
                <a:latin typeface="Simplon BP Regular" pitchFamily="2" charset="0"/>
              </a:rPr>
              <a:t>As pendências nascem de </a:t>
            </a:r>
            <a:r>
              <a:rPr lang="pt-BR" sz="1100" dirty="0">
                <a:solidFill>
                  <a:prstClr val="black"/>
                </a:solidFill>
                <a:latin typeface="Simplon BP Regular" pitchFamily="2" charset="0"/>
              </a:rPr>
              <a:t>ações definidas em reuniões </a:t>
            </a:r>
            <a:r>
              <a:rPr lang="pt-BR" sz="1100" dirty="0" smtClean="0">
                <a:solidFill>
                  <a:prstClr val="black"/>
                </a:solidFill>
                <a:latin typeface="Simplon BP Regular" pitchFamily="2" charset="0"/>
              </a:rPr>
              <a:t>(Core </a:t>
            </a:r>
            <a:r>
              <a:rPr lang="pt-BR" sz="1100" dirty="0">
                <a:solidFill>
                  <a:prstClr val="black"/>
                </a:solidFill>
                <a:latin typeface="Simplon BP Regular" pitchFamily="2" charset="0"/>
              </a:rPr>
              <a:t>Team,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reuniões técnicas e/ou </a:t>
            </a:r>
            <a:r>
              <a:rPr lang="pt-BR" sz="1100" dirty="0" smtClean="0">
                <a:solidFill>
                  <a:prstClr val="black"/>
                </a:solidFill>
                <a:latin typeface="Simplon BP Regular" pitchFamily="2" charset="0"/>
              </a:rPr>
              <a:t>funcionais). </a:t>
            </a:r>
          </a:p>
          <a:p>
            <a:pPr marL="0" lvl="1">
              <a:spcAft>
                <a:spcPts val="300"/>
              </a:spcAft>
              <a:buClr>
                <a:prstClr val="black"/>
              </a:buClr>
              <a:buSzPct val="120000"/>
            </a:pPr>
            <a:r>
              <a:rPr lang="pt-BR" sz="1100" dirty="0" smtClean="0">
                <a:solidFill>
                  <a:prstClr val="black"/>
                </a:solidFill>
                <a:latin typeface="Simplon BP Regular" pitchFamily="2" charset="0"/>
              </a:rPr>
              <a:t>Podem ser também alinhamentos </a:t>
            </a:r>
            <a:r>
              <a:rPr lang="pt-BR" sz="1100" dirty="0">
                <a:solidFill>
                  <a:prstClr val="black"/>
                </a:solidFill>
                <a:latin typeface="Simplon BP Regular" pitchFamily="2" charset="0"/>
              </a:rPr>
              <a:t>de ações não cumpridas entre os membros do projeto, seja da área funcional, técnica ou fornecedor. </a:t>
            </a:r>
            <a:endParaRPr lang="pt-BR" sz="1100" dirty="0" smtClean="0">
              <a:solidFill>
                <a:prstClr val="black"/>
              </a:solidFill>
              <a:latin typeface="Simplon BP Regular" pitchFamily="2" charset="0"/>
            </a:endParaRPr>
          </a:p>
          <a:p>
            <a:pPr marL="0" lvl="1">
              <a:spcAft>
                <a:spcPts val="300"/>
              </a:spcAft>
              <a:buClr>
                <a:prstClr val="black"/>
              </a:buClr>
              <a:buSzPct val="120000"/>
            </a:pPr>
            <a:r>
              <a:rPr lang="pt-BR" sz="1100" u="sng" dirty="0">
                <a:solidFill>
                  <a:srgbClr val="FF0000"/>
                </a:solidFill>
                <a:latin typeface="Simplon BP Regular" pitchFamily="2" charset="0"/>
              </a:rPr>
              <a:t>Importante: </a:t>
            </a:r>
            <a:r>
              <a:rPr lang="pt-BR" sz="1100" dirty="0">
                <a:solidFill>
                  <a:prstClr val="black"/>
                </a:solidFill>
                <a:latin typeface="Simplon BP Regular" pitchFamily="2" charset="0"/>
              </a:rPr>
              <a:t>Não confundir Pendência com as atividades existentes no cronograma ou que deveriam estar no mesmo. </a:t>
            </a:r>
            <a:endParaRPr lang="pt-BR" sz="1100" dirty="0" smtClean="0">
              <a:solidFill>
                <a:prstClr val="black"/>
              </a:solidFill>
              <a:latin typeface="Simplon BP Regular" pitchFamily="2" charset="0"/>
            </a:endParaRPr>
          </a:p>
          <a:p>
            <a:pPr marL="0" lvl="1">
              <a:lnSpc>
                <a:spcPct val="110000"/>
              </a:lnSpc>
              <a:spcAft>
                <a:spcPts val="600"/>
              </a:spcAft>
              <a:buClr>
                <a:prstClr val="black"/>
              </a:buClr>
              <a:buSzPct val="120000"/>
            </a:pP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Quem </a:t>
            </a:r>
            <a:r>
              <a:rPr lang="pt-BR" sz="1100" b="1" dirty="0">
                <a:solidFill>
                  <a:prstClr val="black"/>
                </a:solidFill>
                <a:latin typeface="Simplon BP Regular" pitchFamily="2" charset="0"/>
              </a:rPr>
              <a:t>Registra? </a:t>
            </a:r>
            <a:r>
              <a:rPr lang="pt-BR" sz="1100" dirty="0">
                <a:solidFill>
                  <a:prstClr val="black"/>
                </a:solidFill>
                <a:latin typeface="Simplon BP Regular" pitchFamily="2" charset="0"/>
              </a:rPr>
              <a:t>GP, </a:t>
            </a:r>
            <a:r>
              <a:rPr lang="pt-BR" sz="1100" dirty="0" smtClean="0">
                <a:solidFill>
                  <a:prstClr val="black"/>
                </a:solidFill>
                <a:latin typeface="Simplon BP Regular" pitchFamily="2" charset="0"/>
              </a:rPr>
              <a:t>PMO, Líderes e Responsáveis Técnicos, Analista de Negócio, Usuários, ou seja, qualquer membro da equipe do projeto.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Em qual Ferramenta?</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No Sharepoint do Projeto (se houver) ou na Aba de Colaboração.</a:t>
            </a:r>
            <a:endParaRPr lang="pt-BR" sz="11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Quem é responsável pela atualização? </a:t>
            </a:r>
            <a:r>
              <a:rPr lang="pt-BR" sz="1100" dirty="0" smtClean="0">
                <a:solidFill>
                  <a:prstClr val="black"/>
                </a:solidFill>
                <a:latin typeface="Simplon BP Regular" pitchFamily="2" charset="0"/>
              </a:rPr>
              <a:t>O identificador da Pendência e o responsável por resolver a Pendência</a:t>
            </a:r>
            <a:endParaRPr lang="pt-BR" sz="1100" b="1"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a:solidFill>
                  <a:prstClr val="black"/>
                </a:solidFill>
                <a:latin typeface="Simplon BP Regular" pitchFamily="2" charset="0"/>
              </a:rPr>
              <a:t>Quando é reportado? Por quem? </a:t>
            </a:r>
            <a:r>
              <a:rPr lang="pt-BR" sz="1100" dirty="0" smtClean="0">
                <a:solidFill>
                  <a:prstClr val="black"/>
                </a:solidFill>
                <a:latin typeface="Simplon BP Regular" pitchFamily="2" charset="0"/>
              </a:rPr>
              <a:t>PMO </a:t>
            </a:r>
            <a:r>
              <a:rPr lang="pt-BR" sz="1100" dirty="0">
                <a:solidFill>
                  <a:prstClr val="black"/>
                </a:solidFill>
                <a:latin typeface="Simplon BP Regular" pitchFamily="2" charset="0"/>
              </a:rPr>
              <a:t>é responsável por consolidar e reportar pendências em aberto nas reuniões de Core Team ou </a:t>
            </a:r>
            <a:r>
              <a:rPr lang="pt-BR" sz="1100" dirty="0" err="1" smtClean="0">
                <a:solidFill>
                  <a:prstClr val="black"/>
                </a:solidFill>
                <a:latin typeface="Simplon BP Regular" pitchFamily="2" charset="0"/>
              </a:rPr>
              <a:t>Steering</a:t>
            </a:r>
            <a:endParaRPr lang="pt-BR" sz="1100" dirty="0" smtClean="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100" b="1" dirty="0" smtClean="0">
                <a:solidFill>
                  <a:prstClr val="black"/>
                </a:solidFill>
                <a:latin typeface="Simplon BP Regular" pitchFamily="2" charset="0"/>
              </a:rPr>
              <a:t>Regras </a:t>
            </a:r>
            <a:r>
              <a:rPr lang="pt-BR" sz="1100" b="1" dirty="0">
                <a:solidFill>
                  <a:prstClr val="black"/>
                </a:solidFill>
                <a:latin typeface="Simplon BP Regular" pitchFamily="2" charset="0"/>
              </a:rPr>
              <a:t>Gerais</a:t>
            </a: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Pendências não devem ser cadastradas antes do alinhamento prévio entre as partes envolvidas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Toda a equipe do projeto deve ter acesso para consultar a lista de pendências.</a:t>
            </a:r>
          </a:p>
          <a:p>
            <a:pPr marL="355600" lvl="2" indent="-171450">
              <a:spcAft>
                <a:spcPts val="300"/>
              </a:spcAft>
              <a:buClr>
                <a:prstClr val="black"/>
              </a:buClr>
              <a:buSzPct val="120000"/>
              <a:buFont typeface="Arial" panose="020B0604020202020204" pitchFamily="34" charset="0"/>
              <a:buChar char="•"/>
            </a:pPr>
            <a:r>
              <a:rPr lang="pt-BR" sz="1100" dirty="0" smtClean="0">
                <a:solidFill>
                  <a:prstClr val="black"/>
                </a:solidFill>
                <a:latin typeface="Simplon BP Regular" pitchFamily="2" charset="0"/>
              </a:rPr>
              <a:t>O </a:t>
            </a:r>
            <a:r>
              <a:rPr lang="pt-BR" sz="1100" dirty="0">
                <a:solidFill>
                  <a:prstClr val="black"/>
                </a:solidFill>
                <a:latin typeface="Simplon BP Regular" pitchFamily="2" charset="0"/>
              </a:rPr>
              <a:t>cadastro de pendências identificadas </a:t>
            </a:r>
            <a:r>
              <a:rPr lang="pt-BR" sz="1100" dirty="0" smtClean="0">
                <a:solidFill>
                  <a:prstClr val="black"/>
                </a:solidFill>
                <a:latin typeface="Simplon BP Regular" pitchFamily="2" charset="0"/>
              </a:rPr>
              <a:t>em </a:t>
            </a:r>
            <a:r>
              <a:rPr lang="pt-BR" sz="1100" dirty="0">
                <a:solidFill>
                  <a:prstClr val="black"/>
                </a:solidFill>
                <a:latin typeface="Simplon BP Regular" pitchFamily="2" charset="0"/>
              </a:rPr>
              <a:t>reuniões de Core Team e </a:t>
            </a:r>
            <a:r>
              <a:rPr lang="pt-BR" sz="1100" dirty="0" err="1">
                <a:solidFill>
                  <a:prstClr val="black"/>
                </a:solidFill>
                <a:latin typeface="Simplon BP Regular" pitchFamily="2" charset="0"/>
              </a:rPr>
              <a:t>Steering</a:t>
            </a:r>
            <a:r>
              <a:rPr lang="pt-BR" sz="1100" dirty="0">
                <a:solidFill>
                  <a:prstClr val="black"/>
                </a:solidFill>
                <a:latin typeface="Simplon BP Regular" pitchFamily="2" charset="0"/>
              </a:rPr>
              <a:t> </a:t>
            </a:r>
            <a:r>
              <a:rPr lang="pt-BR" sz="1100" dirty="0" smtClean="0">
                <a:solidFill>
                  <a:prstClr val="black"/>
                </a:solidFill>
                <a:latin typeface="Simplon BP Regular" pitchFamily="2" charset="0"/>
              </a:rPr>
              <a:t>é responsabilidade </a:t>
            </a:r>
            <a:r>
              <a:rPr lang="pt-BR" sz="1100" dirty="0">
                <a:solidFill>
                  <a:prstClr val="black"/>
                </a:solidFill>
                <a:latin typeface="Simplon BP Regular" pitchFamily="2" charset="0"/>
              </a:rPr>
              <a:t>do PMO </a:t>
            </a:r>
            <a:r>
              <a:rPr lang="pt-BR" sz="1100" dirty="0" smtClean="0">
                <a:solidFill>
                  <a:prstClr val="black"/>
                </a:solidFill>
                <a:latin typeface="Simplon BP Regular" pitchFamily="2" charset="0"/>
              </a:rPr>
              <a:t>do projeto.</a:t>
            </a:r>
            <a:endParaRPr lang="pt-BR" sz="1100" dirty="0">
              <a:solidFill>
                <a:prstClr val="black"/>
              </a:solidFill>
              <a:latin typeface="Simplon BP Regular" pitchFamily="2" charset="0"/>
            </a:endParaRPr>
          </a:p>
          <a:p>
            <a:pPr marL="355600" lvl="2" indent="-171450">
              <a:spcAft>
                <a:spcPts val="300"/>
              </a:spcAft>
              <a:buClr>
                <a:prstClr val="black"/>
              </a:buClr>
              <a:buSzPct val="120000"/>
              <a:buFont typeface="Arial" panose="020B0604020202020204" pitchFamily="34" charset="0"/>
              <a:buChar char="•"/>
            </a:pPr>
            <a:r>
              <a:rPr lang="pt-BR" sz="1100" dirty="0">
                <a:solidFill>
                  <a:prstClr val="black"/>
                </a:solidFill>
                <a:latin typeface="Simplon BP Regular" pitchFamily="2" charset="0"/>
              </a:rPr>
              <a:t>As pendências oriundas das demais reuniões deverão ser cadastradas pelo responsável pela </a:t>
            </a:r>
            <a:r>
              <a:rPr lang="pt-BR" sz="1100" dirty="0" smtClean="0">
                <a:solidFill>
                  <a:prstClr val="black"/>
                </a:solidFill>
                <a:latin typeface="Simplon BP Regular" pitchFamily="2" charset="0"/>
              </a:rPr>
              <a:t>reunião/ata.</a:t>
            </a:r>
            <a:endParaRPr lang="pt-BR" sz="11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77576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reporte </a:t>
            </a:r>
            <a:r>
              <a:rPr lang="pt-BR" sz="3200" dirty="0"/>
              <a:t>e </a:t>
            </a:r>
            <a:r>
              <a:rPr lang="pt-BR" sz="3200" dirty="0" smtClean="0"/>
              <a:t>atualização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23</a:t>
            </a:fld>
            <a:endParaRPr lang="pt-BR" dirty="0"/>
          </a:p>
        </p:txBody>
      </p:sp>
      <p:sp>
        <p:nvSpPr>
          <p:cNvPr id="8" name="Retângulo 7"/>
          <p:cNvSpPr/>
          <p:nvPr/>
        </p:nvSpPr>
        <p:spPr>
          <a:xfrm>
            <a:off x="446400" y="1058400"/>
            <a:ext cx="8211600" cy="286540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a:solidFill>
                  <a:prstClr val="black"/>
                </a:solidFill>
                <a:latin typeface="Simplon BP Regular" pitchFamily="2" charset="0"/>
              </a:rPr>
              <a:t>Todas as pendências </a:t>
            </a:r>
            <a:r>
              <a:rPr lang="pt-BR" sz="1200" dirty="0" smtClean="0">
                <a:solidFill>
                  <a:prstClr val="black"/>
                </a:solidFill>
                <a:latin typeface="Simplon BP Regular" pitchFamily="2" charset="0"/>
              </a:rPr>
              <a:t>devem ser </a:t>
            </a:r>
            <a:r>
              <a:rPr lang="pt-BR" sz="1200" dirty="0">
                <a:solidFill>
                  <a:prstClr val="black"/>
                </a:solidFill>
                <a:latin typeface="Simplon BP Regular" pitchFamily="2" charset="0"/>
              </a:rPr>
              <a:t>cadastradas na </a:t>
            </a:r>
            <a:r>
              <a:rPr lang="pt-BR" sz="1200" dirty="0" smtClean="0">
                <a:solidFill>
                  <a:prstClr val="black"/>
                </a:solidFill>
                <a:latin typeface="Simplon BP Regular" pitchFamily="2" charset="0"/>
              </a:rPr>
              <a:t>Lista de </a:t>
            </a:r>
            <a:r>
              <a:rPr lang="pt-BR" sz="1200" dirty="0">
                <a:solidFill>
                  <a:prstClr val="black"/>
                </a:solidFill>
                <a:latin typeface="Simplon BP Regular" pitchFamily="2" charset="0"/>
              </a:rPr>
              <a:t>Pendências do </a:t>
            </a:r>
            <a:r>
              <a:rPr lang="pt-BR" sz="1200" dirty="0" smtClean="0">
                <a:solidFill>
                  <a:prstClr val="black"/>
                </a:solidFill>
                <a:latin typeface="Simplon BP Regular" pitchFamily="2" charset="0"/>
              </a:rPr>
              <a:t>Projeto. Esta lista deve ser salva na aba de colaboração do projeto ou no </a:t>
            </a:r>
            <a:r>
              <a:rPr lang="pt-BR" sz="1200" dirty="0" err="1" smtClean="0">
                <a:solidFill>
                  <a:prstClr val="black"/>
                </a:solidFill>
                <a:latin typeface="Simplon BP Regular" pitchFamily="2" charset="0"/>
              </a:rPr>
              <a:t>sharepoint</a:t>
            </a:r>
            <a:r>
              <a:rPr lang="pt-BR" sz="1200" dirty="0" smtClean="0">
                <a:solidFill>
                  <a:prstClr val="black"/>
                </a:solidFill>
                <a:latin typeface="Simplon BP Regular" pitchFamily="2" charset="0"/>
              </a:rPr>
              <a:t> do projeto (se houver).</a:t>
            </a:r>
          </a:p>
          <a:p>
            <a:pPr marL="0" lvl="1">
              <a:lnSpc>
                <a:spcPct val="110000"/>
              </a:lnSpc>
              <a:spcAft>
                <a:spcPts val="600"/>
              </a:spcAft>
              <a:buClr>
                <a:prstClr val="black"/>
              </a:buClr>
              <a:buSzPct val="120000"/>
            </a:pP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PMO do projeto extrai todas as pendências cadastradas </a:t>
            </a:r>
            <a:r>
              <a:rPr lang="pt-BR" sz="1200" dirty="0" smtClean="0">
                <a:solidFill>
                  <a:prstClr val="black"/>
                </a:solidFill>
                <a:latin typeface="Simplon BP Regular" pitchFamily="2" charset="0"/>
              </a:rPr>
              <a:t>periodicamente</a:t>
            </a:r>
            <a:r>
              <a:rPr lang="pt-BR" sz="1200" dirty="0">
                <a:solidFill>
                  <a:prstClr val="black"/>
                </a:solidFill>
                <a:latin typeface="Simplon BP Regular" pitchFamily="2" charset="0"/>
              </a:rPr>
              <a:t>, gerando gráficos com base nos dados extraídos. </a:t>
            </a:r>
            <a:r>
              <a:rPr lang="pt-BR" sz="1200" dirty="0" smtClean="0">
                <a:solidFill>
                  <a:prstClr val="black"/>
                </a:solidFill>
                <a:latin typeface="Simplon BP Regular" pitchFamily="2" charset="0"/>
              </a:rPr>
              <a:t>A divulgação destas </a:t>
            </a:r>
            <a:r>
              <a:rPr lang="pt-BR" sz="1200" dirty="0">
                <a:solidFill>
                  <a:prstClr val="black"/>
                </a:solidFill>
                <a:latin typeface="Simplon BP Regular" pitchFamily="2" charset="0"/>
              </a:rPr>
              <a:t>informações </a:t>
            </a:r>
            <a:r>
              <a:rPr lang="pt-BR" sz="1200" dirty="0" smtClean="0">
                <a:solidFill>
                  <a:prstClr val="black"/>
                </a:solidFill>
                <a:latin typeface="Simplon BP Regular" pitchFamily="2" charset="0"/>
              </a:rPr>
              <a:t>deve ser realizada de acordo com a Governança definida para o projeto. Exemplos:</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1 vez </a:t>
            </a:r>
            <a:r>
              <a:rPr lang="pt-BR" sz="1200" dirty="0">
                <a:solidFill>
                  <a:prstClr val="black"/>
                </a:solidFill>
                <a:latin typeface="Simplon BP Regular" pitchFamily="2" charset="0"/>
              </a:rPr>
              <a:t>por semana: Envia e-mail para os responsáveis pelas pendências abertas, copiando os respectivos gestores</a:t>
            </a:r>
            <a:r>
              <a:rPr lang="pt-BR" sz="1200" dirty="0" smtClean="0">
                <a:solidFill>
                  <a:prstClr val="black"/>
                </a:solidFill>
                <a:latin typeface="Simplon BP Regular" pitchFamily="2" charset="0"/>
              </a:rPr>
              <a:t>, GPs, GP do Programa e Pontos Focais das Áreas de Negócio (se for o caso).</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Semanalmente: Durante o Core Team do projeto</a:t>
            </a: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Quinzenalmente: As pendências </a:t>
            </a:r>
            <a:r>
              <a:rPr lang="pt-BR" sz="1200" dirty="0" smtClean="0">
                <a:solidFill>
                  <a:prstClr val="black"/>
                </a:solidFill>
                <a:latin typeface="Simplon BP Regular" pitchFamily="2" charset="0"/>
              </a:rPr>
              <a:t>críticas que </a:t>
            </a:r>
            <a:r>
              <a:rPr lang="pt-BR" sz="1200" dirty="0">
                <a:solidFill>
                  <a:prstClr val="black"/>
                </a:solidFill>
                <a:latin typeface="Simplon BP Regular" pitchFamily="2" charset="0"/>
              </a:rPr>
              <a:t>impactam o projeto são apresentadas no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a:t>
            </a:r>
            <a:r>
              <a:rPr lang="pt-BR" sz="1200" dirty="0" err="1">
                <a:solidFill>
                  <a:prstClr val="black"/>
                </a:solidFill>
                <a:latin typeface="Simplon BP Regular" pitchFamily="2" charset="0"/>
              </a:rPr>
              <a:t>Committee</a:t>
            </a:r>
            <a:endParaRPr lang="pt-BR" sz="1200" dirty="0">
              <a:solidFill>
                <a:prstClr val="black"/>
              </a:solidFill>
              <a:latin typeface="Simplon BP Regular" pitchFamily="2" charset="0"/>
            </a:endParaRPr>
          </a:p>
          <a:p>
            <a:pPr marL="171450" lvl="1" indent="-171450">
              <a:lnSpc>
                <a:spcPct val="110000"/>
              </a:lnSpc>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Pendências críticas devem ser levadas a qualquer momento para o </a:t>
            </a:r>
            <a:r>
              <a:rPr lang="pt-BR" sz="1200" dirty="0" smtClean="0">
                <a:solidFill>
                  <a:prstClr val="black"/>
                </a:solidFill>
                <a:latin typeface="Simplon BP Regular" pitchFamily="2" charset="0"/>
              </a:rPr>
              <a:t>GP</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endParaRPr lang="pt-BR" sz="1200" dirty="0">
              <a:solidFill>
                <a:prstClr val="black"/>
              </a:solidFill>
              <a:latin typeface="Simplon BP Regular" pitchFamily="2" charset="0"/>
            </a:endParaRPr>
          </a:p>
        </p:txBody>
      </p:sp>
      <p:sp>
        <p:nvSpPr>
          <p:cNvPr id="6" name="Botão de ação: Voltar ou Anterior 5">
            <a:hlinkClick r:id="" action="ppaction://hlinkshowjump?jump=nextslide" highlightClick="1"/>
          </p:cNvPr>
          <p:cNvSpPr/>
          <p:nvPr/>
        </p:nvSpPr>
        <p:spPr>
          <a:xfrm rot="10800000">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a:solidFill>
                <a:prstClr val="black"/>
              </a:solidFill>
              <a:latin typeface="Simplon BP Regular"/>
              <a:cs typeface="Simplon BP Regular"/>
            </a:endParaRPr>
          </a:p>
        </p:txBody>
      </p:sp>
      <p:sp>
        <p:nvSpPr>
          <p:cNvPr id="7" name="Botão de ação: Voltar ou Anterior 6">
            <a:hlinkClick r:id="rId2"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414492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 Dinâmica</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24</a:t>
            </a:fld>
            <a:endParaRPr lang="pt-BR" dirty="0"/>
          </a:p>
        </p:txBody>
      </p:sp>
      <p:sp>
        <p:nvSpPr>
          <p:cNvPr id="8" name="Retângulo 7"/>
          <p:cNvSpPr/>
          <p:nvPr/>
        </p:nvSpPr>
        <p:spPr>
          <a:xfrm>
            <a:off x="446400" y="1058400"/>
            <a:ext cx="8211600" cy="174509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Semanalmente, em dia a ser definido para cada projeto, o </a:t>
            </a:r>
            <a:r>
              <a:rPr lang="pt-BR" sz="1200" dirty="0">
                <a:solidFill>
                  <a:prstClr val="black"/>
                </a:solidFill>
                <a:latin typeface="Simplon BP Regular" pitchFamily="2" charset="0"/>
              </a:rPr>
              <a:t>PMO deverá extrair a lista </a:t>
            </a:r>
            <a:r>
              <a:rPr lang="pt-BR" sz="1200" dirty="0" smtClean="0">
                <a:solidFill>
                  <a:prstClr val="black"/>
                </a:solidFill>
                <a:latin typeface="Simplon BP Regular" pitchFamily="2" charset="0"/>
              </a:rPr>
              <a:t>de pendências em aberto e respondidas que </a:t>
            </a:r>
            <a:r>
              <a:rPr lang="pt-BR" sz="1200" dirty="0">
                <a:solidFill>
                  <a:prstClr val="black"/>
                </a:solidFill>
                <a:latin typeface="Simplon BP Regular" pitchFamily="2" charset="0"/>
              </a:rPr>
              <a:t>deverão ser apresentadas </a:t>
            </a:r>
            <a:r>
              <a:rPr lang="pt-BR" sz="1200" dirty="0" smtClean="0">
                <a:solidFill>
                  <a:prstClr val="black"/>
                </a:solidFill>
                <a:latin typeface="Simplon BP Regular" pitchFamily="2" charset="0"/>
              </a:rPr>
              <a:t>no próximo Core </a:t>
            </a:r>
            <a:r>
              <a:rPr lang="pt-BR" sz="1200" dirty="0">
                <a:solidFill>
                  <a:prstClr val="black"/>
                </a:solidFill>
                <a:latin typeface="Simplon BP Regular" pitchFamily="2" charset="0"/>
              </a:rPr>
              <a:t>Team. </a:t>
            </a:r>
            <a:r>
              <a:rPr lang="pt-BR" sz="1200" dirty="0" smtClean="0">
                <a:solidFill>
                  <a:prstClr val="black"/>
                </a:solidFill>
                <a:latin typeface="Simplon BP Regular" pitchFamily="2" charset="0"/>
              </a:rPr>
              <a:t>PMO enviará e-mail aos Líderes e responsáveis pelas pendências cobrando sua atualização.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Os responsáveis deverão atuar em suas pendências e atualizar informações no prazo combinado pela equipe do projeto.</a:t>
            </a: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 lista de pendências em Aberto será </a:t>
            </a:r>
            <a:r>
              <a:rPr lang="pt-BR" sz="1200" dirty="0">
                <a:solidFill>
                  <a:prstClr val="black"/>
                </a:solidFill>
                <a:latin typeface="Simplon BP Regular" pitchFamily="2" charset="0"/>
              </a:rPr>
              <a:t>incorporada ao material de Core Team. </a:t>
            </a:r>
            <a:endParaRPr lang="pt-BR" sz="1200" dirty="0" smtClean="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Durante o Core Team devem ser selecionadas as Pendências que precisam ser apresentadas no </a:t>
            </a:r>
            <a:r>
              <a:rPr lang="pt-BR" sz="1200" dirty="0" err="1" smtClean="0">
                <a:solidFill>
                  <a:prstClr val="black"/>
                </a:solidFill>
                <a:latin typeface="Simplon BP Regular" pitchFamily="2" charset="0"/>
              </a:rPr>
              <a:t>Steering</a:t>
            </a:r>
            <a:r>
              <a:rPr lang="pt-BR" sz="1200" dirty="0" smtClean="0">
                <a:solidFill>
                  <a:prstClr val="black"/>
                </a:solidFill>
                <a:latin typeface="Simplon BP Regular" pitchFamily="2" charset="0"/>
              </a:rPr>
              <a:t>, principalmente as pendências </a:t>
            </a:r>
            <a:r>
              <a:rPr lang="pt-BR" sz="1200" dirty="0">
                <a:solidFill>
                  <a:prstClr val="black"/>
                </a:solidFill>
                <a:latin typeface="Simplon BP Regular" pitchFamily="2" charset="0"/>
              </a:rPr>
              <a:t>que dependem de outras </a:t>
            </a:r>
            <a:r>
              <a:rPr lang="pt-BR" sz="1200" dirty="0" smtClean="0">
                <a:solidFill>
                  <a:prstClr val="black"/>
                </a:solidFill>
                <a:latin typeface="Simplon BP Regular" pitchFamily="2" charset="0"/>
              </a:rPr>
              <a:t>áreas. </a:t>
            </a:r>
            <a:endParaRPr lang="pt-BR" sz="1200" dirty="0">
              <a:solidFill>
                <a:prstClr val="black"/>
              </a:solidFill>
              <a:latin typeface="Simplon BP Regular" pitchFamily="2" charset="0"/>
            </a:endParaRPr>
          </a:p>
        </p:txBody>
      </p:sp>
      <p:graphicFrame>
        <p:nvGraphicFramePr>
          <p:cNvPr id="7" name="Gráfico 6"/>
          <p:cNvGraphicFramePr>
            <a:graphicFrameLocks/>
          </p:cNvGraphicFramePr>
          <p:nvPr>
            <p:extLst>
              <p:ext uri="{D42A27DB-BD31-4B8C-83A1-F6EECF244321}">
                <p14:modId xmlns:p14="http://schemas.microsoft.com/office/powerpoint/2010/main" val="2233612283"/>
              </p:ext>
            </p:extLst>
          </p:nvPr>
        </p:nvGraphicFramePr>
        <p:xfrm>
          <a:off x="280339" y="3170922"/>
          <a:ext cx="3799959" cy="15376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2195206743"/>
              </p:ext>
            </p:extLst>
          </p:nvPr>
        </p:nvGraphicFramePr>
        <p:xfrm>
          <a:off x="4499992" y="3219224"/>
          <a:ext cx="3662853" cy="1639871"/>
        </p:xfrm>
        <a:graphic>
          <a:graphicData uri="http://schemas.openxmlformats.org/drawingml/2006/chart">
            <c:chart xmlns:c="http://schemas.openxmlformats.org/drawingml/2006/chart" xmlns:r="http://schemas.openxmlformats.org/officeDocument/2006/relationships" r:id="rId3"/>
          </a:graphicData>
        </a:graphic>
      </p:graphicFrame>
      <p:sp>
        <p:nvSpPr>
          <p:cNvPr id="11" name="Retângulo 10"/>
          <p:cNvSpPr/>
          <p:nvPr/>
        </p:nvSpPr>
        <p:spPr>
          <a:xfrm>
            <a:off x="468000" y="2933730"/>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Exemplos de Gráficos</a:t>
            </a:r>
            <a:endParaRPr lang="pt-BR" sz="900" dirty="0">
              <a:solidFill>
                <a:prstClr val="black"/>
              </a:solidFill>
              <a:latin typeface="Simplon BP Regular" pitchFamily="2" charset="0"/>
            </a:endParaRPr>
          </a:p>
        </p:txBody>
      </p:sp>
      <p:sp>
        <p:nvSpPr>
          <p:cNvPr id="12" name="Retângulo 11"/>
          <p:cNvSpPr/>
          <p:nvPr/>
        </p:nvSpPr>
        <p:spPr>
          <a:xfrm>
            <a:off x="506167" y="3149487"/>
            <a:ext cx="3633785" cy="1674896"/>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3" name="Retângulo 12"/>
          <p:cNvSpPr/>
          <p:nvPr/>
        </p:nvSpPr>
        <p:spPr>
          <a:xfrm>
            <a:off x="4662090" y="3149486"/>
            <a:ext cx="3631284" cy="1674897"/>
          </a:xfrm>
          <a:prstGeom prst="rect">
            <a:avLst/>
          </a:prstGeom>
          <a:noFill/>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4" name="CaixaDeTexto 14"/>
          <p:cNvSpPr txBox="1">
            <a:spLocks noChangeArrowheads="1"/>
          </p:cNvSpPr>
          <p:nvPr/>
        </p:nvSpPr>
        <p:spPr bwMode="auto">
          <a:xfrm rot="19351291">
            <a:off x="3465191" y="3039424"/>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smtClean="0">
                <a:solidFill>
                  <a:srgbClr val="FF0000"/>
                </a:solidFill>
                <a:latin typeface="Simplon BP Regular" pitchFamily="2" charset="0"/>
              </a:rPr>
              <a:t>EXEMPLOS</a:t>
            </a:r>
            <a:endParaRPr lang="pt-BR" altLang="pt-BR" sz="1400" b="1" dirty="0">
              <a:solidFill>
                <a:srgbClr val="FF0000"/>
              </a:solidFill>
              <a:latin typeface="Simplon BP Regular" pitchFamily="2" charset="0"/>
            </a:endParaRPr>
          </a:p>
        </p:txBody>
      </p:sp>
      <p:sp>
        <p:nvSpPr>
          <p:cNvPr id="15" name="Botão de ação: Voltar ou Anterior 14">
            <a:hlinkClick r:id="" action="ppaction://hlinkshowjump?jump=nextslide"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6" name="Botão de ação: Voltar ou Anterior 15">
            <a:hlinkClick r:id="rId4"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2774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57199" y="2715766"/>
            <a:ext cx="5050905" cy="1948166"/>
          </a:xfrm>
          <a:prstGeom prst="rect">
            <a:avLst/>
          </a:prstGeom>
          <a:ln>
            <a:solidFill>
              <a:schemeClr val="tx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Pendências </a:t>
            </a:r>
            <a:r>
              <a:rPr lang="pt-BR" sz="3200" dirty="0" smtClean="0"/>
              <a:t>– </a:t>
            </a:r>
            <a:r>
              <a:rPr lang="pt-BR" sz="3200" dirty="0" err="1" smtClean="0"/>
              <a:t>sla</a:t>
            </a:r>
            <a:r>
              <a:rPr lang="pt-BR" sz="3200" dirty="0" smtClean="0"/>
              <a:t> análise </a:t>
            </a:r>
            <a:r>
              <a:rPr lang="pt-BR" sz="3200" dirty="0"/>
              <a:t>de respostas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25</a:t>
            </a:fld>
            <a:endParaRPr lang="pt-BR" dirty="0"/>
          </a:p>
        </p:txBody>
      </p:sp>
      <p:sp>
        <p:nvSpPr>
          <p:cNvPr id="8" name="Retângulo 7"/>
          <p:cNvSpPr/>
          <p:nvPr/>
        </p:nvSpPr>
        <p:spPr>
          <a:xfrm>
            <a:off x="446400" y="1058400"/>
            <a:ext cx="8211600" cy="98180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1200" dirty="0" smtClean="0">
                <a:solidFill>
                  <a:prstClr val="black"/>
                </a:solidFill>
                <a:latin typeface="Simplon BP Regular" pitchFamily="2" charset="0"/>
              </a:rPr>
              <a:t>As </a:t>
            </a:r>
            <a:r>
              <a:rPr lang="pt-BR" sz="1200" dirty="0">
                <a:solidFill>
                  <a:prstClr val="black"/>
                </a:solidFill>
                <a:latin typeface="Simplon BP Regular" pitchFamily="2" charset="0"/>
              </a:rPr>
              <a:t>pendências respondidas deverão ser analisadas pelo identificador da pendência (“dono”) no prazo máximo de 3 dias corridos. </a:t>
            </a:r>
            <a:r>
              <a:rPr lang="pt-BR" sz="1200" dirty="0" smtClean="0">
                <a:solidFill>
                  <a:prstClr val="black"/>
                </a:solidFill>
                <a:latin typeface="Simplon BP Regular" pitchFamily="2" charset="0"/>
              </a:rPr>
              <a:t>Este prazo pode ser combinado dependendo da criticidade do projeto.</a:t>
            </a:r>
            <a:endParaRPr lang="pt-BR" sz="1200" dirty="0">
              <a:solidFill>
                <a:prstClr val="black"/>
              </a:solidFill>
              <a:latin typeface="Simplon BP Regular" pitchFamily="2" charset="0"/>
            </a:endParaRPr>
          </a:p>
          <a:p>
            <a:pPr marL="0" lvl="1">
              <a:lnSpc>
                <a:spcPct val="110000"/>
              </a:lnSpc>
              <a:spcAft>
                <a:spcPts val="600"/>
              </a:spcAft>
              <a:buClr>
                <a:prstClr val="black"/>
              </a:buClr>
              <a:buSzPct val="120000"/>
            </a:pPr>
            <a:r>
              <a:rPr lang="pt-BR" sz="1200" dirty="0">
                <a:solidFill>
                  <a:prstClr val="black"/>
                </a:solidFill>
                <a:latin typeface="Simplon BP Regular" pitchFamily="2" charset="0"/>
              </a:rPr>
              <a:t>Após este prazo, o </a:t>
            </a:r>
            <a:r>
              <a:rPr lang="pt-BR" sz="1200" dirty="0" err="1">
                <a:solidFill>
                  <a:prstClr val="black"/>
                </a:solidFill>
                <a:latin typeface="Simplon BP Regular" pitchFamily="2" charset="0"/>
              </a:rPr>
              <a:t>aging</a:t>
            </a:r>
            <a:r>
              <a:rPr lang="pt-BR" sz="1200" dirty="0">
                <a:solidFill>
                  <a:prstClr val="black"/>
                </a:solidFill>
                <a:latin typeface="Simplon BP Regular" pitchFamily="2" charset="0"/>
              </a:rPr>
              <a:t> destas pendências apontará como Análise de Resposta em </a:t>
            </a:r>
            <a:r>
              <a:rPr lang="pt-BR" sz="1200" dirty="0" smtClean="0">
                <a:solidFill>
                  <a:prstClr val="black"/>
                </a:solidFill>
                <a:latin typeface="Simplon BP Regular" pitchFamily="2" charset="0"/>
              </a:rPr>
              <a:t>Atraso. Estas pendências serão incluídas no e-mail de reporte.</a:t>
            </a:r>
            <a:endParaRPr lang="pt-BR" sz="1200" dirty="0">
              <a:solidFill>
                <a:prstClr val="black"/>
              </a:solidFill>
              <a:latin typeface="Simplon BP Regular" pitchFamily="2" charset="0"/>
            </a:endParaRPr>
          </a:p>
        </p:txBody>
      </p:sp>
      <p:sp>
        <p:nvSpPr>
          <p:cNvPr id="11" name="Retângulo 10"/>
          <p:cNvSpPr/>
          <p:nvPr/>
        </p:nvSpPr>
        <p:spPr>
          <a:xfrm>
            <a:off x="323528" y="2394427"/>
            <a:ext cx="8211600" cy="24468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1">
              <a:lnSpc>
                <a:spcPct val="110000"/>
              </a:lnSpc>
              <a:spcAft>
                <a:spcPts val="600"/>
              </a:spcAft>
              <a:buClr>
                <a:prstClr val="black"/>
              </a:buClr>
              <a:buSzPct val="120000"/>
            </a:pPr>
            <a:r>
              <a:rPr lang="pt-BR" sz="900" dirty="0" smtClean="0">
                <a:solidFill>
                  <a:prstClr val="black"/>
                </a:solidFill>
                <a:latin typeface="Simplon BP Regular" pitchFamily="2" charset="0"/>
              </a:rPr>
              <a:t>Exemplo de Gráfico:</a:t>
            </a:r>
            <a:endParaRPr lang="pt-BR" sz="900" dirty="0">
              <a:solidFill>
                <a:prstClr val="black"/>
              </a:solidFill>
              <a:latin typeface="Simplon BP Regular" pitchFamily="2" charset="0"/>
            </a:endParaRPr>
          </a:p>
        </p:txBody>
      </p:sp>
      <p:graphicFrame>
        <p:nvGraphicFramePr>
          <p:cNvPr id="13" name="Gráfico 12"/>
          <p:cNvGraphicFramePr>
            <a:graphicFrameLocks/>
          </p:cNvGraphicFramePr>
          <p:nvPr>
            <p:extLst>
              <p:ext uri="{D42A27DB-BD31-4B8C-83A1-F6EECF244321}">
                <p14:modId xmlns:p14="http://schemas.microsoft.com/office/powerpoint/2010/main" val="1382922816"/>
              </p:ext>
            </p:extLst>
          </p:nvPr>
        </p:nvGraphicFramePr>
        <p:xfrm>
          <a:off x="501376" y="2807134"/>
          <a:ext cx="4924659" cy="1789414"/>
        </p:xfrm>
        <a:graphic>
          <a:graphicData uri="http://schemas.openxmlformats.org/drawingml/2006/chart">
            <c:chart xmlns:c="http://schemas.openxmlformats.org/drawingml/2006/chart" xmlns:r="http://schemas.openxmlformats.org/officeDocument/2006/relationships" r:id="rId2"/>
          </a:graphicData>
        </a:graphic>
      </p:graphicFrame>
      <p:sp>
        <p:nvSpPr>
          <p:cNvPr id="14" name="CaixaDeTexto 14"/>
          <p:cNvSpPr txBox="1">
            <a:spLocks noChangeArrowheads="1"/>
          </p:cNvSpPr>
          <p:nvPr/>
        </p:nvSpPr>
        <p:spPr bwMode="auto">
          <a:xfrm rot="19351291">
            <a:off x="4040475" y="3223072"/>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sp>
        <p:nvSpPr>
          <p:cNvPr id="12" name="Botão de ação: Voltar ou Anterior 11">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53518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restrições – definições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26</a:t>
            </a:fld>
            <a:endParaRPr lang="pt-BR" dirty="0"/>
          </a:p>
        </p:txBody>
      </p:sp>
      <p:sp>
        <p:nvSpPr>
          <p:cNvPr id="53" name="Retângulo 52"/>
          <p:cNvSpPr/>
          <p:nvPr/>
        </p:nvSpPr>
        <p:spPr>
          <a:xfrm>
            <a:off x="457200" y="1058400"/>
            <a:ext cx="8210924" cy="371883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600"/>
              </a:spcAft>
              <a:buSzPct val="120000"/>
            </a:pPr>
            <a:r>
              <a:rPr lang="pt-BR" sz="1100" b="1" dirty="0">
                <a:solidFill>
                  <a:prstClr val="black"/>
                </a:solidFill>
                <a:latin typeface="Simplon BP Regular" pitchFamily="2" charset="0"/>
              </a:rPr>
              <a:t>Premissa:</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Premissa (</a:t>
            </a:r>
            <a:r>
              <a:rPr lang="pt-BR" sz="1100" b="1" dirty="0" err="1">
                <a:solidFill>
                  <a:prstClr val="black"/>
                </a:solidFill>
                <a:latin typeface="Simplon BP Regular" pitchFamily="2" charset="0"/>
              </a:rPr>
              <a:t>Assumption</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Fatores que, para fins de planejamento, são considerados verdadeiros, reais ou certos</a:t>
            </a:r>
            <a:r>
              <a:rPr lang="pt-BR" sz="1100" b="1" dirty="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Toda Premissa gera um Risco!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Por que eu preciso estabelecer as Premissas? Não bastaria apenas gerenciar os Riscos? </a:t>
            </a:r>
            <a:r>
              <a:rPr lang="pt-BR" sz="1100" dirty="0">
                <a:solidFill>
                  <a:prstClr val="black"/>
                </a:solidFill>
                <a:latin typeface="Simplon BP Regular" pitchFamily="2" charset="0"/>
              </a:rPr>
              <a:t>As premissas são utilizadas para estabelecer as condições iniciais para viabilizar um projeto. Um projeto em que não existem condições iniciais e tudo pode acontecer (riscos), está sujeito a fugir do controle</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dirty="0">
              <a:solidFill>
                <a:prstClr val="black"/>
              </a:solidFill>
              <a:latin typeface="Simplon BP Regular" pitchFamily="2" charset="0"/>
            </a:endParaRPr>
          </a:p>
          <a:p>
            <a:pPr>
              <a:lnSpc>
                <a:spcPct val="110000"/>
              </a:lnSpc>
              <a:spcAft>
                <a:spcPts val="600"/>
              </a:spcAft>
              <a:buSzPct val="120000"/>
            </a:pPr>
            <a:r>
              <a:rPr lang="pt-BR" sz="1100" b="1" dirty="0">
                <a:solidFill>
                  <a:prstClr val="black"/>
                </a:solidFill>
                <a:latin typeface="Simplon BP Regular" pitchFamily="2" charset="0"/>
              </a:rPr>
              <a:t>Restrição: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O que é Restrição (</a:t>
            </a:r>
            <a:r>
              <a:rPr lang="pt-BR" sz="1100" b="1" dirty="0" err="1">
                <a:solidFill>
                  <a:prstClr val="black"/>
                </a:solidFill>
                <a:latin typeface="Simplon BP Regular" pitchFamily="2" charset="0"/>
              </a:rPr>
              <a:t>Constraint</a:t>
            </a:r>
            <a:r>
              <a:rPr lang="pt-BR" sz="1100" b="1" dirty="0">
                <a:solidFill>
                  <a:prstClr val="black"/>
                </a:solidFill>
                <a:latin typeface="Simplon BP Regular" pitchFamily="2" charset="0"/>
              </a:rPr>
              <a:t>)? </a:t>
            </a:r>
            <a:r>
              <a:rPr lang="pt-BR" sz="1100" dirty="0">
                <a:solidFill>
                  <a:prstClr val="black"/>
                </a:solidFill>
                <a:latin typeface="Simplon BP Regular" pitchFamily="2" charset="0"/>
              </a:rPr>
              <a:t>O estado, a qualidade ou o sentido de estar restrito a uma determinada ação ou inatividade. Uma restrição ou limitação aplicável, interna ou externa, a um projeto, a qual afetará o desempenho do projeto ou de um processo.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Dica: </a:t>
            </a:r>
            <a:r>
              <a:rPr lang="pt-BR" sz="1100" dirty="0">
                <a:solidFill>
                  <a:prstClr val="black"/>
                </a:solidFill>
                <a:latin typeface="Simplon BP Regular" pitchFamily="2" charset="0"/>
              </a:rPr>
              <a:t>Restrições ajudam a evitar Riscos</a:t>
            </a:r>
            <a:r>
              <a:rPr lang="pt-BR" sz="1100" dirty="0" smtClean="0">
                <a:solidFill>
                  <a:prstClr val="black"/>
                </a:solidFill>
                <a:latin typeface="Simplon BP Regular" pitchFamily="2" charset="0"/>
              </a:rPr>
              <a:t>.</a:t>
            </a:r>
          </a:p>
          <a:p>
            <a:pPr marL="171450" indent="-171450">
              <a:lnSpc>
                <a:spcPct val="110000"/>
              </a:lnSpc>
              <a:spcAft>
                <a:spcPts val="600"/>
              </a:spcAft>
              <a:buSzPct val="120000"/>
              <a:buFont typeface="Arial" panose="020B0604020202020204" pitchFamily="34" charset="0"/>
              <a:buChar char="•"/>
            </a:pPr>
            <a:endParaRPr lang="pt-BR" sz="11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Premissas </a:t>
            </a:r>
            <a:r>
              <a:rPr lang="pt-BR" sz="1100" dirty="0">
                <a:solidFill>
                  <a:prstClr val="black"/>
                </a:solidFill>
                <a:latin typeface="Simplon BP Regular" pitchFamily="2" charset="0"/>
              </a:rPr>
              <a:t>são fundamentais para permitir a execução do projeto</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Restrições</a:t>
            </a:r>
            <a:r>
              <a:rPr lang="pt-BR" sz="1100" dirty="0">
                <a:solidFill>
                  <a:prstClr val="black"/>
                </a:solidFill>
                <a:latin typeface="Simplon BP Regular" pitchFamily="2" charset="0"/>
              </a:rPr>
              <a:t> estabelecem os limites para executar o projeto </a:t>
            </a:r>
          </a:p>
          <a:p>
            <a:pPr marL="171450" indent="-171450">
              <a:lnSpc>
                <a:spcPct val="110000"/>
              </a:lnSpc>
              <a:spcAft>
                <a:spcPts val="600"/>
              </a:spcAft>
              <a:buSzPct val="120000"/>
              <a:buFont typeface="Arial" panose="020B0604020202020204" pitchFamily="34" charset="0"/>
              <a:buChar char="•"/>
            </a:pPr>
            <a:r>
              <a:rPr lang="pt-BR" sz="1100" b="1" dirty="0">
                <a:solidFill>
                  <a:prstClr val="black"/>
                </a:solidFill>
                <a:latin typeface="Simplon BP Regular" pitchFamily="2" charset="0"/>
              </a:rPr>
              <a:t>Riscos </a:t>
            </a:r>
            <a:r>
              <a:rPr lang="pt-BR" sz="1100" dirty="0">
                <a:solidFill>
                  <a:prstClr val="black"/>
                </a:solidFill>
                <a:latin typeface="Simplon BP Regular" pitchFamily="2" charset="0"/>
              </a:rPr>
              <a:t>nos preparam para lidar com eventos que podem afetar o andamento do </a:t>
            </a:r>
            <a:r>
              <a:rPr lang="pt-BR" sz="1100" dirty="0" smtClean="0">
                <a:solidFill>
                  <a:prstClr val="black"/>
                </a:solidFill>
                <a:latin typeface="Simplon BP Regular" pitchFamily="2" charset="0"/>
              </a:rPr>
              <a:t>projeto</a:t>
            </a:r>
            <a:endParaRPr lang="pt-BR" sz="1100" dirty="0">
              <a:solidFill>
                <a:prstClr val="black"/>
              </a:solidFill>
              <a:latin typeface="Simplon BP Regular" pitchFamily="2" charset="0"/>
            </a:endParaRPr>
          </a:p>
        </p:txBody>
      </p:sp>
      <p:sp>
        <p:nvSpPr>
          <p:cNvPr id="9" name="Botão de ação: Voltar ou Anterior 8">
            <a:hlinkClick r:id="rId2" action="ppaction://hlinksldjump" highlightClick="1"/>
          </p:cNvPr>
          <p:cNvSpPr/>
          <p:nvPr/>
        </p:nvSpPr>
        <p:spPr>
          <a:xfrm rot="10800000">
            <a:off x="8573616" y="4551970"/>
            <a:ext cx="226368" cy="216024"/>
          </a:xfrm>
          <a:prstGeom prst="actionButtonBackPrevious">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tileRect/>
          </a:gra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
        <p:nvSpPr>
          <p:cNvPr id="10" name="Botão de ação: Voltar ou Anterior 9">
            <a:hlinkClick r:id="rId3" action="ppaction://hlinksldjump" highlightClick="1"/>
          </p:cNvPr>
          <p:cNvSpPr/>
          <p:nvPr/>
        </p:nvSpPr>
        <p:spPr>
          <a:xfrm>
            <a:off x="8347248"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197865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a:t>Premissas / </a:t>
            </a:r>
            <a:r>
              <a:rPr lang="pt-BR" sz="3200" dirty="0" smtClean="0"/>
              <a:t>restrições </a:t>
            </a:r>
            <a:r>
              <a:rPr lang="pt-BR" sz="3200" dirty="0"/>
              <a:t>/ decisões</a:t>
            </a:r>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27</a:t>
            </a:fld>
            <a:endParaRPr lang="pt-BR" dirty="0"/>
          </a:p>
        </p:txBody>
      </p:sp>
      <p:sp>
        <p:nvSpPr>
          <p:cNvPr id="53" name="Retângulo 52"/>
          <p:cNvSpPr/>
          <p:nvPr/>
        </p:nvSpPr>
        <p:spPr>
          <a:xfrm>
            <a:off x="457199" y="1058611"/>
            <a:ext cx="8210924" cy="34440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Registra? </a:t>
            </a:r>
            <a:r>
              <a:rPr lang="pt-BR" sz="1200" dirty="0">
                <a:solidFill>
                  <a:prstClr val="black"/>
                </a:solidFill>
                <a:latin typeface="Simplon BP Regular" pitchFamily="2" charset="0"/>
              </a:rPr>
              <a:t>GP, PMO, </a:t>
            </a:r>
            <a:r>
              <a:rPr lang="pt-BR" sz="1200" dirty="0" smtClean="0">
                <a:solidFill>
                  <a:prstClr val="black"/>
                </a:solidFill>
                <a:latin typeface="Simplon BP Regular" pitchFamily="2" charset="0"/>
              </a:rPr>
              <a:t>Líderes </a:t>
            </a:r>
            <a:r>
              <a:rPr lang="pt-BR" sz="1200" dirty="0">
                <a:solidFill>
                  <a:prstClr val="black"/>
                </a:solidFill>
                <a:latin typeface="Simplon BP Regular" pitchFamily="2" charset="0"/>
              </a:rPr>
              <a:t>Técnico e </a:t>
            </a:r>
            <a:r>
              <a:rPr lang="pt-BR" sz="1200" dirty="0" smtClean="0">
                <a:solidFill>
                  <a:prstClr val="black"/>
                </a:solidFill>
                <a:latin typeface="Simplon BP Regular" pitchFamily="2" charset="0"/>
              </a:rPr>
              <a:t>Funcional</a:t>
            </a:r>
            <a:endParaRPr lang="pt-BR" sz="1200"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Quem é responsável pela atualização? </a:t>
            </a:r>
            <a:r>
              <a:rPr lang="pt-BR" sz="1200" dirty="0">
                <a:solidFill>
                  <a:prstClr val="black"/>
                </a:solidFill>
                <a:latin typeface="Simplon BP Regular" pitchFamily="2" charset="0"/>
              </a:rPr>
              <a:t>PMO, </a:t>
            </a:r>
            <a:r>
              <a:rPr lang="pt-BR" sz="1200" dirty="0" smtClean="0">
                <a:solidFill>
                  <a:prstClr val="black"/>
                </a:solidFill>
                <a:latin typeface="Simplon BP Regular" pitchFamily="2" charset="0"/>
              </a:rPr>
              <a:t>GP, Líderes Funcional e Técnico.</a:t>
            </a: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Toda a equipe do projeto tem acesso  para  consultar a Lista </a:t>
            </a:r>
            <a:r>
              <a:rPr lang="pt-BR" sz="1200" dirty="0" smtClean="0">
                <a:solidFill>
                  <a:prstClr val="black"/>
                </a:solidFill>
                <a:latin typeface="Simplon BP Regular" pitchFamily="2" charset="0"/>
              </a:rPr>
              <a:t>de Premissas, Restrições e Decisões.</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O cadastro das Premissas, Restrições e Decisões identificadas em  reuniões de Core Team e </a:t>
            </a:r>
            <a:r>
              <a:rPr lang="pt-BR" sz="1200" dirty="0" err="1">
                <a:solidFill>
                  <a:prstClr val="black"/>
                </a:solidFill>
                <a:latin typeface="Simplon BP Regular" pitchFamily="2" charset="0"/>
              </a:rPr>
              <a:t>Steering</a:t>
            </a:r>
            <a:r>
              <a:rPr lang="pt-BR" sz="1200" dirty="0">
                <a:solidFill>
                  <a:prstClr val="black"/>
                </a:solidFill>
                <a:latin typeface="Simplon BP Regular" pitchFamily="2" charset="0"/>
              </a:rPr>
              <a:t> ficarão sob a responsabilidade do PMO.</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oriundas das demais reuniões e do dia-a-dia do projeto deverão ser alinhadas com o GP e PMO e deverão ser cadastradas </a:t>
            </a:r>
            <a:r>
              <a:rPr lang="pt-BR" sz="1200" dirty="0" smtClean="0">
                <a:solidFill>
                  <a:prstClr val="black"/>
                </a:solidFill>
                <a:latin typeface="Simplon BP Regular" pitchFamily="2" charset="0"/>
              </a:rPr>
              <a:t>pelo responsável </a:t>
            </a:r>
            <a:r>
              <a:rPr lang="pt-BR" sz="1200" dirty="0">
                <a:solidFill>
                  <a:prstClr val="black"/>
                </a:solidFill>
                <a:latin typeface="Simplon BP Regular" pitchFamily="2" charset="0"/>
              </a:rPr>
              <a:t>pela </a:t>
            </a:r>
            <a:r>
              <a:rPr lang="pt-BR" sz="1200" dirty="0" smtClean="0">
                <a:solidFill>
                  <a:prstClr val="black"/>
                </a:solidFill>
                <a:latin typeface="Simplon BP Regular" pitchFamily="2" charset="0"/>
              </a:rPr>
              <a:t>liderança </a:t>
            </a:r>
            <a:r>
              <a:rPr lang="pt-BR" sz="1200" dirty="0">
                <a:solidFill>
                  <a:prstClr val="black"/>
                </a:solidFill>
                <a:latin typeface="Simplon BP Regular" pitchFamily="2" charset="0"/>
              </a:rPr>
              <a:t>funcional ou técnica.</a:t>
            </a:r>
          </a:p>
          <a:p>
            <a:pPr marL="355600" lvl="2" indent="-171450">
              <a:spcAft>
                <a:spcPts val="600"/>
              </a:spcAft>
              <a:buClr>
                <a:prstClr val="black"/>
              </a:buClr>
              <a:buSzPct val="120000"/>
              <a:buFont typeface="Arial" panose="020B0604020202020204" pitchFamily="34" charset="0"/>
              <a:buChar char="•"/>
            </a:pPr>
            <a:r>
              <a:rPr lang="pt-BR" sz="1200" dirty="0">
                <a:solidFill>
                  <a:prstClr val="black"/>
                </a:solidFill>
                <a:latin typeface="Simplon BP Regular" pitchFamily="2" charset="0"/>
              </a:rPr>
              <a:t>As Premissas, Restrições e Decisões não devem ser excluídas. Caso </a:t>
            </a:r>
            <a:r>
              <a:rPr lang="pt-BR" sz="1200" dirty="0" smtClean="0">
                <a:solidFill>
                  <a:prstClr val="black"/>
                </a:solidFill>
                <a:latin typeface="Simplon BP Regular" pitchFamily="2" charset="0"/>
              </a:rPr>
              <a:t>algum </a:t>
            </a:r>
            <a:r>
              <a:rPr lang="pt-BR" sz="1200" dirty="0">
                <a:solidFill>
                  <a:prstClr val="black"/>
                </a:solidFill>
                <a:latin typeface="Simplon BP Regular" pitchFamily="2" charset="0"/>
              </a:rPr>
              <a:t>dos itens cadastrados seja revisto, um novo item deverá ser cadastrado informando a revisão do mesmo.</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Cada projeto precisa definir local para cadastramento das </a:t>
            </a:r>
            <a:r>
              <a:rPr lang="pt-BR" sz="1200" dirty="0">
                <a:solidFill>
                  <a:prstClr val="black"/>
                </a:solidFill>
                <a:latin typeface="Simplon BP Regular" pitchFamily="2" charset="0"/>
              </a:rPr>
              <a:t>Premissas, Restrições e Decisões : </a:t>
            </a:r>
            <a:r>
              <a:rPr lang="pt-BR" sz="1200" dirty="0" smtClean="0">
                <a:solidFill>
                  <a:prstClr val="black"/>
                </a:solidFill>
                <a:latin typeface="Simplon BP Regular" pitchFamily="2" charset="0"/>
              </a:rPr>
              <a:t>Sharepoint (se houver) ou aba de colaboração (</a:t>
            </a:r>
            <a:r>
              <a:rPr lang="pt-BR" sz="1200" dirty="0" err="1" smtClean="0">
                <a:solidFill>
                  <a:prstClr val="black"/>
                </a:solidFill>
                <a:latin typeface="Simplon BP Regular" pitchFamily="2" charset="0"/>
              </a:rPr>
              <a:t>Clarity</a:t>
            </a:r>
            <a:r>
              <a:rPr lang="pt-BR" sz="1200" dirty="0" smtClean="0">
                <a:solidFill>
                  <a:prstClr val="black"/>
                </a:solidFill>
                <a:latin typeface="Simplon BP Regular" pitchFamily="2" charset="0"/>
              </a:rPr>
              <a:t>). </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Recomendamos  que o documento que originou a </a:t>
            </a:r>
            <a:r>
              <a:rPr lang="pt-BR" sz="1200" dirty="0" smtClean="0">
                <a:solidFill>
                  <a:prstClr val="black"/>
                </a:solidFill>
                <a:latin typeface="Simplon BP Regular" pitchFamily="2" charset="0"/>
              </a:rPr>
              <a:t>Premissa, Restrição ou Decisão </a:t>
            </a:r>
            <a:r>
              <a:rPr lang="pt-BR" sz="1200" dirty="0">
                <a:solidFill>
                  <a:prstClr val="black"/>
                </a:solidFill>
                <a:latin typeface="Simplon BP Regular" pitchFamily="2" charset="0"/>
              </a:rPr>
              <a:t>seja anexado ao item.</a:t>
            </a:r>
          </a:p>
        </p:txBody>
      </p:sp>
      <p:sp>
        <p:nvSpPr>
          <p:cNvPr id="9" name="Botão de ação: Voltar ou Anterior 8">
            <a:hlinkClick r:id="rId2" action="ppaction://hlinksldjump" highlightClick="1"/>
          </p:cNvPr>
          <p:cNvSpPr/>
          <p:nvPr/>
        </p:nvSpPr>
        <p:spPr>
          <a:xfrm>
            <a:off x="8573616" y="4551970"/>
            <a:ext cx="226368" cy="216024"/>
          </a:xfrm>
          <a:prstGeom prst="actionButtonBackPreviou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pt-BR" sz="1400" dirty="0" smtClean="0">
              <a:solidFill>
                <a:prstClr val="black"/>
              </a:solidFill>
              <a:latin typeface="Simplon BP Regular"/>
              <a:cs typeface="Simplon BP Regular"/>
            </a:endParaRPr>
          </a:p>
        </p:txBody>
      </p:sp>
    </p:spTree>
    <p:extLst>
      <p:ext uri="{BB962C8B-B14F-4D97-AF65-F5344CB8AC3E}">
        <p14:creationId xmlns:p14="http://schemas.microsoft.com/office/powerpoint/2010/main" val="391631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smtClean="0"/>
              <a:t>Controle financeiro</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28</a:t>
            </a:fld>
            <a:endParaRPr lang="pt-BR" dirty="0"/>
          </a:p>
        </p:txBody>
      </p:sp>
      <p:sp>
        <p:nvSpPr>
          <p:cNvPr id="53" name="Retângulo 52"/>
          <p:cNvSpPr/>
          <p:nvPr/>
        </p:nvSpPr>
        <p:spPr>
          <a:xfrm>
            <a:off x="457199" y="1058611"/>
            <a:ext cx="8210924" cy="316394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84150" indent="-184150">
              <a:lnSpc>
                <a:spcPct val="110000"/>
              </a:lnSpc>
              <a:spcAft>
                <a:spcPts val="300"/>
              </a:spcAft>
              <a:buSzPct val="120000"/>
              <a:buFont typeface="Wingdings" charset="2"/>
              <a:buChar char="§"/>
            </a:pPr>
            <a:r>
              <a:rPr lang="pt-BR" sz="1200" b="1" dirty="0">
                <a:solidFill>
                  <a:srgbClr val="000000"/>
                </a:solidFill>
                <a:latin typeface="Simplon BP Regular"/>
                <a:ea typeface="ＭＳ Ｐゴシック" charset="0"/>
                <a:cs typeface="Simplon BP Regular"/>
              </a:rPr>
              <a:t>Quem Registra?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smtClean="0">
                <a:solidFill>
                  <a:srgbClr val="000000"/>
                </a:solidFill>
                <a:latin typeface="Simplon BP Regular"/>
                <a:ea typeface="ＭＳ Ｐゴシック" charset="0"/>
                <a:cs typeface="Simplon BP Regular"/>
              </a:rPr>
              <a:t>Em </a:t>
            </a:r>
            <a:r>
              <a:rPr lang="pt-BR" sz="1200" b="1" dirty="0">
                <a:solidFill>
                  <a:srgbClr val="000000"/>
                </a:solidFill>
                <a:latin typeface="Simplon BP Regular"/>
                <a:ea typeface="ＭＳ Ｐゴシック" charset="0"/>
                <a:cs typeface="Simplon BP Regular"/>
              </a:rPr>
              <a:t>qual Ferramenta? </a:t>
            </a:r>
            <a:r>
              <a:rPr lang="pt-BR" sz="1200" dirty="0" smtClean="0">
                <a:solidFill>
                  <a:srgbClr val="000000"/>
                </a:solidFill>
                <a:latin typeface="Simplon BP Regular"/>
                <a:ea typeface="ＭＳ Ｐゴシック" charset="0"/>
                <a:cs typeface="Simplon BP Regular"/>
              </a:rPr>
              <a:t>Planilha de Controle Financeiro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Quem é responsável pela atualização?</a:t>
            </a:r>
            <a:r>
              <a:rPr lang="pt-BR" sz="1200" dirty="0">
                <a:solidFill>
                  <a:srgbClr val="000000"/>
                </a:solidFill>
                <a:latin typeface="Simplon BP Regular"/>
                <a:ea typeface="ＭＳ Ｐゴシック" charset="0"/>
                <a:cs typeface="Simplon BP Regular"/>
              </a:rPr>
              <a:t> </a:t>
            </a:r>
            <a:r>
              <a:rPr lang="pt-BR" sz="1200" dirty="0" smtClean="0">
                <a:solidFill>
                  <a:srgbClr val="000000"/>
                </a:solidFill>
                <a:latin typeface="Simplon BP Regular"/>
                <a:ea typeface="ＭＳ Ｐゴシック" charset="0"/>
                <a:cs typeface="Simplon BP Regular"/>
              </a:rPr>
              <a:t>PMO</a:t>
            </a:r>
            <a:endParaRPr lang="pt-BR" sz="1200" dirty="0">
              <a:solidFill>
                <a:srgbClr val="000000"/>
              </a:solidFill>
              <a:latin typeface="Simplon BP Regular"/>
              <a:ea typeface="ＭＳ Ｐゴシック" charset="0"/>
              <a:cs typeface="Simplon BP Regular"/>
            </a:endParaRPr>
          </a:p>
          <a:p>
            <a:pPr marL="184150" indent="-184150">
              <a:spcAft>
                <a:spcPts val="300"/>
              </a:spcAft>
              <a:buFont typeface="Wingdings" charset="2"/>
              <a:buChar char="§"/>
            </a:pPr>
            <a:r>
              <a:rPr lang="pt-BR" sz="1200" b="1" dirty="0">
                <a:solidFill>
                  <a:srgbClr val="000000"/>
                </a:solidFill>
                <a:latin typeface="Simplon BP Regular"/>
                <a:ea typeface="ＭＳ Ｐゴシック" charset="0"/>
                <a:cs typeface="Simplon BP Regular"/>
              </a:rPr>
              <a:t>Quando é reportado? Por quem? </a:t>
            </a:r>
            <a:r>
              <a:rPr lang="pt-BR" sz="1200" dirty="0" smtClean="0">
                <a:solidFill>
                  <a:srgbClr val="000000"/>
                </a:solidFill>
                <a:latin typeface="Simplon BP Regular"/>
                <a:ea typeface="ＭＳ Ｐゴシック" charset="0"/>
                <a:cs typeface="Simplon BP Regular"/>
              </a:rPr>
              <a:t>PMO </a:t>
            </a:r>
            <a:r>
              <a:rPr lang="pt-BR" sz="1200" dirty="0">
                <a:solidFill>
                  <a:srgbClr val="000000"/>
                </a:solidFill>
                <a:latin typeface="Simplon BP Regular"/>
                <a:ea typeface="ＭＳ Ｐゴシック" charset="0"/>
                <a:cs typeface="Simplon BP Regular"/>
              </a:rPr>
              <a:t>é responsável por </a:t>
            </a:r>
            <a:r>
              <a:rPr lang="pt-BR" sz="1200" dirty="0" smtClean="0">
                <a:solidFill>
                  <a:srgbClr val="000000"/>
                </a:solidFill>
                <a:latin typeface="Simplon BP Regular"/>
                <a:ea typeface="ＭＳ Ｐゴシック" charset="0"/>
                <a:cs typeface="Simplon BP Regular"/>
              </a:rPr>
              <a:t>disponibilizar as informações financeiras. Pode ser solicitado reporte nas </a:t>
            </a:r>
            <a:r>
              <a:rPr lang="pt-BR" sz="1200" dirty="0">
                <a:solidFill>
                  <a:srgbClr val="000000"/>
                </a:solidFill>
                <a:latin typeface="Simplon BP Regular"/>
                <a:ea typeface="ＭＳ Ｐゴシック" charset="0"/>
                <a:cs typeface="Simplon BP Regular"/>
              </a:rPr>
              <a:t>reuniões de Core Team e/ou </a:t>
            </a:r>
            <a:r>
              <a:rPr lang="pt-BR" sz="1200" dirty="0" err="1" smtClean="0">
                <a:solidFill>
                  <a:srgbClr val="000000"/>
                </a:solidFill>
                <a:latin typeface="Simplon BP Regular"/>
                <a:ea typeface="ＭＳ Ｐゴシック" charset="0"/>
                <a:cs typeface="Simplon BP Regular"/>
              </a:rPr>
              <a:t>Steering</a:t>
            </a:r>
            <a:endParaRPr lang="pt-BR" sz="1200" dirty="0" smtClean="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endParaRPr lang="pt-BR" sz="1200" b="1" dirty="0">
              <a:solidFill>
                <a:prstClr val="black"/>
              </a:solidFill>
              <a:latin typeface="Simplon BP Regular" pitchFamily="2" charset="0"/>
            </a:endParaRPr>
          </a:p>
          <a:p>
            <a:pPr marL="171450" indent="-171450">
              <a:lnSpc>
                <a:spcPct val="110000"/>
              </a:lnSpc>
              <a:spcAft>
                <a:spcPts val="600"/>
              </a:spcAft>
              <a:buSzPct val="120000"/>
              <a:buFont typeface="Arial" panose="020B0604020202020204" pitchFamily="34" charset="0"/>
              <a:buChar char="•"/>
            </a:pPr>
            <a:r>
              <a:rPr lang="pt-BR" sz="1200" b="1" dirty="0">
                <a:solidFill>
                  <a:prstClr val="black"/>
                </a:solidFill>
                <a:latin typeface="Simplon BP Regular" pitchFamily="2" charset="0"/>
              </a:rPr>
              <a:t>Regras Gerais: </a:t>
            </a: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a:t>
            </a:r>
            <a:r>
              <a:rPr lang="pt-BR" sz="1200" dirty="0">
                <a:solidFill>
                  <a:prstClr val="black"/>
                </a:solidFill>
                <a:latin typeface="Simplon BP Regular" pitchFamily="2" charset="0"/>
              </a:rPr>
              <a:t>cadastro das </a:t>
            </a:r>
            <a:r>
              <a:rPr lang="pt-BR" sz="1200" dirty="0" smtClean="0">
                <a:solidFill>
                  <a:prstClr val="black"/>
                </a:solidFill>
                <a:latin typeface="Simplon BP Regular" pitchFamily="2" charset="0"/>
              </a:rPr>
              <a:t>informações é de responsabilidade do PMO e deve ser validada pelo GP.</a:t>
            </a: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O PMO deve registrar em planilha as informações financeiras do projeto:</a:t>
            </a:r>
          </a:p>
          <a:p>
            <a:pPr marL="812800" lvl="3" indent="-171450">
              <a:spcAft>
                <a:spcPts val="600"/>
              </a:spcAft>
              <a:buClr>
                <a:prstClr val="black"/>
              </a:buClr>
              <a:buSzPct val="120000"/>
              <a:buFont typeface="Arial" panose="020B0604020202020204" pitchFamily="34" charset="0"/>
              <a:buChar char="•"/>
            </a:pPr>
            <a:r>
              <a:rPr lang="pt-BR" sz="1200" dirty="0" smtClean="0">
                <a:solidFill>
                  <a:prstClr val="black"/>
                </a:solidFill>
                <a:latin typeface="Simplon BP Regular" pitchFamily="2" charset="0"/>
              </a:rPr>
              <a:t>Número de Proposta, fornecedor, sistema, valor, </a:t>
            </a:r>
            <a:r>
              <a:rPr lang="pt-BR" sz="1200" dirty="0" err="1" smtClean="0">
                <a:solidFill>
                  <a:prstClr val="black"/>
                </a:solidFill>
                <a:latin typeface="Simplon BP Regular" pitchFamily="2" charset="0"/>
              </a:rPr>
              <a:t>milestones</a:t>
            </a:r>
            <a:r>
              <a:rPr lang="pt-BR" sz="1200" dirty="0" smtClean="0">
                <a:solidFill>
                  <a:prstClr val="black"/>
                </a:solidFill>
                <a:latin typeface="Simplon BP Regular" pitchFamily="2" charset="0"/>
              </a:rPr>
              <a:t> de pagamento, previsão de desembolso, Orçamento aprovado para o projeto, </a:t>
            </a:r>
            <a:r>
              <a:rPr lang="pt-BR" sz="1200" dirty="0" err="1" smtClean="0">
                <a:solidFill>
                  <a:prstClr val="black"/>
                </a:solidFill>
                <a:latin typeface="Simplon BP Regular" pitchFamily="2" charset="0"/>
              </a:rPr>
              <a:t>etc</a:t>
            </a:r>
            <a:endParaRPr lang="pt-BR" sz="1200" dirty="0" smtClean="0">
              <a:solidFill>
                <a:prstClr val="black"/>
              </a:solidFill>
              <a:latin typeface="Simplon BP Regular" pitchFamily="2" charset="0"/>
            </a:endParaRPr>
          </a:p>
          <a:p>
            <a:pPr marL="812800" lvl="3" indent="-171450">
              <a:spcAft>
                <a:spcPts val="600"/>
              </a:spcAft>
              <a:buClr>
                <a:prstClr val="black"/>
              </a:buClr>
              <a:buSzPct val="120000"/>
              <a:buFont typeface="Arial" panose="020B0604020202020204" pitchFamily="34" charset="0"/>
              <a:buChar char="•"/>
            </a:pPr>
            <a:endParaRPr lang="pt-BR" sz="1200" dirty="0">
              <a:solidFill>
                <a:prstClr val="black"/>
              </a:solidFill>
              <a:latin typeface="Simplon BP Regular" pitchFamily="2" charset="0"/>
            </a:endParaRPr>
          </a:p>
          <a:p>
            <a:pPr marL="355600" lvl="2" indent="-171450">
              <a:spcAft>
                <a:spcPts val="600"/>
              </a:spcAft>
              <a:buClr>
                <a:prstClr val="black"/>
              </a:buClr>
              <a:buSzPct val="120000"/>
              <a:buFont typeface="Arial" panose="020B0604020202020204" pitchFamily="34" charset="0"/>
              <a:buChar char="•"/>
            </a:pPr>
            <a:r>
              <a:rPr lang="pt-BR" sz="1200" b="1" dirty="0">
                <a:solidFill>
                  <a:prstClr val="black"/>
                </a:solidFill>
                <a:latin typeface="Simplon BP Regular" pitchFamily="2" charset="0"/>
              </a:rPr>
              <a:t>IMPORTANTE:</a:t>
            </a:r>
            <a:r>
              <a:rPr lang="pt-BR" sz="1200" dirty="0">
                <a:solidFill>
                  <a:prstClr val="black"/>
                </a:solidFill>
                <a:latin typeface="Simplon BP Regular" pitchFamily="2" charset="0"/>
              </a:rPr>
              <a:t> A planilha de Controle Financeiro, deve ser restrita </a:t>
            </a:r>
            <a:r>
              <a:rPr lang="pt-BR" sz="1200" dirty="0" smtClean="0">
                <a:solidFill>
                  <a:prstClr val="black"/>
                </a:solidFill>
                <a:latin typeface="Simplon BP Regular" pitchFamily="2" charset="0"/>
              </a:rPr>
              <a:t>à </a:t>
            </a:r>
            <a:r>
              <a:rPr lang="pt-BR" sz="1200" dirty="0">
                <a:solidFill>
                  <a:prstClr val="black"/>
                </a:solidFill>
                <a:latin typeface="Simplon BP Regular" pitchFamily="2" charset="0"/>
              </a:rPr>
              <a:t>equipe </a:t>
            </a:r>
            <a:r>
              <a:rPr lang="pt-BR" sz="1200" dirty="0" smtClean="0">
                <a:solidFill>
                  <a:prstClr val="black"/>
                </a:solidFill>
                <a:latin typeface="Simplon BP Regular" pitchFamily="2" charset="0"/>
              </a:rPr>
              <a:t>OI e não </a:t>
            </a:r>
            <a:r>
              <a:rPr lang="pt-BR" sz="1200" dirty="0">
                <a:solidFill>
                  <a:prstClr val="black"/>
                </a:solidFill>
                <a:latin typeface="Simplon BP Regular" pitchFamily="2" charset="0"/>
              </a:rPr>
              <a:t>deve ser repassada </a:t>
            </a:r>
            <a:r>
              <a:rPr lang="pt-BR" sz="1200" dirty="0" smtClean="0">
                <a:solidFill>
                  <a:prstClr val="black"/>
                </a:solidFill>
                <a:latin typeface="Simplon BP Regular" pitchFamily="2" charset="0"/>
              </a:rPr>
              <a:t>a </a:t>
            </a:r>
            <a:r>
              <a:rPr lang="pt-BR" sz="1200" dirty="0">
                <a:solidFill>
                  <a:prstClr val="black"/>
                </a:solidFill>
                <a:latin typeface="Simplon BP Regular" pitchFamily="2" charset="0"/>
              </a:rPr>
              <a:t>fornecedores.</a:t>
            </a:r>
          </a:p>
        </p:txBody>
      </p:sp>
    </p:spTree>
    <p:extLst>
      <p:ext uri="{BB962C8B-B14F-4D97-AF65-F5344CB8AC3E}">
        <p14:creationId xmlns:p14="http://schemas.microsoft.com/office/powerpoint/2010/main" val="32733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8000" y="273600"/>
            <a:ext cx="8207375" cy="712800"/>
          </a:xfrm>
        </p:spPr>
        <p:txBody>
          <a:bodyPr vert="horz" lIns="0" tIns="0" rIns="0" bIns="0" rtlCol="0" anchor="t">
            <a:noAutofit/>
          </a:bodyPr>
          <a:lstStyle/>
          <a:p>
            <a:r>
              <a:rPr lang="pt-BR" sz="3200" dirty="0" err="1" smtClean="0"/>
              <a:t>Templates</a:t>
            </a:r>
            <a:r>
              <a:rPr lang="pt-BR" sz="3200" dirty="0" smtClean="0"/>
              <a:t> e metodologia</a:t>
            </a:r>
            <a:endParaRPr lang="pt-BR" sz="3200" dirty="0"/>
          </a:p>
        </p:txBody>
      </p:sp>
      <p:sp>
        <p:nvSpPr>
          <p:cNvPr id="28" name="Footer Placeholder 2"/>
          <p:cNvSpPr txBox="1">
            <a:spLocks/>
          </p:cNvSpPr>
          <p:nvPr/>
        </p:nvSpPr>
        <p:spPr>
          <a:xfrm>
            <a:off x="457199" y="4876006"/>
            <a:ext cx="7787207"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r>
              <a:rPr lang="pt-BR" dirty="0"/>
              <a:t>MATERIAL CONFIDENCIAL  |  SLIDE Nº</a:t>
            </a:r>
          </a:p>
        </p:txBody>
      </p:sp>
      <p:sp>
        <p:nvSpPr>
          <p:cNvPr id="52" name="Slide Number Placeholder 3"/>
          <p:cNvSpPr txBox="1">
            <a:spLocks/>
          </p:cNvSpPr>
          <p:nvPr/>
        </p:nvSpPr>
        <p:spPr>
          <a:xfrm>
            <a:off x="8244408" y="4876006"/>
            <a:ext cx="442392" cy="215997"/>
          </a:xfrm>
          <a:prstGeom prst="rect">
            <a:avLst/>
          </a:prstGeom>
        </p:spPr>
        <p:txBody>
          <a:bodyPr vert="horz" lIns="91440" tIns="45720" rIns="91440" bIns="45720" rtlCol="0" anchor="ctr"/>
          <a:lstStyle>
            <a:defPPr>
              <a:defRPr lang="en-US"/>
            </a:defPPr>
            <a:lvl1pPr algn="r">
              <a:defRPr sz="1200">
                <a:solidFill>
                  <a:schemeClr val="tx2"/>
                </a:solidFill>
                <a:latin typeface="Simplon BP Regular"/>
                <a:cs typeface="Simplon BP Regular"/>
              </a:defRPr>
            </a:lvl1pPr>
          </a:lstStyle>
          <a:p>
            <a:fld id="{0881BE11-8458-45F7-B08D-AB707DBAB8ED}" type="slidenum">
              <a:rPr lang="pt-BR"/>
              <a:pPr/>
              <a:t>29</a:t>
            </a:fld>
            <a:endParaRPr lang="pt-BR" dirty="0"/>
          </a:p>
        </p:txBody>
      </p:sp>
      <p:sp>
        <p:nvSpPr>
          <p:cNvPr id="53" name="Retângulo 52"/>
          <p:cNvSpPr/>
          <p:nvPr/>
        </p:nvSpPr>
        <p:spPr>
          <a:xfrm>
            <a:off x="457199" y="1058611"/>
            <a:ext cx="8210924" cy="150348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0000"/>
              </a:lnSpc>
              <a:spcAft>
                <a:spcPts val="300"/>
              </a:spcAft>
              <a:buSzPct val="120000"/>
            </a:pPr>
            <a:r>
              <a:rPr lang="pt-BR" sz="1200" dirty="0" smtClean="0">
                <a:solidFill>
                  <a:srgbClr val="000000"/>
                </a:solidFill>
                <a:latin typeface="Simplon BP Regular"/>
                <a:ea typeface="ＭＳ Ｐゴシック" charset="0"/>
                <a:cs typeface="Simplon BP Regular"/>
              </a:rPr>
              <a:t>A metodologia de Gestão de Projetos e os </a:t>
            </a:r>
            <a:r>
              <a:rPr lang="pt-BR" sz="1200" dirty="0" err="1" smtClean="0">
                <a:solidFill>
                  <a:srgbClr val="000000"/>
                </a:solidFill>
                <a:latin typeface="Simplon BP Regular"/>
                <a:ea typeface="ＭＳ Ｐゴシック" charset="0"/>
                <a:cs typeface="Simplon BP Regular"/>
              </a:rPr>
              <a:t>templates</a:t>
            </a:r>
            <a:r>
              <a:rPr lang="pt-BR" sz="1200" dirty="0" smtClean="0">
                <a:solidFill>
                  <a:srgbClr val="000000"/>
                </a:solidFill>
                <a:latin typeface="Simplon BP Regular"/>
                <a:ea typeface="ＭＳ Ｐゴシック" charset="0"/>
                <a:cs typeface="Simplon BP Regular"/>
              </a:rPr>
              <a:t> sugeridos estão disponibilizados no Sharepoint PMO TI</a:t>
            </a:r>
          </a:p>
          <a:p>
            <a:pPr>
              <a:lnSpc>
                <a:spcPct val="110000"/>
              </a:lnSpc>
              <a:spcAft>
                <a:spcPts val="300"/>
              </a:spcAft>
              <a:buSzPct val="120000"/>
            </a:pPr>
            <a:endParaRPr lang="pt-BR" sz="1200" dirty="0" smtClean="0">
              <a:solidFill>
                <a:srgbClr val="000000"/>
              </a:solidFill>
              <a:latin typeface="Simplon BP Regular"/>
              <a:ea typeface="ＭＳ Ｐゴシック" charset="0"/>
              <a:cs typeface="Simplon BP Regular"/>
            </a:endParaRPr>
          </a:p>
          <a:p>
            <a:pPr>
              <a:lnSpc>
                <a:spcPct val="110000"/>
              </a:lnSpc>
              <a:spcAft>
                <a:spcPts val="300"/>
              </a:spcAft>
              <a:buSzPct val="120000"/>
            </a:pPr>
            <a:r>
              <a:rPr lang="pt-BR" sz="1200" dirty="0" smtClean="0">
                <a:solidFill>
                  <a:prstClr val="black"/>
                </a:solidFill>
                <a:latin typeface="Simplon BP Regular" pitchFamily="2" charset="0"/>
              </a:rPr>
              <a:t>Link:  PMO Sistemas\Metodologia e </a:t>
            </a:r>
            <a:r>
              <a:rPr lang="pt-BR" sz="1200" dirty="0" err="1" smtClean="0">
                <a:solidFill>
                  <a:prstClr val="black"/>
                </a:solidFill>
                <a:latin typeface="Simplon BP Regular" pitchFamily="2" charset="0"/>
              </a:rPr>
              <a:t>Template</a:t>
            </a:r>
            <a:r>
              <a:rPr lang="pt-BR" sz="1200" dirty="0" smtClean="0">
                <a:solidFill>
                  <a:prstClr val="black"/>
                </a:solidFill>
                <a:latin typeface="Simplon BP Regular" pitchFamily="2" charset="0"/>
              </a:rPr>
              <a:t> de Gestão de Projetos</a:t>
            </a:r>
          </a:p>
          <a:p>
            <a:pPr>
              <a:lnSpc>
                <a:spcPct val="110000"/>
              </a:lnSpc>
              <a:spcAft>
                <a:spcPts val="300"/>
              </a:spcAft>
              <a:buSzPct val="120000"/>
            </a:pPr>
            <a:r>
              <a:rPr lang="pt-BR" sz="1200" dirty="0">
                <a:solidFill>
                  <a:prstClr val="black"/>
                </a:solidFill>
                <a:latin typeface="Simplon BP Regular" pitchFamily="2" charset="0"/>
                <a:hlinkClick r:id="rId2"/>
              </a:rPr>
              <a:t>http://</a:t>
            </a:r>
            <a:r>
              <a:rPr lang="pt-BR" sz="1200" dirty="0" smtClean="0">
                <a:solidFill>
                  <a:prstClr val="black"/>
                </a:solidFill>
                <a:latin typeface="Simplon BP Regular" pitchFamily="2" charset="0"/>
                <a:hlinkClick r:id="rId2"/>
              </a:rPr>
              <a:t>sharepoint/aplicacao/ged/ti/pmo_ti/default.aspx</a:t>
            </a: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smtClean="0">
              <a:solidFill>
                <a:prstClr val="black"/>
              </a:solidFill>
              <a:latin typeface="Simplon BP Regular" pitchFamily="2" charset="0"/>
            </a:endParaRPr>
          </a:p>
          <a:p>
            <a:pPr>
              <a:lnSpc>
                <a:spcPct val="110000"/>
              </a:lnSpc>
              <a:spcAft>
                <a:spcPts val="300"/>
              </a:spcAft>
              <a:buSzPct val="120000"/>
            </a:pPr>
            <a:endParaRPr lang="pt-BR" sz="1200" dirty="0">
              <a:solidFill>
                <a:prstClr val="black"/>
              </a:solidFill>
              <a:latin typeface="Simplon BP Regular" pitchFamily="2" charset="0"/>
            </a:endParaRPr>
          </a:p>
        </p:txBody>
      </p:sp>
    </p:spTree>
    <p:extLst>
      <p:ext uri="{BB962C8B-B14F-4D97-AF65-F5344CB8AC3E}">
        <p14:creationId xmlns:p14="http://schemas.microsoft.com/office/powerpoint/2010/main" val="168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a:t>Objetivo, necessidades e benefício </a:t>
            </a:r>
          </a:p>
        </p:txBody>
      </p:sp>
      <p:sp>
        <p:nvSpPr>
          <p:cNvPr id="3" name="Content Placeholder 2"/>
          <p:cNvSpPr>
            <a:spLocks noGrp="1"/>
          </p:cNvSpPr>
          <p:nvPr>
            <p:ph sz="quarter" idx="14"/>
          </p:nvPr>
        </p:nvSpPr>
        <p:spPr>
          <a:xfrm>
            <a:off x="468312" y="1059582"/>
            <a:ext cx="8207375" cy="3672408"/>
          </a:xfrm>
        </p:spPr>
        <p:txBody>
          <a:bodyPr/>
          <a:lstStyle/>
          <a:p>
            <a:pPr marL="0" indent="0" algn="just">
              <a:buNone/>
            </a:pPr>
            <a:r>
              <a:rPr lang="pt-BR" altLang="pt-BR" sz="1600" b="1" u="sng" dirty="0" smtClean="0"/>
              <a:t>OBJETIVO:</a:t>
            </a:r>
          </a:p>
          <a:p>
            <a:pPr marL="0" indent="0" algn="just">
              <a:buNone/>
            </a:pPr>
            <a:r>
              <a:rPr lang="pt-BR" altLang="pt-BR" dirty="0" smtClean="0"/>
              <a:t>&lt;&lt; </a:t>
            </a:r>
            <a:r>
              <a:rPr lang="pt-BR" altLang="pt-BR" dirty="0"/>
              <a:t>deve responder a seguinte pergunta: “O que desejamos alcançar com este projeto?” fonte: </a:t>
            </a:r>
            <a:r>
              <a:rPr lang="pt-BR" altLang="pt-BR" dirty="0" err="1" smtClean="0"/>
              <a:t>Clarity</a:t>
            </a:r>
            <a:r>
              <a:rPr lang="pt-BR" altLang="pt-BR" dirty="0" smtClean="0"/>
              <a:t> </a:t>
            </a:r>
            <a:r>
              <a:rPr lang="pt-BR" altLang="pt-BR" dirty="0"/>
              <a:t>&gt;&gt;</a:t>
            </a:r>
            <a:endParaRPr lang="en-US" altLang="pt-BR" dirty="0"/>
          </a:p>
          <a:p>
            <a:endParaRPr lang="en-US" dirty="0" smtClean="0"/>
          </a:p>
          <a:p>
            <a:endParaRPr lang="en-US" dirty="0"/>
          </a:p>
          <a:p>
            <a:endParaRPr lang="en-US" dirty="0" smtClean="0"/>
          </a:p>
          <a:p>
            <a:pPr marL="0" indent="0">
              <a:buNone/>
            </a:pPr>
            <a:r>
              <a:rPr lang="pt-BR" altLang="pt-BR" sz="1600" b="1" u="sng" dirty="0" smtClean="0"/>
              <a:t>DESCRIÇÃO DA NECESSIDADE OU PROBLEMA:</a:t>
            </a:r>
            <a:endParaRPr lang="pt-BR" altLang="pt-BR" sz="1600" b="1" u="sng" dirty="0"/>
          </a:p>
          <a:p>
            <a:pPr marL="0" indent="0">
              <a:buNone/>
            </a:pPr>
            <a:r>
              <a:rPr lang="pt-BR" altLang="pt-BR" dirty="0"/>
              <a:t>&lt;&lt; deve responder a seguinte pergunta: “O que nos motivou a fazer este projeto</a:t>
            </a:r>
            <a:r>
              <a:rPr lang="pt-BR" altLang="pt-BR" dirty="0" smtClean="0"/>
              <a:t>?” </a:t>
            </a:r>
            <a:r>
              <a:rPr lang="pt-BR" altLang="pt-BR" dirty="0"/>
              <a:t>fonte: </a:t>
            </a:r>
            <a:r>
              <a:rPr lang="pt-BR" altLang="pt-BR" dirty="0" err="1"/>
              <a:t>Clarity</a:t>
            </a:r>
            <a:r>
              <a:rPr lang="pt-BR" altLang="pt-BR" dirty="0"/>
              <a:t> </a:t>
            </a:r>
            <a:r>
              <a:rPr lang="pt-BR" altLang="pt-BR" dirty="0" smtClean="0"/>
              <a:t> &gt;&gt;</a:t>
            </a:r>
            <a:endParaRPr lang="en-US" altLang="pt-BR" dirty="0"/>
          </a:p>
          <a:p>
            <a:endParaRPr lang="en-US" dirty="0" smtClean="0"/>
          </a:p>
          <a:p>
            <a:endParaRPr lang="en-US" dirty="0"/>
          </a:p>
          <a:p>
            <a:endParaRPr lang="en-US" dirty="0" smtClean="0"/>
          </a:p>
          <a:p>
            <a:pPr marL="0" indent="0">
              <a:buNone/>
            </a:pPr>
            <a:r>
              <a:rPr lang="pt-BR" altLang="pt-BR" sz="1600" b="1" u="sng" dirty="0" smtClean="0"/>
              <a:t>BENEFÍCIO:</a:t>
            </a:r>
            <a:endParaRPr lang="pt-BR" altLang="pt-BR" sz="1600" b="1" u="sng" dirty="0"/>
          </a:p>
          <a:p>
            <a:pPr marL="0" indent="0">
              <a:buNone/>
            </a:pPr>
            <a:r>
              <a:rPr lang="pt-BR" altLang="pt-BR" dirty="0"/>
              <a:t>&lt;&lt; </a:t>
            </a:r>
            <a:r>
              <a:rPr lang="pt-BR" altLang="pt-BR" dirty="0" err="1" smtClean="0"/>
              <a:t>xxxxxx</a:t>
            </a:r>
            <a:r>
              <a:rPr lang="pt-BR" altLang="pt-BR" dirty="0" smtClean="0"/>
              <a:t> &gt;&gt;</a:t>
            </a:r>
            <a:endParaRPr lang="en-US" altLang="pt-BR" dirty="0"/>
          </a:p>
          <a:p>
            <a:endParaRPr lang="en-US"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3</a:t>
            </a:fld>
            <a:endParaRPr lang="pt-BR" dirty="0"/>
          </a:p>
        </p:txBody>
      </p:sp>
    </p:spTree>
    <p:extLst>
      <p:ext uri="{BB962C8B-B14F-4D97-AF65-F5344CB8AC3E}">
        <p14:creationId xmlns:p14="http://schemas.microsoft.com/office/powerpoint/2010/main" val="1752291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4388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organograma</a:t>
            </a:r>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4</a:t>
            </a:fld>
            <a:endParaRPr lang="pt-BR" dirty="0"/>
          </a:p>
        </p:txBody>
      </p:sp>
      <p:sp>
        <p:nvSpPr>
          <p:cNvPr id="8" name="Rectangle 36"/>
          <p:cNvSpPr/>
          <p:nvPr/>
        </p:nvSpPr>
        <p:spPr>
          <a:xfrm>
            <a:off x="4772432"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9" name="Rectangle 13"/>
          <p:cNvSpPr>
            <a:spLocks noChangeArrowheads="1"/>
          </p:cNvSpPr>
          <p:nvPr/>
        </p:nvSpPr>
        <p:spPr bwMode="auto">
          <a:xfrm>
            <a:off x="723499" y="1001339"/>
            <a:ext cx="6691573" cy="360000"/>
          </a:xfrm>
          <a:prstGeom prst="rect">
            <a:avLst/>
          </a:prstGeom>
          <a:solidFill>
            <a:schemeClr val="accent1"/>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kumimoji="0" lang="pt-BR" sz="1200" b="1" i="0" u="none" strike="noStrike" kern="0" cap="none" spc="0" normalizeH="0" baseline="0" noProof="0" dirty="0" smtClean="0">
                <a:ln>
                  <a:noFill/>
                </a:ln>
                <a:solidFill>
                  <a:srgbClr val="FFFFFF"/>
                </a:solidFill>
                <a:effectLst/>
                <a:uLnTx/>
                <a:uFillTx/>
                <a:latin typeface="Simplon BP Regular"/>
                <a:cs typeface="Simplon BP Regular"/>
              </a:rPr>
              <a:t>SPONSOR</a:t>
            </a:r>
            <a:endParaRPr kumimoji="0" lang="pt-BR" sz="1200" b="1" i="0" u="none" strike="noStrike" kern="0" cap="none" spc="0" normalizeH="0" baseline="0" noProof="0" dirty="0">
              <a:ln>
                <a:noFill/>
              </a:ln>
              <a:solidFill>
                <a:srgbClr val="FFFFFF"/>
              </a:solidFill>
              <a:effectLst/>
              <a:uLnTx/>
              <a:uFillTx/>
              <a:latin typeface="Simplon BP Regular"/>
              <a:cs typeface="Simplon BP Regular"/>
            </a:endParaRPr>
          </a:p>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kumimoji="0" lang="pt-BR" sz="1100" b="0" i="0" u="none" strike="noStrike" kern="0" cap="none" spc="0" normalizeH="0" baseline="0" noProof="0" dirty="0" smtClean="0">
                <a:ln>
                  <a:noFill/>
                </a:ln>
                <a:solidFill>
                  <a:srgbClr val="FFFFFF"/>
                </a:solidFill>
                <a:effectLst/>
                <a:uLnTx/>
                <a:uFillTx/>
                <a:latin typeface="Simplon BP Regular"/>
                <a:cs typeface="Simplon BP Regular"/>
              </a:rPr>
              <a:t>&lt;Nome&gt;</a:t>
            </a:r>
            <a:endParaRPr kumimoji="0" lang="pt-BR" sz="1100" b="0" i="0" u="none" strike="noStrike" kern="0" cap="none" spc="0" normalizeH="0" baseline="0" noProof="0" dirty="0">
              <a:ln>
                <a:noFill/>
              </a:ln>
              <a:solidFill>
                <a:srgbClr val="FFFFFF"/>
              </a:solidFill>
              <a:effectLst/>
              <a:uLnTx/>
              <a:uFillTx/>
              <a:latin typeface="Simplon BP Regular"/>
              <a:cs typeface="Simplon BP Regular"/>
            </a:endParaRPr>
          </a:p>
        </p:txBody>
      </p:sp>
      <p:sp>
        <p:nvSpPr>
          <p:cNvPr id="10" name="Rectangle 8"/>
          <p:cNvSpPr>
            <a:spLocks noChangeArrowheads="1"/>
          </p:cNvSpPr>
          <p:nvPr/>
        </p:nvSpPr>
        <p:spPr bwMode="auto">
          <a:xfrm>
            <a:off x="3418392" y="2718564"/>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hangingPunct="0">
              <a:lnSpc>
                <a:spcPct val="93000"/>
              </a:lnSpc>
              <a:buClr>
                <a:srgbClr val="000000"/>
              </a:buClr>
              <a:buSzPct val="100000"/>
              <a:defRPr/>
            </a:pPr>
            <a:r>
              <a:rPr lang="pt-BR" sz="1200" b="1" kern="0" dirty="0" smtClean="0">
                <a:latin typeface="Simplon BP Regular"/>
                <a:cs typeface="Simplon BP Regular"/>
              </a:rPr>
              <a:t>PROCESSOS</a:t>
            </a:r>
            <a:endParaRPr lang="pt-BR" sz="1200" b="1" kern="0" dirty="0">
              <a:latin typeface="Simplon BP Regular"/>
              <a:cs typeface="Simplon BP Regular"/>
            </a:endParaRPr>
          </a:p>
          <a:p>
            <a:pPr algn="ctr"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11" name="Rectangle 8"/>
          <p:cNvSpPr>
            <a:spLocks noChangeArrowheads="1"/>
          </p:cNvSpPr>
          <p:nvPr/>
        </p:nvSpPr>
        <p:spPr bwMode="auto">
          <a:xfrm>
            <a:off x="4772432" y="1887484"/>
            <a:ext cx="264264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pt-BR" sz="1200" b="1" i="0" u="none" strike="noStrike" kern="0" cap="none" spc="0" normalizeH="0" baseline="0" noProof="0" dirty="0" err="1" smtClean="0">
                <a:ln>
                  <a:noFill/>
                </a:ln>
                <a:effectLst/>
                <a:uLnTx/>
                <a:uFillTx/>
                <a:latin typeface="Simplon BP Regular"/>
                <a:cs typeface="Simplon BP Regular"/>
              </a:rPr>
              <a:t>T</a:t>
            </a:r>
            <a:r>
              <a:rPr kumimoji="0" lang="es-ES_tradnl" sz="1200" b="1" i="0" u="none" strike="noStrike" kern="0" cap="none" spc="0" normalizeH="0" baseline="0" noProof="0" dirty="0" smtClean="0">
                <a:ln>
                  <a:noFill/>
                </a:ln>
                <a:effectLst/>
                <a:uLnTx/>
                <a:uFillTx/>
                <a:latin typeface="Simplon BP Regular"/>
                <a:cs typeface="Simplon BP Regular"/>
              </a:rPr>
              <a:t>ÉCNICA</a:t>
            </a:r>
            <a:endParaRPr kumimoji="0" lang="pt-BR" sz="1200" b="1" i="0" u="none" strike="noStrike" kern="0" cap="none" spc="0" normalizeH="0" baseline="0" noProof="0" dirty="0" smtClean="0">
              <a:ln>
                <a:noFill/>
              </a:ln>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12" name="Rectangle 8"/>
          <p:cNvSpPr>
            <a:spLocks noChangeArrowheads="1"/>
          </p:cNvSpPr>
          <p:nvPr/>
        </p:nvSpPr>
        <p:spPr bwMode="auto">
          <a:xfrm>
            <a:off x="3418392" y="1887484"/>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hangingPunct="0">
              <a:lnSpc>
                <a:spcPct val="93000"/>
              </a:lnSpc>
              <a:buClr>
                <a:srgbClr val="000000"/>
              </a:buClr>
              <a:buSzPct val="100000"/>
              <a:defRPr/>
            </a:pPr>
            <a:r>
              <a:rPr lang="pt-BR" sz="1200" b="1" kern="0" dirty="0">
                <a:latin typeface="Simplon BP Regular"/>
                <a:cs typeface="Simplon BP Regular"/>
              </a:rPr>
              <a:t>PMO</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13" name="Rectangle 30"/>
          <p:cNvSpPr/>
          <p:nvPr/>
        </p:nvSpPr>
        <p:spPr>
          <a:xfrm>
            <a:off x="6119073"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14" name="Rectangle 36"/>
          <p:cNvSpPr/>
          <p:nvPr/>
        </p:nvSpPr>
        <p:spPr>
          <a:xfrm>
            <a:off x="4772432"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15" name="Rectangle 8"/>
          <p:cNvSpPr>
            <a:spLocks noChangeArrowheads="1"/>
          </p:cNvSpPr>
          <p:nvPr/>
        </p:nvSpPr>
        <p:spPr bwMode="auto">
          <a:xfrm>
            <a:off x="723055" y="1439581"/>
            <a:ext cx="6691572" cy="360000"/>
          </a:xfrm>
          <a:prstGeom prst="rect">
            <a:avLst/>
          </a:prstGeom>
          <a:solidFill>
            <a:schemeClr val="accent6"/>
          </a:solidFill>
          <a:ln w="12700" cmpd="sng">
            <a:noFill/>
            <a:miter lim="800000"/>
            <a:headEnd/>
            <a:tailEnd/>
          </a:ln>
          <a:effectLst/>
        </p:spPr>
        <p:txBody>
          <a:bodyPr wrap="none" lIns="36000" rIns="36000" anchor="ctr"/>
          <a:lstStyle/>
          <a:p>
            <a:pPr algn="ctr" defTabSz="914400" hangingPunct="0">
              <a:lnSpc>
                <a:spcPct val="93000"/>
              </a:lnSpc>
              <a:buClr>
                <a:srgbClr val="000000"/>
              </a:buClr>
              <a:buSzPct val="100000"/>
            </a:pPr>
            <a:r>
              <a:rPr lang="pt-BR" sz="1200" b="1" kern="0" dirty="0" smtClean="0">
                <a:latin typeface="Simplon BP Regular"/>
                <a:cs typeface="Simplon BP Regular"/>
              </a:rPr>
              <a:t>GP</a:t>
            </a:r>
          </a:p>
          <a:p>
            <a:pPr algn="ctr" defTabSz="914400" hangingPunct="0">
              <a:lnSpc>
                <a:spcPct val="93000"/>
              </a:lnSpc>
              <a:buClr>
                <a:srgbClr val="000000"/>
              </a:buClr>
              <a:buSzPct val="100000"/>
            </a:pPr>
            <a:r>
              <a:rPr lang="pt-BR" sz="1200" kern="0" dirty="0" smtClean="0">
                <a:latin typeface="Simplon BP Regular"/>
                <a:cs typeface="Simplon BP Regular"/>
              </a:rPr>
              <a:t>&lt;Nome&gt;</a:t>
            </a:r>
            <a:r>
              <a:rPr lang="pt-BR" sz="1200" b="1" kern="0" dirty="0" smtClean="0">
                <a:latin typeface="Simplon BP Regular"/>
                <a:cs typeface="Simplon BP Regular"/>
              </a:rPr>
              <a:t> </a:t>
            </a:r>
            <a:endParaRPr lang="pt-BR" sz="1200" b="1" kern="0" dirty="0">
              <a:latin typeface="Simplon BP Regular"/>
              <a:cs typeface="Simplon BP Regular"/>
            </a:endParaRPr>
          </a:p>
        </p:txBody>
      </p:sp>
      <p:sp>
        <p:nvSpPr>
          <p:cNvPr id="16" name="Rectangle 8"/>
          <p:cNvSpPr>
            <a:spLocks noChangeArrowheads="1"/>
          </p:cNvSpPr>
          <p:nvPr/>
        </p:nvSpPr>
        <p:spPr bwMode="auto">
          <a:xfrm>
            <a:off x="3418392" y="2303024"/>
            <a:ext cx="1296000" cy="360000"/>
          </a:xfrm>
          <a:prstGeom prst="rect">
            <a:avLst/>
          </a:prstGeom>
          <a:solidFill>
            <a:schemeClr val="accent6"/>
          </a:solidFill>
          <a:ln w="12700" cmpd="sng">
            <a:noFill/>
            <a:prstDash val="solid"/>
            <a:miter lim="800000"/>
            <a:headEnd/>
            <a:tailEnd/>
          </a:ln>
          <a:effectLst/>
        </p:spPr>
        <p:txBody>
          <a:bodyPr wrap="none" lIns="36000" rIns="36000" anchor="ctr"/>
          <a:lstStyle/>
          <a:p>
            <a:pPr algn="ctr" hangingPunct="0">
              <a:lnSpc>
                <a:spcPct val="93000"/>
              </a:lnSpc>
              <a:buClr>
                <a:srgbClr val="000000"/>
              </a:buClr>
              <a:buSzPct val="100000"/>
              <a:defRPr/>
            </a:pPr>
            <a:r>
              <a:rPr lang="pt-BR" sz="1200" b="1" kern="0" dirty="0" smtClean="0">
                <a:latin typeface="Simplon BP Regular"/>
                <a:cs typeface="Simplon BP Regular"/>
              </a:rPr>
              <a:t>ARQUITETURA</a:t>
            </a:r>
            <a:endParaRPr lang="pt-BR" sz="1200" b="1" kern="0" dirty="0">
              <a:latin typeface="Simplon BP Regular"/>
              <a:cs typeface="Simplon BP Regular"/>
            </a:endParaRPr>
          </a:p>
          <a:p>
            <a:pPr algn="ctr"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17" name="CaixaDeTexto 219"/>
          <p:cNvSpPr txBox="1"/>
          <p:nvPr/>
        </p:nvSpPr>
        <p:spPr>
          <a:xfrm>
            <a:off x="582860" y="4906672"/>
            <a:ext cx="641997" cy="249748"/>
          </a:xfrm>
          <a:prstGeom prst="rect">
            <a:avLst/>
          </a:prstGeom>
          <a:noFill/>
          <a:ln w="12700" cmpd="sng">
            <a:noFill/>
            <a:miter lim="800000"/>
            <a:headEnd/>
            <a:tailEnd/>
          </a:ln>
          <a:effectLst/>
        </p:spPr>
        <p:txBody>
          <a:bodyPr wrap="none" lIns="36000" tIns="0" rIns="36000" bIns="0" anchor="ctr"/>
          <a:lstStyle>
            <a:defPPr>
              <a:defRPr lang="en-US"/>
            </a:defPPr>
            <a:lvl1pPr marR="0" lvl="0" indent="0" algn="ctr" defTabSz="914400" fontAlgn="auto" hangingPunct="0">
              <a:lnSpc>
                <a:spcPct val="93000"/>
              </a:lnSpc>
              <a:spcBef>
                <a:spcPts val="0"/>
              </a:spcBef>
              <a:spcAft>
                <a:spcPts val="0"/>
              </a:spcAft>
              <a:buClr>
                <a:srgbClr val="000000"/>
              </a:buClr>
              <a:buSzPct val="100000"/>
              <a:buFontTx/>
              <a:buNone/>
              <a:tabLst/>
              <a:defRPr kumimoji="0" sz="11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pPr algn="l"/>
            <a:r>
              <a:rPr lang="pt-BR" sz="800" dirty="0"/>
              <a:t>Não Alocado</a:t>
            </a:r>
          </a:p>
        </p:txBody>
      </p:sp>
      <p:sp>
        <p:nvSpPr>
          <p:cNvPr id="18" name="CaixaDeTexto 220"/>
          <p:cNvSpPr txBox="1"/>
          <p:nvPr/>
        </p:nvSpPr>
        <p:spPr>
          <a:xfrm>
            <a:off x="1371375" y="4928121"/>
            <a:ext cx="1109599" cy="206851"/>
          </a:xfrm>
          <a:prstGeom prst="rect">
            <a:avLst/>
          </a:prstGeom>
          <a:noFill/>
          <a:ln w="12700" cmpd="sng">
            <a:noFill/>
            <a:miter lim="800000"/>
            <a:headEnd/>
            <a:tailEnd/>
          </a:ln>
          <a:effectLst/>
        </p:spPr>
        <p:txBody>
          <a:bodyPr wrap="none" lIns="36000" tIns="0" rIns="36000" bIns="0" anchor="ctr"/>
          <a:lstStyle>
            <a:defPPr>
              <a:defRPr lang="en-US"/>
            </a:defPPr>
            <a:lvl1pPr marR="0" lvl="0" indent="0" defTabSz="914400" fontAlgn="auto" hangingPunct="0">
              <a:lnSpc>
                <a:spcPct val="93000"/>
              </a:lnSpc>
              <a:spcBef>
                <a:spcPts val="0"/>
              </a:spcBef>
              <a:spcAft>
                <a:spcPts val="0"/>
              </a:spcAft>
              <a:buClr>
                <a:srgbClr val="000000"/>
              </a:buClr>
              <a:buSzPct val="100000"/>
              <a:buFontTx/>
              <a:buNone/>
              <a:tabLst/>
              <a:defRPr kumimoji="0" sz="800" b="0" i="0" u="none" strike="noStrike" kern="0" cap="none" spc="0" normalizeH="0" baseline="0">
                <a:ln>
                  <a:noFill/>
                </a:ln>
                <a:solidFill>
                  <a:srgbClr val="000000"/>
                </a:solidFill>
                <a:effectLst/>
                <a:uLnTx/>
                <a:uFillTx/>
                <a:latin typeface="Simplon BP Regular"/>
                <a:ea typeface="MS Gothic" charset="-128"/>
                <a:cs typeface="Simplon BP Regular"/>
              </a:defRPr>
            </a:lvl1pPr>
          </a:lstStyle>
          <a:p>
            <a:r>
              <a:rPr lang="pt-BR" dirty="0"/>
              <a:t>Alocação não atende</a:t>
            </a:r>
          </a:p>
        </p:txBody>
      </p:sp>
      <p:sp>
        <p:nvSpPr>
          <p:cNvPr id="19" name="Elipse 217"/>
          <p:cNvSpPr/>
          <p:nvPr/>
        </p:nvSpPr>
        <p:spPr>
          <a:xfrm>
            <a:off x="5908956" y="3177817"/>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20" name="Rectangle 8"/>
          <p:cNvSpPr>
            <a:spLocks noChangeArrowheads="1"/>
          </p:cNvSpPr>
          <p:nvPr/>
        </p:nvSpPr>
        <p:spPr bwMode="auto">
          <a:xfrm>
            <a:off x="723499" y="1887484"/>
            <a:ext cx="2642481" cy="360000"/>
          </a:xfrm>
          <a:prstGeom prst="rect">
            <a:avLst/>
          </a:prstGeom>
          <a:solidFill>
            <a:schemeClr val="accent6"/>
          </a:solidFill>
          <a:ln w="12700" cmpd="sng">
            <a:noFill/>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200" b="1" i="0" u="none" strike="noStrike" kern="0" cap="none" spc="0" normalizeH="0" baseline="0" noProof="0" dirty="0" smtClean="0">
                <a:ln>
                  <a:noFill/>
                </a:ln>
                <a:effectLst/>
                <a:uLnTx/>
                <a:uFillTx/>
                <a:latin typeface="Simplon BP Regular"/>
                <a:cs typeface="Simplon BP Regular"/>
              </a:rPr>
              <a:t>COORDENAÇÃO </a:t>
            </a:r>
            <a:r>
              <a:rPr kumimoji="0" lang="es-ES_tradnl" sz="1200" b="1" i="0" u="none" strike="noStrike" kern="0" cap="none" spc="0" normalizeH="0" baseline="0" noProof="0" dirty="0" smtClean="0">
                <a:ln>
                  <a:noFill/>
                </a:ln>
                <a:effectLst/>
                <a:uLnTx/>
                <a:uFillTx/>
                <a:latin typeface="Simplon BP Regular"/>
                <a:cs typeface="Simplon BP Regular"/>
              </a:rPr>
              <a:t>FUNCIONAL</a:t>
            </a:r>
            <a:endParaRPr kumimoji="0" lang="pt-BR" sz="1200" b="1" i="0" u="none" strike="noStrike" kern="0" cap="none" spc="0" normalizeH="0" baseline="0" noProof="0" dirty="0" smtClean="0">
              <a:ln>
                <a:noFill/>
              </a:ln>
              <a:effectLst/>
              <a:uLnTx/>
              <a:uFillTx/>
              <a:latin typeface="Simplon BP Regular"/>
              <a:cs typeface="Simplon BP Regular"/>
            </a:endParaRPr>
          </a:p>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lang="pt-BR" sz="1100" kern="0" dirty="0" smtClean="0">
                <a:latin typeface="Simplon BP Regular"/>
                <a:cs typeface="Simplon BP Regular"/>
              </a:rPr>
              <a:t>&lt;Nome&gt;</a:t>
            </a:r>
            <a:endParaRPr kumimoji="0" lang="pt-BR" sz="1100" b="0" i="0" u="none" strike="noStrike" kern="0" cap="none" spc="0" normalizeH="0" baseline="0" noProof="0" dirty="0" smtClean="0">
              <a:ln>
                <a:noFill/>
              </a:ln>
              <a:effectLst/>
              <a:uLnTx/>
              <a:uFillTx/>
              <a:latin typeface="Simplon BP Regular"/>
              <a:cs typeface="Simplon BP Regular"/>
            </a:endParaRPr>
          </a:p>
        </p:txBody>
      </p:sp>
      <p:sp>
        <p:nvSpPr>
          <p:cNvPr id="21" name="Rectangle 30"/>
          <p:cNvSpPr/>
          <p:nvPr/>
        </p:nvSpPr>
        <p:spPr>
          <a:xfrm>
            <a:off x="2070141"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22" name="Rectangle 36"/>
          <p:cNvSpPr/>
          <p:nvPr/>
        </p:nvSpPr>
        <p:spPr>
          <a:xfrm>
            <a:off x="723500" y="230302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endParaRPr kumimoji="0" lang="pt-BR" sz="1100" b="1" i="0" u="none" strike="noStrike" kern="0" cap="none" spc="0" normalizeH="0" noProof="0" dirty="0" smtClean="0">
              <a:ln>
                <a:noFill/>
              </a:ln>
              <a:solidFill>
                <a:srgbClr val="000000"/>
              </a:solidFill>
              <a:effectLst/>
              <a:uLnTx/>
              <a:uFillTx/>
              <a:latin typeface="Simplon BP Regular"/>
              <a:ea typeface="MS Gothic" charset="-128"/>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23" name="Rectangle 8"/>
          <p:cNvSpPr>
            <a:spLocks noChangeArrowheads="1"/>
          </p:cNvSpPr>
          <p:nvPr/>
        </p:nvSpPr>
        <p:spPr bwMode="auto">
          <a:xfrm>
            <a:off x="7481190" y="1439581"/>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GP</a:t>
            </a:r>
          </a:p>
          <a:p>
            <a:pPr lvl="0" algn="ctr" defTabSz="914400" hangingPunct="0">
              <a:lnSpc>
                <a:spcPct val="93000"/>
              </a:lnSpc>
              <a:buClr>
                <a:srgbClr val="000000"/>
              </a:buClr>
              <a:buSzPct val="100000"/>
              <a:defRPr/>
            </a:pPr>
            <a:r>
              <a:rPr lang="pt-BR" sz="1100" kern="0" dirty="0" smtClean="0">
                <a:solidFill>
                  <a:schemeClr val="bg1"/>
                </a:solidFill>
                <a:latin typeface="Simplon BP Regular"/>
                <a:cs typeface="Simplon BP Regular"/>
              </a:rPr>
              <a:t>&lt;Nome&gt;</a:t>
            </a:r>
            <a:endParaRPr kumimoji="0" lang="pt-BR" sz="1100" b="0" i="0" u="none" strike="noStrike" kern="0" cap="none" spc="0" normalizeH="0" baseline="0" noProof="0" dirty="0" smtClean="0">
              <a:ln>
                <a:noFill/>
              </a:ln>
              <a:solidFill>
                <a:schemeClr val="bg1"/>
              </a:solidFill>
              <a:effectLst/>
              <a:uLnTx/>
              <a:uFillTx/>
              <a:latin typeface="Simplon BP Regular"/>
              <a:cs typeface="Simplon BP Regular"/>
            </a:endParaRPr>
          </a:p>
        </p:txBody>
      </p:sp>
      <p:sp>
        <p:nvSpPr>
          <p:cNvPr id="24" name="Rectangle 8"/>
          <p:cNvSpPr>
            <a:spLocks noChangeArrowheads="1"/>
          </p:cNvSpPr>
          <p:nvPr/>
        </p:nvSpPr>
        <p:spPr bwMode="auto">
          <a:xfrm>
            <a:off x="7481190" y="1001339"/>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algn="ctr" defTabSz="914400" hangingPunct="0">
              <a:lnSpc>
                <a:spcPct val="93000"/>
              </a:lnSpc>
              <a:buClr>
                <a:srgbClr val="000000"/>
              </a:buClr>
              <a:buSzPct val="100000"/>
            </a:pPr>
            <a:r>
              <a:rPr lang="pt-BR" sz="1100" b="1" kern="0" dirty="0">
                <a:solidFill>
                  <a:schemeClr val="bg1"/>
                </a:solidFill>
                <a:latin typeface="Simplon BP Regular"/>
                <a:cs typeface="Simplon BP Regular"/>
              </a:rPr>
              <a:t>SPONSOR</a:t>
            </a:r>
          </a:p>
          <a:p>
            <a:pPr algn="ctr" defTabSz="914400" hangingPunct="0">
              <a:lnSpc>
                <a:spcPct val="93000"/>
              </a:lnSpc>
              <a:buClr>
                <a:srgbClr val="000000"/>
              </a:buClr>
              <a:buSzPct val="100000"/>
            </a:pPr>
            <a:r>
              <a:rPr lang="pt-BR" sz="1100" kern="0" dirty="0">
                <a:solidFill>
                  <a:schemeClr val="bg1"/>
                </a:solidFill>
                <a:latin typeface="Simplon BP Regular"/>
                <a:cs typeface="Simplon BP Regular"/>
              </a:rPr>
              <a:t>&lt;Nome&gt; </a:t>
            </a:r>
          </a:p>
        </p:txBody>
      </p:sp>
      <p:sp>
        <p:nvSpPr>
          <p:cNvPr id="25" name="Rectangle 8"/>
          <p:cNvSpPr>
            <a:spLocks noChangeArrowheads="1"/>
          </p:cNvSpPr>
          <p:nvPr/>
        </p:nvSpPr>
        <p:spPr bwMode="auto">
          <a:xfrm>
            <a:off x="7481190" y="188748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COORDENAÇ</a:t>
            </a:r>
            <a:r>
              <a:rPr kumimoji="0" lang="es-ES_tradnl" sz="1100" b="1" i="0" u="none" strike="noStrike" kern="0" cap="none" spc="0" normalizeH="0" baseline="0" noProof="0" dirty="0" smtClean="0">
                <a:ln>
                  <a:noFill/>
                </a:ln>
                <a:solidFill>
                  <a:schemeClr val="bg1"/>
                </a:solidFill>
                <a:effectLst/>
                <a:uLnTx/>
                <a:uFillTx/>
                <a:latin typeface="Simplon BP Regular"/>
                <a:cs typeface="Simplon BP Regular"/>
              </a:rPr>
              <a:t>ÃO</a:t>
            </a:r>
            <a:endParaRPr kumimoji="0" lang="pt-BR" sz="1100" b="1" i="0" u="none" strike="noStrike" kern="0" cap="none" spc="0" normalizeH="0" baseline="0" noProof="0" dirty="0" smtClean="0">
              <a:ln>
                <a:noFill/>
              </a:ln>
              <a:solidFill>
                <a:schemeClr val="bg1"/>
              </a:solidFill>
              <a:effectLst/>
              <a:uLnTx/>
              <a:uFillTx/>
              <a:latin typeface="Simplon BP Regular"/>
              <a:cs typeface="Simplon BP Regular"/>
            </a:endParaRPr>
          </a:p>
          <a:p>
            <a:pPr lvl="0" algn="ctr" defTabSz="914400" hangingPunct="0">
              <a:lnSpc>
                <a:spcPct val="93000"/>
              </a:lnSpc>
              <a:buClr>
                <a:srgbClr val="000000"/>
              </a:buClr>
              <a:buSzPct val="100000"/>
              <a:defRPr/>
            </a:pPr>
            <a:r>
              <a:rPr lang="pt-BR" sz="1100" kern="0" dirty="0" smtClean="0">
                <a:solidFill>
                  <a:schemeClr val="bg1"/>
                </a:solidFill>
                <a:latin typeface="Simplon BP Regular"/>
                <a:cs typeface="Simplon BP Regular"/>
              </a:rPr>
              <a:t>&lt;Nome&gt;</a:t>
            </a:r>
            <a:endParaRPr kumimoji="0" lang="pt-BR" sz="1100" b="0" i="0" u="none" strike="noStrike" kern="0" cap="none" spc="0" normalizeH="0" baseline="0" noProof="0" dirty="0" smtClean="0">
              <a:ln>
                <a:noFill/>
              </a:ln>
              <a:solidFill>
                <a:schemeClr val="bg1"/>
              </a:solidFill>
              <a:effectLst/>
              <a:uLnTx/>
              <a:uFillTx/>
              <a:latin typeface="Simplon BP Regular"/>
              <a:cs typeface="Simplon BP Regular"/>
            </a:endParaRPr>
          </a:p>
        </p:txBody>
      </p:sp>
      <p:sp>
        <p:nvSpPr>
          <p:cNvPr id="26" name="Rectangle 13"/>
          <p:cNvSpPr>
            <a:spLocks noChangeArrowheads="1"/>
          </p:cNvSpPr>
          <p:nvPr/>
        </p:nvSpPr>
        <p:spPr bwMode="auto">
          <a:xfrm flipH="1">
            <a:off x="7481189" y="705575"/>
            <a:ext cx="1197672" cy="295764"/>
          </a:xfrm>
          <a:prstGeom prst="rect">
            <a:avLst/>
          </a:prstGeom>
          <a:noFill/>
          <a:ln w="12700" cmpd="sng">
            <a:noFill/>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 typeface="Times New Roman" pitchFamily="30" charset="0"/>
              <a:buNone/>
              <a:tabLst/>
              <a:defRPr/>
            </a:pPr>
            <a:r>
              <a:rPr lang="pt-BR" sz="1200" b="1" kern="0" dirty="0" smtClean="0">
                <a:latin typeface="Simplon BP Regular"/>
                <a:cs typeface="Simplon BP Regular"/>
              </a:rPr>
              <a:t>Integrador</a:t>
            </a:r>
            <a:endParaRPr kumimoji="0" lang="pt-BR" sz="1200" b="1" i="0" u="none" strike="noStrike" kern="0" cap="none" spc="0" normalizeH="0" baseline="0" noProof="0" dirty="0">
              <a:ln>
                <a:noFill/>
              </a:ln>
              <a:effectLst/>
              <a:uLnTx/>
              <a:uFillTx/>
              <a:latin typeface="Simplon BP Regular"/>
              <a:cs typeface="Simplon BP Regular"/>
            </a:endParaRPr>
          </a:p>
        </p:txBody>
      </p:sp>
      <p:sp>
        <p:nvSpPr>
          <p:cNvPr id="27" name="Rectangle 8"/>
          <p:cNvSpPr>
            <a:spLocks noChangeArrowheads="1"/>
          </p:cNvSpPr>
          <p:nvPr/>
        </p:nvSpPr>
        <p:spPr bwMode="auto">
          <a:xfrm>
            <a:off x="723499" y="705575"/>
            <a:ext cx="6691573" cy="295764"/>
          </a:xfrm>
          <a:prstGeom prst="rect">
            <a:avLst/>
          </a:prstGeom>
          <a:noFill/>
          <a:ln w="12700" cmpd="sng">
            <a:noFill/>
            <a:prstDash val="solid"/>
            <a:miter lim="800000"/>
            <a:headEnd/>
            <a:tailEnd/>
          </a:ln>
          <a:effectLst/>
        </p:spPr>
        <p:txBody>
          <a:bodyPr wrap="none" lIns="36000" rIns="36000" anchor="b"/>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lang="es-ES_tradnl" sz="1200" b="1" kern="0" dirty="0" smtClean="0">
                <a:latin typeface="Simplon BP Regular"/>
                <a:cs typeface="Simplon BP Regular"/>
              </a:rPr>
              <a:t>OI</a:t>
            </a:r>
            <a:endParaRPr kumimoji="0" lang="pt-BR" sz="1200" b="1" i="0" u="none" strike="noStrike" kern="0" cap="none" spc="0" normalizeH="0" baseline="0" noProof="0" dirty="0" smtClean="0">
              <a:ln>
                <a:noFill/>
              </a:ln>
              <a:effectLst/>
              <a:uLnTx/>
              <a:uFillTx/>
              <a:latin typeface="Simplon BP Regular"/>
              <a:cs typeface="Simplon BP Regular"/>
            </a:endParaRPr>
          </a:p>
        </p:txBody>
      </p:sp>
      <p:sp>
        <p:nvSpPr>
          <p:cNvPr id="28" name="Elipse 217"/>
          <p:cNvSpPr/>
          <p:nvPr/>
        </p:nvSpPr>
        <p:spPr>
          <a:xfrm>
            <a:off x="457200" y="4959546"/>
            <a:ext cx="144000" cy="144000"/>
          </a:xfrm>
          <a:prstGeom prst="ellipse">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29" name="Elipse 222"/>
          <p:cNvSpPr/>
          <p:nvPr/>
        </p:nvSpPr>
        <p:spPr>
          <a:xfrm>
            <a:off x="1250015" y="4959546"/>
            <a:ext cx="144000" cy="144000"/>
          </a:xfrm>
          <a:prstGeom prst="ellipse">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
        <p:nvSpPr>
          <p:cNvPr id="30" name="Rectangle 30"/>
          <p:cNvSpPr/>
          <p:nvPr/>
        </p:nvSpPr>
        <p:spPr>
          <a:xfrm>
            <a:off x="6119073"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algn="ctr" defTabSz="914400" hangingPunct="0">
              <a:lnSpc>
                <a:spcPct val="93000"/>
              </a:lnSpc>
              <a:buClr>
                <a:srgbClr val="000000"/>
              </a:buClr>
              <a:buSzPct val="100000"/>
              <a:defRPr/>
            </a:pPr>
            <a:r>
              <a:rPr lang="pt-BR" sz="1100" kern="0" dirty="0" smtClean="0">
                <a:latin typeface="Simplon BP Regular"/>
                <a:cs typeface="Simplon BP Regular"/>
              </a:rPr>
              <a:t>&lt;Nome&gt;</a:t>
            </a:r>
            <a:endParaRPr kumimoji="0" lang="pt-BR" sz="1100" b="0" i="0" u="none" strike="noStrike" kern="0" cap="none" spc="0" normalizeH="0" baseline="0" noProof="0" dirty="0">
              <a:ln>
                <a:noFill/>
              </a:ln>
              <a:solidFill>
                <a:srgbClr val="000000"/>
              </a:solidFill>
              <a:effectLst/>
              <a:uLnTx/>
              <a:uFillTx/>
              <a:latin typeface="Simplon BP Regular"/>
              <a:ea typeface="MS Gothic" charset="-128"/>
              <a:cs typeface="Simplon BP Regular"/>
            </a:endParaRPr>
          </a:p>
        </p:txBody>
      </p:sp>
      <p:sp>
        <p:nvSpPr>
          <p:cNvPr id="31" name="Rectangle 36"/>
          <p:cNvSpPr/>
          <p:nvPr/>
        </p:nvSpPr>
        <p:spPr>
          <a:xfrm>
            <a:off x="4772432"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32" name="Rectangle 30"/>
          <p:cNvSpPr/>
          <p:nvPr/>
        </p:nvSpPr>
        <p:spPr>
          <a:xfrm>
            <a:off x="2070141"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33" name="Rectangle 36"/>
          <p:cNvSpPr/>
          <p:nvPr/>
        </p:nvSpPr>
        <p:spPr>
          <a:xfrm>
            <a:off x="723500" y="2718564"/>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endParaRPr kumimoji="0" lang="pt-BR" sz="1100" b="1" i="0" u="none" strike="noStrike" kern="0" cap="none" spc="0" normalizeH="0" noProof="0" dirty="0" smtClean="0">
              <a:ln>
                <a:noFill/>
              </a:ln>
              <a:solidFill>
                <a:srgbClr val="000000"/>
              </a:solidFill>
              <a:effectLst/>
              <a:uLnTx/>
              <a:uFillTx/>
              <a:latin typeface="Simplon BP Regular"/>
              <a:ea typeface="MS Gothic" charset="-128"/>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34" name="Rectangle 30"/>
          <p:cNvSpPr/>
          <p:nvPr/>
        </p:nvSpPr>
        <p:spPr>
          <a:xfrm>
            <a:off x="6119073"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35" name="Rectangle 30"/>
          <p:cNvSpPr/>
          <p:nvPr/>
        </p:nvSpPr>
        <p:spPr>
          <a:xfrm>
            <a:off x="2070141"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36" name="Rectangle 36"/>
          <p:cNvSpPr/>
          <p:nvPr/>
        </p:nvSpPr>
        <p:spPr>
          <a:xfrm>
            <a:off x="723500" y="3141817"/>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endParaRPr kumimoji="0" lang="pt-BR" sz="1100" b="1" i="0" u="none" strike="noStrike" kern="0" cap="none" spc="0" normalizeH="0" noProof="0" dirty="0" smtClean="0">
              <a:ln>
                <a:noFill/>
              </a:ln>
              <a:solidFill>
                <a:srgbClr val="000000"/>
              </a:solidFill>
              <a:effectLst/>
              <a:uLnTx/>
              <a:uFillTx/>
              <a:latin typeface="Simplon BP Regular"/>
              <a:ea typeface="MS Gothic" charset="-128"/>
              <a:cs typeface="Simplon BP Regular"/>
            </a:endParaRPr>
          </a:p>
          <a:p>
            <a:pPr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37" name="Rectangle 30"/>
          <p:cNvSpPr/>
          <p:nvPr/>
        </p:nvSpPr>
        <p:spPr>
          <a:xfrm>
            <a:off x="6119073"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38" name="Rectangle 36"/>
          <p:cNvSpPr/>
          <p:nvPr/>
        </p:nvSpPr>
        <p:spPr>
          <a:xfrm>
            <a:off x="4772432"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algn="ctr" defTabSz="914400" hangingPunct="0">
              <a:lnSpc>
                <a:spcPct val="93000"/>
              </a:lnSpc>
              <a:buClr>
                <a:srgbClr val="000000"/>
              </a:buClr>
              <a:buSzPct val="100000"/>
              <a:defRPr/>
            </a:pPr>
            <a:r>
              <a:rPr lang="pt-BR" sz="1100" kern="0" dirty="0" smtClean="0">
                <a:latin typeface="Simplon BP Regular"/>
                <a:cs typeface="Simplon BP Regular"/>
              </a:rPr>
              <a:t>&lt;Nome&gt;</a:t>
            </a:r>
            <a:endParaRPr kumimoji="0" lang="pt-BR" sz="1100" b="0" i="0" u="none" strike="noStrike" kern="0" cap="none" spc="0" normalizeH="0" baseline="0" noProof="0" dirty="0">
              <a:ln>
                <a:noFill/>
              </a:ln>
              <a:solidFill>
                <a:srgbClr val="000000"/>
              </a:solidFill>
              <a:effectLst/>
              <a:uLnTx/>
              <a:uFillTx/>
              <a:latin typeface="Simplon BP Regular"/>
              <a:ea typeface="MS Gothic" charset="-128"/>
              <a:cs typeface="Simplon BP Regular"/>
            </a:endParaRPr>
          </a:p>
        </p:txBody>
      </p:sp>
      <p:sp>
        <p:nvSpPr>
          <p:cNvPr id="39" name="Rectangle 30"/>
          <p:cNvSpPr/>
          <p:nvPr/>
        </p:nvSpPr>
        <p:spPr>
          <a:xfrm>
            <a:off x="2070141"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40" name="Rectangle 36"/>
          <p:cNvSpPr/>
          <p:nvPr/>
        </p:nvSpPr>
        <p:spPr>
          <a:xfrm>
            <a:off x="723500" y="3555805"/>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endParaRPr kumimoji="0" lang="pt-BR" sz="1100" b="1" i="0" u="none" strike="noStrike" kern="0" cap="none" spc="0" normalizeH="0" noProof="0" dirty="0" smtClean="0">
              <a:ln>
                <a:noFill/>
              </a:ln>
              <a:solidFill>
                <a:srgbClr val="000000"/>
              </a:solidFill>
              <a:effectLst/>
              <a:uLnTx/>
              <a:uFillTx/>
              <a:latin typeface="Simplon BP Regular"/>
              <a:ea typeface="MS Gothic" charset="-128"/>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41" name="Rectangle 30"/>
          <p:cNvSpPr/>
          <p:nvPr/>
        </p:nvSpPr>
        <p:spPr>
          <a:xfrm>
            <a:off x="6119073"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42" name="Rectangle 36"/>
          <p:cNvSpPr/>
          <p:nvPr/>
        </p:nvSpPr>
        <p:spPr>
          <a:xfrm>
            <a:off x="4772432"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43" name="Rectangle 30"/>
          <p:cNvSpPr/>
          <p:nvPr/>
        </p:nvSpPr>
        <p:spPr>
          <a:xfrm>
            <a:off x="2070141"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44" name="Rectangle 36"/>
          <p:cNvSpPr/>
          <p:nvPr/>
        </p:nvSpPr>
        <p:spPr>
          <a:xfrm>
            <a:off x="723500" y="3974368"/>
            <a:ext cx="1296000" cy="360000"/>
          </a:xfrm>
          <a:prstGeom prst="rect">
            <a:avLst/>
          </a:prstGeom>
          <a:solidFill>
            <a:sysClr val="window" lastClr="FFFFFF">
              <a:lumMod val="65000"/>
            </a:sysClr>
          </a:solidFill>
          <a:ln w="12700" cmpd="sng">
            <a:noFill/>
            <a:miter lim="800000"/>
            <a:headEnd/>
            <a:tailEnd/>
          </a:ln>
          <a:effectLst/>
        </p:spPr>
        <p:txBody>
          <a:bodyPr wrap="none" lIns="36000" tIns="0" rIns="36000" bIns="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rgbClr val="000000"/>
                </a:solidFill>
                <a:effectLst/>
                <a:uLnTx/>
                <a:uFillTx/>
                <a:latin typeface="Simplon BP Regular"/>
                <a:ea typeface="MS Gothic" charset="-128"/>
                <a:cs typeface="Simplon BP Regular"/>
              </a:rPr>
              <a:t>FRENTE</a:t>
            </a:r>
            <a:endParaRPr kumimoji="0" lang="pt-BR" sz="1100" b="1" i="0" u="none" strike="noStrike" kern="0" cap="none" spc="0" normalizeH="0" noProof="0" dirty="0" smtClean="0">
              <a:ln>
                <a:noFill/>
              </a:ln>
              <a:solidFill>
                <a:srgbClr val="000000"/>
              </a:solidFill>
              <a:effectLst/>
              <a:uLnTx/>
              <a:uFillTx/>
              <a:latin typeface="Simplon BP Regular"/>
              <a:ea typeface="MS Gothic" charset="-128"/>
              <a:cs typeface="Simplon BP Regular"/>
            </a:endParaRPr>
          </a:p>
          <a:p>
            <a:pPr lvl="0" algn="ctr" defTabSz="914400" hangingPunct="0">
              <a:lnSpc>
                <a:spcPct val="93000"/>
              </a:lnSpc>
              <a:buClr>
                <a:srgbClr val="000000"/>
              </a:buClr>
              <a:buSzPct val="100000"/>
              <a:defRPr/>
            </a:pPr>
            <a:r>
              <a:rPr lang="pt-BR" sz="1100" kern="0" dirty="0" smtClean="0">
                <a:latin typeface="Simplon BP Regular"/>
                <a:cs typeface="Simplon BP Regular"/>
              </a:rPr>
              <a:t>&lt;Nome&gt;</a:t>
            </a:r>
            <a:endParaRPr lang="pt-BR" sz="1100" kern="0" dirty="0">
              <a:latin typeface="Simplon BP Regular"/>
              <a:cs typeface="Simplon BP Regular"/>
            </a:endParaRPr>
          </a:p>
        </p:txBody>
      </p:sp>
      <p:sp>
        <p:nvSpPr>
          <p:cNvPr id="45" name="Rectangle 8"/>
          <p:cNvSpPr>
            <a:spLocks noChangeArrowheads="1"/>
          </p:cNvSpPr>
          <p:nvPr/>
        </p:nvSpPr>
        <p:spPr bwMode="auto">
          <a:xfrm>
            <a:off x="7481190" y="230302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FRENTE</a:t>
            </a:r>
          </a:p>
          <a:p>
            <a:pPr lvl="0" algn="ctr" defTabSz="914400" hangingPunct="0">
              <a:lnSpc>
                <a:spcPct val="93000"/>
              </a:lnSpc>
              <a:buClr>
                <a:srgbClr val="000000"/>
              </a:buClr>
              <a:buSzPct val="100000"/>
              <a:defRPr/>
            </a:pPr>
            <a:r>
              <a:rPr lang="pt-BR" sz="1100" kern="0" dirty="0" smtClean="0">
                <a:solidFill>
                  <a:schemeClr val="bg1"/>
                </a:solidFill>
                <a:latin typeface="Simplon BP Regular"/>
                <a:cs typeface="Simplon BP Regular"/>
              </a:rPr>
              <a:t>&lt;Nome&gt;</a:t>
            </a:r>
            <a:endParaRPr kumimoji="0" lang="pt-BR" sz="1100" b="0" i="0" u="none" strike="noStrike" kern="0" cap="none" spc="0" normalizeH="0" baseline="0" noProof="0" dirty="0" smtClean="0">
              <a:ln>
                <a:noFill/>
              </a:ln>
              <a:solidFill>
                <a:schemeClr val="bg1"/>
              </a:solidFill>
              <a:effectLst/>
              <a:uLnTx/>
              <a:uFillTx/>
              <a:latin typeface="Simplon BP Regular"/>
              <a:cs typeface="Simplon BP Regular"/>
            </a:endParaRPr>
          </a:p>
        </p:txBody>
      </p:sp>
      <p:sp>
        <p:nvSpPr>
          <p:cNvPr id="46" name="Rectangle 8"/>
          <p:cNvSpPr>
            <a:spLocks noChangeArrowheads="1"/>
          </p:cNvSpPr>
          <p:nvPr/>
        </p:nvSpPr>
        <p:spPr bwMode="auto">
          <a:xfrm>
            <a:off x="7481190" y="2718564"/>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FRENTE</a:t>
            </a:r>
          </a:p>
          <a:p>
            <a:pPr lvl="0" algn="ctr" defTabSz="914400" hangingPunct="0">
              <a:lnSpc>
                <a:spcPct val="93000"/>
              </a:lnSpc>
              <a:buClr>
                <a:srgbClr val="000000"/>
              </a:buClr>
              <a:buSzPct val="100000"/>
              <a:defRPr/>
            </a:pPr>
            <a:r>
              <a:rPr lang="pt-BR" sz="1100" kern="0" dirty="0" smtClean="0">
                <a:solidFill>
                  <a:schemeClr val="bg1"/>
                </a:solidFill>
                <a:latin typeface="Simplon BP Regular"/>
                <a:cs typeface="Simplon BP Regular"/>
              </a:rPr>
              <a:t>&lt;Nome&gt;</a:t>
            </a:r>
            <a:endParaRPr kumimoji="0" lang="pt-BR" sz="1100" b="0" i="0" u="none" strike="noStrike" kern="0" cap="none" spc="0" normalizeH="0" baseline="0" noProof="0" dirty="0" smtClean="0">
              <a:ln>
                <a:noFill/>
              </a:ln>
              <a:solidFill>
                <a:schemeClr val="bg1"/>
              </a:solidFill>
              <a:effectLst/>
              <a:uLnTx/>
              <a:uFillTx/>
              <a:latin typeface="Simplon BP Regular"/>
              <a:cs typeface="Simplon BP Regular"/>
            </a:endParaRPr>
          </a:p>
        </p:txBody>
      </p:sp>
      <p:sp>
        <p:nvSpPr>
          <p:cNvPr id="47" name="Rectangle 8"/>
          <p:cNvSpPr>
            <a:spLocks noChangeArrowheads="1"/>
          </p:cNvSpPr>
          <p:nvPr/>
        </p:nvSpPr>
        <p:spPr bwMode="auto">
          <a:xfrm>
            <a:off x="7481190" y="3141817"/>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FRENTE</a:t>
            </a:r>
          </a:p>
          <a:p>
            <a:pPr lvl="0" algn="ctr" defTabSz="914400" hangingPunct="0">
              <a:lnSpc>
                <a:spcPct val="93000"/>
              </a:lnSpc>
              <a:buClr>
                <a:srgbClr val="000000"/>
              </a:buClr>
              <a:buSzPct val="100000"/>
              <a:defRPr/>
            </a:pPr>
            <a:r>
              <a:rPr lang="pt-BR" sz="1100" kern="0" dirty="0" smtClean="0">
                <a:solidFill>
                  <a:schemeClr val="bg1"/>
                </a:solidFill>
                <a:latin typeface="Simplon BP Regular"/>
                <a:cs typeface="Simplon BP Regular"/>
              </a:rPr>
              <a:t>&lt;Nome&gt;</a:t>
            </a:r>
            <a:endParaRPr kumimoji="0" lang="pt-BR" sz="1100" b="0" i="0" u="none" strike="noStrike" kern="0" cap="none" spc="0" normalizeH="0" baseline="0" noProof="0" dirty="0" smtClean="0">
              <a:ln>
                <a:noFill/>
              </a:ln>
              <a:solidFill>
                <a:schemeClr val="bg1"/>
              </a:solidFill>
              <a:effectLst/>
              <a:uLnTx/>
              <a:uFillTx/>
              <a:latin typeface="Simplon BP Regular"/>
              <a:cs typeface="Simplon BP Regular"/>
            </a:endParaRPr>
          </a:p>
        </p:txBody>
      </p:sp>
      <p:sp>
        <p:nvSpPr>
          <p:cNvPr id="48" name="Rectangle 8"/>
          <p:cNvSpPr>
            <a:spLocks noChangeArrowheads="1"/>
          </p:cNvSpPr>
          <p:nvPr/>
        </p:nvSpPr>
        <p:spPr bwMode="auto">
          <a:xfrm>
            <a:off x="7481190" y="3555805"/>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FRENTE</a:t>
            </a:r>
          </a:p>
          <a:p>
            <a:pPr lvl="0" algn="ctr" defTabSz="914400" hangingPunct="0">
              <a:lnSpc>
                <a:spcPct val="93000"/>
              </a:lnSpc>
              <a:buClr>
                <a:srgbClr val="000000"/>
              </a:buClr>
              <a:buSzPct val="100000"/>
              <a:defRPr/>
            </a:pPr>
            <a:r>
              <a:rPr lang="pt-BR" sz="1100" kern="0" dirty="0" smtClean="0">
                <a:solidFill>
                  <a:schemeClr val="bg1"/>
                </a:solidFill>
                <a:latin typeface="Simplon BP Regular"/>
                <a:cs typeface="Simplon BP Regular"/>
              </a:rPr>
              <a:t>&lt;Nome&gt;</a:t>
            </a:r>
            <a:endParaRPr kumimoji="0" lang="pt-BR" sz="1100" b="0" i="0" u="none" strike="noStrike" kern="0" cap="none" spc="0" normalizeH="0" baseline="0" noProof="0" dirty="0" smtClean="0">
              <a:ln>
                <a:noFill/>
              </a:ln>
              <a:solidFill>
                <a:schemeClr val="bg1"/>
              </a:solidFill>
              <a:effectLst/>
              <a:uLnTx/>
              <a:uFillTx/>
              <a:latin typeface="Simplon BP Regular"/>
              <a:cs typeface="Simplon BP Regular"/>
            </a:endParaRPr>
          </a:p>
        </p:txBody>
      </p:sp>
      <p:sp>
        <p:nvSpPr>
          <p:cNvPr id="49" name="Rectangle 8"/>
          <p:cNvSpPr>
            <a:spLocks noChangeArrowheads="1"/>
          </p:cNvSpPr>
          <p:nvPr/>
        </p:nvSpPr>
        <p:spPr bwMode="auto">
          <a:xfrm>
            <a:off x="7481190" y="3980838"/>
            <a:ext cx="1197673" cy="360000"/>
          </a:xfrm>
          <a:prstGeom prst="rect">
            <a:avLst/>
          </a:prstGeom>
          <a:solidFill>
            <a:schemeClr val="tx2"/>
          </a:solidFill>
          <a:ln w="12700" cmpd="sng">
            <a:noFill/>
            <a:prstDash val="solid"/>
            <a:miter lim="800000"/>
            <a:headEnd/>
            <a:tailEnd/>
          </a:ln>
          <a:effectLst/>
        </p:spPr>
        <p:txBody>
          <a:bodyPr wrap="none" lIns="36000" rIns="36000" anchor="ctr"/>
          <a:lstStyle/>
          <a:p>
            <a:pPr marL="0" marR="0" lvl="0" indent="0" algn="ctr" defTabSz="914400" eaLnBrk="1" fontAlgn="auto" latinLnBrk="0" hangingPunct="0">
              <a:lnSpc>
                <a:spcPct val="93000"/>
              </a:lnSpc>
              <a:spcBef>
                <a:spcPts val="0"/>
              </a:spcBef>
              <a:spcAft>
                <a:spcPts val="0"/>
              </a:spcAft>
              <a:buClr>
                <a:srgbClr val="000000"/>
              </a:buClr>
              <a:buSzPct val="100000"/>
              <a:buFontTx/>
              <a:buNone/>
              <a:tabLst/>
              <a:defRPr/>
            </a:pPr>
            <a:r>
              <a:rPr kumimoji="0" lang="pt-BR" sz="1100" b="1" i="0" u="none" strike="noStrike" kern="0" cap="none" spc="0" normalizeH="0" baseline="0" noProof="0" dirty="0" smtClean="0">
                <a:ln>
                  <a:noFill/>
                </a:ln>
                <a:solidFill>
                  <a:schemeClr val="bg1"/>
                </a:solidFill>
                <a:effectLst/>
                <a:uLnTx/>
                <a:uFillTx/>
                <a:latin typeface="Simplon BP Regular"/>
                <a:cs typeface="Simplon BP Regular"/>
              </a:rPr>
              <a:t>FRENTE</a:t>
            </a:r>
          </a:p>
          <a:p>
            <a:pPr lvl="0" algn="ctr" defTabSz="914400" hangingPunct="0">
              <a:lnSpc>
                <a:spcPct val="93000"/>
              </a:lnSpc>
              <a:buClr>
                <a:srgbClr val="000000"/>
              </a:buClr>
              <a:buSzPct val="100000"/>
              <a:defRPr/>
            </a:pPr>
            <a:r>
              <a:rPr lang="pt-BR" sz="1100" kern="0" dirty="0" smtClean="0">
                <a:solidFill>
                  <a:schemeClr val="bg1"/>
                </a:solidFill>
                <a:latin typeface="Simplon BP Regular"/>
                <a:cs typeface="Simplon BP Regular"/>
              </a:rPr>
              <a:t>&lt;Nome&gt;</a:t>
            </a:r>
            <a:endParaRPr kumimoji="0" lang="pt-BR" sz="1100" b="0" i="0" u="none" strike="noStrike" kern="0" cap="none" spc="0" normalizeH="0" baseline="0" noProof="0" dirty="0" smtClean="0">
              <a:ln>
                <a:noFill/>
              </a:ln>
              <a:solidFill>
                <a:schemeClr val="bg1"/>
              </a:solidFill>
              <a:effectLst/>
              <a:uLnTx/>
              <a:uFillTx/>
              <a:latin typeface="Simplon BP Regular"/>
              <a:cs typeface="Simplon BP Regular"/>
            </a:endParaRPr>
          </a:p>
        </p:txBody>
      </p:sp>
      <p:sp>
        <p:nvSpPr>
          <p:cNvPr id="50" name="Elipse 222"/>
          <p:cNvSpPr/>
          <p:nvPr/>
        </p:nvSpPr>
        <p:spPr>
          <a:xfrm>
            <a:off x="1821083" y="2345136"/>
            <a:ext cx="144000" cy="144000"/>
          </a:xfrm>
          <a:prstGeom prst="ellipse">
            <a:avLst/>
          </a:prstGeom>
          <a:solidFill>
            <a:srgbClr val="FFFF00"/>
          </a:solidFill>
          <a:ln>
            <a:noFill/>
          </a:ln>
        </p:spPr>
        <p:style>
          <a:lnRef idx="2">
            <a:schemeClr val="accent3">
              <a:shade val="50000"/>
            </a:schemeClr>
          </a:lnRef>
          <a:fillRef idx="1">
            <a:schemeClr val="accent3"/>
          </a:fillRef>
          <a:effectRef idx="0">
            <a:schemeClr val="accent3"/>
          </a:effectRef>
          <a:fontRef idx="minor">
            <a:schemeClr val="lt1"/>
          </a:fontRef>
        </p:style>
        <p:txBody>
          <a:bodyPr lIns="36000" tIns="36000" rIns="36000" bIns="36000" anchor="ctr">
            <a:normAutofit fontScale="25000" lnSpcReduction="20000"/>
          </a:bodyPr>
          <a:lstStyle/>
          <a:p>
            <a:pPr algn="ctr" fontAlgn="auto">
              <a:spcBef>
                <a:spcPts val="0"/>
              </a:spcBef>
              <a:spcAft>
                <a:spcPts val="0"/>
              </a:spcAft>
              <a:defRPr/>
            </a:pPr>
            <a:endParaRPr lang="pt-BR" sz="1200" kern="0"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1870202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5</a:t>
            </a:fld>
            <a:endParaRPr lang="pt-BR" dirty="0"/>
          </a:p>
        </p:txBody>
      </p:sp>
      <p:sp>
        <p:nvSpPr>
          <p:cNvPr id="7" name="Espaço Reservado para Texto 6"/>
          <p:cNvSpPr>
            <a:spLocks noGrp="1"/>
          </p:cNvSpPr>
          <p:nvPr>
            <p:ph type="body" sz="quarter" idx="13"/>
          </p:nvPr>
        </p:nvSpPr>
        <p:spPr/>
        <p:txBody>
          <a:bodyPr/>
          <a:lstStyle/>
          <a:p>
            <a:r>
              <a:rPr lang="pt-BR" dirty="0" smtClean="0"/>
              <a:t>Estrutura Analítica do Projeto</a:t>
            </a:r>
            <a:endParaRPr lang="pt-BR" dirty="0"/>
          </a:p>
        </p:txBody>
      </p:sp>
      <p:sp>
        <p:nvSpPr>
          <p:cNvPr id="2" name="Título 1"/>
          <p:cNvSpPr>
            <a:spLocks noGrp="1"/>
          </p:cNvSpPr>
          <p:nvPr>
            <p:ph type="title"/>
          </p:nvPr>
        </p:nvSpPr>
        <p:spPr/>
        <p:txBody>
          <a:bodyPr vert="horz" lIns="0" tIns="0" rIns="0" bIns="0" rtlCol="0" anchor="t">
            <a:noAutofit/>
          </a:bodyPr>
          <a:lstStyle/>
          <a:p>
            <a:r>
              <a:rPr lang="pt-BR" sz="3200" dirty="0" err="1"/>
              <a:t>eap</a:t>
            </a:r>
            <a:endParaRPr lang="pt-BR" sz="3200" dirty="0"/>
          </a:p>
        </p:txBody>
      </p:sp>
      <p:sp>
        <p:nvSpPr>
          <p:cNvPr id="8" name="CaixaDeTexto 14"/>
          <p:cNvSpPr txBox="1">
            <a:spLocks noChangeArrowheads="1"/>
          </p:cNvSpPr>
          <p:nvPr/>
        </p:nvSpPr>
        <p:spPr bwMode="auto">
          <a:xfrm rot="19351291">
            <a:off x="6704220" y="502006"/>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13" y="1251563"/>
            <a:ext cx="8584211" cy="3840440"/>
          </a:xfrm>
          <a:prstGeom prst="rect">
            <a:avLst/>
          </a:prstGeom>
        </p:spPr>
      </p:pic>
    </p:spTree>
    <p:extLst>
      <p:ext uri="{BB962C8B-B14F-4D97-AF65-F5344CB8AC3E}">
        <p14:creationId xmlns:p14="http://schemas.microsoft.com/office/powerpoint/2010/main" val="2808835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vert="horz" lIns="0" tIns="0" rIns="0" bIns="0" rtlCol="0" anchor="t">
            <a:noAutofit/>
          </a:bodyPr>
          <a:lstStyle/>
          <a:p>
            <a:r>
              <a:rPr lang="pt-BR" sz="3200" dirty="0" smtClean="0"/>
              <a:t>Escopo funcional</a:t>
            </a:r>
            <a:endParaRPr lang="pt-BR" sz="3200" dirty="0"/>
          </a:p>
        </p:txBody>
      </p:sp>
      <p:sp>
        <p:nvSpPr>
          <p:cNvPr id="2" name="Footer Placeholder 1"/>
          <p:cNvSpPr>
            <a:spLocks noGrp="1"/>
          </p:cNvSpPr>
          <p:nvPr>
            <p:ph type="ftr" sz="quarter" idx="3"/>
          </p:nvPr>
        </p:nvSpPr>
        <p:spPr/>
        <p:txBody>
          <a:bodyPr/>
          <a:lstStyle/>
          <a:p>
            <a:r>
              <a:rPr lang="pt-BR" dirty="0" smtClean="0"/>
              <a:t>MATERIAL CONFIDENCIAL  |  SLIDE Nº</a:t>
            </a:r>
            <a:endParaRPr lang="pt-BR" dirty="0"/>
          </a:p>
        </p:txBody>
      </p:sp>
      <p:sp>
        <p:nvSpPr>
          <p:cNvPr id="6" name="Slide Number Placeholder 5"/>
          <p:cNvSpPr>
            <a:spLocks noGrp="1"/>
          </p:cNvSpPr>
          <p:nvPr>
            <p:ph type="sldNum" sz="quarter" idx="4"/>
          </p:nvPr>
        </p:nvSpPr>
        <p:spPr/>
        <p:txBody>
          <a:bodyPr/>
          <a:lstStyle/>
          <a:p>
            <a:fld id="{74850952-3374-434C-8FC6-DE28F8CD25B0}" type="slidenum">
              <a:rPr lang="pt-BR" smtClean="0"/>
              <a:pPr/>
              <a:t>6</a:t>
            </a:fld>
            <a:endParaRPr lang="pt-BR" dirty="0"/>
          </a:p>
        </p:txBody>
      </p:sp>
      <p:sp>
        <p:nvSpPr>
          <p:cNvPr id="8" name="TextBox 8"/>
          <p:cNvSpPr txBox="1"/>
          <p:nvPr>
            <p:custDataLst>
              <p:tags r:id="rId1"/>
            </p:custDataLst>
          </p:nvPr>
        </p:nvSpPr>
        <p:spPr>
          <a:xfrm>
            <a:off x="138416" y="740905"/>
            <a:ext cx="8882297" cy="3847070"/>
          </a:xfrm>
          <a:prstGeom prst="roundRect">
            <a:avLst>
              <a:gd name="adj" fmla="val 0"/>
            </a:avLst>
          </a:prstGeom>
          <a:noFill/>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vert="horz" lIns="91388" tIns="45692" rIns="91388" bIns="45692" rtlCol="0" anchor="t"/>
          <a:lstStyle>
            <a:defPPr>
              <a:defRPr lang="en-US"/>
            </a:defPPr>
            <a:lvl1pPr>
              <a:defRPr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lang="pt-PT" sz="1100" dirty="0">
              <a:latin typeface="Simplon BP Regular" pitchFamily="2" charset="0"/>
              <a:cs typeface="Arial" panose="020B0604020202020204" pitchFamily="34" charset="0"/>
            </a:endParaRPr>
          </a:p>
        </p:txBody>
      </p:sp>
      <p:sp>
        <p:nvSpPr>
          <p:cNvPr id="9" name="Espaço Reservado para Texto 1"/>
          <p:cNvSpPr>
            <a:spLocks noGrp="1"/>
          </p:cNvSpPr>
          <p:nvPr>
            <p:custDataLst>
              <p:tags r:id="rId2"/>
            </p:custDataLst>
          </p:nvPr>
        </p:nvSpPr>
        <p:spPr bwMode="auto">
          <a:xfrm>
            <a:off x="358775" y="882651"/>
            <a:ext cx="3881438" cy="3536220"/>
          </a:xfrm>
          <a:prstGeom prst="homePlate">
            <a:avLst>
              <a:gd name="adj" fmla="val 18569"/>
            </a:avLst>
          </a:prstGeom>
          <a:noFill/>
          <a:ln w="9525">
            <a:solidFill>
              <a:schemeClr val="tx1"/>
            </a:solidFill>
          </a:ln>
          <a:extLst>
            <a:ext uri="{909E8E84-426E-40DD-AFC4-6F175D3DCCD1}">
              <a14:hiddenFill xmlns:a14="http://schemas.microsoft.com/office/drawing/2010/main">
                <a:solidFill>
                  <a:schemeClr val="tx2"/>
                </a:solidFill>
              </a14:hiddenFill>
            </a:ext>
          </a:extLst>
        </p:spPr>
        <p:txBody>
          <a:bodyPr wrap="square" lIns="0" tIns="0" rIns="0" bIns="0" numCol="1" spcCol="0" anchor="ctr" anchorCtr="0">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endParaRPr lang="pt-BR" sz="1400" dirty="0">
              <a:latin typeface="Simplon BP Regular" pitchFamily="2" charset="0"/>
              <a:sym typeface="+mn-lt"/>
            </a:endParaRPr>
          </a:p>
        </p:txBody>
      </p:sp>
      <p:sp>
        <p:nvSpPr>
          <p:cNvPr id="10" name="CaixaDeTexto 9"/>
          <p:cNvSpPr txBox="1"/>
          <p:nvPr>
            <p:custDataLst>
              <p:tags r:id="rId3"/>
            </p:custDataLst>
          </p:nvPr>
        </p:nvSpPr>
        <p:spPr>
          <a:xfrm>
            <a:off x="417692" y="1125662"/>
            <a:ext cx="3301554" cy="3293209"/>
          </a:xfrm>
          <a:prstGeom prst="rect">
            <a:avLst/>
          </a:prstGeom>
          <a:noFill/>
        </p:spPr>
        <p:txBody>
          <a:bodyPr wrap="square" rtlCol="0">
            <a:spAutoFit/>
          </a:bodyPr>
          <a:lstStyle/>
          <a:p>
            <a:pPr marL="285750" indent="-285750">
              <a:buFont typeface="Arial" panose="020B0604020202020204" pitchFamily="34" charset="0"/>
              <a:buChar char="•"/>
            </a:pPr>
            <a:r>
              <a:rPr lang="pt-BR" sz="1400" dirty="0" smtClean="0">
                <a:latin typeface="Simplon BP Regular" pitchFamily="2" charset="0"/>
              </a:rPr>
              <a:t>Lançado produto IPTV e Banda Larga sobre fibra no Siebel 8</a:t>
            </a:r>
          </a:p>
          <a:p>
            <a:pPr marL="533400" lvl="1" indent="-174625" defTabSz="627063">
              <a:buFontTx/>
              <a:buChar char="-"/>
            </a:pPr>
            <a:r>
              <a:rPr lang="pt-BR" sz="1200" dirty="0" smtClean="0">
                <a:latin typeface="Simplon BP Regular" pitchFamily="2" charset="0"/>
              </a:rPr>
              <a:t>Gaps operacionais</a:t>
            </a:r>
          </a:p>
          <a:p>
            <a:pPr marL="533400" lvl="1" indent="-174625" defTabSz="627063">
              <a:buFontTx/>
              <a:buChar char="-"/>
            </a:pPr>
            <a:r>
              <a:rPr lang="pt-BR" sz="1200" dirty="0" smtClean="0">
                <a:latin typeface="Simplon BP Regular" pitchFamily="2" charset="0"/>
              </a:rPr>
              <a:t>Gaps de ofertas</a:t>
            </a:r>
          </a:p>
          <a:p>
            <a:pPr marL="533400" lvl="1" indent="-174625" defTabSz="627063">
              <a:buFontTx/>
              <a:buChar char="-"/>
            </a:pPr>
            <a:r>
              <a:rPr lang="pt-BR" sz="1200" dirty="0" smtClean="0">
                <a:latin typeface="Simplon BP Regular" pitchFamily="2" charset="0"/>
              </a:rPr>
              <a:t>Gaps do VoIP</a:t>
            </a:r>
          </a:p>
          <a:p>
            <a:pPr marL="533400" lvl="1" indent="-174625" defTabSz="627063">
              <a:buFontTx/>
              <a:buChar char="-"/>
            </a:pPr>
            <a:r>
              <a:rPr lang="pt-BR" sz="1200" dirty="0" smtClean="0">
                <a:latin typeface="Simplon BP Regular" pitchFamily="2" charset="0"/>
              </a:rPr>
              <a:t>Produto necessita de ilhas independentes </a:t>
            </a:r>
          </a:p>
          <a:p>
            <a:pPr marL="742950" lvl="1" indent="-285750">
              <a:buFont typeface="Arial" panose="020B0604020202020204" pitchFamily="34" charset="0"/>
              <a:buChar char="•"/>
            </a:pPr>
            <a:endParaRPr lang="pt-BR" sz="1400" dirty="0">
              <a:latin typeface="Simplon BP Regular" pitchFamily="2" charset="0"/>
            </a:endParaRPr>
          </a:p>
          <a:p>
            <a:pPr marL="285750" indent="-285750">
              <a:buFont typeface="Arial" panose="020B0604020202020204" pitchFamily="34" charset="0"/>
              <a:buChar char="•"/>
            </a:pPr>
            <a:r>
              <a:rPr lang="pt-BR" sz="1400" dirty="0" smtClean="0">
                <a:latin typeface="Simplon BP Regular" pitchFamily="2" charset="0"/>
              </a:rPr>
              <a:t>Na negociação do TAC dado a exigência de nível de reparo na rede do Rio de Janeiro, está em análise substituir a rede de cobre pela de fibra</a:t>
            </a:r>
            <a:endParaRPr lang="pt-BR" sz="1400" dirty="0">
              <a:latin typeface="Simplon BP Regular" pitchFamily="2" charset="0"/>
            </a:endParaRPr>
          </a:p>
          <a:p>
            <a:pPr marL="533400" lvl="1" indent="-174625" defTabSz="627063">
              <a:buFontTx/>
              <a:buChar char="-"/>
            </a:pPr>
            <a:r>
              <a:rPr lang="pt-BR" sz="1200" dirty="0" smtClean="0">
                <a:latin typeface="Simplon BP Regular" pitchFamily="2" charset="0"/>
              </a:rPr>
              <a:t>Necessário desenvolver VoIP</a:t>
            </a:r>
          </a:p>
          <a:p>
            <a:pPr marL="533400" lvl="1" indent="-174625" defTabSz="627063">
              <a:buFontTx/>
              <a:buChar char="-"/>
            </a:pPr>
            <a:r>
              <a:rPr lang="pt-BR" sz="1200" dirty="0" smtClean="0">
                <a:latin typeface="Simplon BP Regular" pitchFamily="2" charset="0"/>
              </a:rPr>
              <a:t>Proposta é fazer piloto em Duque de Caxias</a:t>
            </a:r>
            <a:endParaRPr lang="pt-BR" sz="1200" dirty="0">
              <a:latin typeface="Simplon BP Regular" pitchFamily="2" charset="0"/>
            </a:endParaRPr>
          </a:p>
        </p:txBody>
      </p:sp>
      <p:sp>
        <p:nvSpPr>
          <p:cNvPr id="11" name="CaixaDeTexto 10"/>
          <p:cNvSpPr txBox="1"/>
          <p:nvPr>
            <p:custDataLst>
              <p:tags r:id="rId4"/>
            </p:custDataLst>
          </p:nvPr>
        </p:nvSpPr>
        <p:spPr>
          <a:xfrm>
            <a:off x="522290" y="892120"/>
            <a:ext cx="2492943" cy="307777"/>
          </a:xfrm>
          <a:prstGeom prst="rect">
            <a:avLst/>
          </a:prstGeom>
          <a:noFill/>
        </p:spPr>
        <p:txBody>
          <a:bodyPr wrap="square" rtlCol="0">
            <a:spAutoFit/>
          </a:bodyPr>
          <a:lstStyle/>
          <a:p>
            <a:r>
              <a:rPr lang="pt-BR" sz="1400" b="1" dirty="0" smtClean="0">
                <a:latin typeface="Simplon BP Regular" pitchFamily="2" charset="0"/>
              </a:rPr>
              <a:t>Contexto</a:t>
            </a:r>
            <a:endParaRPr lang="pt-BR" sz="1400" b="1" dirty="0">
              <a:latin typeface="Simplon BP Regular" pitchFamily="2" charset="0"/>
            </a:endParaRPr>
          </a:p>
        </p:txBody>
      </p:sp>
      <p:sp>
        <p:nvSpPr>
          <p:cNvPr id="13" name="Retângulo 12"/>
          <p:cNvSpPr/>
          <p:nvPr>
            <p:custDataLst>
              <p:tags r:id="rId5"/>
            </p:custDataLst>
          </p:nvPr>
        </p:nvSpPr>
        <p:spPr>
          <a:xfrm>
            <a:off x="4462465" y="885006"/>
            <a:ext cx="4329687" cy="3533866"/>
          </a:xfrm>
          <a:prstGeom prst="rect">
            <a:avLst/>
          </a:prstGeom>
          <a:solidFill>
            <a:schemeClr val="bg1">
              <a:lumMod val="9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BR" sz="1600" b="1" dirty="0">
              <a:solidFill>
                <a:prstClr val="black"/>
              </a:solidFill>
              <a:latin typeface="Simplon BP Regular" pitchFamily="2" charset="0"/>
            </a:endParaRPr>
          </a:p>
        </p:txBody>
      </p:sp>
      <p:sp>
        <p:nvSpPr>
          <p:cNvPr id="14" name="CaixaDeTexto 13"/>
          <p:cNvSpPr txBox="1"/>
          <p:nvPr>
            <p:custDataLst>
              <p:tags r:id="rId6"/>
            </p:custDataLst>
          </p:nvPr>
        </p:nvSpPr>
        <p:spPr>
          <a:xfrm>
            <a:off x="4633397" y="1125662"/>
            <a:ext cx="3994132" cy="3270126"/>
          </a:xfrm>
          <a:prstGeom prst="rect">
            <a:avLst/>
          </a:prstGeom>
          <a:noFill/>
        </p:spPr>
        <p:txBody>
          <a:bodyPr wrap="square" rtlCol="0">
            <a:spAutoFit/>
          </a:bodyPr>
          <a:lstStyle/>
          <a:p>
            <a:pPr marL="285750" indent="-285750">
              <a:buFont typeface="Arial" panose="020B0604020202020204" pitchFamily="34" charset="0"/>
              <a:buChar char="•"/>
            </a:pPr>
            <a:r>
              <a:rPr lang="pt-BR" sz="1400" dirty="0" smtClean="0">
                <a:latin typeface="Simplon BP Regular" pitchFamily="2" charset="0"/>
              </a:rPr>
              <a:t>Desenvolver o VoIP</a:t>
            </a:r>
          </a:p>
          <a:p>
            <a:pPr marL="285750" indent="-285750">
              <a:buFont typeface="Arial" panose="020B0604020202020204" pitchFamily="34" charset="0"/>
              <a:buChar char="•"/>
            </a:pPr>
            <a:endParaRPr lang="pt-BR" sz="1400" dirty="0">
              <a:latin typeface="Simplon BP Regular" pitchFamily="2" charset="0"/>
            </a:endParaRPr>
          </a:p>
          <a:p>
            <a:pPr marL="285750" indent="-285750">
              <a:buFont typeface="Arial" panose="020B0604020202020204" pitchFamily="34" charset="0"/>
              <a:buChar char="•"/>
            </a:pPr>
            <a:r>
              <a:rPr lang="pt-BR" sz="1400" dirty="0" smtClean="0">
                <a:latin typeface="Simplon BP Regular" pitchFamily="2" charset="0"/>
              </a:rPr>
              <a:t>Fechar o gap de ofertas do produtos (situação </a:t>
            </a:r>
            <a:r>
              <a:rPr lang="pt-BR" sz="1400" dirty="0" err="1" smtClean="0">
                <a:latin typeface="Simplon BP Regular" pitchFamily="2" charset="0"/>
              </a:rPr>
              <a:t>De-Para</a:t>
            </a:r>
            <a:r>
              <a:rPr lang="pt-BR" sz="1400" dirty="0" smtClean="0">
                <a:latin typeface="Simplon BP Regular" pitchFamily="2" charset="0"/>
              </a:rPr>
              <a:t> em um cenário de migração do cobre Fixo </a:t>
            </a:r>
            <a:r>
              <a:rPr lang="pt-BR" sz="1400" dirty="0" err="1" smtClean="0">
                <a:latin typeface="Simplon BP Regular" pitchFamily="2" charset="0"/>
              </a:rPr>
              <a:t>alone</a:t>
            </a:r>
            <a:r>
              <a:rPr lang="pt-BR" sz="1400" dirty="0" smtClean="0">
                <a:latin typeface="Simplon BP Regular" pitchFamily="2" charset="0"/>
              </a:rPr>
              <a:t> e Fixo com BL)</a:t>
            </a:r>
          </a:p>
          <a:p>
            <a:pPr marL="285750" indent="-285750">
              <a:buFont typeface="Arial" panose="020B0604020202020204" pitchFamily="34" charset="0"/>
              <a:buChar char="•"/>
            </a:pPr>
            <a:endParaRPr lang="pt-BR" sz="1400" dirty="0">
              <a:latin typeface="Simplon BP Regular" pitchFamily="2" charset="0"/>
            </a:endParaRPr>
          </a:p>
          <a:p>
            <a:pPr marL="285750" indent="-285750">
              <a:buFont typeface="Arial" panose="020B0604020202020204" pitchFamily="34" charset="0"/>
              <a:buChar char="•"/>
            </a:pPr>
            <a:r>
              <a:rPr lang="pt-BR" sz="1400" dirty="0" smtClean="0">
                <a:latin typeface="Simplon BP Regular" pitchFamily="2" charset="0"/>
              </a:rPr>
              <a:t>Fechar os gaps operacionais do produto</a:t>
            </a:r>
          </a:p>
          <a:p>
            <a:pPr marL="285750" indent="-285750">
              <a:buFont typeface="Arial" panose="020B0604020202020204" pitchFamily="34" charset="0"/>
              <a:buChar char="•"/>
            </a:pPr>
            <a:endParaRPr lang="pt-BR" sz="1400" dirty="0">
              <a:latin typeface="Simplon BP Regular" pitchFamily="2" charset="0"/>
            </a:endParaRPr>
          </a:p>
          <a:p>
            <a:pPr marL="285750" indent="-285750">
              <a:buFont typeface="Arial" panose="020B0604020202020204" pitchFamily="34" charset="0"/>
              <a:buChar char="•"/>
            </a:pPr>
            <a:r>
              <a:rPr lang="pt-BR" sz="1400" dirty="0" smtClean="0">
                <a:latin typeface="Simplon BP Regular" pitchFamily="2" charset="0"/>
              </a:rPr>
              <a:t>Integrar o Oi Fibra ao </a:t>
            </a:r>
            <a:r>
              <a:rPr lang="pt-BR" sz="1400" dirty="0" err="1" smtClean="0">
                <a:latin typeface="Simplon BP Regular" pitchFamily="2" charset="0"/>
              </a:rPr>
              <a:t>portofolio</a:t>
            </a:r>
            <a:r>
              <a:rPr lang="pt-BR" sz="1400" dirty="0" smtClean="0">
                <a:latin typeface="Simplon BP Regular" pitchFamily="2" charset="0"/>
              </a:rPr>
              <a:t> do Oi Total, fazendo a tecnologia ser transparente para o vendedor (oferecer em função da disponibilidade)</a:t>
            </a:r>
          </a:p>
          <a:p>
            <a:pPr marL="285750" indent="-285750">
              <a:buFont typeface="Arial" panose="020B0604020202020204" pitchFamily="34" charset="0"/>
              <a:buChar char="•"/>
            </a:pPr>
            <a:endParaRPr lang="pt-BR" sz="1400" dirty="0">
              <a:latin typeface="Simplon BP Regular" pitchFamily="2" charset="0"/>
            </a:endParaRPr>
          </a:p>
          <a:p>
            <a:pPr marL="285750" indent="-285750">
              <a:buFont typeface="Arial" panose="020B0604020202020204" pitchFamily="34" charset="0"/>
              <a:buChar char="•"/>
            </a:pPr>
            <a:r>
              <a:rPr lang="pt-BR" sz="1400" dirty="0" smtClean="0">
                <a:latin typeface="Simplon BP Regular" pitchFamily="2" charset="0"/>
              </a:rPr>
              <a:t>Definir a estratégia de fibra e IPTV na cia </a:t>
            </a:r>
            <a:r>
              <a:rPr lang="pt-BR" sz="1050" dirty="0" smtClean="0">
                <a:latin typeface="Simplon BP Regular" pitchFamily="2" charset="0"/>
              </a:rPr>
              <a:t>(vamos crescer? Vamos com IPTV ou Sat Over </a:t>
            </a:r>
            <a:r>
              <a:rPr lang="pt-BR" sz="1050" dirty="0" err="1" smtClean="0">
                <a:latin typeface="Simplon BP Regular" pitchFamily="2" charset="0"/>
              </a:rPr>
              <a:t>Pon</a:t>
            </a:r>
            <a:r>
              <a:rPr lang="pt-BR" sz="1050" dirty="0" smtClean="0">
                <a:latin typeface="Simplon BP Regular" pitchFamily="2" charset="0"/>
              </a:rPr>
              <a:t>?)</a:t>
            </a:r>
            <a:endParaRPr lang="pt-BR" sz="1050" dirty="0">
              <a:latin typeface="Simplon BP Regular" pitchFamily="2" charset="0"/>
            </a:endParaRPr>
          </a:p>
        </p:txBody>
      </p:sp>
      <p:sp>
        <p:nvSpPr>
          <p:cNvPr id="15" name="CaixaDeTexto 14"/>
          <p:cNvSpPr txBox="1"/>
          <p:nvPr>
            <p:custDataLst>
              <p:tags r:id="rId7"/>
            </p:custDataLst>
          </p:nvPr>
        </p:nvSpPr>
        <p:spPr>
          <a:xfrm>
            <a:off x="4576763" y="902394"/>
            <a:ext cx="2492942" cy="307777"/>
          </a:xfrm>
          <a:prstGeom prst="rect">
            <a:avLst/>
          </a:prstGeom>
          <a:noFill/>
        </p:spPr>
        <p:txBody>
          <a:bodyPr wrap="square" rtlCol="0">
            <a:spAutoFit/>
          </a:bodyPr>
          <a:lstStyle/>
          <a:p>
            <a:r>
              <a:rPr lang="pt-BR" sz="1400" b="1" dirty="0" smtClean="0">
                <a:latin typeface="Simplon BP Regular" pitchFamily="2" charset="0"/>
              </a:rPr>
              <a:t>Necessidade</a:t>
            </a:r>
            <a:endParaRPr lang="pt-BR" sz="1400" b="1" dirty="0">
              <a:latin typeface="Simplon BP Regular" pitchFamily="2" charset="0"/>
            </a:endParaRPr>
          </a:p>
        </p:txBody>
      </p:sp>
      <p:sp>
        <p:nvSpPr>
          <p:cNvPr id="17" name="CaixaDeTexto 14"/>
          <p:cNvSpPr txBox="1">
            <a:spLocks noChangeArrowheads="1"/>
          </p:cNvSpPr>
          <p:nvPr/>
        </p:nvSpPr>
        <p:spPr bwMode="auto">
          <a:xfrm rot="19351291">
            <a:off x="7007123" y="404587"/>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spTree>
    <p:extLst>
      <p:ext uri="{BB962C8B-B14F-4D97-AF65-F5344CB8AC3E}">
        <p14:creationId xmlns:p14="http://schemas.microsoft.com/office/powerpoint/2010/main" val="1948156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Desenho da solução</a:t>
            </a:r>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7</a:t>
            </a:fld>
            <a:endParaRPr lang="pt-BR" dirty="0"/>
          </a:p>
        </p:txBody>
      </p:sp>
      <p:pic>
        <p:nvPicPr>
          <p:cNvPr id="6" name="Imagem 5"/>
          <p:cNvPicPr>
            <a:picLocks noChangeAspect="1"/>
          </p:cNvPicPr>
          <p:nvPr/>
        </p:nvPicPr>
        <p:blipFill>
          <a:blip r:embed="rId2"/>
          <a:stretch>
            <a:fillRect/>
          </a:stretch>
        </p:blipFill>
        <p:spPr>
          <a:xfrm>
            <a:off x="457199" y="843558"/>
            <a:ext cx="8024452" cy="3821852"/>
          </a:xfrm>
          <a:prstGeom prst="rect">
            <a:avLst/>
          </a:prstGeom>
        </p:spPr>
      </p:pic>
      <p:sp>
        <p:nvSpPr>
          <p:cNvPr id="7" name="CaixaDeTexto 14"/>
          <p:cNvSpPr txBox="1">
            <a:spLocks noChangeArrowheads="1"/>
          </p:cNvSpPr>
          <p:nvPr/>
        </p:nvSpPr>
        <p:spPr bwMode="auto">
          <a:xfrm rot="19351291">
            <a:off x="7208827" y="1044034"/>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spTree>
    <p:extLst>
      <p:ext uri="{BB962C8B-B14F-4D97-AF65-F5344CB8AC3E}">
        <p14:creationId xmlns:p14="http://schemas.microsoft.com/office/powerpoint/2010/main" val="4218768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a:t>Solução de infraestrutura</a:t>
            </a:r>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8</a:t>
            </a:fld>
            <a:endParaRPr lang="pt-BR" dirty="0"/>
          </a:p>
        </p:txBody>
      </p:sp>
      <p:sp>
        <p:nvSpPr>
          <p:cNvPr id="7" name="Rectangle 4"/>
          <p:cNvSpPr>
            <a:spLocks noChangeArrowheads="1"/>
          </p:cNvSpPr>
          <p:nvPr/>
        </p:nvSpPr>
        <p:spPr bwMode="auto">
          <a:xfrm>
            <a:off x="1619672" y="1003931"/>
            <a:ext cx="5678016" cy="37437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endParaRPr lang="en-US" altLang="pt-BR" sz="1600"/>
          </a:p>
        </p:txBody>
      </p:sp>
      <p:pic>
        <p:nvPicPr>
          <p:cNvPr id="8"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845" y="1295846"/>
            <a:ext cx="2043971" cy="320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303532"/>
            <a:ext cx="2036543" cy="314457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14"/>
          <p:cNvSpPr txBox="1">
            <a:spLocks noChangeArrowheads="1"/>
          </p:cNvSpPr>
          <p:nvPr/>
        </p:nvSpPr>
        <p:spPr bwMode="auto">
          <a:xfrm rot="19351291">
            <a:off x="7208827" y="1044034"/>
            <a:ext cx="1871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algn="ctr" eaLnBrk="1" hangingPunct="1"/>
            <a:r>
              <a:rPr lang="pt-BR" altLang="pt-BR" sz="1400" b="1" dirty="0">
                <a:solidFill>
                  <a:srgbClr val="FF0000"/>
                </a:solidFill>
                <a:latin typeface="Simplon BP Regular" pitchFamily="2" charset="0"/>
              </a:rPr>
              <a:t>EXEMPLO</a:t>
            </a:r>
          </a:p>
        </p:txBody>
      </p:sp>
    </p:spTree>
    <p:extLst>
      <p:ext uri="{BB962C8B-B14F-4D97-AF65-F5344CB8AC3E}">
        <p14:creationId xmlns:p14="http://schemas.microsoft.com/office/powerpoint/2010/main" val="4248627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0" tIns="0" rIns="0" bIns="0" rtlCol="0" anchor="t">
            <a:noAutofit/>
          </a:bodyPr>
          <a:lstStyle/>
          <a:p>
            <a:r>
              <a:rPr lang="pt-BR" sz="3200" dirty="0" smtClean="0"/>
              <a:t>Solicitações de mudança (</a:t>
            </a:r>
            <a:r>
              <a:rPr lang="pt-BR" sz="3200" dirty="0" err="1" smtClean="0"/>
              <a:t>cr</a:t>
            </a:r>
            <a:r>
              <a:rPr lang="pt-BR" sz="3200" dirty="0" smtClean="0"/>
              <a:t>)</a:t>
            </a:r>
            <a:endParaRPr lang="pt-BR" sz="3200" dirty="0"/>
          </a:p>
        </p:txBody>
      </p:sp>
      <p:sp>
        <p:nvSpPr>
          <p:cNvPr id="4" name="Espaço Reservado para Rodapé 3"/>
          <p:cNvSpPr>
            <a:spLocks noGrp="1"/>
          </p:cNvSpPr>
          <p:nvPr>
            <p:ph type="ftr" sz="quarter" idx="3"/>
          </p:nvPr>
        </p:nvSpPr>
        <p:spPr/>
        <p:txBody>
          <a:bodyPr/>
          <a:lstStyle/>
          <a:p>
            <a:r>
              <a:rPr lang="pt-BR" smtClean="0"/>
              <a:t>MATERIAL CONFIDENCIAL  |  SLIDE Nº</a:t>
            </a:r>
            <a:endParaRPr lang="pt-BR" dirty="0"/>
          </a:p>
        </p:txBody>
      </p:sp>
      <p:sp>
        <p:nvSpPr>
          <p:cNvPr id="5" name="Espaço Reservado para Número de Slide 4"/>
          <p:cNvSpPr>
            <a:spLocks noGrp="1"/>
          </p:cNvSpPr>
          <p:nvPr>
            <p:ph type="sldNum" sz="quarter" idx="4"/>
          </p:nvPr>
        </p:nvSpPr>
        <p:spPr/>
        <p:txBody>
          <a:bodyPr/>
          <a:lstStyle/>
          <a:p>
            <a:fld id="{74850952-3374-434C-8FC6-DE28F8CD25B0}" type="slidenum">
              <a:rPr lang="pt-BR" smtClean="0"/>
              <a:pPr/>
              <a:t>9</a:t>
            </a:fld>
            <a:endParaRPr lang="pt-BR" dirty="0"/>
          </a:p>
        </p:txBody>
      </p:sp>
      <p:sp>
        <p:nvSpPr>
          <p:cNvPr id="9" name="Espaço Reservado para Conteúdo 2"/>
          <p:cNvSpPr txBox="1">
            <a:spLocks/>
          </p:cNvSpPr>
          <p:nvPr/>
        </p:nvSpPr>
        <p:spPr>
          <a:xfrm>
            <a:off x="485076" y="1275606"/>
            <a:ext cx="7908999" cy="396860"/>
          </a:xfrm>
          <a:prstGeom prst="rect">
            <a:avLst/>
          </a:prstGeom>
          <a:noFill/>
          <a:ln>
            <a:noFill/>
          </a:ln>
        </p:spPr>
        <p:txBody>
          <a:bodyPr lIns="0" tIns="0" rIns="0" bIns="0"/>
          <a:lstStyle>
            <a:lvl1pPr marL="184150" indent="-184150" algn="l" defTabSz="457200" rtl="0" eaLnBrk="1" latinLnBrk="0" hangingPunct="1">
              <a:lnSpc>
                <a:spcPct val="100000"/>
              </a:lnSpc>
              <a:spcBef>
                <a:spcPts val="0"/>
              </a:spcBef>
              <a:spcAft>
                <a:spcPts val="300"/>
              </a:spcAft>
              <a:buFont typeface="Wingdings" charset="2"/>
              <a:buChar char="§"/>
              <a:tabLst/>
              <a:defRPr lang="es-ES_tradnl" sz="1400" kern="1200" smtClean="0">
                <a:solidFill>
                  <a:srgbClr val="000000"/>
                </a:solidFill>
                <a:latin typeface="Simplon BP Regular"/>
                <a:ea typeface="ＭＳ Ｐゴシック" charset="0"/>
                <a:cs typeface="Simplon BP Regular"/>
              </a:defRPr>
            </a:lvl1pPr>
            <a:lvl2pPr marL="365125" indent="-176213" algn="l" defTabSz="457200" rtl="0" eaLnBrk="1" latinLnBrk="0" hangingPunct="1">
              <a:lnSpc>
                <a:spcPct val="100000"/>
              </a:lnSpc>
              <a:spcBef>
                <a:spcPts val="0"/>
              </a:spcBef>
              <a:spcAft>
                <a:spcPts val="300"/>
              </a:spcAft>
              <a:buFont typeface="Wingdings" charset="2"/>
              <a:buChar char="§"/>
              <a:tabLst>
                <a:tab pos="365125" algn="l"/>
              </a:tabLst>
              <a:defRPr lang="es-ES_tradnl" sz="1400" kern="1200" smtClean="0">
                <a:solidFill>
                  <a:srgbClr val="000000"/>
                </a:solidFill>
                <a:latin typeface="Simplon BP Regular"/>
                <a:ea typeface="ＭＳ Ｐゴシック" charset="0"/>
                <a:cs typeface="Simplon BP Regular"/>
              </a:defRPr>
            </a:lvl2pPr>
            <a:lvl3pPr marL="541338" indent="-176213" algn="l" defTabSz="457200" rtl="0" eaLnBrk="1" latinLnBrk="0" hangingPunct="1">
              <a:lnSpc>
                <a:spcPct val="100000"/>
              </a:lnSpc>
              <a:spcBef>
                <a:spcPts val="0"/>
              </a:spcBef>
              <a:spcAft>
                <a:spcPts val="300"/>
              </a:spcAft>
              <a:buFont typeface="Wingdings" charset="2"/>
              <a:buChar char="§"/>
              <a:tabLst>
                <a:tab pos="541338" algn="l"/>
              </a:tabLst>
              <a:defRPr lang="es-ES_tradnl" sz="1400" kern="1200" smtClean="0">
                <a:solidFill>
                  <a:srgbClr val="000000"/>
                </a:solidFill>
                <a:latin typeface="Simplon BP Regular"/>
                <a:ea typeface="ＭＳ Ｐゴシック" charset="0"/>
                <a:cs typeface="Simplon BP Regular"/>
              </a:defRPr>
            </a:lvl3pPr>
            <a:lvl4pPr marL="717550" indent="-176213" algn="l" defTabSz="457200" rtl="0" eaLnBrk="1" latinLnBrk="0" hangingPunct="1">
              <a:lnSpc>
                <a:spcPct val="100000"/>
              </a:lnSpc>
              <a:spcBef>
                <a:spcPts val="0"/>
              </a:spcBef>
              <a:spcAft>
                <a:spcPts val="300"/>
              </a:spcAft>
              <a:buFont typeface="Wingdings" charset="2"/>
              <a:buChar char="§"/>
              <a:tabLst>
                <a:tab pos="717550" algn="l"/>
              </a:tabLst>
              <a:defRPr lang="es-ES_tradnl" sz="1400" kern="1200" smtClean="0">
                <a:solidFill>
                  <a:srgbClr val="000000"/>
                </a:solidFill>
                <a:latin typeface="Simplon BP Regular"/>
                <a:ea typeface="ＭＳ Ｐゴシック" charset="0"/>
                <a:cs typeface="Simplon BP Regular"/>
              </a:defRPr>
            </a:lvl4pPr>
            <a:lvl5pPr marL="893763" indent="-176213" algn="l" defTabSz="457200" rtl="0" eaLnBrk="1" latinLnBrk="0" hangingPunct="1">
              <a:lnSpc>
                <a:spcPct val="100000"/>
              </a:lnSpc>
              <a:spcBef>
                <a:spcPts val="0"/>
              </a:spcBef>
              <a:spcAft>
                <a:spcPts val="300"/>
              </a:spcAft>
              <a:buFont typeface="Wingdings" charset="2"/>
              <a:buChar char="§"/>
              <a:tabLst>
                <a:tab pos="893763" algn="l"/>
              </a:tabLst>
              <a:defRPr lang="pt-BR" sz="1400" kern="1200" smtClean="0">
                <a:solidFill>
                  <a:srgbClr val="000000"/>
                </a:solidFill>
                <a:latin typeface="Simplon BP Regular"/>
                <a:ea typeface="ＭＳ Ｐゴシック" charset="0"/>
                <a:cs typeface="Simplon BP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t-BR" dirty="0" smtClean="0"/>
              <a:t>&lt;&lt;EXPORTAR DO CLARITY&gt;&gt;</a:t>
            </a:r>
            <a:endParaRPr lang="pt-BR" dirty="0"/>
          </a:p>
        </p:txBody>
      </p:sp>
    </p:spTree>
    <p:extLst>
      <p:ext uri="{BB962C8B-B14F-4D97-AF65-F5344CB8AC3E}">
        <p14:creationId xmlns:p14="http://schemas.microsoft.com/office/powerpoint/2010/main" val="7994247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jh.3vV.5kGByHinvQwc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N71WKMLom0yPQDm_xHzdY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BF9VCroUa_ryEcmAuyG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qKeu3sGCEqt.BiXTXAa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ldTVK7ZkO5vRmsDsOw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0F.B59bz0WOEthGd50b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SLvXLMiChkCu4iscMf0Yiw"/>
</p:tagLst>
</file>

<file path=ppt/theme/theme1.xml><?xml version="1.0" encoding="utf-8"?>
<a:theme xmlns:a="http://schemas.openxmlformats.org/drawingml/2006/main" name="1_Oi Mestr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888B414-3C1C-4740-967E-F7D965A3710A}"/>
    </a:ext>
  </a:extLst>
</a:theme>
</file>

<file path=ppt/theme/theme10.xml><?xml version="1.0" encoding="utf-8"?>
<a:theme xmlns:a="http://schemas.openxmlformats.org/drawingml/2006/main" name="Storytelling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19F0CE3E-924C-BF47-8E15-551F6F598481}"/>
    </a:ext>
  </a:extLst>
</a:theme>
</file>

<file path=ppt/theme/theme11.xml><?xml version="1.0" encoding="utf-8"?>
<a:theme xmlns:a="http://schemas.openxmlformats.org/drawingml/2006/main" name="Storytelling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35E6E8C9-7A62-9846-A67A-BDAD60DD2850}"/>
    </a:ext>
  </a:extLst>
</a:theme>
</file>

<file path=ppt/theme/theme12.xml><?xml version="1.0" encoding="utf-8"?>
<a:theme xmlns:a="http://schemas.openxmlformats.org/drawingml/2006/main" name="Storytelling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CFE081ED-F88F-294B-8533-35BB9108FEC3}"/>
    </a:ext>
  </a:extLst>
</a:theme>
</file>

<file path=ppt/theme/theme13.xml><?xml version="1.0" encoding="utf-8"?>
<a:theme xmlns:a="http://schemas.openxmlformats.org/drawingml/2006/main" name="Storytelling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0F8AB69B-4A77-4B42-9C43-396A87215F53}"/>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i Mestr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4FF4BE83-82FA-064E-BFC9-AB62B70F9021}"/>
    </a:ext>
  </a:extLst>
</a:theme>
</file>

<file path=ppt/theme/theme3.xml><?xml version="1.0" encoding="utf-8"?>
<a:theme xmlns:a="http://schemas.openxmlformats.org/drawingml/2006/main" name="1_Oi Mestr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60F32B61-8411-8E48-9B26-6A6D069F256C}"/>
    </a:ext>
  </a:extLst>
</a:theme>
</file>

<file path=ppt/theme/theme4.xml><?xml version="1.0" encoding="utf-8"?>
<a:theme xmlns:a="http://schemas.openxmlformats.org/drawingml/2006/main" name="Oi Mestr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A02BFF"/>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solidFill>
            <a:srgbClr val="A02BFF"/>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155BD69-B3E3-304F-B90C-2C6BFD0944D8}"/>
    </a:ext>
  </a:extLst>
</a:theme>
</file>

<file path=ppt/theme/theme5.xml><?xml version="1.0" encoding="utf-8"?>
<a:theme xmlns:a="http://schemas.openxmlformats.org/drawingml/2006/main" name="Oi Mestr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lIns="36000" tIns="36000" rIns="36000" bIns="36000" rtlCol="0" anchor="ctr"/>
      <a:lstStyle>
        <a:defPPr algn="ctr">
          <a:defRPr sz="140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ln w="1905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defRPr sz="1400"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BCCE1D77-F4E3-854D-A692-0A2EABCBC089}"/>
    </a:ext>
  </a:extLst>
</a:theme>
</file>

<file path=ppt/theme/theme6.xml><?xml version="1.0" encoding="utf-8"?>
<a:theme xmlns:a="http://schemas.openxmlformats.org/drawingml/2006/main" name="Base_Roxo">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9862C69E-F1D2-E340-8077-A1CDE14F9BAE}"/>
    </a:ext>
  </a:extLst>
</a:theme>
</file>

<file path=ppt/theme/theme7.xml><?xml version="1.0" encoding="utf-8"?>
<a:theme xmlns:a="http://schemas.openxmlformats.org/drawingml/2006/main" name="Base_Laranja">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53BB9BD6-A25A-3847-8490-F711BA3F8238}"/>
    </a:ext>
  </a:extLst>
</a:theme>
</file>

<file path=ppt/theme/theme8.xml><?xml version="1.0" encoding="utf-8"?>
<a:theme xmlns:a="http://schemas.openxmlformats.org/drawingml/2006/main" name="Base_Verde">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EF1135F4-72C4-8F4B-BD01-D471B8420023}"/>
    </a:ext>
  </a:extLst>
</a:theme>
</file>

<file path=ppt/theme/theme9.xml><?xml version="1.0" encoding="utf-8"?>
<a:theme xmlns:a="http://schemas.openxmlformats.org/drawingml/2006/main" name="Base_Azul">
  <a:themeElements>
    <a:clrScheme name="OI">
      <a:dk1>
        <a:srgbClr val="000000"/>
      </a:dk1>
      <a:lt1>
        <a:srgbClr val="FFFFFF"/>
      </a:lt1>
      <a:dk2>
        <a:srgbClr val="5F5F5F"/>
      </a:dk2>
      <a:lt2>
        <a:srgbClr val="EEECE1"/>
      </a:lt2>
      <a:accent1>
        <a:srgbClr val="9F37FE"/>
      </a:accent1>
      <a:accent2>
        <a:srgbClr val="EA2A8B"/>
      </a:accent2>
      <a:accent3>
        <a:srgbClr val="FF6D00"/>
      </a:accent3>
      <a:accent4>
        <a:srgbClr val="FEFB02"/>
      </a:accent4>
      <a:accent5>
        <a:srgbClr val="00D318"/>
      </a:accent5>
      <a:accent6>
        <a:srgbClr val="00CEFF"/>
      </a:accent6>
      <a:hlink>
        <a:srgbClr val="00CEFF"/>
      </a:hlink>
      <a:folHlink>
        <a:srgbClr val="9F37F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2"/>
          </a:solidFill>
        </a:ln>
      </a:spPr>
      <a:bodyPr rtlCol="0" anchor="ctr"/>
      <a:lstStyle>
        <a:defPPr algn="ctr">
          <a:defRPr sz="1400" dirty="0" smtClean="0">
            <a:latin typeface="Simplon BP Regular"/>
            <a:cs typeface="Simplon BP Regular"/>
          </a:defRPr>
        </a:defPPr>
      </a:lstStyle>
      <a:style>
        <a:lnRef idx="2">
          <a:schemeClr val="accent4"/>
        </a:lnRef>
        <a:fillRef idx="1">
          <a:schemeClr val="lt1"/>
        </a:fillRef>
        <a:effectRef idx="0">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200" dirty="0" err="1" smtClean="0">
            <a:latin typeface="Simplon BP" charset="0"/>
            <a:ea typeface="Simplon BP" charset="0"/>
            <a:cs typeface="Simplon BP" charset="0"/>
          </a:defRPr>
        </a:defPPr>
      </a:lstStyle>
    </a:txDef>
  </a:objectDefaults>
  <a:extraClrSchemeLst/>
  <a:extLst>
    <a:ext uri="{05A4C25C-085E-4340-85A3-A5531E510DB2}">
      <thm15:themeFamily xmlns:thm15="http://schemas.microsoft.com/office/thememl/2012/main" name="Oi2016_template_v04" id="{61D9B774-AF9D-5243-B5B9-00A84C8902E2}" vid="{2A0133A5-2244-704F-87E3-FE26E72B135B}"/>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I xmlns="5379d0d5-9059-462a-bff1-b0aa6ec922fa" xsi:nil="true"/>
    <Nome_x0020_do_x0020_Projeto xmlns="5379d0d5-9059-462a-bff1-b0aa6ec922f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297E5A8403EB2478CA25BF3816D643E" ma:contentTypeVersion="2" ma:contentTypeDescription="Crie um novo documento." ma:contentTypeScope="" ma:versionID="c16c7d40342aea277b508b10aac3985b">
  <xsd:schema xmlns:xsd="http://www.w3.org/2001/XMLSchema" xmlns:xs="http://www.w3.org/2001/XMLSchema" xmlns:p="http://schemas.microsoft.com/office/2006/metadata/properties" xmlns:ns2="5379d0d5-9059-462a-bff1-b0aa6ec922fa" targetNamespace="http://schemas.microsoft.com/office/2006/metadata/properties" ma:root="true" ma:fieldsID="c9411c30d5438e194eb5a940aee12023" ns2:_="">
    <xsd:import namespace="5379d0d5-9059-462a-bff1-b0aa6ec922fa"/>
    <xsd:element name="properties">
      <xsd:complexType>
        <xsd:sequence>
          <xsd:element name="documentManagement">
            <xsd:complexType>
              <xsd:all>
                <xsd:element ref="ns2:Nome_x0020_do_x0020_Projeto" minOccurs="0"/>
                <xsd:element ref="ns2:ST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79d0d5-9059-462a-bff1-b0aa6ec922fa" elementFormDefault="qualified">
    <xsd:import namespace="http://schemas.microsoft.com/office/2006/documentManagement/types"/>
    <xsd:import namespace="http://schemas.microsoft.com/office/infopath/2007/PartnerControls"/>
    <xsd:element name="Nome_x0020_do_x0020_Projeto" ma:index="8" nillable="true" ma:displayName="Nome do Projeto" ma:description="NOME DO PROJETO" ma:internalName="Nome_x0020_do_x0020_Projeto">
      <xsd:simpleType>
        <xsd:restriction base="dms:Text">
          <xsd:maxLength value="255"/>
        </xsd:restriction>
      </xsd:simpleType>
    </xsd:element>
    <xsd:element name="STI" ma:index="9" nillable="true" ma:displayName="STI" ma:internalName="STI"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F3F9A0-4860-46CF-A0C5-90299908428D}">
  <ds:schemaRefs>
    <ds:schemaRef ds:uri="http://schemas.microsoft.com/sharepoint/v3/contenttype/forms"/>
  </ds:schemaRefs>
</ds:datastoreItem>
</file>

<file path=customXml/itemProps2.xml><?xml version="1.0" encoding="utf-8"?>
<ds:datastoreItem xmlns:ds="http://schemas.openxmlformats.org/officeDocument/2006/customXml" ds:itemID="{B29D9287-D6A6-47E6-995E-D1F96158C30D}">
  <ds:schemaRefs>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5379d0d5-9059-462a-bff1-b0aa6ec922fa"/>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0B6C727-2A1B-48F7-9526-04886E494B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79d0d5-9059-462a-bff1-b0aa6ec922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Oi2016_template_v04</Template>
  <TotalTime>7008</TotalTime>
  <Words>3041</Words>
  <Application>Microsoft Office PowerPoint</Application>
  <PresentationFormat>Apresentação na tela (16:9)</PresentationFormat>
  <Paragraphs>898</Paragraphs>
  <Slides>30</Slides>
  <Notes>0</Notes>
  <HiddenSlides>0</HiddenSlides>
  <MMClips>0</MMClips>
  <ScaleCrop>false</ScaleCrop>
  <HeadingPairs>
    <vt:vector size="6" baseType="variant">
      <vt:variant>
        <vt:lpstr>Fontes usadas</vt:lpstr>
      </vt:variant>
      <vt:variant>
        <vt:i4>12</vt:i4>
      </vt:variant>
      <vt:variant>
        <vt:lpstr>Tema</vt:lpstr>
      </vt:variant>
      <vt:variant>
        <vt:i4>13</vt:i4>
      </vt:variant>
      <vt:variant>
        <vt:lpstr>Títulos de slides</vt:lpstr>
      </vt:variant>
      <vt:variant>
        <vt:i4>30</vt:i4>
      </vt:variant>
    </vt:vector>
  </HeadingPairs>
  <TitlesOfParts>
    <vt:vector size="55" baseType="lpstr">
      <vt:lpstr>MS Gothic</vt:lpstr>
      <vt:lpstr>ＭＳ Ｐゴシック</vt:lpstr>
      <vt:lpstr>Arial</vt:lpstr>
      <vt:lpstr>Calibri</vt:lpstr>
      <vt:lpstr>Courier New</vt:lpstr>
      <vt:lpstr>Simplon BP</vt:lpstr>
      <vt:lpstr>Simplon BP Bold</vt:lpstr>
      <vt:lpstr>Simplon BP Light</vt:lpstr>
      <vt:lpstr>Simplon BP Regular</vt:lpstr>
      <vt:lpstr>Simplon Oi Headline</vt:lpstr>
      <vt:lpstr>Times New Roman</vt:lpstr>
      <vt:lpstr>Wingdings</vt:lpstr>
      <vt:lpstr>1_Oi Mestre</vt:lpstr>
      <vt:lpstr>Oi Mestre_Roxo</vt:lpstr>
      <vt:lpstr>1_Oi Mestre_Laranja</vt:lpstr>
      <vt:lpstr>Oi Mestre_Verde</vt:lpstr>
      <vt:lpstr>Oi Mestre_Azul</vt:lpstr>
      <vt:lpstr>Base_Roxo</vt:lpstr>
      <vt:lpstr>Base_Laranja</vt:lpstr>
      <vt:lpstr>Base_Verde</vt:lpstr>
      <vt:lpstr>Base_Azul</vt:lpstr>
      <vt:lpstr>Storytelling_Roxo</vt:lpstr>
      <vt:lpstr>Storytelling_Laranja</vt:lpstr>
      <vt:lpstr>Storytelling_Verde</vt:lpstr>
      <vt:lpstr>Storytelling_Azul</vt:lpstr>
      <vt:lpstr>Plano de projeto  projeto &lt;xpto&gt;</vt:lpstr>
      <vt:lpstr>Índice</vt:lpstr>
      <vt:lpstr>Objetivo, necessidades e benefício </vt:lpstr>
      <vt:lpstr>organograma</vt:lpstr>
      <vt:lpstr>eap</vt:lpstr>
      <vt:lpstr>Escopo funcional</vt:lpstr>
      <vt:lpstr>Desenho da solução</vt:lpstr>
      <vt:lpstr>Solução de infraestrutura</vt:lpstr>
      <vt:lpstr>Solicitações de mudança (cr)</vt:lpstr>
      <vt:lpstr>Premissas e restrições</vt:lpstr>
      <vt:lpstr>Riscos identificados</vt:lpstr>
      <vt:lpstr>Pendências</vt:lpstr>
      <vt:lpstr>comunicação</vt:lpstr>
      <vt:lpstr>Comunicação - Agenda de reuniões</vt:lpstr>
      <vt:lpstr>Macro cronograma</vt:lpstr>
      <vt:lpstr>Contatos</vt:lpstr>
      <vt:lpstr>governança</vt:lpstr>
      <vt:lpstr>CRONOGRAMA</vt:lpstr>
      <vt:lpstr>MATERIAL DE STATUS</vt:lpstr>
      <vt:lpstr>MATERIAL DE STATUS dos fornecedores</vt:lpstr>
      <vt:lpstr>RISCOS / ISSUES</vt:lpstr>
      <vt:lpstr>pendências</vt:lpstr>
      <vt:lpstr>Pendências – reporte e atualização</vt:lpstr>
      <vt:lpstr>Pendências – Dinâmica</vt:lpstr>
      <vt:lpstr>Pendências – sla análise de respostas</vt:lpstr>
      <vt:lpstr>Premissas / restrições – definições</vt:lpstr>
      <vt:lpstr>Premissas / restrições / decisões</vt:lpstr>
      <vt:lpstr>Controle financeiro</vt:lpstr>
      <vt:lpstr>Templates e metodologia</vt:lpstr>
      <vt:lpstr>Apresentação do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GOVERNANÇA BÁSICA DE PROJETOS</dc:title>
  <dc:creator>Edja Mara De M Souza Mattar</dc:creator>
  <cp:lastModifiedBy>Alessandra Ribeiro Alexander</cp:lastModifiedBy>
  <cp:revision>90</cp:revision>
  <cp:lastPrinted>2016-05-12T19:03:47Z</cp:lastPrinted>
  <dcterms:created xsi:type="dcterms:W3CDTF">2016-04-26T20:46:23Z</dcterms:created>
  <dcterms:modified xsi:type="dcterms:W3CDTF">2017-07-25T18:40:30Z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0x010100F297E5A8403EB2478CA25BF3816D643E</vt:lpwstr>
  </property>
</Properties>
</file>