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1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3.xml" ContentType="application/vnd.openxmlformats-officedocument.theme+xml"/>
  <Override PartName="/ppt/tags/tag11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7.xml" ContentType="application/vnd.openxmlformats-officedocument.theme+xml"/>
  <Override PartName="/ppt/tags/tag12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9.xml" ContentType="application/vnd.openxmlformats-officedocument.theme+xml"/>
  <Override PartName="/ppt/tags/tag13.xml" ContentType="application/vnd.openxmlformats-officedocument.presentationml.tags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4"/>
    <p:sldMasterId id="2147483978" r:id="rId5"/>
    <p:sldMasterId id="2147483983" r:id="rId6"/>
    <p:sldMasterId id="2147483993" r:id="rId7"/>
    <p:sldMasterId id="2147483998" r:id="rId8"/>
    <p:sldMasterId id="2147484004" r:id="rId9"/>
    <p:sldMasterId id="2147484028" r:id="rId10"/>
    <p:sldMasterId id="2147484035" r:id="rId11"/>
    <p:sldMasterId id="2147484042" r:id="rId12"/>
    <p:sldMasterId id="2147484048" r:id="rId13"/>
    <p:sldMasterId id="2147484054" r:id="rId14"/>
    <p:sldMasterId id="2147484061" r:id="rId15"/>
    <p:sldMasterId id="2147484067" r:id="rId16"/>
    <p:sldMasterId id="2147484072" r:id="rId17"/>
    <p:sldMasterId id="2147484080" r:id="rId18"/>
    <p:sldMasterId id="2147484087" r:id="rId19"/>
    <p:sldMasterId id="2147484095" r:id="rId20"/>
    <p:sldMasterId id="2147484109" r:id="rId21"/>
    <p:sldMasterId id="2147484118" r:id="rId22"/>
    <p:sldMasterId id="2147484141" r:id="rId23"/>
  </p:sldMasterIdLst>
  <p:notesMasterIdLst>
    <p:notesMasterId r:id="rId26"/>
  </p:notesMasterIdLst>
  <p:handoutMasterIdLst>
    <p:handoutMasterId r:id="rId27"/>
  </p:handoutMasterIdLst>
  <p:sldIdLst>
    <p:sldId id="418" r:id="rId24"/>
    <p:sldId id="515" r:id="rId25"/>
  </p:sldIdLst>
  <p:sldSz cx="9144000" cy="5143500" type="screen16x9"/>
  <p:notesSz cx="6883400" cy="9906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">
          <p15:clr>
            <a:srgbClr val="A4A3A4"/>
          </p15:clr>
        </p15:guide>
        <p15:guide id="2" orient="horz" pos="30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374">
          <p15:clr>
            <a:srgbClr val="A4A3A4"/>
          </p15:clr>
        </p15:guide>
        <p15:guide id="6" orient="horz" pos="999">
          <p15:clr>
            <a:srgbClr val="A4A3A4"/>
          </p15:clr>
        </p15:guide>
        <p15:guide id="7" orient="horz" pos="1362">
          <p15:clr>
            <a:srgbClr val="A4A3A4"/>
          </p15:clr>
        </p15:guide>
        <p15:guide id="8" orient="horz" pos="1417">
          <p15:clr>
            <a:srgbClr val="A4A3A4"/>
          </p15:clr>
        </p15:guide>
        <p15:guide id="9" orient="horz" pos="1782">
          <p15:clr>
            <a:srgbClr val="A4A3A4"/>
          </p15:clr>
        </p15:guide>
        <p15:guide id="10" orient="horz" pos="1838">
          <p15:clr>
            <a:srgbClr val="A4A3A4"/>
          </p15:clr>
        </p15:guide>
        <p15:guide id="11" orient="horz" pos="2199">
          <p15:clr>
            <a:srgbClr val="A4A3A4"/>
          </p15:clr>
        </p15:guide>
        <p15:guide id="12" orient="horz" pos="2256">
          <p15:clr>
            <a:srgbClr val="A4A3A4"/>
          </p15:clr>
        </p15:guide>
        <p15:guide id="13" orient="horz" pos="2621">
          <p15:clr>
            <a:srgbClr val="A4A3A4"/>
          </p15:clr>
        </p15:guide>
        <p15:guide id="14" orient="horz" pos="423">
          <p15:clr>
            <a:srgbClr val="A4A3A4"/>
          </p15:clr>
        </p15:guide>
        <p15:guide id="15" orient="horz" pos="467">
          <p15:clr>
            <a:srgbClr val="A4A3A4"/>
          </p15:clr>
        </p15:guide>
        <p15:guide id="16" orient="horz" pos="941">
          <p15:clr>
            <a:srgbClr val="A4A3A4"/>
          </p15:clr>
        </p15:guide>
        <p15:guide id="17" orient="horz" pos="2675">
          <p15:clr>
            <a:srgbClr val="A4A3A4"/>
          </p15:clr>
        </p15:guide>
        <p15:guide id="18" orient="horz" pos="2799" userDrawn="1">
          <p15:clr>
            <a:srgbClr val="A4A3A4"/>
          </p15:clr>
        </p15:guide>
        <p15:guide id="19" pos="364">
          <p15:clr>
            <a:srgbClr val="A4A3A4"/>
          </p15:clr>
        </p15:guide>
        <p15:guide id="20" pos="1157">
          <p15:clr>
            <a:srgbClr val="A4A3A4"/>
          </p15:clr>
        </p15:guide>
        <p15:guide id="21" pos="1213">
          <p15:clr>
            <a:srgbClr val="A4A3A4"/>
          </p15:clr>
        </p15:guide>
        <p15:guide id="22" pos="2007">
          <p15:clr>
            <a:srgbClr val="A4A3A4"/>
          </p15:clr>
        </p15:guide>
        <p15:guide id="23" pos="2404" userDrawn="1">
          <p15:clr>
            <a:srgbClr val="A4A3A4"/>
          </p15:clr>
        </p15:guide>
        <p15:guide id="24" pos="2858">
          <p15:clr>
            <a:srgbClr val="A4A3A4"/>
          </p15:clr>
        </p15:guide>
        <p15:guide id="25" pos="2912">
          <p15:clr>
            <a:srgbClr val="A4A3A4"/>
          </p15:clr>
        </p15:guide>
        <p15:guide id="26" pos="3706">
          <p15:clr>
            <a:srgbClr val="A4A3A4"/>
          </p15:clr>
        </p15:guide>
        <p15:guide id="27" pos="3761">
          <p15:clr>
            <a:srgbClr val="A4A3A4"/>
          </p15:clr>
        </p15:guide>
        <p15:guide id="28" pos="4808" userDrawn="1">
          <p15:clr>
            <a:srgbClr val="A4A3A4"/>
          </p15:clr>
        </p15:guide>
        <p15:guide id="29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00"/>
    <a:srgbClr val="00D318"/>
    <a:srgbClr val="A02BFF"/>
    <a:srgbClr val="00CEFF"/>
    <a:srgbClr val="EA288C"/>
    <a:srgbClr val="BB0F9A"/>
    <a:srgbClr val="FFFF00"/>
    <a:srgbClr val="FDFD87"/>
    <a:srgbClr val="4D4D4D"/>
    <a:srgbClr val="4D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5" autoAdjust="0"/>
    <p:restoredTop sz="93606" autoAdjust="0"/>
  </p:normalViewPr>
  <p:slideViewPr>
    <p:cSldViewPr snapToGrid="0" snapToObjects="1">
      <p:cViewPr varScale="1">
        <p:scale>
          <a:sx n="92" d="100"/>
          <a:sy n="92" d="100"/>
        </p:scale>
        <p:origin x="1086" y="78"/>
      </p:cViewPr>
      <p:guideLst>
        <p:guide orient="horz" pos="203"/>
        <p:guide orient="horz" pos="3040"/>
        <p:guide orient="horz" pos="527"/>
        <p:guide orient="horz" pos="577"/>
        <p:guide orient="horz" pos="374"/>
        <p:guide orient="horz" pos="999"/>
        <p:guide orient="horz" pos="1362"/>
        <p:guide orient="horz" pos="1417"/>
        <p:guide orient="horz" pos="1782"/>
        <p:guide orient="horz" pos="1838"/>
        <p:guide orient="horz" pos="2199"/>
        <p:guide orient="horz" pos="2256"/>
        <p:guide orient="horz" pos="2621"/>
        <p:guide orient="horz" pos="423"/>
        <p:guide orient="horz" pos="467"/>
        <p:guide orient="horz" pos="941"/>
        <p:guide orient="horz" pos="2675"/>
        <p:guide orient="horz" pos="2799"/>
        <p:guide pos="364"/>
        <p:guide pos="1157"/>
        <p:guide pos="1213"/>
        <p:guide pos="2007"/>
        <p:guide pos="2404"/>
        <p:guide pos="2858"/>
        <p:guide pos="2912"/>
        <p:guide pos="3706"/>
        <p:guide pos="3761"/>
        <p:guide pos="4808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6D8B42B7-21BD-514C-9322-63B6A413DDF2}" type="datetime1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1EAF82C-FEC8-C94A-A2BD-186C692AC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13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D719933C-C5F1-1147-A588-0123CEDC937F}" type="datetime1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28671B71-4A79-7E4C-8EA9-76B1FFE203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5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4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43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6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9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07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7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623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23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9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4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349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0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3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2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54402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442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46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7076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1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05/10/2017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47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76905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78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21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2181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42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58554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01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837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8383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6609625"/>
              </p:ext>
            </p:extLst>
          </p:nvPr>
        </p:nvGraphicFramePr>
        <p:xfrm>
          <a:off x="2278" y="1288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94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8" y="1288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2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270" tIns="45138" rIns="90270" bIns="45138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6" y="262993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5" y="382042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12/06/2015 13:09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2312"/>
            <a:ext cx="24237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15-04-2015 17:43 Bahia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23" y="494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90" y="493091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35" y="1633211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35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379043" y="1400677"/>
            <a:ext cx="3204044" cy="23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84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771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49252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627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211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8918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986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377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83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93147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9650" y="4819650"/>
            <a:ext cx="303141" cy="22180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3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34766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994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547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0603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08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5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30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327823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40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087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653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380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780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3268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859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85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9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2890" y="4817806"/>
            <a:ext cx="309727" cy="22365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4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5574" y="4758813"/>
            <a:ext cx="570271" cy="32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E4D700"/>
                </a:solidFill>
              </a:rPr>
              <a:t>&lt;PROJETO XPTO&gt;</a:t>
            </a:r>
            <a:endParaRPr lang="pt-BR" dirty="0">
              <a:solidFill>
                <a:srgbClr val="E4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7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2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2699875"/>
              </p:ext>
            </p:extLst>
          </p:nvPr>
        </p:nvGraphicFramePr>
        <p:xfrm>
          <a:off x="1627" y="1216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40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7" y="1216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4" y="262405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4" y="381456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28/08/2015 12:00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1723"/>
            <a:ext cx="30136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28/08/2015 03:04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7" y="6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  <a:endParaRPr lang="pt-PT" sz="1400" dirty="0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6" y="493090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04" y="1632709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250671" y="381450"/>
            <a:ext cx="3665991" cy="267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82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61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99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9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1F497D"/>
                </a:solidFill>
              </a:rPr>
              <a:pPr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4342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92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9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89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9" y="267317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6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89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89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096840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1522" y="309787"/>
            <a:ext cx="7776863" cy="207749"/>
          </a:xfrm>
          <a:prstGeom prst="rect">
            <a:avLst/>
          </a:prstGeom>
        </p:spPr>
        <p:txBody>
          <a:bodyPr/>
          <a:lstStyle>
            <a:lvl1pPr>
              <a:defRPr sz="1350" b="1">
                <a:solidFill>
                  <a:srgbClr val="009AA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19603" y="4924835"/>
            <a:ext cx="213009" cy="116622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825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88723889-CC3D-43B0-8E0A-03E600D31C56}" type="slidenum">
              <a:rPr 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98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 lIns="68589" tIns="34295" rIns="68589" bIns="3429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3"/>
            <a:ext cx="8210924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599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599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1267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290" y="274648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51" y="710331"/>
            <a:ext cx="8496300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buNone/>
              <a:defRPr kumimoji="0" lang="pt-B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394" y="486596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C483F431-8AFC-43AC-B91F-636EEDDE67EE}" type="slidenum">
              <a:rPr lang="en-US" smtClean="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26" y="4893471"/>
            <a:ext cx="1911350" cy="25003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De dd/mm/aaaa a dd/mm/aaaa</a:t>
            </a:r>
            <a:endParaRPr lang="pt-BR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6" y="4894661"/>
            <a:ext cx="5500688" cy="2488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Relatório de Progresso - PRJ#1</a:t>
            </a:r>
            <a:endParaRPr lang="pt-BR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3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0126" y="4810125"/>
            <a:ext cx="312492" cy="23133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212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1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4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3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43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288C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75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16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14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6" y="274641"/>
            <a:ext cx="8207375" cy="71278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2" y="4876007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7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374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0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298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44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25015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83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9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4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52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3.xml"/><Relationship Id="rId9" Type="http://schemas.openxmlformats.org/officeDocument/2006/relationships/image" Target="../media/image6.emf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theme" Target="../theme/theme17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4.xml"/><Relationship Id="rId10" Type="http://schemas.openxmlformats.org/officeDocument/2006/relationships/theme" Target="../theme/theme18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91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tags" Target="../tags/tag13.xml"/><Relationship Id="rId5" Type="http://schemas.openxmlformats.org/officeDocument/2006/relationships/vmlDrawing" Target="../drawings/vmlDrawing8.v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2.xml"/><Relationship Id="rId11" Type="http://schemas.openxmlformats.org/officeDocument/2006/relationships/image" Target="../media/image2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1.emf"/><Relationship Id="rId4" Type="http://schemas.openxmlformats.org/officeDocument/2006/relationships/theme" Target="../theme/theme2.xml"/><Relationship Id="rId9" Type="http://schemas.openxmlformats.org/officeDocument/2006/relationships/oleObject" Target="../embeddings/oleObject1.bin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4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3.vml"/><Relationship Id="rId11" Type="http://schemas.openxmlformats.org/officeDocument/2006/relationships/image" Target="../media/image1.emf"/><Relationship Id="rId5" Type="http://schemas.openxmlformats.org/officeDocument/2006/relationships/theme" Target="../theme/theme3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16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6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latin typeface="Georgia" pitchFamily="18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sz="1400" i="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</a:t>
            </a:r>
            <a:r>
              <a:rPr lang="en-US" sz="14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4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40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160  G 43  B 255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109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77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</a:t>
            </a:r>
            <a:r>
              <a:rPr lang="en-US" sz="1600" i="0" baseline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</a:t>
            </a:r>
            <a:r>
              <a:rPr lang="en-US" sz="1600" i="0" baseline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i="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i="0" baseline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  <a:endParaRPr lang="en-US" sz="1600" i="0" dirty="0" smtClean="0">
              <a:solidFill>
                <a:srgbClr val="4D4D4D"/>
              </a:solidFill>
              <a:latin typeface="Simplon BP Regular" pitchFamily="2" charset="0"/>
              <a:cs typeface="Simplon Oi Headline"/>
            </a:endParaRP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75" r:id="rId2"/>
    <p:sldLayoutId id="214748393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1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6" r:id="rId4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15316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3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2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7" r:id="rId4"/>
    <p:sldLayoutId id="214748407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0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5" r:id="rId9"/>
    <p:sldLayoutId id="214748410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53" r:id="rId9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45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8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92221278"/>
              </p:ext>
            </p:extLst>
          </p:nvPr>
        </p:nvGraphicFramePr>
        <p:xfrm>
          <a:off x="1" y="15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71" name="Slide do think-cell" r:id="rId9" imgW="270" imgH="270" progId="TCLayout.ActiveDocument.1">
                  <p:embed/>
                </p:oleObj>
              </mc:Choice>
              <mc:Fallback>
                <p:oleObj name="Slide do think-cell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" y="15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92" y="1474236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12/06/2015 13:09 E. South America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60699" y="3137775"/>
            <a:ext cx="162544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15-04-2015 17:43 Bahia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49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78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err="1" smtClean="0">
                <a:solidFill>
                  <a:srgbClr val="808080"/>
                </a:solidFill>
              </a:rPr>
              <a:t>TRACKER</a:t>
            </a:r>
            <a:endParaRPr lang="pt-PT" sz="140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2126" y="407064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29549"/>
            <a:ext cx="8722840" cy="308561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495233" indent="-495233" defTabSz="883885" fontAlgn="base">
                <a:spcBef>
                  <a:spcPct val="0"/>
                </a:spcBef>
                <a:spcAft>
                  <a:spcPct val="0"/>
                </a:spcAft>
                <a:tabLst>
                  <a:tab pos="266419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6" y="740307"/>
            <a:ext cx="4350892" cy="511433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90626" y="4901190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74508" y="4906207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40" y="128665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90626" y="4729549"/>
            <a:ext cx="342165" cy="31190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83885" rtl="0" eaLnBrk="1" fontAlgn="base" hangingPunct="1">
        <a:spcBef>
          <a:spcPct val="0"/>
        </a:spcBef>
        <a:spcAft>
          <a:spcPct val="0"/>
        </a:spcAft>
        <a:tabLst>
          <a:tab pos="266419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1340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02687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54039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05381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1199" indent="-18963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1340" indent="-258584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06501" indent="-15358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34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68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4039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81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72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807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418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076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5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82866198"/>
              </p:ext>
            </p:extLst>
          </p:nvPr>
        </p:nvGraphicFramePr>
        <p:xfrm>
          <a:off x="0" y="1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17" name="Slide do think-cell" r:id="rId10" imgW="270" imgH="270" progId="TCLayout.ActiveDocument.1">
                  <p:embed/>
                </p:oleObj>
              </mc:Choice>
              <mc:Fallback>
                <p:oleObj name="Slide do think-cell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36" y="1474167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28/08/2015 12:00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64438" y="3137656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28/08/2015 03:04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2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dirty="0" err="1" smtClean="0">
                <a:solidFill>
                  <a:srgbClr val="808080"/>
                </a:solidFill>
              </a:rPr>
              <a:t>TRACKER</a:t>
            </a:r>
            <a:endParaRPr lang="pt-PT" sz="1400" dirty="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94" y="406961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34060"/>
            <a:ext cx="8722840" cy="308559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501650" indent="-501650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  <a:endParaRPr lang="pt-PT" sz="1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1" y="739825"/>
            <a:ext cx="4350892" cy="511434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90626" y="4900545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 dirty="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73899" y="4906200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 dirty="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39" y="128169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31518" y="4811200"/>
            <a:ext cx="301099" cy="23025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5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7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555463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6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8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3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1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88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313" y="274638"/>
            <a:ext cx="6479951" cy="784225"/>
          </a:xfrm>
        </p:spPr>
        <p:txBody>
          <a:bodyPr/>
          <a:lstStyle/>
          <a:p>
            <a:r>
              <a:rPr lang="pt-BR" dirty="0" smtClean="0"/>
              <a:t>Projetos estratégicos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890305"/>
            <a:ext cx="3979804" cy="213480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   PG</a:t>
            </a: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?? Macro planejamento de ondas do programa 1, depende da abertura de projetos no CA e prioridade global adequada para alocação de recursos e inicio efetivo das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atividas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Falta de conhecimento da complexidade/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qtd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 regras por TI, com a dependência de definição previa do usuário até o inicio do DSOL.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Macro cronograma do programa 2 criado a partir da RFP sem detalhamento dos macro requisitos e insumos informacionais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Paralelismo de ondas e aderência aos calendários de release OI dependem da definição de requisitos, regras e critérios de aceitação por parte do usuário de fraude.</a:t>
            </a:r>
          </a:p>
          <a:p>
            <a:pPr marL="171450" indent="-171450">
              <a:buFontTx/>
              <a:buChar char="-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Revisão de SLA de tempo de resposta de chamada online ao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Transact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 smtClean="0"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58702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Fase</a:t>
            </a:r>
            <a:r>
              <a:rPr lang="en-US" sz="800" dirty="0" smtClean="0"/>
              <a:t> </a:t>
            </a:r>
            <a:r>
              <a:rPr lang="en-US" sz="800" dirty="0" err="1" smtClean="0"/>
              <a:t>atual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rgbClr val="00D318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71125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01182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2" name="Botão de ação: Informações 107">
            <a:hlinkClick r:id="rId3" action="ppaction://hlinksldjump" highlightClick="1"/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8503801" y="1261325"/>
            <a:ext cx="180000" cy="180000"/>
          </a:xfrm>
          <a:prstGeom prst="actionButtonInformation">
            <a:avLst/>
          </a:prstGeom>
          <a:solidFill>
            <a:srgbClr val="4D4E50">
              <a:lumMod val="20000"/>
              <a:lumOff val="80000"/>
            </a:srgbClr>
          </a:solidFill>
          <a:ln w="9525" cap="flat" cmpd="sng" algn="ctr">
            <a:solidFill>
              <a:srgbClr val="4D4E5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-106" charset="0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87312"/>
            <a:ext cx="7870169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</a:t>
            </a:r>
            <a:r>
              <a:rPr lang="pt-BR" sz="800" i="1">
                <a:latin typeface="Simplon BP Regular"/>
                <a:cs typeface="Simplon BP Regular"/>
              </a:rPr>
              <a:t>- </a:t>
            </a:r>
            <a:r>
              <a:rPr lang="pt-BR" sz="800" i="1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78612"/>
            <a:ext cx="8710521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Programa Novo </a:t>
            </a:r>
            <a:r>
              <a:rPr lang="pt-BR" sz="1600" dirty="0"/>
              <a:t>antifraude RAID-FMS (</a:t>
            </a:r>
            <a:r>
              <a:rPr lang="pt-BR" sz="1600" dirty="0" smtClean="0"/>
              <a:t>PRJ00024387 – INFRA)</a:t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Implementar nova Solução Antifraude na Oi a partir da aplicação RAID-FMS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3846" y="915566"/>
            <a:ext cx="39775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 smtClean="0"/>
              <a:t>Frente Infra:</a:t>
            </a:r>
            <a:r>
              <a:rPr lang="pt-BR" sz="1000" dirty="0" smtClean="0"/>
              <a:t>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Aquisição de HW DEV/HML/PRD</a:t>
            </a: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000" b="1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</a:t>
            </a: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Abertura PRJ infra: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16/08/17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PG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67</a:t>
            </a:r>
            <a:endParaRPr lang="pt-B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 de Custo </a:t>
            </a: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Infra DEV/HML: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R$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288.504,92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 PRD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Em revisão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Status DEV/HML: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Aguardando inicio DSOL em 16/10, previsão DEV em 14/11;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Status PRD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Em revisão de ETI HW considerando novas premissas volumetria informadas pelo usuário</a:t>
            </a:r>
          </a:p>
          <a:p>
            <a:pPr lvl="0">
              <a:spcAft>
                <a:spcPts val="0"/>
              </a:spcAft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Frente Funcional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Levantamento e elaboração </a:t>
            </a:r>
            <a:r>
              <a:rPr lang="pt-BR" sz="1000" b="1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blueprint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Realizadas reuniões de levantamento macro de regras, fontes e processos do motor de fraudes em BH.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Blueprint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enviado em 02/10. PDP em andamento.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Setup Programa 1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Abertura e priorização de projetos no CA para as ondas planejadas no programa 1 em andamento pelo usuário.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Planejamento e Governança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Validação do macro cronograma RAID-FMS junto às demais áreas de TI impactadas e formalização de governança em andamento.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66928" y="3697831"/>
            <a:ext cx="8118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Concluir abertura de priorização de PRJ por onda no CA (onda 3 ,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Transact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e DW); Resp.: Kleyton/Marcio Relacionamento Data: 11/10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Revisar Macro cronograma da Onda 2 e consolidar atividades de acordo com governança TI/SI/Operações; Leandro/Adriana/Cezar Data: 05/10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Elaborar ETI e CF para aquisição ambiente Produtivo; Resp.: Fabian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Data:06/10</a:t>
            </a:r>
            <a:endParaRPr lang="pt-B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Iniciar DSOL DEV/HML; Resp.: Alexandre Nascimento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Data:16/10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Reunião de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Handover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do ambiente de PRD: P&amp;I Data 16/10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e9&quot; g=&quot;d8&quot; b=&quot;1&quot;/&gt;&lt;/elem&gt;&lt;/m_vecMRU&gt;&lt;/m_mruColor&gt;&lt;m_mapectfillschemeMRU&gt;&lt;key val=&quot;4&quot;/&gt;&lt;elem&gt;&lt;m_nPartnerID val=&quot;530&quot;/&gt;&lt;m_nIndex val=&quot;2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&gt;&lt;m_strFormatTime&gt;%1/%y&lt;/m_strFormatTime&gt;&lt;/m_precDefault&gt;&lt;/CDefaultPrec&gt;&lt;CDefaultPrec id=&quot;3&quot;&gt;&lt;m_precDefault/&gt;&lt;/CDefaultPrec&gt;&lt;CDefaultPrec id=&quot;2&quot;&gt;&lt;m_precDefault/&gt;&lt;/CDefaultPrec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tO7Cy1S9E6ATRHa6Z.I7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BBR0598.TP.130513.PPT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2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1.xml><?xml version="1.0" encoding="utf-8"?>
<a:theme xmlns:a="http://schemas.openxmlformats.org/drawingml/2006/main" name="3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2.xml><?xml version="1.0" encoding="utf-8"?>
<a:theme xmlns:a="http://schemas.openxmlformats.org/drawingml/2006/main" name="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13.xml><?xml version="1.0" encoding="utf-8"?>
<a:theme xmlns:a="http://schemas.openxmlformats.org/drawingml/2006/main" name="4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4.xml><?xml version="1.0" encoding="utf-8"?>
<a:theme xmlns:a="http://schemas.openxmlformats.org/drawingml/2006/main" name="4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5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6.xml><?xml version="1.0" encoding="utf-8"?>
<a:theme xmlns:a="http://schemas.openxmlformats.org/drawingml/2006/main" name="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7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Bloqueio Parcial Banda Larga Fi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F09D9C31-3427-414E-9EA0-15981CE6AB2C}"/>
    </a:ext>
  </a:extLst>
</a:theme>
</file>

<file path=ppt/theme/theme19.xml><?xml version="1.0" encoding="utf-8"?>
<a:theme xmlns:a="http://schemas.openxmlformats.org/drawingml/2006/main" name="1_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2.xml><?xml version="1.0" encoding="utf-8"?>
<a:theme xmlns:a="http://schemas.openxmlformats.org/drawingml/2006/main" name="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3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9.xml><?xml version="1.0" encoding="utf-8"?>
<a:theme xmlns:a="http://schemas.openxmlformats.org/drawingml/2006/main" name="1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82C0AC69D28145B78355A31DAD8B76" ma:contentTypeVersion="1" ma:contentTypeDescription="Crie um novo documento." ma:contentTypeScope="" ma:versionID="c9262f290b72f011e454101c02818f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12BB5-BFCB-4014-A61A-9526562E32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2FE43F0-B2E4-4B8F-BB5D-28B2EAB90953}">
  <ds:schemaRefs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AB35F4-13D5-4EF7-9906-2B17145DB2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FBBR0598.TP.130513.PPT</Template>
  <TotalTime>80098</TotalTime>
  <Words>290</Words>
  <Application>Microsoft Office PowerPoint</Application>
  <PresentationFormat>Apresentação na tela (16:9)</PresentationFormat>
  <Paragraphs>35</Paragraphs>
  <Slides>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13</vt:i4>
      </vt:variant>
      <vt:variant>
        <vt:lpstr>Tema</vt:lpstr>
      </vt:variant>
      <vt:variant>
        <vt:i4>20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6" baseType="lpstr">
      <vt:lpstr>MS Gothic</vt:lpstr>
      <vt:lpstr>ＭＳ Ｐゴシック</vt:lpstr>
      <vt:lpstr>Arial</vt:lpstr>
      <vt:lpstr>Calibri</vt:lpstr>
      <vt:lpstr>Georgia</vt:lpstr>
      <vt:lpstr>Museo Sans 300</vt:lpstr>
      <vt:lpstr>Simplon BP</vt:lpstr>
      <vt:lpstr>Simplon BP Bold</vt:lpstr>
      <vt:lpstr>Simplon BP Light</vt:lpstr>
      <vt:lpstr>Simplon BP Regular</vt:lpstr>
      <vt:lpstr>Simplon Oi Headline</vt:lpstr>
      <vt:lpstr>Times New Roman</vt:lpstr>
      <vt:lpstr>Wingdings</vt:lpstr>
      <vt:lpstr>FBBR0598.TP.130513.PPT</vt:lpstr>
      <vt:lpstr>Blank</vt:lpstr>
      <vt:lpstr>1_Blank</vt:lpstr>
      <vt:lpstr>FBBR0598.TP.130513</vt:lpstr>
      <vt:lpstr>1_FBBR0598.TP.130513</vt:lpstr>
      <vt:lpstr>2_FBBR0598.TP.130513</vt:lpstr>
      <vt:lpstr>3_FBBR0598.TP.130513</vt:lpstr>
      <vt:lpstr>Base_Azul</vt:lpstr>
      <vt:lpstr>1_Base_Azul</vt:lpstr>
      <vt:lpstr>2_Base_Azul</vt:lpstr>
      <vt:lpstr>3_Base_Azul</vt:lpstr>
      <vt:lpstr>Oi Mestre_Roxo</vt:lpstr>
      <vt:lpstr>4_Base_Azul</vt:lpstr>
      <vt:lpstr>4_FBBR0598.TP.130513</vt:lpstr>
      <vt:lpstr>5_Base_Azul</vt:lpstr>
      <vt:lpstr>5_FBBR0598.TP.130513</vt:lpstr>
      <vt:lpstr>7_FBBR0598.TP.130513</vt:lpstr>
      <vt:lpstr>Bloqueio Parcial Banda Larga Fixo</vt:lpstr>
      <vt:lpstr>1_Oi Mestre_Roxo</vt:lpstr>
      <vt:lpstr>6_FBBR0598.TP.130513</vt:lpstr>
      <vt:lpstr>Slide do think-cell</vt:lpstr>
      <vt:lpstr>Projetos estratégicos  </vt:lpstr>
      <vt:lpstr>Programa Novo antifraude RAID-FMS (PRJ00024387 – INFRA) Escopo: Implementar nova Solução Antifraude na Oi a partir da aplicação RAID-FMS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Insira o título do projeto em até duas linhas</dc:title>
  <dc:creator>FutureBrand</dc:creator>
  <cp:lastModifiedBy>Leandro Marcos Frossard</cp:lastModifiedBy>
  <cp:revision>2201</cp:revision>
  <cp:lastPrinted>2017-08-29T20:31:32Z</cp:lastPrinted>
  <dcterms:created xsi:type="dcterms:W3CDTF">2013-05-14T05:19:21Z</dcterms:created>
  <dcterms:modified xsi:type="dcterms:W3CDTF">2017-10-05T14:55:03Z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0x010100AC82C0AC69D28145B78355A31DAD8B76</vt:lpwstr>
  </property>
</Properties>
</file>