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5" r:id="rId2"/>
    <p:sldId id="332" r:id="rId3"/>
    <p:sldId id="333" r:id="rId4"/>
    <p:sldId id="334" r:id="rId5"/>
    <p:sldId id="331" r:id="rId6"/>
    <p:sldId id="33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A800"/>
    <a:srgbClr val="00A596"/>
    <a:srgbClr val="B9418C"/>
    <a:srgbClr val="FFE28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5382" autoAdjust="0"/>
  </p:normalViewPr>
  <p:slideViewPr>
    <p:cSldViewPr snapToGrid="0" snapToObjects="1">
      <p:cViewPr varScale="1">
        <p:scale>
          <a:sx n="70" d="100"/>
          <a:sy n="70" d="100"/>
        </p:scale>
        <p:origin x="72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65EC-5F7C-4E21-BDFD-97DA0CF1B72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97045-DDCF-4F6C-8777-D657871AC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3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3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7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40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7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29896" y="2949967"/>
            <a:ext cx="246237" cy="492420"/>
          </a:xfrm>
          <a:prstGeom prst="rect">
            <a:avLst/>
          </a:prstGeom>
          <a:noFill/>
        </p:spPr>
        <p:txBody>
          <a:bodyPr wrap="none" lIns="121896" tIns="60949" rIns="121896" bIns="60949" rtlCol="0">
            <a:spAutoFit/>
          </a:bodyPr>
          <a:lstStyle/>
          <a:p>
            <a:pPr defTabSz="609463"/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8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01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9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8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1F9-FA46-AF44-A0B8-EC0146313DB9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5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43940" y="1015255"/>
            <a:ext cx="7088195" cy="2829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1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ct val="20000"/>
              </a:spcBef>
            </a:pPr>
            <a:r>
              <a:rPr lang="pt-BR" sz="4267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PROJETOS upgrade</a:t>
            </a:r>
          </a:p>
          <a:p>
            <a:pPr>
              <a:spcBef>
                <a:spcPct val="20000"/>
              </a:spcBef>
            </a:pPr>
            <a:r>
              <a:rPr lang="pt-BR" sz="4267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CICLO DA RECEITA</a:t>
            </a:r>
            <a:endParaRPr lang="pt-BR" sz="4267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>
              <a:spcBef>
                <a:spcPct val="20000"/>
              </a:spcBef>
            </a:pPr>
            <a:endParaRPr lang="pt-BR" sz="4267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>
              <a:spcBef>
                <a:spcPct val="20000"/>
              </a:spcBef>
            </a:pPr>
            <a:endParaRPr lang="pt-BR" sz="4267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>
              <a:spcBef>
                <a:spcPct val="20000"/>
              </a:spcBef>
            </a:pPr>
            <a:r>
              <a:rPr lang="pt-BR" sz="3200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07/08/17</a:t>
            </a:r>
            <a:endParaRPr lang="pt-BR" sz="3200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20124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499" y="155640"/>
            <a:ext cx="53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 - 2017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Upgrade tecnológico ICS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309763" y="2296875"/>
            <a:ext cx="543595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MOBILIZAÇÃO E ALOCAÇÃO DE TIME DEDICADO: TI, FÁBRICAS E MAPEAMENTO DE USUÁRIOS IMPACTADOS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INICIO DO DESENHO DE ARQUITETURA DE INFRA E SEGURANÇA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DETALHAMENTO DAS REGRAS DE MELHORIAS ENVIADAS PELO USUÁRIO DE CRÉDITO E COBRANÇA,</a:t>
            </a: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752366" y="2309059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59" name="Straight Connector 456"/>
          <p:cNvCxnSpPr/>
          <p:nvPr/>
        </p:nvCxnSpPr>
        <p:spPr>
          <a:xfrm>
            <a:off x="869548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25422"/>
            <a:ext cx="0" cy="204717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32564" y="4457435"/>
            <a:ext cx="3229251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Agenda de reuniões junto ao fornecedor (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WeDo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) para definição das atividades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Alinhamento com o time de Infra e segurança para definição de novo desenho de arquitetura  de Infra.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Agenda de reuniões com o time de gestão de testes para definição de estratégia e ambiente de testes dedicado.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Detalhamento e priorização das regras de melhorias junto ao usuário para serem entregues em paralelo ao Upgrade.</a:t>
            </a:r>
            <a:endParaRPr lang="pt-BR" sz="120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384644" y="5077483"/>
            <a:ext cx="2783651" cy="461665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Detalhamento do desenho da solução de infra e sistemas.</a:t>
            </a:r>
            <a:endParaRPr lang="id-ID" sz="1200" dirty="0">
              <a:solidFill>
                <a:srgbClr val="00A596"/>
              </a:solidFill>
              <a:latin typeface="Simplon BP Regular" pitchFamily="2" charset="0"/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77480" y="5060441"/>
            <a:ext cx="3146552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Envolvimento das áreas necessárias para aprovação do desenho de solução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e estratégia de testes.</a:t>
            </a:r>
            <a:endParaRPr lang="id-ID" sz="1200" dirty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8802358" y="2309059"/>
            <a:ext cx="2686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RECEBIMENTO DE PROPOSTAS, CONSOLIDAÇÃO E  APROVAÇÃO 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296115" y="1785970"/>
            <a:ext cx="54786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Desenho da Solução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813447" y="2309059"/>
            <a:ext cx="2825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CONSOLIDAÇÃO E APROVAÇÃO DESENHO </a:t>
            </a:r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SOLUÇÃO </a:t>
            </a: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 ESTRATÉGIA DE TESTES.</a:t>
            </a:r>
          </a:p>
        </p:txBody>
      </p:sp>
      <p:sp>
        <p:nvSpPr>
          <p:cNvPr id="51" name="TextBox 431"/>
          <p:cNvSpPr txBox="1"/>
          <p:nvPr/>
        </p:nvSpPr>
        <p:spPr>
          <a:xfrm>
            <a:off x="9519568" y="5058036"/>
            <a:ext cx="2545055" cy="830997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Recebimento  das propostas dos fornecedores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GO para inicio do projeto e recebimento de cronograma </a:t>
            </a: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51899" y="711832"/>
            <a:ext cx="6471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Este macro cronograma contém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Ao longo do andamento os </a:t>
            </a:r>
            <a:r>
              <a:rPr lang="pt-BR" sz="1400" dirty="0" err="1" smtClean="0">
                <a:latin typeface="Simplon BP Regular" pitchFamily="2" charset="0"/>
              </a:rPr>
              <a:t>reports</a:t>
            </a:r>
            <a:r>
              <a:rPr lang="pt-BR" sz="1400" dirty="0" smtClean="0">
                <a:latin typeface="Simplon BP Regular" pitchFamily="2" charset="0"/>
              </a:rPr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Somente teremos cronograma após etapa de Aprovação Financeira por Onda.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4" name="Estrela de 6 Pontas 53"/>
          <p:cNvSpPr/>
          <p:nvPr/>
        </p:nvSpPr>
        <p:spPr>
          <a:xfrm>
            <a:off x="11802629" y="5545734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377"/>
          <p:cNvSpPr txBox="1"/>
          <p:nvPr/>
        </p:nvSpPr>
        <p:spPr>
          <a:xfrm>
            <a:off x="5704263" y="1785970"/>
            <a:ext cx="2992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Aprovação DSOL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52" name="TextBox 377"/>
          <p:cNvSpPr txBox="1"/>
          <p:nvPr/>
        </p:nvSpPr>
        <p:spPr>
          <a:xfrm>
            <a:off x="8734118" y="1785970"/>
            <a:ext cx="2992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Aprovação Financeira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6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500" y="155640"/>
            <a:ext cx="437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Upgrade </a:t>
            </a:r>
            <a:r>
              <a:rPr lang="pt-BR" sz="2400" dirty="0" err="1" smtClean="0">
                <a:solidFill>
                  <a:schemeClr val="bg1"/>
                </a:solidFill>
                <a:latin typeface="Simplon Oi Headline" pitchFamily="2" charset="0"/>
              </a:rPr>
              <a:t>transact</a:t>
            </a:r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 p/ (POWER CURVE)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418947" y="2337819"/>
            <a:ext cx="29519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LEVANTAMENTO/ESCRITA REQUISITOS E REGRAS: TI  + NEGÓCIO</a:t>
            </a: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595880" y="1765189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DESENHO DE SOLUÇÃO 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  <p:cxnSp>
        <p:nvCxnSpPr>
          <p:cNvPr id="48" name="Straight Connector 429"/>
          <p:cNvCxnSpPr/>
          <p:nvPr/>
        </p:nvCxnSpPr>
        <p:spPr>
          <a:xfrm>
            <a:off x="3666477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725522" y="2332460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ELABORAÇÃO DESENHO SOLUÇÃO </a:t>
            </a:r>
            <a:endParaRPr lang="id-ID" sz="1400" dirty="0">
              <a:solidFill>
                <a:srgbClr val="00A596"/>
              </a:solidFill>
              <a:latin typeface="Calibri"/>
            </a:endParaRP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102" name="Straight Connector 424"/>
          <p:cNvCxnSpPr/>
          <p:nvPr/>
        </p:nvCxnSpPr>
        <p:spPr>
          <a:xfrm flipV="1">
            <a:off x="1088266" y="4252717"/>
            <a:ext cx="0" cy="614705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100805" y="4989681"/>
            <a:ext cx="2738584" cy="1815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</a:rPr>
              <a:t>Agenda de reuniões junto ao fornecedor (EXPERIAN), área de negócio e TI para definição dos requisitos  e regras que farão parte do SD (solicitação de Demanda)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Definição  equipe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Abertura PRJ no Clarity</a:t>
            </a:r>
            <a:endParaRPr lang="pt-BR" sz="14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231840" y="5091131"/>
            <a:ext cx="2336449" cy="1169551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GO para fornecedor iniciar Desenho de solução (GO DSOL)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Inicio do estudo da estratégia testes</a:t>
            </a:r>
            <a:endParaRPr lang="id-ID" dirty="0">
              <a:solidFill>
                <a:srgbClr val="00A596"/>
              </a:solidFill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22888" y="5074089"/>
            <a:ext cx="2907469" cy="11695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Envolvimento das áreas necessárias para aprovação do desenho de solução e definição de faseamento, requisitos essenciais 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9184502" y="2350003"/>
            <a:ext cx="212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RECEBIMENTO DE PROPOSTAS/APROVAÇÃO 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85421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b="1" dirty="0" smtClean="0">
                <a:solidFill>
                  <a:srgbClr val="002060"/>
                </a:solidFill>
              </a:rPr>
              <a:t>FASE:  ESCOPO </a:t>
            </a:r>
            <a:endParaRPr lang="id-ID" sz="1050" b="1" dirty="0">
              <a:solidFill>
                <a:srgbClr val="002060"/>
              </a:solidFill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6113704" y="2322707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APROVAÇÃO 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DESENHO SOLUÇÃO </a:t>
            </a:r>
            <a:endParaRPr lang="id-ID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FASE: APROVAÇÃO FINANCEIRA</a:t>
            </a:r>
            <a:endParaRPr lang="id-ID" sz="1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424032" y="5058036"/>
            <a:ext cx="2231721" cy="1600438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Recebimento  das propostas dos fornecedores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GO para inicio do projeto e recebimento de cronograma </a:t>
            </a:r>
          </a:p>
          <a:p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20139" y="711832"/>
            <a:ext cx="624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 macro cronograma contem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Ao longo do andamento os </a:t>
            </a:r>
            <a:r>
              <a:rPr lang="pt-BR" sz="1400" dirty="0" err="1" smtClean="0"/>
              <a:t>reports</a:t>
            </a:r>
            <a:r>
              <a:rPr lang="pt-BR" sz="1400" dirty="0" smtClean="0"/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Somente teremos cronograma </a:t>
            </a:r>
            <a:r>
              <a:rPr lang="pt-BR" sz="1400" dirty="0"/>
              <a:t> </a:t>
            </a:r>
            <a:r>
              <a:rPr lang="pt-BR" sz="1400" dirty="0" smtClean="0"/>
              <a:t>após  etapa de Aprovação  Financeira</a:t>
            </a:r>
            <a:endParaRPr lang="pt-BR" sz="1400" dirty="0"/>
          </a:p>
        </p:txBody>
      </p:sp>
      <p:sp>
        <p:nvSpPr>
          <p:cNvPr id="54" name="Estrela de 6 Pontas 53"/>
          <p:cNvSpPr/>
          <p:nvPr/>
        </p:nvSpPr>
        <p:spPr>
          <a:xfrm>
            <a:off x="11055635" y="6137008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2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3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5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56" name="Straight Connector 424"/>
          <p:cNvCxnSpPr/>
          <p:nvPr/>
        </p:nvCxnSpPr>
        <p:spPr>
          <a:xfrm flipV="1">
            <a:off x="1088266" y="4225422"/>
            <a:ext cx="0" cy="204717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83056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783469" y="4208260"/>
            <a:ext cx="0" cy="781421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500" y="155640"/>
            <a:ext cx="437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nova SOLUÇÃO FISCAL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109455" y="2394091"/>
            <a:ext cx="177498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DEF.ESTRATÉGIA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PLANEJAMENTO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DSOL</a:t>
            </a:r>
          </a:p>
        </p:txBody>
      </p:sp>
      <p:grpSp>
        <p:nvGrpSpPr>
          <p:cNvPr id="19" name="Group 378"/>
          <p:cNvGrpSpPr/>
          <p:nvPr/>
        </p:nvGrpSpPr>
        <p:grpSpPr>
          <a:xfrm>
            <a:off x="19164" y="3386023"/>
            <a:ext cx="1860160" cy="897466"/>
            <a:chOff x="9533" y="3285068"/>
            <a:chExt cx="925258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9536" y="4000500"/>
              <a:ext cx="925255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9533" y="3285068"/>
              <a:ext cx="925256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1884442" y="3386023"/>
            <a:ext cx="3164229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048671" y="3386023"/>
            <a:ext cx="5600568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10649239" y="3386023"/>
            <a:ext cx="731001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-26450" y="3666769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AGO/17 – OUT/17</a:t>
            </a:r>
            <a:endParaRPr lang="id-ID" dirty="0"/>
          </a:p>
        </p:txBody>
      </p:sp>
      <p:sp>
        <p:nvSpPr>
          <p:cNvPr id="40" name="TextBox 418"/>
          <p:cNvSpPr txBox="1"/>
          <p:nvPr/>
        </p:nvSpPr>
        <p:spPr>
          <a:xfrm>
            <a:off x="2467738" y="3652701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NOV/17 – MAI/18</a:t>
            </a:r>
            <a:endParaRPr lang="id-ID" dirty="0"/>
          </a:p>
        </p:txBody>
      </p:sp>
      <p:sp>
        <p:nvSpPr>
          <p:cNvPr id="41" name="TextBox 420"/>
          <p:cNvSpPr txBox="1"/>
          <p:nvPr/>
        </p:nvSpPr>
        <p:spPr>
          <a:xfrm>
            <a:off x="10556665" y="3671577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 smtClean="0"/>
              <a:t>ABR/19</a:t>
            </a:r>
            <a:endParaRPr lang="id-ID" dirty="0"/>
          </a:p>
        </p:txBody>
      </p:sp>
      <p:cxnSp>
        <p:nvCxnSpPr>
          <p:cNvPr id="44" name="Straight Connector 424"/>
          <p:cNvCxnSpPr/>
          <p:nvPr/>
        </p:nvCxnSpPr>
        <p:spPr>
          <a:xfrm>
            <a:off x="8339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1795205" y="1821461"/>
            <a:ext cx="214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DESENVOLVIMENTO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  <p:cxnSp>
        <p:nvCxnSpPr>
          <p:cNvPr id="48" name="Straight Connector 429"/>
          <p:cNvCxnSpPr/>
          <p:nvPr/>
        </p:nvCxnSpPr>
        <p:spPr>
          <a:xfrm>
            <a:off x="1879875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037332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1924854" y="2459070"/>
            <a:ext cx="231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CONFIGURAÇÃO</a:t>
            </a:r>
          </a:p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DESENVOLVIMENTO</a:t>
            </a:r>
          </a:p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INFRAESTRUTURA</a:t>
            </a:r>
            <a:endParaRPr lang="id-ID" sz="1400" dirty="0">
              <a:solidFill>
                <a:srgbClr val="00A596"/>
              </a:solidFill>
              <a:latin typeface="Calibri"/>
            </a:endParaRPr>
          </a:p>
        </p:txBody>
      </p:sp>
      <p:cxnSp>
        <p:nvCxnSpPr>
          <p:cNvPr id="59" name="Straight Connector 456"/>
          <p:cNvCxnSpPr/>
          <p:nvPr/>
        </p:nvCxnSpPr>
        <p:spPr>
          <a:xfrm>
            <a:off x="10656567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708725" y="3650376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JUN/18 – MAR/19</a:t>
            </a:r>
            <a:endParaRPr lang="id-ID" dirty="0"/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553693" y="4252718"/>
            <a:ext cx="0" cy="70366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100805" y="4989681"/>
            <a:ext cx="2206297" cy="16004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</a:rPr>
              <a:t>Definição da estratégia de </a:t>
            </a:r>
            <a:r>
              <a:rPr lang="pt-BR" sz="1400" dirty="0" err="1" smtClean="0">
                <a:solidFill>
                  <a:srgbClr val="002060"/>
                </a:solidFill>
              </a:rPr>
              <a:t>faseamento</a:t>
            </a:r>
            <a:r>
              <a:rPr lang="pt-BR" sz="1400" dirty="0" smtClean="0">
                <a:solidFill>
                  <a:srgbClr val="002060"/>
                </a:solidFill>
              </a:rPr>
              <a:t>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Elaboração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Elaboração e aprovação do Desenho da Solução</a:t>
            </a:r>
            <a:endParaRPr lang="pt-BR" sz="14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5628062" y="4244078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2651100" y="4997209"/>
            <a:ext cx="2336449" cy="1384995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Configurações e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Testes unitários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Disponibilização da 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>
              <a:solidFill>
                <a:srgbClr val="00A596"/>
              </a:solidFill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H="1" flipV="1">
            <a:off x="2858560" y="4268638"/>
            <a:ext cx="11562" cy="68774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5392595" y="4997209"/>
            <a:ext cx="2907469" cy="1384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Testes integrados e UAT de todos os cenários previstos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Correções de erros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Elaboração do material de treinamento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Aplicação do treinamento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10717887" y="2350003"/>
            <a:ext cx="1256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PREPARAÇÃO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GO LIVE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SUPORTE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-617464" y="1826074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b="1" dirty="0" smtClean="0">
                <a:solidFill>
                  <a:srgbClr val="002060"/>
                </a:solidFill>
              </a:rPr>
              <a:t>FASE:  PLANEJ/DSOL </a:t>
            </a:r>
            <a:endParaRPr lang="id-ID" sz="1050" b="1" dirty="0">
              <a:solidFill>
                <a:srgbClr val="002060"/>
              </a:solidFill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058627" y="2421181"/>
            <a:ext cx="18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TESTE INTEGRADO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UAT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TREINAMENTO</a:t>
            </a:r>
            <a:endParaRPr lang="id-ID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5" name="TextBox 468"/>
          <p:cNvSpPr txBox="1"/>
          <p:nvPr/>
        </p:nvSpPr>
        <p:spPr>
          <a:xfrm>
            <a:off x="10510672" y="1784103"/>
            <a:ext cx="1798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FASE: GO LIVE</a:t>
            </a:r>
            <a:endParaRPr lang="id-ID" sz="1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424032" y="5058036"/>
            <a:ext cx="2231721" cy="1169551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Prepação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para Go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GO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Operação Assistida (3 meses)</a:t>
            </a:r>
          </a:p>
          <a:p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20139" y="711832"/>
            <a:ext cx="624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 macro cronograma contem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Ao longo do andamento os </a:t>
            </a:r>
            <a:r>
              <a:rPr lang="pt-BR" sz="1400" dirty="0" err="1" smtClean="0"/>
              <a:t>reports</a:t>
            </a:r>
            <a:r>
              <a:rPr lang="pt-BR" sz="1400" dirty="0" smtClean="0"/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Somente teremos cronograma </a:t>
            </a:r>
            <a:r>
              <a:rPr lang="pt-BR" sz="1400" dirty="0"/>
              <a:t> </a:t>
            </a:r>
            <a:r>
              <a:rPr lang="pt-BR" sz="1400" dirty="0" smtClean="0"/>
              <a:t>após  a conclusão da etapa de Planejamento</a:t>
            </a:r>
            <a:endParaRPr lang="pt-BR" sz="1400" dirty="0"/>
          </a:p>
        </p:txBody>
      </p:sp>
      <p:sp>
        <p:nvSpPr>
          <p:cNvPr id="46" name="TextBox 428"/>
          <p:cNvSpPr txBox="1"/>
          <p:nvPr/>
        </p:nvSpPr>
        <p:spPr>
          <a:xfrm>
            <a:off x="4410613" y="1789309"/>
            <a:ext cx="350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TESTES E TREINAMENTO 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486571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499" y="155640"/>
            <a:ext cx="53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 - 2017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Novo antifraude RAID-FMS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309763" y="2160395"/>
            <a:ext cx="2951969" cy="1331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MOBILIZAÇÃO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E ALOCAÇÃO DE TIME DEDICADO: TI, FÁBRICAS E USUÁRIO EM ANDAMENTO. </a:t>
            </a:r>
            <a:endParaRPr lang="pt-BR" dirty="0" smtClean="0">
              <a:solidFill>
                <a:schemeClr val="accent1">
                  <a:lumMod val="50000"/>
                </a:schemeClr>
              </a:solidFill>
              <a:latin typeface="Simplon BP Regular" pitchFamily="2" charset="0"/>
            </a:endParaRP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       </a:t>
            </a:r>
            <a:r>
              <a:rPr lang="pt-BR" dirty="0" smtClean="0">
                <a:solidFill>
                  <a:srgbClr val="FF0000"/>
                </a:solidFill>
                <a:latin typeface="Simplon BP Regular" pitchFamily="2" charset="0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Simplon BP Regular" pitchFamily="2" charset="0"/>
              </a:rPr>
              <a:t>Pendente PMO e AN)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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INICIADO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PROCESSO INFRA</a:t>
            </a:r>
          </a:p>
          <a:p>
            <a:pPr marL="171450" indent="-171450">
              <a:buFontTx/>
              <a:buChar char="-"/>
            </a:pP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391160" y="1792485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FASE: SCOPING PROGRAMA 1 E 2</a:t>
            </a:r>
          </a:p>
        </p:txBody>
      </p:sp>
      <p:cxnSp>
        <p:nvCxnSpPr>
          <p:cNvPr id="48" name="Straight Connector 429"/>
          <p:cNvCxnSpPr/>
          <p:nvPr/>
        </p:nvCxnSpPr>
        <p:spPr>
          <a:xfrm>
            <a:off x="3188799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247843" y="2332460"/>
            <a:ext cx="264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SCOPING: TI E NEGÓCIO AF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MODELAGEM PROCESSOS NAS ÁREAS DE NEGÓCIO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ENGENHARIA REVERSA E DAS</a:t>
            </a: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52718"/>
            <a:ext cx="0" cy="442112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32564" y="4757665"/>
            <a:ext cx="3049275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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Alinhamento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executivo da abordagem de </a:t>
            </a:r>
            <a:r>
              <a:rPr lang="pt-BR" sz="1200" dirty="0">
                <a:solidFill>
                  <a:srgbClr val="002060"/>
                </a:solidFill>
                <a:latin typeface="Simplon BP Regular" pitchFamily="2" charset="0"/>
              </a:rPr>
              <a:t>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entregas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em 23 ondas definidas pelo usuário.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Definição 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equipe dedicada ao projeto (GPs TI + GP WEDO + GPs negócio + PMO + AN + GT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RT´s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LTs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Usuários +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Operação)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Abertura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do PRJ24506 em Infra</a:t>
            </a:r>
            <a:endParaRPr lang="pt-BR" sz="120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177248" y="4777231"/>
            <a:ext cx="2991048" cy="2123658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+ Realização de trabalho de </a:t>
            </a:r>
            <a:r>
              <a:rPr lang="pt-BR" sz="1200" dirty="0" err="1">
                <a:solidFill>
                  <a:srgbClr val="00A596"/>
                </a:solidFill>
                <a:latin typeface="Simplon BP Regular" pitchFamily="2" charset="0"/>
              </a:rPr>
              <a:t>scoping</a:t>
            </a:r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 e  modelagem de processos nas diversas áreas de negócio envolvidas (pendente contratação consultoria)</a:t>
            </a:r>
          </a:p>
          <a:p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+ Necessidade de levantamento das regras atuais existentes no AF legado e elaboração de desenho de arquitetura consolidado.</a:t>
            </a:r>
          </a:p>
          <a:p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+ Inicio das atividades WEDO previsto para 18/09 em BH, juntamente com a entrega do ambiente de DEV.</a:t>
            </a:r>
            <a:endParaRPr lang="id-ID" sz="1200" dirty="0">
              <a:solidFill>
                <a:srgbClr val="00A596"/>
              </a:solidFill>
              <a:latin typeface="Simplon BP Regular" pitchFamily="2" charset="0"/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426193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77480" y="5060441"/>
            <a:ext cx="3146552" cy="15696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Abertura de PRJ no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e Inicio da etapa de DSOL das ondas 2 e 3 (prevenção TV e Oi Total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2P)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Inicio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previsto das atividade de DSOL em 25/10 em BH com o usuário.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Liberação de ambientes HML para instalação de framework 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vanila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RAID-FMS e gestão de acessos em 25/10.</a:t>
            </a:r>
            <a:endParaRPr lang="id-ID" sz="1200" dirty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8993430" y="2309059"/>
            <a:ext cx="2686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DESENVOLVIMENTO ONDAS 2 E 3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ELABORAÇÃO DESENHO DE SOLUÇÃO ONDA 4 (TV ONLINE)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78597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WARM-UP FASE 0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949927" y="2309059"/>
            <a:ext cx="299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ELABORAÇÃO E APROVAÇÃO DESENHO </a:t>
            </a:r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SOLUÇÃO </a:t>
            </a: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ONDAS 2 E 3 (OFFLINE)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INSTALAÇÃO FRAMEWORK VANILA</a:t>
            </a: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PROGRAMA 1 (PREVENÇÃO)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519568" y="4771428"/>
            <a:ext cx="2545055" cy="2123658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Construção de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streams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SIAF, SAC e SINN e desenvolvimento de regras para prevenção a fraudes off-line em DEV.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Abertura de PRJ 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inicio da etapa de DSOL da onda 4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OiTotal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3P (análise de crédito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Transact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Score externo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ClearSale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)</a:t>
            </a:r>
          </a:p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+ Expectativa de ambiente PRD em 23/11.</a:t>
            </a:r>
            <a:endParaRPr lang="id-ID" sz="12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51899" y="711832"/>
            <a:ext cx="6471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Este macro cronograma contém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Ao longo do andamento os </a:t>
            </a:r>
            <a:r>
              <a:rPr lang="pt-BR" sz="1400" dirty="0" err="1" smtClean="0">
                <a:latin typeface="Simplon BP Regular" pitchFamily="2" charset="0"/>
              </a:rPr>
              <a:t>reports</a:t>
            </a:r>
            <a:r>
              <a:rPr lang="pt-BR" sz="1400" dirty="0" smtClean="0">
                <a:latin typeface="Simplon BP Regular" pitchFamily="2" charset="0"/>
              </a:rPr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Somente teremos cronograma após etapa de Aprovação Financeira por Onda.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4" name="Estrela de 6 Pontas 53"/>
          <p:cNvSpPr/>
          <p:nvPr/>
        </p:nvSpPr>
        <p:spPr>
          <a:xfrm>
            <a:off x="11892438" y="6485354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>
                <a:solidFill>
                  <a:srgbClr val="A02BFF"/>
                </a:solidFill>
                <a:latin typeface="Simplon Oi Headline"/>
                <a:cs typeface="Simplon Oi Headline"/>
              </a:rPr>
              <a:t>Pontos de alinhamento – ti / negócio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1014523"/>
            <a:ext cx="11951243" cy="58434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Pontos de atenção para alinhamento do Projeto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Utilizar abordagem de entrega em Ondas (</a:t>
            </a:r>
            <a:r>
              <a:rPr lang="pt-BR" sz="1867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pré-definição</a:t>
            </a: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de 23 ondas pelo usuário) priorizando maiores vulnerabilidades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alocação de times dedicados (GPs TI + GP Fornecedor + GP Negócio + PMO + RN + GT + </a:t>
            </a:r>
            <a:r>
              <a:rPr lang="pt-BR" sz="1867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LTs</a:t>
            </a: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</a:t>
            </a:r>
            <a:r>
              <a:rPr lang="pt-BR" sz="1867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RTs</a:t>
            </a: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Usuários + Técnicos Fornecedor) x recursos disponíveis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Infra-estrutura dedicada para condução dos trabalhos em localidades distintas (RJ/MG/Portugal), pois a expertise de antifraude da </a:t>
            </a:r>
            <a:r>
              <a:rPr lang="pt-BR" sz="1867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WeDo</a:t>
            </a: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está em Portugal, o usuário principal está em BH e a Ti no Rio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levantamento de regras atuais (Engenharia Reversa)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Concorrência e sinergia com outros Projetos (Credito, Oi Vende, Mediação, OCS, CRM </a:t>
            </a:r>
            <a:r>
              <a:rPr lang="pt-BR" sz="1867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Cloud</a:t>
            </a: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, Unifica)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trabalho de </a:t>
            </a:r>
            <a:r>
              <a:rPr lang="pt-BR" sz="1867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scoping</a:t>
            </a: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 modelagem de processos nas áreas de negócio (Usuário) - consultoria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Impacto em processos estratégicos de negócio - Vendas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integrações adicionais as já existentes e uso de big data</a:t>
            </a:r>
          </a:p>
          <a:p>
            <a:pPr>
              <a:spcBef>
                <a:spcPts val="1067"/>
              </a:spcBef>
            </a:pPr>
            <a:endParaRPr lang="pt-BR" sz="1867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>
              <a:spcBef>
                <a:spcPts val="1067"/>
              </a:spcBef>
            </a:pPr>
            <a:r>
              <a:rPr lang="pt-BR" sz="1867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Reuniões de trabalho nas próximas duas semanas para posterior alinhamento executivo.</a:t>
            </a:r>
          </a:p>
          <a:p>
            <a:pPr>
              <a:spcBef>
                <a:spcPts val="1067"/>
              </a:spcBef>
            </a:pPr>
            <a:endParaRPr lang="pt-BR" sz="1867" b="1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1089</Words>
  <Application>Microsoft Office PowerPoint</Application>
  <PresentationFormat>Widescreen</PresentationFormat>
  <Paragraphs>148</Paragraphs>
  <Slides>6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Simplon BP Medium</vt:lpstr>
      <vt:lpstr>Simplon BP Regular</vt:lpstr>
      <vt:lpstr>Simplon Oi Headline</vt:lpstr>
      <vt:lpstr>Wingdings</vt:lpstr>
      <vt:lpstr>Tema do Office</vt:lpstr>
      <vt:lpstr>think-cell 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Pontos de alinhamento – ti / negócio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B. Cinelli</dc:creator>
  <cp:lastModifiedBy>Leandro Marcos Frossard</cp:lastModifiedBy>
  <cp:revision>269</cp:revision>
  <dcterms:created xsi:type="dcterms:W3CDTF">2016-02-02T17:08:20Z</dcterms:created>
  <dcterms:modified xsi:type="dcterms:W3CDTF">2017-08-30T23:47:46Z</dcterms:modified>
</cp:coreProperties>
</file>