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7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8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9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10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1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2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3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4" r:id="rId1"/>
    <p:sldMasterId id="2147483793" r:id="rId2"/>
    <p:sldMasterId id="2147483828" r:id="rId3"/>
    <p:sldMasterId id="2147483776" r:id="rId4"/>
    <p:sldMasterId id="2147483782" r:id="rId5"/>
    <p:sldMasterId id="2147483740" r:id="rId6"/>
    <p:sldMasterId id="2147483799" r:id="rId7"/>
    <p:sldMasterId id="2147483756" r:id="rId8"/>
    <p:sldMasterId id="2147483761" r:id="rId9"/>
    <p:sldMasterId id="2147483750" r:id="rId10"/>
    <p:sldMasterId id="2147483788" r:id="rId11"/>
    <p:sldMasterId id="2147483771" r:id="rId12"/>
    <p:sldMasterId id="2147483766" r:id="rId13"/>
    <p:sldMasterId id="2147483844" r:id="rId14"/>
  </p:sldMasterIdLst>
  <p:notesMasterIdLst>
    <p:notesMasterId r:id="rId29"/>
  </p:notesMasterIdLst>
  <p:sldIdLst>
    <p:sldId id="284" r:id="rId15"/>
    <p:sldId id="274" r:id="rId16"/>
    <p:sldId id="285" r:id="rId17"/>
    <p:sldId id="286" r:id="rId18"/>
    <p:sldId id="287" r:id="rId19"/>
    <p:sldId id="289" r:id="rId20"/>
    <p:sldId id="290" r:id="rId21"/>
    <p:sldId id="291" r:id="rId22"/>
    <p:sldId id="292" r:id="rId23"/>
    <p:sldId id="293" r:id="rId24"/>
    <p:sldId id="294" r:id="rId25"/>
    <p:sldId id="288" r:id="rId26"/>
    <p:sldId id="282" r:id="rId27"/>
    <p:sldId id="283" r:id="rId28"/>
  </p:sldIdLst>
  <p:sldSz cx="9144000" cy="5143500" type="screen16x9"/>
  <p:notesSz cx="6883400" cy="9906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78FF"/>
    <a:srgbClr val="7A23CC"/>
    <a:srgbClr val="E86DB1"/>
    <a:srgbClr val="B51F72"/>
    <a:srgbClr val="FF954D"/>
    <a:srgbClr val="CC5200"/>
    <a:srgbClr val="FFFC80"/>
    <a:srgbClr val="CCC600"/>
    <a:srgbClr val="69D170"/>
    <a:srgbClr val="009E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72" autoAdjust="0"/>
    <p:restoredTop sz="94427" autoAdjust="0"/>
  </p:normalViewPr>
  <p:slideViewPr>
    <p:cSldViewPr snapToObjects="1">
      <p:cViewPr varScale="1">
        <p:scale>
          <a:sx n="98" d="100"/>
          <a:sy n="98" d="100"/>
        </p:scale>
        <p:origin x="88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788B3371-C7D7-F048-A57E-C03D5C4E4947}" type="datetimeFigureOut">
              <a:rPr lang="en-US" smtClean="0"/>
              <a:t>7/26/2016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340" y="4705350"/>
            <a:ext cx="5506720" cy="4457700"/>
          </a:xfrm>
          <a:prstGeom prst="rect">
            <a:avLst/>
          </a:prstGeom>
        </p:spPr>
        <p:txBody>
          <a:bodyPr vert="horz" lIns="95939" tIns="47969" rIns="95939" bIns="47969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B39AF3DB-B6A1-2444-9DD8-53D016F8E6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05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536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752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0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80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352" y="4876006"/>
            <a:ext cx="837456" cy="267494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5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058864"/>
            <a:ext cx="8207375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solidFill>
                  <a:schemeClr val="accent3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LOREM IPSUM DOLOR SIT AMET 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4D4E50"/>
                </a:solidFill>
              </a:rPr>
              <a:t>MATERIAL CONFIDENCIAL  |  SLIDE Nº</a:t>
            </a:r>
            <a:endParaRPr lang="pt-BR" dirty="0">
              <a:solidFill>
                <a:srgbClr val="4D4E5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4D4E50"/>
                </a:solidFill>
              </a:rPr>
              <a:pPr/>
              <a:t>‹nº›</a:t>
            </a:fld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6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orytelling: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058864"/>
            <a:ext cx="8207375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solidFill>
                  <a:schemeClr val="accent3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LOREM IPSUM DOLOR SIT AMET 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4D4E50"/>
                </a:solidFill>
              </a:rPr>
              <a:t>MATERIAL CONFIDENCIAL  |  SLIDE Nº</a:t>
            </a:r>
            <a:endParaRPr lang="pt-BR" dirty="0">
              <a:solidFill>
                <a:srgbClr val="4D4E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4D4E50"/>
                </a:solidFill>
              </a:rPr>
              <a:pPr/>
              <a:t>‹nº›</a:t>
            </a:fld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669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5404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34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chemeClr val="accent1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chemeClr val="accent1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100" dirty="0" smtClean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chemeClr val="accent1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97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1946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5527692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6D00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FF6D00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FF6D00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100" dirty="0" smtClean="0">
                <a:solidFill>
                  <a:srgbClr val="FF6D00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FF6D00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rgbClr val="FF6D00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3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7027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922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728307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D318"/>
                </a:solidFill>
              </a:defRPr>
            </a:lvl1pPr>
          </a:lstStyle>
          <a:p>
            <a:r>
              <a:rPr lang="pt-PT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00D318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00D318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b" anchorCtr="0"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100" dirty="0" smtClean="0">
                <a:solidFill>
                  <a:srgbClr val="00D318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00D318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b" anchorCtr="0">
            <a:noAutofit/>
          </a:bodyPr>
          <a:lstStyle>
            <a:lvl1pPr marL="0" indent="0">
              <a:buNone/>
              <a:defRPr lang="en-US" sz="2100" dirty="0">
                <a:solidFill>
                  <a:srgbClr val="00D318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04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90929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2544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CEFF"/>
                </a:solidFill>
              </a:defRPr>
            </a:lvl1pPr>
          </a:lstStyle>
          <a:p>
            <a:r>
              <a:rPr lang="pt-PT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00CEFF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00CEFF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b" anchorCtr="0"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100" dirty="0" smtClean="0">
                <a:solidFill>
                  <a:srgbClr val="00CEFF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00CEFF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b" anchorCtr="0">
            <a:noAutofit/>
          </a:bodyPr>
          <a:lstStyle>
            <a:lvl1pPr marL="0" indent="0">
              <a:buNone/>
              <a:defRPr lang="en-US" sz="2100" dirty="0">
                <a:solidFill>
                  <a:srgbClr val="00CEFF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7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6445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7214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83262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40434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65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604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858019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97821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5372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71380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096932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377234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15738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30247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410062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5359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554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12481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2711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065173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62721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198868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62721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988161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514390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52373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99038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: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985219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62721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4666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C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118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62721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460942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414429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2849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3164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: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875361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62721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26975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62721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23712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616181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5872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309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A288C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683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: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771404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62721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577349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62721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0040283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7883538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44440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4624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: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278144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96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96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2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D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924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02B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132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 separador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1"/>
            <a:ext cx="6996487" cy="727994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tx2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0"/>
          </p:nvPr>
        </p:nvSpPr>
        <p:spPr>
          <a:xfrm>
            <a:off x="476250" y="2199067"/>
            <a:ext cx="8205788" cy="23824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514350" indent="-514350">
              <a:buFont typeface="Wingdings" charset="2"/>
              <a:buAutoNum type="arabicPlain"/>
              <a:defRPr lang="es-ES_tradnl" sz="2800" smtClean="0">
                <a:solidFill>
                  <a:schemeClr val="accent3"/>
                </a:solidFill>
              </a:defRPr>
            </a:lvl1pPr>
            <a:lvl2pPr>
              <a:defRPr lang="es-ES_tradnl" smtClean="0">
                <a:cs typeface="+mn-cs"/>
              </a:defRPr>
            </a:lvl2pPr>
            <a:lvl3pPr>
              <a:defRPr lang="es-ES_tradnl" smtClean="0">
                <a:cs typeface="+mn-cs"/>
              </a:defRPr>
            </a:lvl3pPr>
            <a:lvl4pPr>
              <a:defRPr lang="es-ES_tradnl" smtClean="0">
                <a:cs typeface="+mn-cs"/>
              </a:defRPr>
            </a:lvl4pPr>
            <a:lvl5pPr>
              <a:defRPr lang="pt-BR">
                <a:cs typeface="+mn-cs"/>
              </a:defRPr>
            </a:lvl5pPr>
          </a:lstStyle>
          <a:p>
            <a:pPr lvl="0" eaLnBrk="1" latinLnBrk="0" hangingPunct="1">
              <a:lnSpc>
                <a:spcPts val="2800"/>
              </a:lnSpc>
            </a:pPr>
            <a:r>
              <a:rPr lang="pt-PT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50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7" Type="http://schemas.openxmlformats.org/officeDocument/2006/relationships/theme" Target="../theme/theme10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7" Type="http://schemas.openxmlformats.org/officeDocument/2006/relationships/theme" Target="../theme/theme12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7" Type="http://schemas.openxmlformats.org/officeDocument/2006/relationships/theme" Target="../theme/theme13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4" Type="http://schemas.openxmlformats.org/officeDocument/2006/relationships/theme" Target="../theme/theme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4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56343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2355774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206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192372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211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491678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059630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109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62758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234 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40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140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19798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160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43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278782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77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9144000" y="3291830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>
            <a:off x="9143999" y="343830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9261272" y="3438299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5" name="Freeform 5"/>
          <p:cNvSpPr>
            <a:spLocks/>
          </p:cNvSpPr>
          <p:nvPr/>
        </p:nvSpPr>
        <p:spPr bwMode="auto">
          <a:xfrm>
            <a:off x="9378544" y="3438298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6" name="Freeform 5"/>
          <p:cNvSpPr>
            <a:spLocks/>
          </p:cNvSpPr>
          <p:nvPr/>
        </p:nvSpPr>
        <p:spPr bwMode="auto">
          <a:xfrm>
            <a:off x="9144000" y="365432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>
            <a:off x="9143999" y="3812494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48" name="Freeform 5"/>
          <p:cNvSpPr>
            <a:spLocks/>
          </p:cNvSpPr>
          <p:nvPr/>
        </p:nvSpPr>
        <p:spPr bwMode="auto">
          <a:xfrm>
            <a:off x="9261272" y="3812493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49" name="Freeform 5"/>
          <p:cNvSpPr>
            <a:spLocks/>
          </p:cNvSpPr>
          <p:nvPr/>
        </p:nvSpPr>
        <p:spPr bwMode="auto">
          <a:xfrm>
            <a:off x="9378544" y="381249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9144000" y="401436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>
            <a:off x="9143999" y="416083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>
            <a:off x="9261272" y="4160831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>
            <a:off x="9378544" y="416083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4" name="TextBox 39"/>
          <p:cNvSpPr txBox="1"/>
          <p:nvPr/>
        </p:nvSpPr>
        <p:spPr>
          <a:xfrm>
            <a:off x="9143999" y="4299942"/>
            <a:ext cx="462033" cy="66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700" i="0" baseline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700" i="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9498032" y="197986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D78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9498032" y="41151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7A2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9498032" y="65980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86DB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9498032" y="8666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51F7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9498032" y="110315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95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9498032" y="130997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52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9498032" y="1537259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9498032" y="1744087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C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9498032" y="19621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69D17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9498032" y="21689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9E0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9498032" y="241471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E6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9498032" y="262154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AF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9498032" y="28580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DE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9498032" y="306488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9C9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4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36" r:id="rId9"/>
    <p:sldLayoutId id="2147483838" r:id="rId10"/>
    <p:sldLayoutId id="2147483840" r:id="rId11"/>
    <p:sldLayoutId id="2147483841" r:id="rId12"/>
    <p:sldLayoutId id="2147483842" r:id="rId13"/>
    <p:sldLayoutId id="2147483843" r:id="rId14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en-US" sz="4200" b="0" i="0" kern="1200" noProof="0" dirty="0">
          <a:solidFill>
            <a:srgbClr val="A037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4" name="TextBox 43"/>
          <p:cNvSpPr txBox="1"/>
          <p:nvPr/>
        </p:nvSpPr>
        <p:spPr>
          <a:xfrm>
            <a:off x="-215658" y="56343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>
            <a:off x="9140713" y="2355774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206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9140713" y="192372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211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9" name="Freeform 5"/>
          <p:cNvSpPr>
            <a:spLocks/>
          </p:cNvSpPr>
          <p:nvPr/>
        </p:nvSpPr>
        <p:spPr bwMode="auto">
          <a:xfrm>
            <a:off x="9140713" y="1491678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9140713" y="1059630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109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9140713" y="62758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234 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40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140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>
            <a:off x="9140713" y="19798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160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43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>
            <a:off x="9140713" y="278782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77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>
            <a:off x="9144000" y="3291830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9143999" y="343830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9261272" y="3438299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7" name="Freeform 5"/>
          <p:cNvSpPr>
            <a:spLocks/>
          </p:cNvSpPr>
          <p:nvPr/>
        </p:nvSpPr>
        <p:spPr bwMode="auto">
          <a:xfrm>
            <a:off x="9378544" y="3438298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9144000" y="365432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>
            <a:off x="9143999" y="3812494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0" name="Freeform 5"/>
          <p:cNvSpPr>
            <a:spLocks/>
          </p:cNvSpPr>
          <p:nvPr/>
        </p:nvSpPr>
        <p:spPr bwMode="auto">
          <a:xfrm>
            <a:off x="9261272" y="3812493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9378544" y="381249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2" name="Freeform 5"/>
          <p:cNvSpPr>
            <a:spLocks/>
          </p:cNvSpPr>
          <p:nvPr/>
        </p:nvSpPr>
        <p:spPr bwMode="auto">
          <a:xfrm>
            <a:off x="9144000" y="401436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9143999" y="416083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4" name="Freeform 5"/>
          <p:cNvSpPr>
            <a:spLocks/>
          </p:cNvSpPr>
          <p:nvPr/>
        </p:nvSpPr>
        <p:spPr bwMode="auto">
          <a:xfrm>
            <a:off x="9261272" y="4160831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5" name="Freeform 5"/>
          <p:cNvSpPr>
            <a:spLocks/>
          </p:cNvSpPr>
          <p:nvPr/>
        </p:nvSpPr>
        <p:spPr bwMode="auto">
          <a:xfrm>
            <a:off x="9378544" y="416083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6" name="TextBox 39"/>
          <p:cNvSpPr txBox="1"/>
          <p:nvPr/>
        </p:nvSpPr>
        <p:spPr>
          <a:xfrm>
            <a:off x="9143999" y="4299942"/>
            <a:ext cx="475803" cy="66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700" i="0" baseline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700" i="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9498032" y="197986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D78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>
            <a:off x="9498032" y="41151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7A2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0" name="Freeform 5"/>
          <p:cNvSpPr>
            <a:spLocks/>
          </p:cNvSpPr>
          <p:nvPr/>
        </p:nvSpPr>
        <p:spPr bwMode="auto">
          <a:xfrm>
            <a:off x="9498032" y="65980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86DB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>
            <a:off x="9498032" y="8666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51F7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9498032" y="110315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95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3" name="Freeform 5"/>
          <p:cNvSpPr>
            <a:spLocks/>
          </p:cNvSpPr>
          <p:nvPr/>
        </p:nvSpPr>
        <p:spPr bwMode="auto">
          <a:xfrm>
            <a:off x="9498032" y="130997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52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9498032" y="1537259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9498032" y="1744087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C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6" name="Freeform 5"/>
          <p:cNvSpPr>
            <a:spLocks/>
          </p:cNvSpPr>
          <p:nvPr/>
        </p:nvSpPr>
        <p:spPr bwMode="auto">
          <a:xfrm>
            <a:off x="9498032" y="19621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69D17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>
            <a:off x="9498032" y="21689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9E0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8" name="Freeform 5"/>
          <p:cNvSpPr>
            <a:spLocks/>
          </p:cNvSpPr>
          <p:nvPr/>
        </p:nvSpPr>
        <p:spPr bwMode="auto">
          <a:xfrm>
            <a:off x="9498032" y="241471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E6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9" name="Freeform 5"/>
          <p:cNvSpPr>
            <a:spLocks/>
          </p:cNvSpPr>
          <p:nvPr/>
        </p:nvSpPr>
        <p:spPr bwMode="auto">
          <a:xfrm>
            <a:off x="9498032" y="262154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AF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0" name="Freeform 5"/>
          <p:cNvSpPr>
            <a:spLocks/>
          </p:cNvSpPr>
          <p:nvPr/>
        </p:nvSpPr>
        <p:spPr bwMode="auto">
          <a:xfrm>
            <a:off x="9498032" y="28580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DE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9498032" y="306488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9C9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55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751" r:id="rId3"/>
    <p:sldLayoutId id="2147483752" r:id="rId4"/>
    <p:sldLayoutId id="2147483753" r:id="rId5"/>
    <p:sldLayoutId id="2147483754" r:id="rId6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2100" b="0" i="0" kern="1200" noProof="0">
          <a:solidFill>
            <a:srgbClr val="A037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4" name="TextBox 43"/>
          <p:cNvSpPr txBox="1"/>
          <p:nvPr/>
        </p:nvSpPr>
        <p:spPr>
          <a:xfrm>
            <a:off x="-215658" y="56343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>
            <a:off x="9140713" y="2355774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206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9140713" y="192372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211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9" name="Freeform 5"/>
          <p:cNvSpPr>
            <a:spLocks/>
          </p:cNvSpPr>
          <p:nvPr/>
        </p:nvSpPr>
        <p:spPr bwMode="auto">
          <a:xfrm>
            <a:off x="9140713" y="1491678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9140713" y="1059630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109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9140713" y="62758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234 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40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140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>
            <a:off x="9140713" y="19798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160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43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>
            <a:off x="9140713" y="278782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77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>
            <a:off x="9144000" y="3291830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9143999" y="343830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9261272" y="3438299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7" name="Freeform 5"/>
          <p:cNvSpPr>
            <a:spLocks/>
          </p:cNvSpPr>
          <p:nvPr/>
        </p:nvSpPr>
        <p:spPr bwMode="auto">
          <a:xfrm>
            <a:off x="9378544" y="3438298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9144000" y="365432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>
            <a:off x="9143999" y="3812494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0" name="Freeform 5"/>
          <p:cNvSpPr>
            <a:spLocks/>
          </p:cNvSpPr>
          <p:nvPr/>
        </p:nvSpPr>
        <p:spPr bwMode="auto">
          <a:xfrm>
            <a:off x="9261272" y="3812493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9378544" y="381249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2" name="Freeform 5"/>
          <p:cNvSpPr>
            <a:spLocks/>
          </p:cNvSpPr>
          <p:nvPr/>
        </p:nvSpPr>
        <p:spPr bwMode="auto">
          <a:xfrm>
            <a:off x="9144000" y="401436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9143999" y="416083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4" name="Freeform 5"/>
          <p:cNvSpPr>
            <a:spLocks/>
          </p:cNvSpPr>
          <p:nvPr/>
        </p:nvSpPr>
        <p:spPr bwMode="auto">
          <a:xfrm>
            <a:off x="9261272" y="4160831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5" name="Freeform 5"/>
          <p:cNvSpPr>
            <a:spLocks/>
          </p:cNvSpPr>
          <p:nvPr/>
        </p:nvSpPr>
        <p:spPr bwMode="auto">
          <a:xfrm>
            <a:off x="9378544" y="416083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6" name="TextBox 39"/>
          <p:cNvSpPr txBox="1"/>
          <p:nvPr/>
        </p:nvSpPr>
        <p:spPr>
          <a:xfrm>
            <a:off x="9143999" y="4299942"/>
            <a:ext cx="475803" cy="66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700" i="0" baseline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700" i="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9498032" y="197986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D78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>
            <a:off x="9498032" y="41151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7A2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0" name="Freeform 5"/>
          <p:cNvSpPr>
            <a:spLocks/>
          </p:cNvSpPr>
          <p:nvPr/>
        </p:nvSpPr>
        <p:spPr bwMode="auto">
          <a:xfrm>
            <a:off x="9498032" y="65980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86DB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>
            <a:off x="9498032" y="8666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51F7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9498032" y="110315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95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3" name="Freeform 5"/>
          <p:cNvSpPr>
            <a:spLocks/>
          </p:cNvSpPr>
          <p:nvPr/>
        </p:nvSpPr>
        <p:spPr bwMode="auto">
          <a:xfrm>
            <a:off x="9498032" y="130997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52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9498032" y="1537259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9498032" y="1744087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C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6" name="Freeform 5"/>
          <p:cNvSpPr>
            <a:spLocks/>
          </p:cNvSpPr>
          <p:nvPr/>
        </p:nvSpPr>
        <p:spPr bwMode="auto">
          <a:xfrm>
            <a:off x="9498032" y="19621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69D17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>
            <a:off x="9498032" y="21689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9E0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8" name="Freeform 5"/>
          <p:cNvSpPr>
            <a:spLocks/>
          </p:cNvSpPr>
          <p:nvPr/>
        </p:nvSpPr>
        <p:spPr bwMode="auto">
          <a:xfrm>
            <a:off x="9498032" y="241471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E6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9" name="Freeform 5"/>
          <p:cNvSpPr>
            <a:spLocks/>
          </p:cNvSpPr>
          <p:nvPr/>
        </p:nvSpPr>
        <p:spPr bwMode="auto">
          <a:xfrm>
            <a:off x="9498032" y="262154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AF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0" name="Freeform 5"/>
          <p:cNvSpPr>
            <a:spLocks/>
          </p:cNvSpPr>
          <p:nvPr/>
        </p:nvSpPr>
        <p:spPr bwMode="auto">
          <a:xfrm>
            <a:off x="9498032" y="28580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DE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9498032" y="306488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9C9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68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789" r:id="rId3"/>
    <p:sldLayoutId id="2147483790" r:id="rId4"/>
    <p:sldLayoutId id="2147483791" r:id="rId5"/>
    <p:sldLayoutId id="2147483792" r:id="rId6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2100" b="0" i="0" kern="1200" noProof="0">
          <a:solidFill>
            <a:srgbClr val="FF7900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4" name="TextBox 43"/>
          <p:cNvSpPr txBox="1"/>
          <p:nvPr/>
        </p:nvSpPr>
        <p:spPr>
          <a:xfrm>
            <a:off x="-215658" y="56343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>
            <a:off x="9140713" y="2355774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206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9140713" y="192372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211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9" name="Freeform 5"/>
          <p:cNvSpPr>
            <a:spLocks/>
          </p:cNvSpPr>
          <p:nvPr/>
        </p:nvSpPr>
        <p:spPr bwMode="auto">
          <a:xfrm>
            <a:off x="9140713" y="1491678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9140713" y="1059630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109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9140713" y="62758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234 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40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140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>
            <a:off x="9140713" y="19798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160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43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>
            <a:off x="9140713" y="278782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77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>
            <a:off x="9144000" y="3291830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9143999" y="343830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9261272" y="3438299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7" name="Freeform 5"/>
          <p:cNvSpPr>
            <a:spLocks/>
          </p:cNvSpPr>
          <p:nvPr/>
        </p:nvSpPr>
        <p:spPr bwMode="auto">
          <a:xfrm>
            <a:off x="9378544" y="3438298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9144000" y="365432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>
            <a:off x="9143999" y="3812494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0" name="Freeform 5"/>
          <p:cNvSpPr>
            <a:spLocks/>
          </p:cNvSpPr>
          <p:nvPr/>
        </p:nvSpPr>
        <p:spPr bwMode="auto">
          <a:xfrm>
            <a:off x="9261272" y="3812493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9378544" y="381249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2" name="Freeform 5"/>
          <p:cNvSpPr>
            <a:spLocks/>
          </p:cNvSpPr>
          <p:nvPr/>
        </p:nvSpPr>
        <p:spPr bwMode="auto">
          <a:xfrm>
            <a:off x="9144000" y="401436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9143999" y="416083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4" name="Freeform 5"/>
          <p:cNvSpPr>
            <a:spLocks/>
          </p:cNvSpPr>
          <p:nvPr/>
        </p:nvSpPr>
        <p:spPr bwMode="auto">
          <a:xfrm>
            <a:off x="9261272" y="4160831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5" name="Freeform 5"/>
          <p:cNvSpPr>
            <a:spLocks/>
          </p:cNvSpPr>
          <p:nvPr/>
        </p:nvSpPr>
        <p:spPr bwMode="auto">
          <a:xfrm>
            <a:off x="9378544" y="416083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6" name="TextBox 39"/>
          <p:cNvSpPr txBox="1"/>
          <p:nvPr/>
        </p:nvSpPr>
        <p:spPr>
          <a:xfrm>
            <a:off x="9143999" y="4299942"/>
            <a:ext cx="475803" cy="66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700" i="0" baseline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700" i="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9498032" y="197986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D78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>
            <a:off x="9498032" y="41151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7A2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0" name="Freeform 5"/>
          <p:cNvSpPr>
            <a:spLocks/>
          </p:cNvSpPr>
          <p:nvPr/>
        </p:nvSpPr>
        <p:spPr bwMode="auto">
          <a:xfrm>
            <a:off x="9498032" y="65980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86DB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>
            <a:off x="9498032" y="8666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51F7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9498032" y="110315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95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3" name="Freeform 5"/>
          <p:cNvSpPr>
            <a:spLocks/>
          </p:cNvSpPr>
          <p:nvPr/>
        </p:nvSpPr>
        <p:spPr bwMode="auto">
          <a:xfrm>
            <a:off x="9498032" y="130997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52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9498032" y="1537259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9498032" y="1744087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C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6" name="Freeform 5"/>
          <p:cNvSpPr>
            <a:spLocks/>
          </p:cNvSpPr>
          <p:nvPr/>
        </p:nvSpPr>
        <p:spPr bwMode="auto">
          <a:xfrm>
            <a:off x="9498032" y="19621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69D17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>
            <a:off x="9498032" y="21689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9E0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8" name="Freeform 5"/>
          <p:cNvSpPr>
            <a:spLocks/>
          </p:cNvSpPr>
          <p:nvPr/>
        </p:nvSpPr>
        <p:spPr bwMode="auto">
          <a:xfrm>
            <a:off x="9498032" y="241471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E6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9" name="Freeform 5"/>
          <p:cNvSpPr>
            <a:spLocks/>
          </p:cNvSpPr>
          <p:nvPr/>
        </p:nvSpPr>
        <p:spPr bwMode="auto">
          <a:xfrm>
            <a:off x="9498032" y="262154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AF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0" name="Freeform 5"/>
          <p:cNvSpPr>
            <a:spLocks/>
          </p:cNvSpPr>
          <p:nvPr/>
        </p:nvSpPr>
        <p:spPr bwMode="auto">
          <a:xfrm>
            <a:off x="9498032" y="28580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DE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9498032" y="306488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9C9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36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5" r:id="rId2"/>
    <p:sldLayoutId id="2147483772" r:id="rId3"/>
    <p:sldLayoutId id="2147483773" r:id="rId4"/>
    <p:sldLayoutId id="2147483774" r:id="rId5"/>
    <p:sldLayoutId id="2147483775" r:id="rId6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2100" b="0" i="0" kern="1200" noProof="0">
          <a:solidFill>
            <a:srgbClr val="00D318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4" name="TextBox 43"/>
          <p:cNvSpPr txBox="1"/>
          <p:nvPr/>
        </p:nvSpPr>
        <p:spPr>
          <a:xfrm>
            <a:off x="-215658" y="56343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>
            <a:off x="9140713" y="2355774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206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9140713" y="192372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211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9" name="Freeform 5"/>
          <p:cNvSpPr>
            <a:spLocks/>
          </p:cNvSpPr>
          <p:nvPr/>
        </p:nvSpPr>
        <p:spPr bwMode="auto">
          <a:xfrm>
            <a:off x="9140713" y="1491678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9140713" y="1059630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109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9140713" y="62758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234 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40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140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>
            <a:off x="9140713" y="19798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160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43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>
            <a:off x="9140713" y="278782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77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>
            <a:off x="9144000" y="3291830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9143999" y="343830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9261272" y="3438299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7" name="Freeform 5"/>
          <p:cNvSpPr>
            <a:spLocks/>
          </p:cNvSpPr>
          <p:nvPr/>
        </p:nvSpPr>
        <p:spPr bwMode="auto">
          <a:xfrm>
            <a:off x="9378544" y="3438298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9144000" y="365432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>
            <a:off x="9143999" y="3812494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0" name="Freeform 5"/>
          <p:cNvSpPr>
            <a:spLocks/>
          </p:cNvSpPr>
          <p:nvPr/>
        </p:nvSpPr>
        <p:spPr bwMode="auto">
          <a:xfrm>
            <a:off x="9261272" y="3812493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9378544" y="381249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2" name="Freeform 5"/>
          <p:cNvSpPr>
            <a:spLocks/>
          </p:cNvSpPr>
          <p:nvPr/>
        </p:nvSpPr>
        <p:spPr bwMode="auto">
          <a:xfrm>
            <a:off x="9144000" y="401436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9143999" y="416083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4" name="Freeform 5"/>
          <p:cNvSpPr>
            <a:spLocks/>
          </p:cNvSpPr>
          <p:nvPr/>
        </p:nvSpPr>
        <p:spPr bwMode="auto">
          <a:xfrm>
            <a:off x="9261272" y="4160831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5" name="Freeform 5"/>
          <p:cNvSpPr>
            <a:spLocks/>
          </p:cNvSpPr>
          <p:nvPr/>
        </p:nvSpPr>
        <p:spPr bwMode="auto">
          <a:xfrm>
            <a:off x="9378544" y="416083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6" name="TextBox 39"/>
          <p:cNvSpPr txBox="1"/>
          <p:nvPr/>
        </p:nvSpPr>
        <p:spPr>
          <a:xfrm>
            <a:off x="9143999" y="4299942"/>
            <a:ext cx="475803" cy="66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700" i="0" baseline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700" i="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9498032" y="197986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D78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>
            <a:off x="9498032" y="41151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7A2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0" name="Freeform 5"/>
          <p:cNvSpPr>
            <a:spLocks/>
          </p:cNvSpPr>
          <p:nvPr/>
        </p:nvSpPr>
        <p:spPr bwMode="auto">
          <a:xfrm>
            <a:off x="9498032" y="65980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86DB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>
            <a:off x="9498032" y="8666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51F7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9498032" y="110315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95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3" name="Freeform 5"/>
          <p:cNvSpPr>
            <a:spLocks/>
          </p:cNvSpPr>
          <p:nvPr/>
        </p:nvSpPr>
        <p:spPr bwMode="auto">
          <a:xfrm>
            <a:off x="9498032" y="130997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52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9498032" y="1537259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9498032" y="1744087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C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6" name="Freeform 5"/>
          <p:cNvSpPr>
            <a:spLocks/>
          </p:cNvSpPr>
          <p:nvPr/>
        </p:nvSpPr>
        <p:spPr bwMode="auto">
          <a:xfrm>
            <a:off x="9498032" y="19621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69D17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>
            <a:off x="9498032" y="21689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9E0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8" name="Freeform 5"/>
          <p:cNvSpPr>
            <a:spLocks/>
          </p:cNvSpPr>
          <p:nvPr/>
        </p:nvSpPr>
        <p:spPr bwMode="auto">
          <a:xfrm>
            <a:off x="9498032" y="241471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E6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9" name="Freeform 5"/>
          <p:cNvSpPr>
            <a:spLocks/>
          </p:cNvSpPr>
          <p:nvPr/>
        </p:nvSpPr>
        <p:spPr bwMode="auto">
          <a:xfrm>
            <a:off x="9498032" y="262154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AF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0" name="Freeform 5"/>
          <p:cNvSpPr>
            <a:spLocks/>
          </p:cNvSpPr>
          <p:nvPr/>
        </p:nvSpPr>
        <p:spPr bwMode="auto">
          <a:xfrm>
            <a:off x="9498032" y="28580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DE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9498032" y="306488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9C9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40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767" r:id="rId3"/>
    <p:sldLayoutId id="2147483768" r:id="rId4"/>
    <p:sldLayoutId id="2147483769" r:id="rId5"/>
    <p:sldLayoutId id="2147483770" r:id="rId6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21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9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7" name="TextBox 46"/>
          <p:cNvSpPr txBox="1"/>
          <p:nvPr/>
        </p:nvSpPr>
        <p:spPr>
          <a:xfrm>
            <a:off x="-215658" y="56343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9140713" y="2355774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206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9140713" y="192372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211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>
            <a:off x="9140713" y="1491678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>
            <a:off x="9140713" y="1059630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109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Freeform 53"/>
          <p:cNvSpPr>
            <a:spLocks/>
          </p:cNvSpPr>
          <p:nvPr/>
        </p:nvSpPr>
        <p:spPr bwMode="auto">
          <a:xfrm>
            <a:off x="9140713" y="62758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234 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40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140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9140713" y="19798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160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43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9140713" y="278782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77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7" name="Freeform 5"/>
          <p:cNvSpPr>
            <a:spLocks/>
          </p:cNvSpPr>
          <p:nvPr/>
        </p:nvSpPr>
        <p:spPr bwMode="auto">
          <a:xfrm>
            <a:off x="9144000" y="3291830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9143999" y="343830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>
            <a:off x="9261272" y="3438299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" name="Freeform 5"/>
          <p:cNvSpPr>
            <a:spLocks/>
          </p:cNvSpPr>
          <p:nvPr/>
        </p:nvSpPr>
        <p:spPr bwMode="auto">
          <a:xfrm>
            <a:off x="9378544" y="3438298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9144000" y="365432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2" name="Freeform 5"/>
          <p:cNvSpPr>
            <a:spLocks/>
          </p:cNvSpPr>
          <p:nvPr/>
        </p:nvSpPr>
        <p:spPr bwMode="auto">
          <a:xfrm>
            <a:off x="9143999" y="3812494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9261272" y="3812493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4" name="Freeform 5"/>
          <p:cNvSpPr>
            <a:spLocks/>
          </p:cNvSpPr>
          <p:nvPr/>
        </p:nvSpPr>
        <p:spPr bwMode="auto">
          <a:xfrm>
            <a:off x="9378544" y="381249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5" name="Freeform 5"/>
          <p:cNvSpPr>
            <a:spLocks/>
          </p:cNvSpPr>
          <p:nvPr/>
        </p:nvSpPr>
        <p:spPr bwMode="auto">
          <a:xfrm>
            <a:off x="9144000" y="401436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6" name="Freeform 5"/>
          <p:cNvSpPr>
            <a:spLocks/>
          </p:cNvSpPr>
          <p:nvPr/>
        </p:nvSpPr>
        <p:spPr bwMode="auto">
          <a:xfrm>
            <a:off x="9143999" y="416083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7" name="Freeform 5"/>
          <p:cNvSpPr>
            <a:spLocks/>
          </p:cNvSpPr>
          <p:nvPr/>
        </p:nvSpPr>
        <p:spPr bwMode="auto">
          <a:xfrm>
            <a:off x="9261272" y="4160831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9378544" y="416083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9" name="TextBox 39"/>
          <p:cNvSpPr txBox="1"/>
          <p:nvPr/>
        </p:nvSpPr>
        <p:spPr>
          <a:xfrm>
            <a:off x="9143999" y="4299942"/>
            <a:ext cx="475803" cy="66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700" i="0" baseline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700" i="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9498032" y="197986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D78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9498032" y="41151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7A2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0" name="Freeform 5"/>
          <p:cNvSpPr>
            <a:spLocks/>
          </p:cNvSpPr>
          <p:nvPr/>
        </p:nvSpPr>
        <p:spPr bwMode="auto">
          <a:xfrm>
            <a:off x="9498032" y="65980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86DB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>
            <a:off x="9498032" y="8666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51F7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9498032" y="110315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95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3" name="Freeform 5"/>
          <p:cNvSpPr>
            <a:spLocks/>
          </p:cNvSpPr>
          <p:nvPr/>
        </p:nvSpPr>
        <p:spPr bwMode="auto">
          <a:xfrm>
            <a:off x="9498032" y="130997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52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9498032" y="1537259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9498032" y="1744087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C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6" name="Freeform 5"/>
          <p:cNvSpPr>
            <a:spLocks/>
          </p:cNvSpPr>
          <p:nvPr/>
        </p:nvSpPr>
        <p:spPr bwMode="auto">
          <a:xfrm>
            <a:off x="9498032" y="19621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69D17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>
            <a:off x="9498032" y="21689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9E0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8" name="Freeform 5"/>
          <p:cNvSpPr>
            <a:spLocks/>
          </p:cNvSpPr>
          <p:nvPr/>
        </p:nvSpPr>
        <p:spPr bwMode="auto">
          <a:xfrm>
            <a:off x="9498032" y="241471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E6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9" name="Freeform 5"/>
          <p:cNvSpPr>
            <a:spLocks/>
          </p:cNvSpPr>
          <p:nvPr/>
        </p:nvSpPr>
        <p:spPr bwMode="auto">
          <a:xfrm>
            <a:off x="9498032" y="262154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AF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0" name="Freeform 5"/>
          <p:cNvSpPr>
            <a:spLocks/>
          </p:cNvSpPr>
          <p:nvPr/>
        </p:nvSpPr>
        <p:spPr bwMode="auto">
          <a:xfrm>
            <a:off x="9498032" y="28580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DE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9498032" y="306488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9C9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58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en-US" sz="4200" b="0" i="0" kern="1200" noProof="0" dirty="0">
          <a:solidFill>
            <a:srgbClr val="A037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7" name="TextBox 46"/>
          <p:cNvSpPr txBox="1"/>
          <p:nvPr/>
        </p:nvSpPr>
        <p:spPr>
          <a:xfrm>
            <a:off x="-215658" y="56343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9140713" y="2355774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206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9140713" y="192372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211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>
            <a:off x="9140713" y="1491678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>
            <a:off x="9140713" y="1059630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109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Freeform 53"/>
          <p:cNvSpPr>
            <a:spLocks/>
          </p:cNvSpPr>
          <p:nvPr/>
        </p:nvSpPr>
        <p:spPr bwMode="auto">
          <a:xfrm>
            <a:off x="9140713" y="62758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234 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40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140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9140713" y="19798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160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43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9140713" y="278782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77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7" name="Freeform 5"/>
          <p:cNvSpPr>
            <a:spLocks/>
          </p:cNvSpPr>
          <p:nvPr/>
        </p:nvSpPr>
        <p:spPr bwMode="auto">
          <a:xfrm>
            <a:off x="9144000" y="3291830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9143999" y="343830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>
            <a:off x="9261272" y="3438299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" name="Freeform 5"/>
          <p:cNvSpPr>
            <a:spLocks/>
          </p:cNvSpPr>
          <p:nvPr/>
        </p:nvSpPr>
        <p:spPr bwMode="auto">
          <a:xfrm>
            <a:off x="9378544" y="3438298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9144000" y="365432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2" name="Freeform 5"/>
          <p:cNvSpPr>
            <a:spLocks/>
          </p:cNvSpPr>
          <p:nvPr/>
        </p:nvSpPr>
        <p:spPr bwMode="auto">
          <a:xfrm>
            <a:off x="9143999" y="3812494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9261272" y="3812493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4" name="Freeform 5"/>
          <p:cNvSpPr>
            <a:spLocks/>
          </p:cNvSpPr>
          <p:nvPr/>
        </p:nvSpPr>
        <p:spPr bwMode="auto">
          <a:xfrm>
            <a:off x="9378544" y="381249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5" name="Freeform 5"/>
          <p:cNvSpPr>
            <a:spLocks/>
          </p:cNvSpPr>
          <p:nvPr/>
        </p:nvSpPr>
        <p:spPr bwMode="auto">
          <a:xfrm>
            <a:off x="9144000" y="401436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6" name="Freeform 5"/>
          <p:cNvSpPr>
            <a:spLocks/>
          </p:cNvSpPr>
          <p:nvPr/>
        </p:nvSpPr>
        <p:spPr bwMode="auto">
          <a:xfrm>
            <a:off x="9143999" y="416083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7" name="Freeform 5"/>
          <p:cNvSpPr>
            <a:spLocks/>
          </p:cNvSpPr>
          <p:nvPr/>
        </p:nvSpPr>
        <p:spPr bwMode="auto">
          <a:xfrm>
            <a:off x="9261272" y="4160831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9378544" y="416083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9" name="TextBox 39"/>
          <p:cNvSpPr txBox="1"/>
          <p:nvPr/>
        </p:nvSpPr>
        <p:spPr>
          <a:xfrm>
            <a:off x="9143999" y="4299942"/>
            <a:ext cx="475803" cy="66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700" i="0" baseline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700" i="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9498032" y="197986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D78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9498032" y="41151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7A2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0" name="Freeform 5"/>
          <p:cNvSpPr>
            <a:spLocks/>
          </p:cNvSpPr>
          <p:nvPr/>
        </p:nvSpPr>
        <p:spPr bwMode="auto">
          <a:xfrm>
            <a:off x="9498032" y="65980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86DB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>
            <a:off x="9498032" y="8666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51F7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9498032" y="110315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95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3" name="Freeform 5"/>
          <p:cNvSpPr>
            <a:spLocks/>
          </p:cNvSpPr>
          <p:nvPr/>
        </p:nvSpPr>
        <p:spPr bwMode="auto">
          <a:xfrm>
            <a:off x="9498032" y="130997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52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9498032" y="1537259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9498032" y="1744087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C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6" name="Freeform 5"/>
          <p:cNvSpPr>
            <a:spLocks/>
          </p:cNvSpPr>
          <p:nvPr/>
        </p:nvSpPr>
        <p:spPr bwMode="auto">
          <a:xfrm>
            <a:off x="9498032" y="19621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69D17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>
            <a:off x="9498032" y="21689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9E0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8" name="Freeform 5"/>
          <p:cNvSpPr>
            <a:spLocks/>
          </p:cNvSpPr>
          <p:nvPr/>
        </p:nvSpPr>
        <p:spPr bwMode="auto">
          <a:xfrm>
            <a:off x="9498032" y="241471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E6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9" name="Freeform 5"/>
          <p:cNvSpPr>
            <a:spLocks/>
          </p:cNvSpPr>
          <p:nvPr/>
        </p:nvSpPr>
        <p:spPr bwMode="auto">
          <a:xfrm>
            <a:off x="9498032" y="262154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AF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0" name="Freeform 5"/>
          <p:cNvSpPr>
            <a:spLocks/>
          </p:cNvSpPr>
          <p:nvPr/>
        </p:nvSpPr>
        <p:spPr bwMode="auto">
          <a:xfrm>
            <a:off x="9498032" y="28580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DE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9498032" y="306488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9C9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06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en-US" sz="4200" b="0" i="0" kern="1200" noProof="0" dirty="0">
          <a:solidFill>
            <a:schemeClr val="accent3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7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842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-215658" y="56343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>
            <a:off x="9140713" y="2355774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206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9140713" y="192372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211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>
            <a:off x="9140713" y="1491678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>
            <a:off x="9140713" y="1059630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109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5" name="Freeform 54"/>
          <p:cNvSpPr>
            <a:spLocks/>
          </p:cNvSpPr>
          <p:nvPr/>
        </p:nvSpPr>
        <p:spPr bwMode="auto">
          <a:xfrm>
            <a:off x="9140713" y="62758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234 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40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140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9140713" y="19798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160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43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7" name="Freeform 5"/>
          <p:cNvSpPr>
            <a:spLocks/>
          </p:cNvSpPr>
          <p:nvPr/>
        </p:nvSpPr>
        <p:spPr bwMode="auto">
          <a:xfrm>
            <a:off x="9140713" y="278782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77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9144000" y="3291830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>
            <a:off x="9143999" y="343830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" name="Freeform 5"/>
          <p:cNvSpPr>
            <a:spLocks/>
          </p:cNvSpPr>
          <p:nvPr/>
        </p:nvSpPr>
        <p:spPr bwMode="auto">
          <a:xfrm>
            <a:off x="9261272" y="3438299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9378544" y="3438298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" name="Freeform 5"/>
          <p:cNvSpPr>
            <a:spLocks/>
          </p:cNvSpPr>
          <p:nvPr/>
        </p:nvSpPr>
        <p:spPr bwMode="auto">
          <a:xfrm>
            <a:off x="9144000" y="365432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9143999" y="3812494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4" name="Freeform 5"/>
          <p:cNvSpPr>
            <a:spLocks/>
          </p:cNvSpPr>
          <p:nvPr/>
        </p:nvSpPr>
        <p:spPr bwMode="auto">
          <a:xfrm>
            <a:off x="9261272" y="3812493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5" name="Freeform 5"/>
          <p:cNvSpPr>
            <a:spLocks/>
          </p:cNvSpPr>
          <p:nvPr/>
        </p:nvSpPr>
        <p:spPr bwMode="auto">
          <a:xfrm>
            <a:off x="9378544" y="381249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6" name="Freeform 5"/>
          <p:cNvSpPr>
            <a:spLocks/>
          </p:cNvSpPr>
          <p:nvPr/>
        </p:nvSpPr>
        <p:spPr bwMode="auto">
          <a:xfrm>
            <a:off x="9144000" y="401436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7" name="Freeform 5"/>
          <p:cNvSpPr>
            <a:spLocks/>
          </p:cNvSpPr>
          <p:nvPr/>
        </p:nvSpPr>
        <p:spPr bwMode="auto">
          <a:xfrm>
            <a:off x="9143999" y="416083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9261272" y="4160831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>
            <a:off x="9378544" y="416083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0" name="TextBox 39"/>
          <p:cNvSpPr txBox="1"/>
          <p:nvPr/>
        </p:nvSpPr>
        <p:spPr>
          <a:xfrm>
            <a:off x="9143999" y="4299942"/>
            <a:ext cx="475803" cy="66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700" i="0" baseline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700" i="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9498032" y="197986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D78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9498032" y="41151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7A2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>
            <a:off x="9498032" y="65980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86DB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2" name="Freeform 5"/>
          <p:cNvSpPr>
            <a:spLocks/>
          </p:cNvSpPr>
          <p:nvPr/>
        </p:nvSpPr>
        <p:spPr bwMode="auto">
          <a:xfrm>
            <a:off x="9498032" y="8666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51F7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3" name="Freeform 72"/>
          <p:cNvSpPr>
            <a:spLocks/>
          </p:cNvSpPr>
          <p:nvPr/>
        </p:nvSpPr>
        <p:spPr bwMode="auto">
          <a:xfrm>
            <a:off x="9498032" y="110315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95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9498032" y="130997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52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9498032" y="1537259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6" name="Freeform 5"/>
          <p:cNvSpPr>
            <a:spLocks/>
          </p:cNvSpPr>
          <p:nvPr/>
        </p:nvSpPr>
        <p:spPr bwMode="auto">
          <a:xfrm>
            <a:off x="9498032" y="1744087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C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>
            <a:off x="9498032" y="19621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69D17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8" name="Freeform 5"/>
          <p:cNvSpPr>
            <a:spLocks/>
          </p:cNvSpPr>
          <p:nvPr/>
        </p:nvSpPr>
        <p:spPr bwMode="auto">
          <a:xfrm>
            <a:off x="9498032" y="21689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9E0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9" name="Freeform 5"/>
          <p:cNvSpPr>
            <a:spLocks/>
          </p:cNvSpPr>
          <p:nvPr/>
        </p:nvSpPr>
        <p:spPr bwMode="auto">
          <a:xfrm>
            <a:off x="9498032" y="241471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E6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0" name="Freeform 5"/>
          <p:cNvSpPr>
            <a:spLocks/>
          </p:cNvSpPr>
          <p:nvPr/>
        </p:nvSpPr>
        <p:spPr bwMode="auto">
          <a:xfrm>
            <a:off x="9498032" y="262154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AF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9498032" y="28580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DE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2" name="Freeform 5"/>
          <p:cNvSpPr>
            <a:spLocks/>
          </p:cNvSpPr>
          <p:nvPr/>
        </p:nvSpPr>
        <p:spPr bwMode="auto">
          <a:xfrm>
            <a:off x="9498032" y="306488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9C9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03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en-US" sz="4200" b="0" i="0" kern="1200" noProof="0" dirty="0">
          <a:solidFill>
            <a:schemeClr val="accent5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7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842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-215658" y="56343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>
            <a:off x="9140713" y="2355774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206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9140713" y="192372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211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>
            <a:off x="9140713" y="1491678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>
            <a:off x="9140713" y="1059630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109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5" name="Freeform 54"/>
          <p:cNvSpPr>
            <a:spLocks/>
          </p:cNvSpPr>
          <p:nvPr/>
        </p:nvSpPr>
        <p:spPr bwMode="auto">
          <a:xfrm>
            <a:off x="9140713" y="62758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234 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40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140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9140713" y="19798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160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43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7" name="Freeform 5"/>
          <p:cNvSpPr>
            <a:spLocks/>
          </p:cNvSpPr>
          <p:nvPr/>
        </p:nvSpPr>
        <p:spPr bwMode="auto">
          <a:xfrm>
            <a:off x="9140713" y="278782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77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9144000" y="3291830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>
            <a:off x="9143999" y="343830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" name="Freeform 5"/>
          <p:cNvSpPr>
            <a:spLocks/>
          </p:cNvSpPr>
          <p:nvPr/>
        </p:nvSpPr>
        <p:spPr bwMode="auto">
          <a:xfrm>
            <a:off x="9261272" y="3438299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9378544" y="3438298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" name="Freeform 5"/>
          <p:cNvSpPr>
            <a:spLocks/>
          </p:cNvSpPr>
          <p:nvPr/>
        </p:nvSpPr>
        <p:spPr bwMode="auto">
          <a:xfrm>
            <a:off x="9144000" y="365432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9143999" y="3812494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4" name="Freeform 5"/>
          <p:cNvSpPr>
            <a:spLocks/>
          </p:cNvSpPr>
          <p:nvPr/>
        </p:nvSpPr>
        <p:spPr bwMode="auto">
          <a:xfrm>
            <a:off x="9261272" y="3812493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5" name="Freeform 5"/>
          <p:cNvSpPr>
            <a:spLocks/>
          </p:cNvSpPr>
          <p:nvPr/>
        </p:nvSpPr>
        <p:spPr bwMode="auto">
          <a:xfrm>
            <a:off x="9378544" y="381249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6" name="Freeform 5"/>
          <p:cNvSpPr>
            <a:spLocks/>
          </p:cNvSpPr>
          <p:nvPr/>
        </p:nvSpPr>
        <p:spPr bwMode="auto">
          <a:xfrm>
            <a:off x="9144000" y="401436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7" name="Freeform 5"/>
          <p:cNvSpPr>
            <a:spLocks/>
          </p:cNvSpPr>
          <p:nvPr/>
        </p:nvSpPr>
        <p:spPr bwMode="auto">
          <a:xfrm>
            <a:off x="9143999" y="416083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9261272" y="4160831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>
            <a:off x="9378544" y="416083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0" name="TextBox 39"/>
          <p:cNvSpPr txBox="1"/>
          <p:nvPr/>
        </p:nvSpPr>
        <p:spPr>
          <a:xfrm>
            <a:off x="9143999" y="4299942"/>
            <a:ext cx="475803" cy="66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700" i="0" baseline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700" i="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9498032" y="197986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D78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9498032" y="41151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7A2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>
            <a:off x="9498032" y="65980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86DB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2" name="Freeform 5"/>
          <p:cNvSpPr>
            <a:spLocks/>
          </p:cNvSpPr>
          <p:nvPr/>
        </p:nvSpPr>
        <p:spPr bwMode="auto">
          <a:xfrm>
            <a:off x="9498032" y="8666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51F7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3" name="Freeform 72"/>
          <p:cNvSpPr>
            <a:spLocks/>
          </p:cNvSpPr>
          <p:nvPr/>
        </p:nvSpPr>
        <p:spPr bwMode="auto">
          <a:xfrm>
            <a:off x="9498032" y="110315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95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9498032" y="130997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52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9498032" y="1537259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6" name="Freeform 5"/>
          <p:cNvSpPr>
            <a:spLocks/>
          </p:cNvSpPr>
          <p:nvPr/>
        </p:nvSpPr>
        <p:spPr bwMode="auto">
          <a:xfrm>
            <a:off x="9498032" y="1744087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C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>
            <a:off x="9498032" y="19621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69D17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8" name="Freeform 5"/>
          <p:cNvSpPr>
            <a:spLocks/>
          </p:cNvSpPr>
          <p:nvPr/>
        </p:nvSpPr>
        <p:spPr bwMode="auto">
          <a:xfrm>
            <a:off x="9498032" y="21689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9E0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9" name="Freeform 5"/>
          <p:cNvSpPr>
            <a:spLocks/>
          </p:cNvSpPr>
          <p:nvPr/>
        </p:nvSpPr>
        <p:spPr bwMode="auto">
          <a:xfrm>
            <a:off x="9498032" y="241471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E6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0" name="Freeform 5"/>
          <p:cNvSpPr>
            <a:spLocks/>
          </p:cNvSpPr>
          <p:nvPr/>
        </p:nvSpPr>
        <p:spPr bwMode="auto">
          <a:xfrm>
            <a:off x="9498032" y="262154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AF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9498032" y="28580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DE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2" name="Freeform 5"/>
          <p:cNvSpPr>
            <a:spLocks/>
          </p:cNvSpPr>
          <p:nvPr/>
        </p:nvSpPr>
        <p:spPr bwMode="auto">
          <a:xfrm>
            <a:off x="9498032" y="306488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9C9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04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en-US" sz="4200" b="0" i="0" kern="1200" noProof="0" dirty="0">
          <a:solidFill>
            <a:schemeClr val="accent6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4" name="TextBox 43"/>
          <p:cNvSpPr txBox="1"/>
          <p:nvPr/>
        </p:nvSpPr>
        <p:spPr>
          <a:xfrm>
            <a:off x="-215658" y="56343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>
            <a:off x="9140713" y="2355774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206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9140713" y="192372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211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9" name="Freeform 5"/>
          <p:cNvSpPr>
            <a:spLocks/>
          </p:cNvSpPr>
          <p:nvPr/>
        </p:nvSpPr>
        <p:spPr bwMode="auto">
          <a:xfrm>
            <a:off x="9140713" y="1491678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9140713" y="1059630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109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9140713" y="62758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234 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40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140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>
            <a:off x="9140713" y="19798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160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43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>
            <a:off x="9140713" y="278782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77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>
            <a:off x="9144000" y="3291830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9143999" y="343830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9261272" y="3438299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7" name="Freeform 5"/>
          <p:cNvSpPr>
            <a:spLocks/>
          </p:cNvSpPr>
          <p:nvPr/>
        </p:nvSpPr>
        <p:spPr bwMode="auto">
          <a:xfrm>
            <a:off x="9378544" y="3438298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9144000" y="365432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>
            <a:off x="9143999" y="3812494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0" name="Freeform 5"/>
          <p:cNvSpPr>
            <a:spLocks/>
          </p:cNvSpPr>
          <p:nvPr/>
        </p:nvSpPr>
        <p:spPr bwMode="auto">
          <a:xfrm>
            <a:off x="9261272" y="3812493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9378544" y="381249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2" name="Freeform 5"/>
          <p:cNvSpPr>
            <a:spLocks/>
          </p:cNvSpPr>
          <p:nvPr/>
        </p:nvSpPr>
        <p:spPr bwMode="auto">
          <a:xfrm>
            <a:off x="9144000" y="401436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9143999" y="416083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4" name="Freeform 5"/>
          <p:cNvSpPr>
            <a:spLocks/>
          </p:cNvSpPr>
          <p:nvPr/>
        </p:nvSpPr>
        <p:spPr bwMode="auto">
          <a:xfrm>
            <a:off x="9261272" y="4160831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5" name="Freeform 5"/>
          <p:cNvSpPr>
            <a:spLocks/>
          </p:cNvSpPr>
          <p:nvPr/>
        </p:nvSpPr>
        <p:spPr bwMode="auto">
          <a:xfrm>
            <a:off x="9378544" y="416083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6" name="TextBox 39"/>
          <p:cNvSpPr txBox="1"/>
          <p:nvPr/>
        </p:nvSpPr>
        <p:spPr>
          <a:xfrm>
            <a:off x="9143999" y="4299942"/>
            <a:ext cx="475803" cy="66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700" i="0" baseline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700" i="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9498032" y="197986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D78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>
            <a:off x="9498032" y="41151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7A2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0" name="Freeform 5"/>
          <p:cNvSpPr>
            <a:spLocks/>
          </p:cNvSpPr>
          <p:nvPr/>
        </p:nvSpPr>
        <p:spPr bwMode="auto">
          <a:xfrm>
            <a:off x="9498032" y="65980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86DB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>
            <a:off x="9498032" y="8666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51F7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9498032" y="110315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95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3" name="Freeform 5"/>
          <p:cNvSpPr>
            <a:spLocks/>
          </p:cNvSpPr>
          <p:nvPr/>
        </p:nvSpPr>
        <p:spPr bwMode="auto">
          <a:xfrm>
            <a:off x="9498032" y="130997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52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9498032" y="1537259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9498032" y="1744087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C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6" name="Freeform 5"/>
          <p:cNvSpPr>
            <a:spLocks/>
          </p:cNvSpPr>
          <p:nvPr/>
        </p:nvSpPr>
        <p:spPr bwMode="auto">
          <a:xfrm>
            <a:off x="9498032" y="19621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69D17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>
            <a:off x="9498032" y="21689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9E0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8" name="Freeform 5"/>
          <p:cNvSpPr>
            <a:spLocks/>
          </p:cNvSpPr>
          <p:nvPr/>
        </p:nvSpPr>
        <p:spPr bwMode="auto">
          <a:xfrm>
            <a:off x="9498032" y="241471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E6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9" name="Freeform 5"/>
          <p:cNvSpPr>
            <a:spLocks/>
          </p:cNvSpPr>
          <p:nvPr/>
        </p:nvSpPr>
        <p:spPr bwMode="auto">
          <a:xfrm>
            <a:off x="9498032" y="262154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AF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0" name="Freeform 5"/>
          <p:cNvSpPr>
            <a:spLocks/>
          </p:cNvSpPr>
          <p:nvPr/>
        </p:nvSpPr>
        <p:spPr bwMode="auto">
          <a:xfrm>
            <a:off x="9498032" y="28580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DE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9498032" y="306488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9C9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37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US" sz="4200" b="0" i="0" kern="1200" noProof="0" dirty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4" name="TextBox 43"/>
          <p:cNvSpPr txBox="1"/>
          <p:nvPr/>
        </p:nvSpPr>
        <p:spPr>
          <a:xfrm>
            <a:off x="-215658" y="56343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>
            <a:off x="9140713" y="2355774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206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9140713" y="192372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211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9" name="Freeform 5"/>
          <p:cNvSpPr>
            <a:spLocks/>
          </p:cNvSpPr>
          <p:nvPr/>
        </p:nvSpPr>
        <p:spPr bwMode="auto">
          <a:xfrm>
            <a:off x="9140713" y="1491678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9140713" y="1059630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109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9140713" y="62758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234 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40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140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>
            <a:off x="9140713" y="19798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160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43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>
            <a:off x="9140713" y="278782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77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>
            <a:off x="9144000" y="3291830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9143999" y="343830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9261272" y="3438299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7" name="Freeform 5"/>
          <p:cNvSpPr>
            <a:spLocks/>
          </p:cNvSpPr>
          <p:nvPr/>
        </p:nvSpPr>
        <p:spPr bwMode="auto">
          <a:xfrm>
            <a:off x="9378544" y="3438298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9144000" y="365432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>
            <a:off x="9143999" y="3812494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0" name="Freeform 5"/>
          <p:cNvSpPr>
            <a:spLocks/>
          </p:cNvSpPr>
          <p:nvPr/>
        </p:nvSpPr>
        <p:spPr bwMode="auto">
          <a:xfrm>
            <a:off x="9261272" y="3812493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9378544" y="381249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2" name="Freeform 5"/>
          <p:cNvSpPr>
            <a:spLocks/>
          </p:cNvSpPr>
          <p:nvPr/>
        </p:nvSpPr>
        <p:spPr bwMode="auto">
          <a:xfrm>
            <a:off x="9144000" y="401436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9143999" y="416083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4" name="Freeform 5"/>
          <p:cNvSpPr>
            <a:spLocks/>
          </p:cNvSpPr>
          <p:nvPr/>
        </p:nvSpPr>
        <p:spPr bwMode="auto">
          <a:xfrm>
            <a:off x="9261272" y="4160831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5" name="Freeform 5"/>
          <p:cNvSpPr>
            <a:spLocks/>
          </p:cNvSpPr>
          <p:nvPr/>
        </p:nvSpPr>
        <p:spPr bwMode="auto">
          <a:xfrm>
            <a:off x="9378544" y="416083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6" name="TextBox 39"/>
          <p:cNvSpPr txBox="1"/>
          <p:nvPr/>
        </p:nvSpPr>
        <p:spPr>
          <a:xfrm>
            <a:off x="9143999" y="4299942"/>
            <a:ext cx="475803" cy="66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700" i="0" baseline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700" i="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9498032" y="197986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D78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>
            <a:off x="9498032" y="41151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7A2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0" name="Freeform 5"/>
          <p:cNvSpPr>
            <a:spLocks/>
          </p:cNvSpPr>
          <p:nvPr/>
        </p:nvSpPr>
        <p:spPr bwMode="auto">
          <a:xfrm>
            <a:off x="9498032" y="65980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86DB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>
            <a:off x="9498032" y="8666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51F7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9498032" y="110315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95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3" name="Freeform 5"/>
          <p:cNvSpPr>
            <a:spLocks/>
          </p:cNvSpPr>
          <p:nvPr/>
        </p:nvSpPr>
        <p:spPr bwMode="auto">
          <a:xfrm>
            <a:off x="9498032" y="130997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52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9498032" y="1537259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9498032" y="1744087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C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6" name="Freeform 5"/>
          <p:cNvSpPr>
            <a:spLocks/>
          </p:cNvSpPr>
          <p:nvPr/>
        </p:nvSpPr>
        <p:spPr bwMode="auto">
          <a:xfrm>
            <a:off x="9498032" y="19621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69D17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>
            <a:off x="9498032" y="21689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9E0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8" name="Freeform 5"/>
          <p:cNvSpPr>
            <a:spLocks/>
          </p:cNvSpPr>
          <p:nvPr/>
        </p:nvSpPr>
        <p:spPr bwMode="auto">
          <a:xfrm>
            <a:off x="9498032" y="241471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E6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9" name="Freeform 5"/>
          <p:cNvSpPr>
            <a:spLocks/>
          </p:cNvSpPr>
          <p:nvPr/>
        </p:nvSpPr>
        <p:spPr bwMode="auto">
          <a:xfrm>
            <a:off x="9498032" y="262154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AF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0" name="Freeform 5"/>
          <p:cNvSpPr>
            <a:spLocks/>
          </p:cNvSpPr>
          <p:nvPr/>
        </p:nvSpPr>
        <p:spPr bwMode="auto">
          <a:xfrm>
            <a:off x="9498032" y="28580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DE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9498032" y="306488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9C9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2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US" sz="4200" b="0" i="0" kern="1200" noProof="0" dirty="0">
          <a:solidFill>
            <a:schemeClr val="accent3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4" name="TextBox 43"/>
          <p:cNvSpPr txBox="1"/>
          <p:nvPr/>
        </p:nvSpPr>
        <p:spPr>
          <a:xfrm>
            <a:off x="-215658" y="56343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>
            <a:off x="9140713" y="2355774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206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9140713" y="192372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211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9" name="Freeform 5"/>
          <p:cNvSpPr>
            <a:spLocks/>
          </p:cNvSpPr>
          <p:nvPr/>
        </p:nvSpPr>
        <p:spPr bwMode="auto">
          <a:xfrm>
            <a:off x="9140713" y="1491678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9140713" y="1059630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109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9140713" y="62758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234 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40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140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>
            <a:off x="9140713" y="19798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160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43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>
            <a:off x="9140713" y="278782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77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>
            <a:off x="9144000" y="3291830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9143999" y="343830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9261272" y="3438299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7" name="Freeform 5"/>
          <p:cNvSpPr>
            <a:spLocks/>
          </p:cNvSpPr>
          <p:nvPr/>
        </p:nvSpPr>
        <p:spPr bwMode="auto">
          <a:xfrm>
            <a:off x="9378544" y="3438298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9144000" y="365432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>
            <a:off x="9143999" y="3812494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0" name="Freeform 5"/>
          <p:cNvSpPr>
            <a:spLocks/>
          </p:cNvSpPr>
          <p:nvPr/>
        </p:nvSpPr>
        <p:spPr bwMode="auto">
          <a:xfrm>
            <a:off x="9261272" y="3812493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9378544" y="381249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2" name="Freeform 5"/>
          <p:cNvSpPr>
            <a:spLocks/>
          </p:cNvSpPr>
          <p:nvPr/>
        </p:nvSpPr>
        <p:spPr bwMode="auto">
          <a:xfrm>
            <a:off x="9144000" y="401436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9143999" y="416083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4" name="Freeform 5"/>
          <p:cNvSpPr>
            <a:spLocks/>
          </p:cNvSpPr>
          <p:nvPr/>
        </p:nvSpPr>
        <p:spPr bwMode="auto">
          <a:xfrm>
            <a:off x="9261272" y="4160831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5" name="Freeform 5"/>
          <p:cNvSpPr>
            <a:spLocks/>
          </p:cNvSpPr>
          <p:nvPr/>
        </p:nvSpPr>
        <p:spPr bwMode="auto">
          <a:xfrm>
            <a:off x="9378544" y="416083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6" name="TextBox 39"/>
          <p:cNvSpPr txBox="1"/>
          <p:nvPr/>
        </p:nvSpPr>
        <p:spPr>
          <a:xfrm>
            <a:off x="9143999" y="4299942"/>
            <a:ext cx="475803" cy="66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700" i="0" baseline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700" i="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9498032" y="197986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D78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>
            <a:off x="9498032" y="41151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7A2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0" name="Freeform 5"/>
          <p:cNvSpPr>
            <a:spLocks/>
          </p:cNvSpPr>
          <p:nvPr/>
        </p:nvSpPr>
        <p:spPr bwMode="auto">
          <a:xfrm>
            <a:off x="9498032" y="65980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86DB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>
            <a:off x="9498032" y="8666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51F7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9498032" y="110315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95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3" name="Freeform 5"/>
          <p:cNvSpPr>
            <a:spLocks/>
          </p:cNvSpPr>
          <p:nvPr/>
        </p:nvSpPr>
        <p:spPr bwMode="auto">
          <a:xfrm>
            <a:off x="9498032" y="130997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52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9498032" y="1537259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9498032" y="1744087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C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6" name="Freeform 5"/>
          <p:cNvSpPr>
            <a:spLocks/>
          </p:cNvSpPr>
          <p:nvPr/>
        </p:nvSpPr>
        <p:spPr bwMode="auto">
          <a:xfrm>
            <a:off x="9498032" y="19621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69D17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>
            <a:off x="9498032" y="21689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9E0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8" name="Freeform 5"/>
          <p:cNvSpPr>
            <a:spLocks/>
          </p:cNvSpPr>
          <p:nvPr/>
        </p:nvSpPr>
        <p:spPr bwMode="auto">
          <a:xfrm>
            <a:off x="9498032" y="241471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E6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9" name="Freeform 5"/>
          <p:cNvSpPr>
            <a:spLocks/>
          </p:cNvSpPr>
          <p:nvPr/>
        </p:nvSpPr>
        <p:spPr bwMode="auto">
          <a:xfrm>
            <a:off x="9498032" y="262154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AF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0" name="Freeform 5"/>
          <p:cNvSpPr>
            <a:spLocks/>
          </p:cNvSpPr>
          <p:nvPr/>
        </p:nvSpPr>
        <p:spPr bwMode="auto">
          <a:xfrm>
            <a:off x="9498032" y="28580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DE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9498032" y="306488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9C9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63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D318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4" name="TextBox 43"/>
          <p:cNvSpPr txBox="1"/>
          <p:nvPr/>
        </p:nvSpPr>
        <p:spPr>
          <a:xfrm>
            <a:off x="-215658" y="56343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>
            <a:off x="9140713" y="2355774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206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9140713" y="192372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211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24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9" name="Freeform 5"/>
          <p:cNvSpPr>
            <a:spLocks/>
          </p:cNvSpPr>
          <p:nvPr/>
        </p:nvSpPr>
        <p:spPr bwMode="auto">
          <a:xfrm>
            <a:off x="9140713" y="1491678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7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9140713" y="1059630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109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9140713" y="62758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234 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40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140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>
            <a:off x="9140713" y="197986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160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43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255</a:t>
            </a:r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>
            <a:off x="9140713" y="2787822"/>
            <a:ext cx="327831" cy="432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 77</a:t>
            </a:r>
            <a:r>
              <a:rPr lang="en-US" sz="70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>
            <a:off x="9144000" y="3291830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9143999" y="343830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9261272" y="3438299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7" name="Freeform 5"/>
          <p:cNvSpPr>
            <a:spLocks/>
          </p:cNvSpPr>
          <p:nvPr/>
        </p:nvSpPr>
        <p:spPr bwMode="auto">
          <a:xfrm>
            <a:off x="9378544" y="3438298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9144000" y="365432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>
            <a:off x="9143999" y="3812494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0" name="Freeform 5"/>
          <p:cNvSpPr>
            <a:spLocks/>
          </p:cNvSpPr>
          <p:nvPr/>
        </p:nvSpPr>
        <p:spPr bwMode="auto">
          <a:xfrm>
            <a:off x="9261272" y="3812493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9378544" y="381249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2" name="Freeform 5"/>
          <p:cNvSpPr>
            <a:spLocks/>
          </p:cNvSpPr>
          <p:nvPr/>
        </p:nvSpPr>
        <p:spPr bwMode="auto">
          <a:xfrm>
            <a:off x="9144000" y="4014362"/>
            <a:ext cx="324544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9143999" y="4160832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4" name="Freeform 5"/>
          <p:cNvSpPr>
            <a:spLocks/>
          </p:cNvSpPr>
          <p:nvPr/>
        </p:nvSpPr>
        <p:spPr bwMode="auto">
          <a:xfrm>
            <a:off x="9261272" y="4160831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5" name="Freeform 5"/>
          <p:cNvSpPr>
            <a:spLocks/>
          </p:cNvSpPr>
          <p:nvPr/>
        </p:nvSpPr>
        <p:spPr bwMode="auto">
          <a:xfrm>
            <a:off x="9378544" y="4160830"/>
            <a:ext cx="90000" cy="108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6" name="TextBox 39"/>
          <p:cNvSpPr txBox="1"/>
          <p:nvPr/>
        </p:nvSpPr>
        <p:spPr>
          <a:xfrm>
            <a:off x="9143999" y="4299942"/>
            <a:ext cx="475803" cy="66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700" i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700" i="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700" i="0" baseline="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700" i="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9498032" y="197986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D78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>
            <a:off x="9498032" y="41151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7A2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0" name="Freeform 5"/>
          <p:cNvSpPr>
            <a:spLocks/>
          </p:cNvSpPr>
          <p:nvPr/>
        </p:nvSpPr>
        <p:spPr bwMode="auto">
          <a:xfrm>
            <a:off x="9498032" y="65980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86DB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>
            <a:off x="9498032" y="8666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B51F7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9498032" y="110315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95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3" name="Freeform 5"/>
          <p:cNvSpPr>
            <a:spLocks/>
          </p:cNvSpPr>
          <p:nvPr/>
        </p:nvSpPr>
        <p:spPr bwMode="auto">
          <a:xfrm>
            <a:off x="9498032" y="130997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52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9498032" y="1537259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9498032" y="1744087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CCC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6" name="Freeform 5"/>
          <p:cNvSpPr>
            <a:spLocks/>
          </p:cNvSpPr>
          <p:nvPr/>
        </p:nvSpPr>
        <p:spPr bwMode="auto">
          <a:xfrm>
            <a:off x="9498032" y="196213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69D17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>
            <a:off x="9498032" y="21689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9E0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8" name="Freeform 5"/>
          <p:cNvSpPr>
            <a:spLocks/>
          </p:cNvSpPr>
          <p:nvPr/>
        </p:nvSpPr>
        <p:spPr bwMode="auto">
          <a:xfrm>
            <a:off x="9498032" y="2414714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E6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79" name="Freeform 5"/>
          <p:cNvSpPr>
            <a:spLocks/>
          </p:cNvSpPr>
          <p:nvPr/>
        </p:nvSpPr>
        <p:spPr bwMode="auto">
          <a:xfrm>
            <a:off x="9498032" y="2621542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AF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0" name="Freeform 5"/>
          <p:cNvSpPr>
            <a:spLocks/>
          </p:cNvSpPr>
          <p:nvPr/>
        </p:nvSpPr>
        <p:spPr bwMode="auto">
          <a:xfrm>
            <a:off x="9498032" y="2858060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DEDE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9498032" y="3064888"/>
            <a:ext cx="108000" cy="144000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9C9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4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oleObject" Target="file:///D:\Oi\REVENUE_ASSURANCE\RAID_7\20160504\stc_sisraf.xlsx!Plan1!%5bstc_sisraf.xlsx%5dPlan1%20Gr&#225;fico%201" TargetMode="Externa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file:///D:\Oi\REVENUE_ASSURANCE\RAID_7\20160504\GRAFICOS.xlsx!Plan2!L1C1:L19C10" TargetMode="External"/><Relationship Id="rId7" Type="http://schemas.openxmlformats.org/officeDocument/2006/relationships/oleObject" Target="file:///D:\Oi\REVENUE_ASSURANCE\COBERTURA_RA\PAINEL_COBERTURA.xlsx!DIN_VISAO_RAID!%5bPAINEL_COBERTURA.xlsx%5dDIN_VISAO_RAID%20Gr&#225;fico%202" TargetMode="Externa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file:///D:\Oi\REVENUE_ASSURANCE\RAID_7\20160504\GRAFICOS.xlsx!Plan2!L18C11:L21C14" TargetMode="External"/><Relationship Id="rId4" Type="http://schemas.openxmlformats.org/officeDocument/2006/relationships/image" Target="../media/image10.emf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file:///D:\Oi\REVENUE_ASSURANCE\RAID_7\20160504\GRAFICOS.xlsx!Plan1!%5bGRAFICOS.xlsx%5dPlan1%20Gr&#225;fico%201" TargetMode="External"/><Relationship Id="rId7" Type="http://schemas.openxmlformats.org/officeDocument/2006/relationships/oleObject" Target="file:///D:\Oi\REVENUE_ASSURANCE\RAID_7\20160504\GRAFICOS.xlsx!Plan1!%5bGRAFICOS.xlsx%5dPlan1%20Gr&#225;fico%203" TargetMode="Externa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5" Type="http://schemas.openxmlformats.org/officeDocument/2006/relationships/oleObject" Target="file:///D:\Oi\REVENUE_ASSURANCE\RAID_7\20160504\GRAFICOS.xlsx!Plan1!%5bGRAFICOS.xlsx%5dPlan1%20Gr&#225;fico%202" TargetMode="External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file:///D:\Oi\REVENUE_ASSURANCE\RAID_7\20160504\GRAFICOS.xlsx!Plan1!%5bGRAFICOS.xlsx%5dPlan1%20Gr&#225;fico%20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i\REVENUE_ASSURANCE\RAID_7\20160504\FUP_RAID.xlsx!Plan1!L2C2:L24C14" TargetMode="Externa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RAID</a:t>
            </a:r>
            <a:br>
              <a:rPr lang="pt-BR" dirty="0" smtClean="0"/>
            </a:br>
            <a:r>
              <a:rPr lang="pt-BR" dirty="0" err="1" smtClean="0"/>
              <a:t>rsE</a:t>
            </a:r>
            <a:endParaRPr lang="pt-BR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468313" y="3003798"/>
            <a:ext cx="6084888" cy="1217687"/>
          </a:xfrm>
          <a:prstGeom prst="rect">
            <a:avLst/>
          </a:prstGeom>
        </p:spPr>
        <p:txBody>
          <a:bodyPr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  <a:tabLst/>
              <a:defRPr lang="es-ES_tradnl" sz="1400" kern="1200" smtClean="0">
                <a:solidFill>
                  <a:srgbClr val="000000"/>
                </a:solidFill>
                <a:latin typeface="Simplon BP Regular"/>
                <a:ea typeface="ＭＳ Ｐゴシック" charset="0"/>
                <a:cs typeface="Simplon BP Regular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  <a:tabLst>
                <a:tab pos="365125" algn="l"/>
              </a:tabLst>
              <a:defRPr lang="es-ES_tradnl" sz="1400" kern="1200" smtClean="0">
                <a:solidFill>
                  <a:srgbClr val="000000"/>
                </a:solidFill>
                <a:latin typeface="Simplon BP Regular"/>
                <a:ea typeface="ＭＳ Ｐゴシック" charset="0"/>
                <a:cs typeface="Simplon BP Regular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  <a:tabLst>
                <a:tab pos="541338" algn="l"/>
              </a:tabLst>
              <a:defRPr lang="es-ES_tradnl" sz="1400" kern="1200" smtClean="0">
                <a:solidFill>
                  <a:srgbClr val="000000"/>
                </a:solidFill>
                <a:latin typeface="Simplon BP Regular"/>
                <a:ea typeface="ＭＳ Ｐゴシック" charset="0"/>
                <a:cs typeface="Simplon BP Regular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  <a:tabLst>
                <a:tab pos="717550" algn="l"/>
              </a:tabLst>
              <a:defRPr lang="es-ES_tradnl" sz="1400" kern="1200" smtClean="0">
                <a:solidFill>
                  <a:srgbClr val="000000"/>
                </a:solidFill>
                <a:latin typeface="Simplon BP Regular"/>
                <a:ea typeface="ＭＳ Ｐゴシック" charset="0"/>
                <a:cs typeface="Simplon BP Regular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  <a:tabLst>
                <a:tab pos="893763" algn="l"/>
              </a:tabLst>
              <a:defRPr lang="pt-BR" sz="1400" kern="1200" smtClean="0">
                <a:solidFill>
                  <a:srgbClr val="000000"/>
                </a:solidFill>
                <a:latin typeface="Simplon BP Regular"/>
                <a:ea typeface="ＭＳ Ｐゴシック" charset="0"/>
                <a:cs typeface="Simplon BP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pt-BR" sz="1200" dirty="0" smtClean="0">
                <a:solidFill>
                  <a:srgbClr val="4D4D4D"/>
                </a:solidFill>
                <a:latin typeface="Simplon Oi Headline" pitchFamily="2" charset="0"/>
              </a:rPr>
              <a:t>Relatório de Status Executivo</a:t>
            </a:r>
          </a:p>
          <a:p>
            <a:pPr marL="0" indent="0">
              <a:buNone/>
            </a:pPr>
            <a:r>
              <a:rPr lang="pt-BR" sz="1200" dirty="0" smtClean="0">
                <a:solidFill>
                  <a:srgbClr val="4D4D4D"/>
                </a:solidFill>
                <a:latin typeface="Simplon Oi Headline" pitchFamily="2" charset="0"/>
              </a:rPr>
              <a:t>Período reporte: </a:t>
            </a:r>
            <a:r>
              <a:rPr lang="pt-BR" sz="1200" dirty="0" smtClean="0">
                <a:solidFill>
                  <a:srgbClr val="4D4D4D"/>
                </a:solidFill>
                <a:latin typeface="Simplon Oi Headline" pitchFamily="2" charset="0"/>
              </a:rPr>
              <a:t>20/05/2016 </a:t>
            </a:r>
            <a:r>
              <a:rPr lang="pt-BR" sz="1200" dirty="0" smtClean="0">
                <a:solidFill>
                  <a:srgbClr val="4D4D4D"/>
                </a:solidFill>
                <a:latin typeface="Simplon Oi Headline" pitchFamily="2" charset="0"/>
              </a:rPr>
              <a:t>a </a:t>
            </a:r>
            <a:r>
              <a:rPr lang="pt-BR" sz="1200" dirty="0" smtClean="0">
                <a:solidFill>
                  <a:srgbClr val="4D4D4D"/>
                </a:solidFill>
                <a:latin typeface="Simplon Oi Headline" pitchFamily="2" charset="0"/>
              </a:rPr>
              <a:t>26/07/16</a:t>
            </a:r>
            <a:endParaRPr lang="pt-BR" sz="1200" dirty="0">
              <a:solidFill>
                <a:srgbClr val="4D4D4D"/>
              </a:solidFill>
              <a:latin typeface="Simplon Oi Headline" pitchFamily="2" charset="0"/>
            </a:endParaRPr>
          </a:p>
          <a:p>
            <a:pPr marL="0" indent="0">
              <a:buFont typeface="Wingdings" charset="2"/>
              <a:buNone/>
            </a:pPr>
            <a:endParaRPr lang="pt-BR" sz="1200" dirty="0">
              <a:solidFill>
                <a:srgbClr val="4D4D4D"/>
              </a:solidFill>
              <a:latin typeface="Simplon Oi Head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ágono 12"/>
          <p:cNvSpPr/>
          <p:nvPr/>
        </p:nvSpPr>
        <p:spPr>
          <a:xfrm rot="10800000">
            <a:off x="2413922" y="701747"/>
            <a:ext cx="308344" cy="4359352"/>
          </a:xfrm>
          <a:prstGeom prst="homePlate">
            <a:avLst>
              <a:gd name="adj" fmla="val 9827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sp>
        <p:nvSpPr>
          <p:cNvPr id="23" name="Title 22"/>
          <p:cNvSpPr txBox="1">
            <a:spLocks/>
          </p:cNvSpPr>
          <p:nvPr/>
        </p:nvSpPr>
        <p:spPr>
          <a:xfrm>
            <a:off x="218604" y="184225"/>
            <a:ext cx="8661137" cy="4317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42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Correções </a:t>
            </a:r>
            <a:r>
              <a:rPr lang="pt-BR" sz="4200" i="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stc</a:t>
            </a:r>
            <a:r>
              <a:rPr lang="pt-BR" sz="42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 x </a:t>
            </a:r>
            <a:r>
              <a:rPr lang="pt-BR" sz="4200" i="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sisraf</a:t>
            </a:r>
            <a:endParaRPr lang="en-US" sz="4200" i="0" dirty="0">
              <a:solidFill>
                <a:srgbClr val="A02BFF"/>
              </a:solidFill>
              <a:latin typeface="Simplon Oi Headline"/>
              <a:cs typeface="Simplon Oi Headline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943558"/>
              </p:ext>
            </p:extLst>
          </p:nvPr>
        </p:nvGraphicFramePr>
        <p:xfrm>
          <a:off x="69665" y="2062719"/>
          <a:ext cx="2463439" cy="1479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Planilha" r:id="rId3" imgW="4579542" imgH="2750859" progId="Excel.Sheet.12">
                  <p:link updateAutomatic="1"/>
                </p:oleObj>
              </mc:Choice>
              <mc:Fallback>
                <p:oleObj name="Planilha" r:id="rId3" imgW="4579542" imgH="275085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65" y="2062719"/>
                        <a:ext cx="2463439" cy="1479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/>
          <p:cNvPicPr/>
          <p:nvPr/>
        </p:nvPicPr>
        <p:blipFill rotWithShape="1">
          <a:blip r:embed="rId5"/>
          <a:srcRect l="24162" t="21958" r="17108" b="11853"/>
          <a:stretch/>
        </p:blipFill>
        <p:spPr bwMode="auto">
          <a:xfrm>
            <a:off x="2722266" y="701747"/>
            <a:ext cx="3029947" cy="20839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/>
          <p:cNvPicPr/>
          <p:nvPr/>
        </p:nvPicPr>
        <p:blipFill rotWithShape="1">
          <a:blip r:embed="rId6"/>
          <a:srcRect l="23633" t="21331" r="17637" b="11539"/>
          <a:stretch/>
        </p:blipFill>
        <p:spPr bwMode="auto">
          <a:xfrm>
            <a:off x="5888210" y="701746"/>
            <a:ext cx="2991531" cy="20839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tângulo 3"/>
          <p:cNvSpPr/>
          <p:nvPr/>
        </p:nvSpPr>
        <p:spPr>
          <a:xfrm>
            <a:off x="5337544" y="1019758"/>
            <a:ext cx="265814" cy="193319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073933" y="1454752"/>
            <a:ext cx="626778" cy="15976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pic>
        <p:nvPicPr>
          <p:cNvPr id="9" name="Imagem 8"/>
          <p:cNvPicPr/>
          <p:nvPr/>
        </p:nvPicPr>
        <p:blipFill rotWithShape="1">
          <a:blip r:embed="rId7"/>
          <a:srcRect l="23780" t="22054" r="17279" b="12085"/>
          <a:stretch/>
        </p:blipFill>
        <p:spPr bwMode="auto">
          <a:xfrm>
            <a:off x="2722266" y="2871472"/>
            <a:ext cx="3029947" cy="21896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m 9"/>
          <p:cNvPicPr/>
          <p:nvPr/>
        </p:nvPicPr>
        <p:blipFill rotWithShape="1">
          <a:blip r:embed="rId8"/>
          <a:srcRect l="24121" t="23087" r="17958" b="12689"/>
          <a:stretch/>
        </p:blipFill>
        <p:spPr bwMode="auto">
          <a:xfrm>
            <a:off x="5888210" y="2871472"/>
            <a:ext cx="2991531" cy="21896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7092060" y="3202038"/>
            <a:ext cx="917666" cy="15976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325700" y="4183779"/>
            <a:ext cx="758402" cy="15976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3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7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113595"/>
              </p:ext>
            </p:extLst>
          </p:nvPr>
        </p:nvGraphicFramePr>
        <p:xfrm>
          <a:off x="179497" y="722193"/>
          <a:ext cx="8796366" cy="3578387"/>
        </p:xfrm>
        <a:graphic>
          <a:graphicData uri="http://schemas.openxmlformats.org/drawingml/2006/table">
            <a:tbl>
              <a:tblPr/>
              <a:tblGrid>
                <a:gridCol w="901087"/>
                <a:gridCol w="343273"/>
                <a:gridCol w="343273"/>
                <a:gridCol w="343273"/>
                <a:gridCol w="343273"/>
                <a:gridCol w="343273"/>
                <a:gridCol w="343273"/>
                <a:gridCol w="343273"/>
                <a:gridCol w="343273"/>
                <a:gridCol w="343273"/>
                <a:gridCol w="343273"/>
                <a:gridCol w="343273"/>
                <a:gridCol w="343273"/>
                <a:gridCol w="343273"/>
                <a:gridCol w="343273"/>
                <a:gridCol w="343273"/>
                <a:gridCol w="343273"/>
                <a:gridCol w="343273"/>
                <a:gridCol w="343273"/>
                <a:gridCol w="343273"/>
                <a:gridCol w="343273"/>
                <a:gridCol w="343273"/>
                <a:gridCol w="343273"/>
                <a:gridCol w="343273"/>
              </a:tblGrid>
              <a:tr h="14561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2014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</a:tr>
              <a:tr h="1456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FEV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ABR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MAI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A6"/>
                    </a:solidFill>
                  </a:tcPr>
                </a:tc>
              </a:tr>
              <a:tr h="31920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kern="1200" dirty="0">
                          <a:solidFill>
                            <a:srgbClr val="000000"/>
                          </a:solidFill>
                          <a:latin typeface="Simplon BP Regular"/>
                          <a:ea typeface="ＭＳ Ｐゴシック" charset="0"/>
                          <a:cs typeface="Simplon BP Regular"/>
                        </a:rPr>
                        <a:t>84137 - </a:t>
                      </a:r>
                      <a:r>
                        <a:rPr lang="pt-BR" sz="900" kern="1200" dirty="0" smtClean="0">
                          <a:solidFill>
                            <a:srgbClr val="000000"/>
                          </a:solidFill>
                          <a:latin typeface="Simplon BP Regular"/>
                          <a:ea typeface="ＭＳ Ｐゴシック" charset="0"/>
                          <a:cs typeface="Simplon BP Regular"/>
                        </a:rPr>
                        <a:t>Instalação </a:t>
                      </a:r>
                      <a:r>
                        <a:rPr lang="pt-BR" sz="900" kern="1200" dirty="0" err="1">
                          <a:solidFill>
                            <a:srgbClr val="000000"/>
                          </a:solidFill>
                          <a:latin typeface="Simplon BP Regular"/>
                          <a:ea typeface="ＭＳ Ｐゴシック" charset="0"/>
                          <a:cs typeface="Simplon BP Regular"/>
                        </a:rPr>
                        <a:t>Vanila</a:t>
                      </a:r>
                      <a:r>
                        <a:rPr lang="pt-BR" sz="900" kern="1200" dirty="0">
                          <a:solidFill>
                            <a:srgbClr val="000000"/>
                          </a:solidFill>
                          <a:latin typeface="Simplon BP Regular"/>
                          <a:ea typeface="ＭＳ Ｐゴシック" charset="0"/>
                          <a:cs typeface="Simplon BP Regular"/>
                        </a:rPr>
                        <a:t> RAID 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1920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pt-BR" sz="900" kern="1200" dirty="0">
                          <a:solidFill>
                            <a:srgbClr val="000000"/>
                          </a:solidFill>
                          <a:latin typeface="Simplon BP Regular"/>
                          <a:ea typeface="ＭＳ Ｐゴシック" charset="0"/>
                          <a:cs typeface="Simplon BP Regular"/>
                        </a:rPr>
                        <a:t>84200 </a:t>
                      </a:r>
                      <a:r>
                        <a:rPr lang="pt-BR" sz="900" kern="1200" dirty="0" smtClean="0">
                          <a:solidFill>
                            <a:srgbClr val="000000"/>
                          </a:solidFill>
                          <a:latin typeface="Simplon BP Regular"/>
                          <a:ea typeface="ＭＳ Ｐゴシック" charset="0"/>
                          <a:cs typeface="Simplon BP Regular"/>
                        </a:rPr>
                        <a:t>– Infra HW</a:t>
                      </a:r>
                      <a:r>
                        <a:rPr lang="pt-BR" sz="900" kern="1200" baseline="0" dirty="0" smtClean="0">
                          <a:solidFill>
                            <a:srgbClr val="000000"/>
                          </a:solidFill>
                          <a:latin typeface="Simplon BP Regular"/>
                          <a:ea typeface="ＭＳ Ｐゴシック" charset="0"/>
                          <a:cs typeface="Simplon BP Regular"/>
                        </a:rPr>
                        <a:t> RAID7</a:t>
                      </a:r>
                      <a:endParaRPr lang="pt-BR" sz="900" kern="1200" dirty="0">
                        <a:solidFill>
                          <a:srgbClr val="000000"/>
                        </a:solidFill>
                        <a:latin typeface="Simplon BP Regular"/>
                        <a:ea typeface="ＭＳ Ｐゴシック" charset="0"/>
                        <a:cs typeface="Simplon BP Regular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9999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pt-BR" sz="900" kern="1200" dirty="0">
                          <a:solidFill>
                            <a:srgbClr val="000000"/>
                          </a:solidFill>
                          <a:latin typeface="Simplon BP Regular"/>
                          <a:ea typeface="ＭＳ Ｐゴシック" charset="0"/>
                          <a:cs typeface="Simplon BP Regular"/>
                        </a:rPr>
                        <a:t>84762 -Desativação RAID FR Fixo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44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pt-BR" sz="900" kern="1200">
                          <a:solidFill>
                            <a:srgbClr val="000000"/>
                          </a:solidFill>
                          <a:latin typeface="Simplon BP Regular"/>
                          <a:ea typeface="ＭＳ Ｐゴシック" charset="0"/>
                          <a:cs typeface="Simplon BP Regular"/>
                        </a:rPr>
                        <a:t>83907 – eCDR RAID 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1920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pt-BR" sz="900" kern="1200" dirty="0">
                          <a:solidFill>
                            <a:srgbClr val="000000"/>
                          </a:solidFill>
                          <a:latin typeface="Simplon BP Regular"/>
                          <a:ea typeface="ＭＳ Ｐゴシック" charset="0"/>
                          <a:cs typeface="Simplon BP Regular"/>
                        </a:rPr>
                        <a:t>83909 – Volumetria R1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1920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pt-BR" sz="900" kern="1200" dirty="0">
                          <a:solidFill>
                            <a:srgbClr val="000000"/>
                          </a:solidFill>
                          <a:latin typeface="Simplon BP Regular"/>
                          <a:ea typeface="ＭＳ Ｐゴシック" charset="0"/>
                          <a:cs typeface="Simplon BP Regular"/>
                        </a:rPr>
                        <a:t>83882 – Volumetria R2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9999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pt-BR" sz="900" kern="1200" dirty="0">
                          <a:solidFill>
                            <a:srgbClr val="000000"/>
                          </a:solidFill>
                          <a:latin typeface="Simplon BP Regular"/>
                          <a:ea typeface="ＭＳ Ｐゴシック" charset="0"/>
                          <a:cs typeface="Simplon BP Regular"/>
                        </a:rPr>
                        <a:t>84710 – Controles de integridade grupos 1 e 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9999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pt-BR" sz="900" kern="1200" dirty="0">
                          <a:solidFill>
                            <a:srgbClr val="000000"/>
                          </a:solidFill>
                          <a:latin typeface="Simplon BP Regular"/>
                          <a:ea typeface="ＭＳ Ｐゴシック" charset="0"/>
                          <a:cs typeface="Simplon BP Regular"/>
                        </a:rPr>
                        <a:t>84711 – Controles de integridade grupo 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9999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pt-BR" sz="900" kern="1200" dirty="0" smtClean="0">
                          <a:solidFill>
                            <a:srgbClr val="000000"/>
                          </a:solidFill>
                          <a:latin typeface="Simplon BP Regular"/>
                          <a:ea typeface="ＭＳ Ｐゴシック" charset="0"/>
                          <a:cs typeface="Simplon BP Regular"/>
                        </a:rPr>
                        <a:t>84728 – Controles  de integridade  grupo 4</a:t>
                      </a:r>
                      <a:endParaRPr lang="pt-BR" sz="900" kern="1200" dirty="0">
                        <a:solidFill>
                          <a:srgbClr val="000000"/>
                        </a:solidFill>
                        <a:latin typeface="Simplon BP Regular"/>
                        <a:ea typeface="ＭＳ Ｐゴシック" charset="0"/>
                        <a:cs typeface="Simplon BP Regular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8" name="Rectangle 45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11315" y="3216883"/>
            <a:ext cx="612367" cy="144000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05" name="Retângulo 204"/>
          <p:cNvSpPr/>
          <p:nvPr/>
        </p:nvSpPr>
        <p:spPr>
          <a:xfrm>
            <a:off x="1251680" y="1131590"/>
            <a:ext cx="1143888" cy="14353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prstClr val="white"/>
              </a:solidFill>
            </a:endParaRPr>
          </a:p>
        </p:txBody>
      </p:sp>
      <p:sp>
        <p:nvSpPr>
          <p:cNvPr id="214" name="Retângulo 213"/>
          <p:cNvSpPr/>
          <p:nvPr/>
        </p:nvSpPr>
        <p:spPr>
          <a:xfrm>
            <a:off x="1251681" y="2499742"/>
            <a:ext cx="1104264" cy="15877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prstClr val="white"/>
              </a:solidFill>
            </a:endParaRPr>
          </a:p>
        </p:txBody>
      </p:sp>
      <p:sp>
        <p:nvSpPr>
          <p:cNvPr id="216" name="Retângulo 215"/>
          <p:cNvSpPr/>
          <p:nvPr/>
        </p:nvSpPr>
        <p:spPr>
          <a:xfrm>
            <a:off x="1231928" y="2139703"/>
            <a:ext cx="1758999" cy="144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prstClr val="white"/>
              </a:solidFill>
            </a:endParaRPr>
          </a:p>
        </p:txBody>
      </p:sp>
      <p:sp>
        <p:nvSpPr>
          <p:cNvPr id="238" name="Retângulo 237"/>
          <p:cNvSpPr/>
          <p:nvPr/>
        </p:nvSpPr>
        <p:spPr>
          <a:xfrm>
            <a:off x="1592103" y="3216883"/>
            <a:ext cx="4348049" cy="144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prstClr val="white"/>
              </a:solidFill>
            </a:endParaRPr>
          </a:p>
        </p:txBody>
      </p:sp>
      <p:sp>
        <p:nvSpPr>
          <p:cNvPr id="282" name="Retângulo 281"/>
          <p:cNvSpPr/>
          <p:nvPr/>
        </p:nvSpPr>
        <p:spPr>
          <a:xfrm>
            <a:off x="1263189" y="3214228"/>
            <a:ext cx="460876" cy="144000"/>
          </a:xfrm>
          <a:prstGeom prst="rect">
            <a:avLst/>
          </a:prstGeom>
          <a:solidFill>
            <a:srgbClr val="51E7C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solidFill>
                <a:prstClr val="black"/>
              </a:solidFill>
            </a:endParaRPr>
          </a:p>
        </p:txBody>
      </p:sp>
      <p:sp>
        <p:nvSpPr>
          <p:cNvPr id="285" name="Retângulo 284"/>
          <p:cNvSpPr/>
          <p:nvPr/>
        </p:nvSpPr>
        <p:spPr>
          <a:xfrm>
            <a:off x="1728902" y="3214212"/>
            <a:ext cx="320150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prstClr val="white"/>
              </a:solidFill>
            </a:endParaRPr>
          </a:p>
        </p:txBody>
      </p:sp>
      <p:sp>
        <p:nvSpPr>
          <p:cNvPr id="287" name="Retângulo 286"/>
          <p:cNvSpPr/>
          <p:nvPr/>
        </p:nvSpPr>
        <p:spPr>
          <a:xfrm>
            <a:off x="431552" y="4696578"/>
            <a:ext cx="108000" cy="108000"/>
          </a:xfrm>
          <a:prstGeom prst="rect">
            <a:avLst/>
          </a:prstGeom>
          <a:solidFill>
            <a:srgbClr val="51E7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prstClr val="white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12057" y="4660562"/>
            <a:ext cx="1127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>
                <a:solidFill>
                  <a:prstClr val="black"/>
                </a:solidFill>
                <a:cs typeface="Arial" panose="020B0604020202020204" pitchFamily="34" charset="0"/>
              </a:rPr>
              <a:t>Desenho da solução</a:t>
            </a:r>
            <a:endParaRPr lang="pt-BR" sz="8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288" name="Retângulo 287"/>
          <p:cNvSpPr/>
          <p:nvPr/>
        </p:nvSpPr>
        <p:spPr>
          <a:xfrm>
            <a:off x="431640" y="4840594"/>
            <a:ext cx="108000" cy="10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prstClr val="white"/>
              </a:solidFill>
            </a:endParaRPr>
          </a:p>
        </p:txBody>
      </p:sp>
      <p:sp>
        <p:nvSpPr>
          <p:cNvPr id="289" name="CaixaDeTexto 288"/>
          <p:cNvSpPr txBox="1"/>
          <p:nvPr/>
        </p:nvSpPr>
        <p:spPr>
          <a:xfrm>
            <a:off x="512057" y="4804578"/>
            <a:ext cx="1386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>
                <a:solidFill>
                  <a:prstClr val="black"/>
                </a:solidFill>
                <a:cs typeface="Arial" panose="020B0604020202020204" pitchFamily="34" charset="0"/>
              </a:rPr>
              <a:t>Aprovação financeira (CF)</a:t>
            </a:r>
            <a:endParaRPr lang="pt-BR" sz="8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290" name="Retângulo 289"/>
          <p:cNvSpPr/>
          <p:nvPr/>
        </p:nvSpPr>
        <p:spPr>
          <a:xfrm>
            <a:off x="431792" y="4984610"/>
            <a:ext cx="108000" cy="1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prstClr val="white"/>
              </a:solidFill>
            </a:endParaRPr>
          </a:p>
        </p:txBody>
      </p:sp>
      <p:sp>
        <p:nvSpPr>
          <p:cNvPr id="291" name="CaixaDeTexto 290"/>
          <p:cNvSpPr txBox="1"/>
          <p:nvPr/>
        </p:nvSpPr>
        <p:spPr>
          <a:xfrm>
            <a:off x="512056" y="4948594"/>
            <a:ext cx="13292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>
                <a:solidFill>
                  <a:prstClr val="black"/>
                </a:solidFill>
                <a:cs typeface="Arial" panose="020B0604020202020204" pitchFamily="34" charset="0"/>
              </a:rPr>
              <a:t>Desenvolvimento/TI/UAT</a:t>
            </a:r>
            <a:endParaRPr lang="pt-BR" sz="8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292" name="Rectangle 45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87824" y="2139702"/>
            <a:ext cx="2952328" cy="143999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93" name="Rectangle 45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55946" y="2514513"/>
            <a:ext cx="2332502" cy="144000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94" name="Rectangle 45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4305" y="2865332"/>
            <a:ext cx="1983663" cy="158787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96" name="Estrela de 5 pontas 295"/>
          <p:cNvSpPr/>
          <p:nvPr/>
        </p:nvSpPr>
        <p:spPr>
          <a:xfrm>
            <a:off x="2891898" y="2106181"/>
            <a:ext cx="176400" cy="177346"/>
          </a:xfrm>
          <a:prstGeom prst="star5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/>
            <a:endParaRPr lang="pt-BR" sz="200" b="1" dirty="0" err="1" smtClean="0">
              <a:solidFill>
                <a:prstClr val="white"/>
              </a:solidFill>
            </a:endParaRPr>
          </a:p>
        </p:txBody>
      </p:sp>
      <p:sp>
        <p:nvSpPr>
          <p:cNvPr id="297" name="CaixaDeTexto 296"/>
          <p:cNvSpPr txBox="1"/>
          <p:nvPr/>
        </p:nvSpPr>
        <p:spPr>
          <a:xfrm>
            <a:off x="2852739" y="1995686"/>
            <a:ext cx="8996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 smtClean="0">
                <a:solidFill>
                  <a:prstClr val="black"/>
                </a:solidFill>
                <a:cs typeface="Arial" panose="020B0604020202020204" pitchFamily="34" charset="0"/>
              </a:rPr>
              <a:t>Migração de cadeias</a:t>
            </a:r>
            <a:endParaRPr lang="pt-BR" sz="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298" name="CaixaDeTexto 297"/>
          <p:cNvSpPr txBox="1"/>
          <p:nvPr/>
        </p:nvSpPr>
        <p:spPr>
          <a:xfrm>
            <a:off x="2384192" y="2355726"/>
            <a:ext cx="10198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 smtClean="0">
                <a:solidFill>
                  <a:prstClr val="black"/>
                </a:solidFill>
                <a:cs typeface="Arial" panose="020B0604020202020204" pitchFamily="34" charset="0"/>
              </a:rPr>
              <a:t>Migração de cadeias R1</a:t>
            </a:r>
            <a:endParaRPr lang="pt-BR" sz="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299" name="CaixaDeTexto 298"/>
          <p:cNvSpPr txBox="1"/>
          <p:nvPr/>
        </p:nvSpPr>
        <p:spPr>
          <a:xfrm>
            <a:off x="4644008" y="2473864"/>
            <a:ext cx="11673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 smtClean="0">
                <a:solidFill>
                  <a:prstClr val="black"/>
                </a:solidFill>
                <a:cs typeface="Arial" panose="020B0604020202020204" pitchFamily="34" charset="0"/>
              </a:rPr>
              <a:t>Desativação RAID FR móvel</a:t>
            </a:r>
            <a:endParaRPr lang="pt-BR" sz="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00" name="Estrela de 5 pontas 299"/>
          <p:cNvSpPr/>
          <p:nvPr/>
        </p:nvSpPr>
        <p:spPr>
          <a:xfrm>
            <a:off x="2267744" y="2514514"/>
            <a:ext cx="176400" cy="177346"/>
          </a:xfrm>
          <a:prstGeom prst="star5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/>
            <a:endParaRPr lang="pt-BR" sz="200" b="1" dirty="0" err="1" smtClean="0">
              <a:solidFill>
                <a:prstClr val="white"/>
              </a:solidFill>
            </a:endParaRPr>
          </a:p>
        </p:txBody>
      </p:sp>
      <p:sp>
        <p:nvSpPr>
          <p:cNvPr id="301" name="Estrela de 5 pontas 300"/>
          <p:cNvSpPr/>
          <p:nvPr/>
        </p:nvSpPr>
        <p:spPr>
          <a:xfrm>
            <a:off x="4572000" y="2514515"/>
            <a:ext cx="135303" cy="143999"/>
          </a:xfrm>
          <a:prstGeom prst="star5">
            <a:avLst/>
          </a:prstGeom>
          <a:solidFill>
            <a:srgbClr val="E37823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/>
            <a:endParaRPr lang="pt-BR" sz="1200" b="1" dirty="0" err="1" smtClean="0">
              <a:solidFill>
                <a:prstClr val="white"/>
              </a:solidFill>
            </a:endParaRPr>
          </a:p>
        </p:txBody>
      </p:sp>
      <p:sp>
        <p:nvSpPr>
          <p:cNvPr id="303" name="CaixaDeTexto 302"/>
          <p:cNvSpPr txBox="1"/>
          <p:nvPr/>
        </p:nvSpPr>
        <p:spPr>
          <a:xfrm>
            <a:off x="5940152" y="2139702"/>
            <a:ext cx="11881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 smtClean="0">
                <a:solidFill>
                  <a:prstClr val="black"/>
                </a:solidFill>
                <a:cs typeface="Arial" panose="020B0604020202020204" pitchFamily="34" charset="0"/>
              </a:rPr>
              <a:t>Estabilização x legado </a:t>
            </a:r>
            <a:r>
              <a:rPr lang="pt-BR" sz="600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eCDR</a:t>
            </a:r>
            <a:endParaRPr lang="pt-BR" sz="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12" name="Estrela de 5 pontas 311"/>
          <p:cNvSpPr/>
          <p:nvPr/>
        </p:nvSpPr>
        <p:spPr>
          <a:xfrm>
            <a:off x="2307368" y="4804578"/>
            <a:ext cx="176400" cy="177346"/>
          </a:xfrm>
          <a:prstGeom prst="star5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/>
            <a:endParaRPr lang="pt-BR" sz="200" b="1" dirty="0" err="1" smtClean="0">
              <a:solidFill>
                <a:prstClr val="white"/>
              </a:solidFill>
            </a:endParaRPr>
          </a:p>
        </p:txBody>
      </p:sp>
      <p:sp>
        <p:nvSpPr>
          <p:cNvPr id="316" name="CaixaDeTexto 315"/>
          <p:cNvSpPr txBox="1"/>
          <p:nvPr/>
        </p:nvSpPr>
        <p:spPr>
          <a:xfrm>
            <a:off x="3804755" y="3028753"/>
            <a:ext cx="3786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 smtClean="0">
                <a:solidFill>
                  <a:prstClr val="black"/>
                </a:solidFill>
                <a:cs typeface="Arial" panose="020B0604020202020204" pitchFamily="34" charset="0"/>
              </a:rPr>
              <a:t>17/04</a:t>
            </a:r>
            <a:endParaRPr lang="pt-BR" sz="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1262512" y="3579412"/>
            <a:ext cx="6926080" cy="144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prstClr val="white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1520304" y="3579862"/>
            <a:ext cx="782936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prstClr val="white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327849" y="4011910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>
                <a:solidFill>
                  <a:srgbClr val="FF0000"/>
                </a:solidFill>
                <a:cs typeface="Arial" panose="020B0604020202020204" pitchFamily="34" charset="0"/>
              </a:rPr>
              <a:t>Planejamento TBD</a:t>
            </a:r>
            <a:endParaRPr lang="pt-BR" sz="8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8244408" y="4619332"/>
            <a:ext cx="3786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 smtClean="0">
                <a:solidFill>
                  <a:prstClr val="black"/>
                </a:solidFill>
                <a:cs typeface="Arial" panose="020B0604020202020204" pitchFamily="34" charset="0"/>
              </a:rPr>
              <a:t>17/05</a:t>
            </a:r>
            <a:endParaRPr lang="pt-BR" sz="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278" name="Retângulo 277"/>
          <p:cNvSpPr/>
          <p:nvPr/>
        </p:nvSpPr>
        <p:spPr>
          <a:xfrm>
            <a:off x="1251681" y="1419622"/>
            <a:ext cx="700464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prstClr val="white"/>
              </a:solidFill>
            </a:endParaRPr>
          </a:p>
        </p:txBody>
      </p:sp>
      <p:sp>
        <p:nvSpPr>
          <p:cNvPr id="308" name="Estrela de 5 pontas 307"/>
          <p:cNvSpPr/>
          <p:nvPr/>
        </p:nvSpPr>
        <p:spPr>
          <a:xfrm>
            <a:off x="1835696" y="1419622"/>
            <a:ext cx="176400" cy="177346"/>
          </a:xfrm>
          <a:prstGeom prst="star5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/>
            <a:endParaRPr lang="pt-BR" sz="200" b="1" dirty="0" err="1" smtClean="0">
              <a:solidFill>
                <a:prstClr val="white"/>
              </a:solidFill>
            </a:endParaRPr>
          </a:p>
        </p:txBody>
      </p:sp>
      <p:sp>
        <p:nvSpPr>
          <p:cNvPr id="94" name="CaixaDeTexto 93"/>
          <p:cNvSpPr txBox="1"/>
          <p:nvPr/>
        </p:nvSpPr>
        <p:spPr>
          <a:xfrm>
            <a:off x="1920793" y="1450980"/>
            <a:ext cx="5629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 smtClean="0">
                <a:solidFill>
                  <a:prstClr val="black"/>
                </a:solidFill>
                <a:cs typeface="Arial" panose="020B0604020202020204" pitchFamily="34" charset="0"/>
              </a:rPr>
              <a:t>PRD 21/10</a:t>
            </a:r>
            <a:endParaRPr lang="pt-BR" sz="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5" name="Estrela de 5 pontas 94"/>
          <p:cNvSpPr/>
          <p:nvPr/>
        </p:nvSpPr>
        <p:spPr>
          <a:xfrm>
            <a:off x="1547664" y="1419622"/>
            <a:ext cx="176400" cy="177346"/>
          </a:xfrm>
          <a:prstGeom prst="star5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/>
            <a:endParaRPr lang="pt-BR" sz="200" b="1" dirty="0" err="1" smtClean="0">
              <a:solidFill>
                <a:prstClr val="white"/>
              </a:solidFill>
            </a:endParaRPr>
          </a:p>
        </p:txBody>
      </p:sp>
      <p:sp>
        <p:nvSpPr>
          <p:cNvPr id="98" name="CaixaDeTexto 97"/>
          <p:cNvSpPr txBox="1"/>
          <p:nvPr/>
        </p:nvSpPr>
        <p:spPr>
          <a:xfrm>
            <a:off x="1475656" y="1635646"/>
            <a:ext cx="5790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 smtClean="0">
                <a:solidFill>
                  <a:prstClr val="black"/>
                </a:solidFill>
                <a:cs typeface="Arial" panose="020B0604020202020204" pitchFamily="34" charset="0"/>
              </a:rPr>
              <a:t>HOM 26/09</a:t>
            </a:r>
            <a:endParaRPr lang="pt-BR" sz="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00" name="Rectangle 45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84191" y="1131606"/>
            <a:ext cx="4039491" cy="144000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101" name="Estrela de 5 pontas 100"/>
          <p:cNvSpPr/>
          <p:nvPr/>
        </p:nvSpPr>
        <p:spPr>
          <a:xfrm>
            <a:off x="2267744" y="1131590"/>
            <a:ext cx="176400" cy="177346"/>
          </a:xfrm>
          <a:prstGeom prst="star5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/>
            <a:endParaRPr lang="pt-BR" sz="200" b="1" dirty="0" err="1" smtClean="0">
              <a:solidFill>
                <a:prstClr val="white"/>
              </a:solidFill>
            </a:endParaRPr>
          </a:p>
        </p:txBody>
      </p:sp>
      <p:sp>
        <p:nvSpPr>
          <p:cNvPr id="102" name="Estrela de 5 pontas 101"/>
          <p:cNvSpPr/>
          <p:nvPr/>
        </p:nvSpPr>
        <p:spPr>
          <a:xfrm>
            <a:off x="2883432" y="1131590"/>
            <a:ext cx="176400" cy="177346"/>
          </a:xfrm>
          <a:prstGeom prst="star5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/>
            <a:endParaRPr lang="pt-BR" sz="200" b="1" dirty="0" err="1" smtClean="0">
              <a:solidFill>
                <a:prstClr val="white"/>
              </a:solidFill>
            </a:endParaRPr>
          </a:p>
        </p:txBody>
      </p:sp>
      <p:sp>
        <p:nvSpPr>
          <p:cNvPr id="103" name="Estrela de 5 pontas 102"/>
          <p:cNvSpPr/>
          <p:nvPr/>
        </p:nvSpPr>
        <p:spPr>
          <a:xfrm>
            <a:off x="3707904" y="1131590"/>
            <a:ext cx="176400" cy="177346"/>
          </a:xfrm>
          <a:prstGeom prst="star5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/>
            <a:endParaRPr lang="pt-BR" sz="200" b="1" dirty="0" err="1" smtClean="0">
              <a:solidFill>
                <a:prstClr val="white"/>
              </a:solidFill>
            </a:endParaRPr>
          </a:p>
        </p:txBody>
      </p:sp>
      <p:sp>
        <p:nvSpPr>
          <p:cNvPr id="104" name="Estrela de 5 pontas 103"/>
          <p:cNvSpPr/>
          <p:nvPr/>
        </p:nvSpPr>
        <p:spPr>
          <a:xfrm>
            <a:off x="5763752" y="1168585"/>
            <a:ext cx="176400" cy="177346"/>
          </a:xfrm>
          <a:prstGeom prst="star5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/>
            <a:endParaRPr lang="pt-BR" sz="200" b="1" dirty="0" err="1" smtClean="0">
              <a:solidFill>
                <a:prstClr val="white"/>
              </a:solidFill>
            </a:endParaRPr>
          </a:p>
        </p:txBody>
      </p:sp>
      <p:sp>
        <p:nvSpPr>
          <p:cNvPr id="106" name="CaixaDeTexto 105"/>
          <p:cNvSpPr txBox="1"/>
          <p:nvPr/>
        </p:nvSpPr>
        <p:spPr>
          <a:xfrm>
            <a:off x="3976886" y="1260489"/>
            <a:ext cx="18646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 smtClean="0">
                <a:solidFill>
                  <a:prstClr val="black"/>
                </a:solidFill>
                <a:cs typeface="Arial" panose="020B0604020202020204" pitchFamily="34" charset="0"/>
              </a:rPr>
              <a:t>Operação assistida Infra e Jobs dos demais </a:t>
            </a:r>
            <a:r>
              <a:rPr lang="pt-BR" sz="600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STIs</a:t>
            </a:r>
            <a:endParaRPr lang="pt-BR" sz="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2182479" y="1267838"/>
            <a:ext cx="3786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 smtClean="0">
                <a:solidFill>
                  <a:prstClr val="black"/>
                </a:solidFill>
                <a:cs typeface="Arial" panose="020B0604020202020204" pitchFamily="34" charset="0"/>
              </a:rPr>
              <a:t>27/11</a:t>
            </a:r>
            <a:endParaRPr lang="pt-BR" sz="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08" name="CaixaDeTexto 107"/>
          <p:cNvSpPr txBox="1"/>
          <p:nvPr/>
        </p:nvSpPr>
        <p:spPr>
          <a:xfrm>
            <a:off x="1475656" y="3357435"/>
            <a:ext cx="3786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>
                <a:solidFill>
                  <a:prstClr val="black"/>
                </a:solidFill>
                <a:cs typeface="Arial" panose="020B0604020202020204" pitchFamily="34" charset="0"/>
              </a:rPr>
              <a:t>2</a:t>
            </a:r>
            <a:r>
              <a:rPr lang="pt-BR" sz="600" dirty="0" smtClean="0">
                <a:solidFill>
                  <a:prstClr val="black"/>
                </a:solidFill>
                <a:cs typeface="Arial" panose="020B0604020202020204" pitchFamily="34" charset="0"/>
              </a:rPr>
              <a:t>2/09</a:t>
            </a:r>
            <a:endParaRPr lang="pt-BR" sz="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2113574" y="3357435"/>
            <a:ext cx="4146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>
                <a:solidFill>
                  <a:prstClr val="black"/>
                </a:solidFill>
                <a:cs typeface="Arial" panose="020B0604020202020204" pitchFamily="34" charset="0"/>
              </a:rPr>
              <a:t>22/10</a:t>
            </a:r>
            <a:endParaRPr lang="pt-BR" sz="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2123728" y="3755236"/>
            <a:ext cx="3786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 smtClean="0">
                <a:solidFill>
                  <a:prstClr val="black"/>
                </a:solidFill>
                <a:cs typeface="Arial" panose="020B0604020202020204" pitchFamily="34" charset="0"/>
              </a:rPr>
              <a:t>14/11</a:t>
            </a:r>
            <a:endParaRPr lang="pt-BR" sz="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3" name="Retângulo 112"/>
          <p:cNvSpPr/>
          <p:nvPr/>
        </p:nvSpPr>
        <p:spPr>
          <a:xfrm>
            <a:off x="2483768" y="4804578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 smtClean="0">
                <a:solidFill>
                  <a:prstClr val="black"/>
                </a:solidFill>
              </a:rPr>
              <a:t>Produção</a:t>
            </a:r>
            <a:endParaRPr lang="pt-BR" sz="800" dirty="0">
              <a:solidFill>
                <a:prstClr val="black"/>
              </a:solidFill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1645730" y="3755236"/>
            <a:ext cx="3786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>
                <a:solidFill>
                  <a:prstClr val="black"/>
                </a:solidFill>
                <a:cs typeface="Arial" panose="020B0604020202020204" pitchFamily="34" charset="0"/>
              </a:rPr>
              <a:t>2</a:t>
            </a:r>
            <a:r>
              <a:rPr lang="pt-BR" sz="600" dirty="0" smtClean="0">
                <a:solidFill>
                  <a:prstClr val="black"/>
                </a:solidFill>
                <a:cs typeface="Arial" panose="020B0604020202020204" pitchFamily="34" charset="0"/>
              </a:rPr>
              <a:t>9/09</a:t>
            </a:r>
            <a:endParaRPr lang="pt-BR" sz="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1259632" y="3579862"/>
            <a:ext cx="524260" cy="144000"/>
          </a:xfrm>
          <a:prstGeom prst="rect">
            <a:avLst/>
          </a:prstGeom>
          <a:solidFill>
            <a:srgbClr val="51E7C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solidFill>
                <a:prstClr val="black"/>
              </a:solidFill>
            </a:endParaRPr>
          </a:p>
        </p:txBody>
      </p:sp>
      <p:sp>
        <p:nvSpPr>
          <p:cNvPr id="212" name="Retângulo 211"/>
          <p:cNvSpPr/>
          <p:nvPr/>
        </p:nvSpPr>
        <p:spPr>
          <a:xfrm>
            <a:off x="1251681" y="2862014"/>
            <a:ext cx="2632623" cy="16209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prstClr val="white"/>
              </a:solidFill>
            </a:endParaRPr>
          </a:p>
        </p:txBody>
      </p:sp>
      <p:sp>
        <p:nvSpPr>
          <p:cNvPr id="304" name="Estrela de 5 pontas 303"/>
          <p:cNvSpPr/>
          <p:nvPr/>
        </p:nvSpPr>
        <p:spPr>
          <a:xfrm>
            <a:off x="3899463" y="2865332"/>
            <a:ext cx="176400" cy="177346"/>
          </a:xfrm>
          <a:prstGeom prst="star5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/>
            <a:endParaRPr lang="pt-BR" sz="200" b="1" dirty="0" err="1" smtClean="0">
              <a:solidFill>
                <a:prstClr val="white"/>
              </a:solidFill>
            </a:endParaRPr>
          </a:p>
        </p:txBody>
      </p:sp>
      <p:sp>
        <p:nvSpPr>
          <p:cNvPr id="105" name="Estrela de 5 pontas 104"/>
          <p:cNvSpPr/>
          <p:nvPr/>
        </p:nvSpPr>
        <p:spPr>
          <a:xfrm>
            <a:off x="2902727" y="1419622"/>
            <a:ext cx="176400" cy="177346"/>
          </a:xfrm>
          <a:prstGeom prst="star5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/>
            <a:endParaRPr lang="pt-BR" sz="200" b="1" dirty="0" err="1" smtClean="0">
              <a:solidFill>
                <a:prstClr val="white"/>
              </a:solidFill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2771800" y="1550725"/>
            <a:ext cx="3786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 smtClean="0">
                <a:solidFill>
                  <a:prstClr val="black"/>
                </a:solidFill>
                <a:cs typeface="Arial" panose="020B0604020202020204" pitchFamily="34" charset="0"/>
              </a:rPr>
              <a:t>05/01</a:t>
            </a:r>
            <a:endParaRPr lang="pt-BR" sz="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7" name="Estrela de 5 pontas 116"/>
          <p:cNvSpPr/>
          <p:nvPr/>
        </p:nvSpPr>
        <p:spPr>
          <a:xfrm>
            <a:off x="1227248" y="1851670"/>
            <a:ext cx="176400" cy="177346"/>
          </a:xfrm>
          <a:prstGeom prst="star5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/>
            <a:endParaRPr lang="pt-BR" sz="200" b="1" dirty="0" err="1" smtClean="0">
              <a:solidFill>
                <a:prstClr val="white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>
            <a:off x="2782317" y="2283703"/>
            <a:ext cx="3786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 smtClean="0">
                <a:solidFill>
                  <a:prstClr val="black"/>
                </a:solidFill>
                <a:cs typeface="Arial" panose="020B0604020202020204" pitchFamily="34" charset="0"/>
              </a:rPr>
              <a:t>16/01</a:t>
            </a:r>
            <a:endParaRPr lang="pt-BR" sz="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9" name="CaixaDeTexto 118"/>
          <p:cNvSpPr txBox="1"/>
          <p:nvPr/>
        </p:nvSpPr>
        <p:spPr>
          <a:xfrm>
            <a:off x="2513268" y="2641343"/>
            <a:ext cx="3786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 smtClean="0">
                <a:solidFill>
                  <a:prstClr val="black"/>
                </a:solidFill>
                <a:cs typeface="Arial" panose="020B0604020202020204" pitchFamily="34" charset="0"/>
              </a:rPr>
              <a:t>27/11</a:t>
            </a:r>
            <a:endParaRPr lang="pt-BR" sz="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20" name="Estrela de 5 pontas 119"/>
          <p:cNvSpPr/>
          <p:nvPr/>
        </p:nvSpPr>
        <p:spPr>
          <a:xfrm>
            <a:off x="5867968" y="3135557"/>
            <a:ext cx="176400" cy="177346"/>
          </a:xfrm>
          <a:prstGeom prst="star5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/>
            <a:endParaRPr lang="pt-BR" sz="200" b="1" dirty="0" err="1" smtClean="0">
              <a:solidFill>
                <a:prstClr val="white"/>
              </a:solidFill>
            </a:endParaRPr>
          </a:p>
        </p:txBody>
      </p:sp>
      <p:sp>
        <p:nvSpPr>
          <p:cNvPr id="123" name="CaixaDeTexto 122"/>
          <p:cNvSpPr txBox="1"/>
          <p:nvPr/>
        </p:nvSpPr>
        <p:spPr>
          <a:xfrm>
            <a:off x="7884091" y="3723878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>
                <a:solidFill>
                  <a:srgbClr val="FF0000"/>
                </a:solidFill>
                <a:cs typeface="Arial" panose="020B0604020202020204" pitchFamily="34" charset="0"/>
              </a:rPr>
              <a:t>Abr-16</a:t>
            </a:r>
            <a:endParaRPr lang="pt-BR" sz="8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4860032" y="3040743"/>
            <a:ext cx="3786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 smtClean="0">
                <a:solidFill>
                  <a:prstClr val="black"/>
                </a:solidFill>
                <a:cs typeface="Arial" panose="020B0604020202020204" pitchFamily="34" charset="0"/>
              </a:rPr>
              <a:t>23/07</a:t>
            </a:r>
            <a:endParaRPr lang="pt-BR" sz="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77" name="Estrela de 5 pontas 76"/>
          <p:cNvSpPr/>
          <p:nvPr/>
        </p:nvSpPr>
        <p:spPr>
          <a:xfrm>
            <a:off x="5009227" y="2862014"/>
            <a:ext cx="176400" cy="177346"/>
          </a:xfrm>
          <a:prstGeom prst="star5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/>
            <a:endParaRPr lang="pt-BR" sz="200" b="1" dirty="0" err="1" smtClean="0">
              <a:solidFill>
                <a:prstClr val="white"/>
              </a:solidFill>
            </a:endParaRPr>
          </a:p>
        </p:txBody>
      </p:sp>
      <p:sp>
        <p:nvSpPr>
          <p:cNvPr id="80" name="Title 10"/>
          <p:cNvSpPr txBox="1">
            <a:spLocks/>
          </p:cNvSpPr>
          <p:nvPr/>
        </p:nvSpPr>
        <p:spPr>
          <a:xfrm>
            <a:off x="468313" y="195486"/>
            <a:ext cx="8207375" cy="7842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None/>
              <a:defRPr lang="pt-BR" sz="4200" b="0" i="0" kern="1200" noProof="0">
                <a:solidFill>
                  <a:srgbClr val="00AAAD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r>
              <a:rPr lang="en-US" dirty="0" smtClean="0"/>
              <a:t>Plano Macro (</a:t>
            </a:r>
            <a:r>
              <a:rPr lang="en-US" dirty="0" err="1" smtClean="0"/>
              <a:t>mai</a:t>
            </a:r>
            <a:r>
              <a:rPr lang="en-US" dirty="0" smtClean="0"/>
              <a:t>/15]</a:t>
            </a:r>
            <a:endParaRPr lang="en-US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796136" y="3388396"/>
            <a:ext cx="3786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 smtClean="0">
                <a:solidFill>
                  <a:prstClr val="black"/>
                </a:solidFill>
                <a:cs typeface="Arial" panose="020B0604020202020204" pitchFamily="34" charset="0"/>
              </a:rPr>
              <a:t>05/10</a:t>
            </a:r>
            <a:endParaRPr lang="pt-BR" sz="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6300192" y="3395196"/>
            <a:ext cx="8563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 smtClean="0">
                <a:solidFill>
                  <a:prstClr val="black"/>
                </a:solidFill>
                <a:cs typeface="Arial" panose="020B0604020202020204" pitchFamily="34" charset="0"/>
              </a:rPr>
              <a:t>Estabilização ciclos</a:t>
            </a:r>
            <a:endParaRPr lang="pt-BR" sz="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71" name="Rectangle 45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85869" y="3579862"/>
            <a:ext cx="634603" cy="144000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800" dirty="0">
              <a:solidFill>
                <a:prstClr val="black"/>
              </a:solidFill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8460432" y="897982"/>
            <a:ext cx="0" cy="37620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strela de 5 pontas 69"/>
          <p:cNvSpPr/>
          <p:nvPr/>
        </p:nvSpPr>
        <p:spPr>
          <a:xfrm>
            <a:off x="8100392" y="3589196"/>
            <a:ext cx="176400" cy="177346"/>
          </a:xfrm>
          <a:prstGeom prst="star5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/>
            <a:endParaRPr lang="pt-BR" sz="200" b="1" dirty="0" err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entágono 18"/>
          <p:cNvSpPr/>
          <p:nvPr/>
        </p:nvSpPr>
        <p:spPr>
          <a:xfrm>
            <a:off x="99457" y="482326"/>
            <a:ext cx="1088167" cy="1657376"/>
          </a:xfrm>
          <a:prstGeom prst="homePlate">
            <a:avLst>
              <a:gd name="adj" fmla="val 115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pt-BR" sz="900" b="1" kern="0" dirty="0" smtClean="0">
                <a:solidFill>
                  <a:prstClr val="white"/>
                </a:solidFill>
                <a:latin typeface="Simplon BP Regular"/>
                <a:cs typeface="Arial" panose="020B0604020202020204" pitchFamily="34" charset="0"/>
              </a:rPr>
              <a:t>Frentes Tráfego e-CDR e UC-R2</a:t>
            </a:r>
            <a:endParaRPr lang="pt-BR" sz="900" b="1" kern="0" dirty="0">
              <a:solidFill>
                <a:prstClr val="white"/>
              </a:solidFill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41" name="Retângulo 24"/>
          <p:cNvSpPr/>
          <p:nvPr/>
        </p:nvSpPr>
        <p:spPr>
          <a:xfrm>
            <a:off x="4994028" y="442089"/>
            <a:ext cx="3826444" cy="30691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</a:ln>
          <a:effectLst/>
        </p:spPr>
        <p:txBody>
          <a:bodyPr lIns="72000" tIns="36000" rIns="72000" bIns="72000" rtlCol="0" anchor="ctr"/>
          <a:lstStyle/>
          <a:p>
            <a:pPr defTabSz="914400">
              <a:defRPr/>
            </a:pPr>
            <a:endParaRPr lang="pt-BR" sz="900" kern="0" dirty="0" smtClean="0">
              <a:solidFill>
                <a:prstClr val="black"/>
              </a:solidFill>
              <a:latin typeface="Simplon BP Regular"/>
              <a:cs typeface="Arial" panose="020B0604020202020204" pitchFamily="34" charset="0"/>
            </a:endParaRPr>
          </a:p>
          <a:p>
            <a:pPr defTabSz="914400">
              <a:defRPr/>
            </a:pPr>
            <a:endParaRPr lang="pt-BR" sz="900" kern="0" dirty="0" smtClean="0">
              <a:solidFill>
                <a:prstClr val="black"/>
              </a:solidFill>
              <a:latin typeface="Simplon BP Regular"/>
              <a:cs typeface="Arial" panose="020B0604020202020204" pitchFamily="34" charset="0"/>
            </a:endParaRPr>
          </a:p>
          <a:p>
            <a:pPr defTabSz="914400">
              <a:defRPr/>
            </a:pPr>
            <a:r>
              <a:rPr lang="pt-BR" sz="900" kern="0" dirty="0" smtClean="0">
                <a:solidFill>
                  <a:prstClr val="black"/>
                </a:solidFill>
                <a:latin typeface="Simplon BP Regular"/>
                <a:cs typeface="Arial" panose="020B0604020202020204" pitchFamily="34" charset="0"/>
              </a:rPr>
              <a:t>Paralelismo e-CDR legado sem custo adicional.</a:t>
            </a:r>
          </a:p>
          <a:p>
            <a:pPr defTabSz="914400">
              <a:defRPr/>
            </a:pPr>
            <a:endParaRPr lang="pt-BR" sz="900" kern="0" dirty="0">
              <a:solidFill>
                <a:srgbClr val="000000"/>
              </a:solidFill>
              <a:latin typeface="Simplon BP Regular"/>
              <a:cs typeface="Arial" panose="020B0604020202020204" pitchFamily="34" charset="0"/>
            </a:endParaRPr>
          </a:p>
          <a:p>
            <a:pPr defTabSz="914400">
              <a:defRPr/>
            </a:pPr>
            <a:endParaRPr lang="pt-BR" sz="900" kern="0" dirty="0" smtClean="0">
              <a:solidFill>
                <a:prstClr val="black"/>
              </a:solidFill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45" name="CaixaDeTexto 20"/>
          <p:cNvSpPr txBox="1"/>
          <p:nvPr/>
        </p:nvSpPr>
        <p:spPr>
          <a:xfrm>
            <a:off x="2252327" y="-20538"/>
            <a:ext cx="789640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defTabSz="914400">
              <a:defRPr/>
            </a:pPr>
            <a:r>
              <a:rPr lang="pt-BR" sz="1100" kern="0" dirty="0">
                <a:solidFill>
                  <a:prstClr val="black"/>
                </a:solidFill>
                <a:latin typeface="Simplon BP Regular"/>
              </a:rPr>
              <a:t>O</a:t>
            </a:r>
            <a:r>
              <a:rPr lang="pt-BR" sz="1100" kern="0" dirty="0" smtClean="0">
                <a:solidFill>
                  <a:prstClr val="black"/>
                </a:solidFill>
                <a:latin typeface="Simplon BP Regular"/>
              </a:rPr>
              <a:t>fensores</a:t>
            </a:r>
            <a:endParaRPr lang="pt-BR" sz="1100" kern="0" dirty="0">
              <a:solidFill>
                <a:prstClr val="black"/>
              </a:solidFill>
              <a:latin typeface="Simplon BP Regular"/>
            </a:endParaRPr>
          </a:p>
        </p:txBody>
      </p:sp>
      <p:sp>
        <p:nvSpPr>
          <p:cNvPr id="46" name="CaixaDeTexto 21"/>
          <p:cNvSpPr txBox="1"/>
          <p:nvPr/>
        </p:nvSpPr>
        <p:spPr>
          <a:xfrm>
            <a:off x="6324701" y="-54"/>
            <a:ext cx="983603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defTabSz="914400">
              <a:defRPr/>
            </a:pPr>
            <a:r>
              <a:rPr lang="pt-BR" sz="1100" kern="0" dirty="0" smtClean="0">
                <a:solidFill>
                  <a:prstClr val="black"/>
                </a:solidFill>
                <a:latin typeface="Simplon BP Regular"/>
              </a:rPr>
              <a:t>Contingências</a:t>
            </a:r>
            <a:endParaRPr lang="pt-BR" sz="1100" kern="0" dirty="0">
              <a:solidFill>
                <a:prstClr val="black"/>
              </a:solidFill>
              <a:latin typeface="Simplon BP Regular"/>
            </a:endParaRPr>
          </a:p>
        </p:txBody>
      </p:sp>
      <p:sp>
        <p:nvSpPr>
          <p:cNvPr id="56" name="Retângulo 36"/>
          <p:cNvSpPr/>
          <p:nvPr/>
        </p:nvSpPr>
        <p:spPr>
          <a:xfrm>
            <a:off x="4994028" y="1357708"/>
            <a:ext cx="3826444" cy="29725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</a:ln>
          <a:effectLst/>
        </p:spPr>
        <p:txBody>
          <a:bodyPr tIns="72000" bIns="108000" rtlCol="0" anchor="ctr"/>
          <a:lstStyle/>
          <a:p>
            <a:pPr defTabSz="914400">
              <a:defRPr/>
            </a:pP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Disponibilizados controles de tráfego R2 e balde LTP[17/04]</a:t>
            </a:r>
            <a:endParaRPr lang="pt-BR" sz="900" kern="0" dirty="0">
              <a:solidFill>
                <a:srgbClr val="000000"/>
              </a:solidFill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60" name="Retângulo 24"/>
          <p:cNvSpPr/>
          <p:nvPr/>
        </p:nvSpPr>
        <p:spPr>
          <a:xfrm>
            <a:off x="4994028" y="846524"/>
            <a:ext cx="3826444" cy="41173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</a:ln>
          <a:effectLst/>
        </p:spPr>
        <p:txBody>
          <a:bodyPr lIns="72000" tIns="36000" rIns="72000" bIns="72000" rtlCol="0" anchor="ctr"/>
          <a:lstStyle/>
          <a:p>
            <a:pPr defTabSz="914400">
              <a:defRPr/>
            </a:pPr>
            <a:r>
              <a:rPr lang="pt-BR" sz="900" kern="0" dirty="0" smtClean="0">
                <a:solidFill>
                  <a:prstClr val="black"/>
                </a:solidFill>
                <a:latin typeface="Simplon BP Regular"/>
                <a:cs typeface="Arial" panose="020B0604020202020204" pitchFamily="34" charset="0"/>
              </a:rPr>
              <a:t>Consultoria presencial ‘</a:t>
            </a:r>
            <a:r>
              <a:rPr lang="pt-BR" sz="900" kern="0" dirty="0" err="1" smtClean="0">
                <a:solidFill>
                  <a:prstClr val="black"/>
                </a:solidFill>
                <a:latin typeface="Simplon BP Regular"/>
                <a:cs typeface="Arial" panose="020B0604020202020204" pitchFamily="34" charset="0"/>
              </a:rPr>
              <a:t>hands</a:t>
            </a:r>
            <a:r>
              <a:rPr lang="pt-BR" sz="900" kern="0" dirty="0" smtClean="0">
                <a:solidFill>
                  <a:prstClr val="black"/>
                </a:solidFill>
                <a:latin typeface="Simplon BP Regular"/>
                <a:cs typeface="Arial" panose="020B0604020202020204" pitchFamily="34" charset="0"/>
              </a:rPr>
              <a:t> </a:t>
            </a:r>
            <a:r>
              <a:rPr lang="pt-BR" sz="900" kern="0" dirty="0" err="1" smtClean="0">
                <a:solidFill>
                  <a:prstClr val="black"/>
                </a:solidFill>
                <a:latin typeface="Simplon BP Regular"/>
                <a:cs typeface="Arial" panose="020B0604020202020204" pitchFamily="34" charset="0"/>
              </a:rPr>
              <a:t>on</a:t>
            </a:r>
            <a:r>
              <a:rPr lang="pt-BR" sz="900" kern="0" dirty="0" smtClean="0">
                <a:solidFill>
                  <a:prstClr val="black"/>
                </a:solidFill>
                <a:latin typeface="Simplon BP Regular"/>
                <a:cs typeface="Arial" panose="020B0604020202020204" pitchFamily="34" charset="0"/>
              </a:rPr>
              <a:t>’ na ferramenta, ajustes em regras e relatórios[</a:t>
            </a:r>
            <a:r>
              <a:rPr lang="pt-BR" sz="900" kern="0" dirty="0" err="1" smtClean="0">
                <a:solidFill>
                  <a:prstClr val="black"/>
                </a:solidFill>
                <a:latin typeface="Simplon BP Regular"/>
                <a:cs typeface="Arial" panose="020B0604020202020204" pitchFamily="34" charset="0"/>
              </a:rPr>
              <a:t>ago</a:t>
            </a:r>
            <a:r>
              <a:rPr lang="pt-BR" sz="900" kern="0" dirty="0" smtClean="0">
                <a:solidFill>
                  <a:prstClr val="black"/>
                </a:solidFill>
                <a:latin typeface="Simplon BP Regular"/>
                <a:cs typeface="Arial" panose="020B0604020202020204" pitchFamily="34" charset="0"/>
              </a:rPr>
              <a:t>/15]</a:t>
            </a:r>
          </a:p>
        </p:txBody>
      </p:sp>
      <p:sp>
        <p:nvSpPr>
          <p:cNvPr id="30" name="Pentágono 18"/>
          <p:cNvSpPr/>
          <p:nvPr/>
        </p:nvSpPr>
        <p:spPr>
          <a:xfrm>
            <a:off x="107504" y="2818416"/>
            <a:ext cx="1088167" cy="1225329"/>
          </a:xfrm>
          <a:prstGeom prst="homePlate">
            <a:avLst>
              <a:gd name="adj" fmla="val 115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pt-BR" sz="900" b="1" kern="0" dirty="0" smtClean="0">
                <a:solidFill>
                  <a:prstClr val="white"/>
                </a:solidFill>
                <a:latin typeface="Simplon BP Regular"/>
                <a:cs typeface="Arial" panose="020B0604020202020204" pitchFamily="34" charset="0"/>
              </a:rPr>
              <a:t>84710 – </a:t>
            </a:r>
            <a:r>
              <a:rPr lang="pt-BR" sz="900" b="1" kern="0" dirty="0">
                <a:solidFill>
                  <a:prstClr val="white"/>
                </a:solidFill>
                <a:latin typeface="Simplon BP Regular"/>
                <a:cs typeface="Arial" panose="020B0604020202020204" pitchFamily="34" charset="0"/>
              </a:rPr>
              <a:t>Migração das regras atuais e novos controles de integridade Grupos 1&amp;2 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99457" y="2427734"/>
            <a:ext cx="88650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763" y="4906030"/>
            <a:ext cx="17145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tângulo 23"/>
          <p:cNvSpPr/>
          <p:nvPr/>
        </p:nvSpPr>
        <p:spPr>
          <a:xfrm>
            <a:off x="1262849" y="442332"/>
            <a:ext cx="3365074" cy="46959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</a:ln>
          <a:effectLst/>
        </p:spPr>
        <p:txBody>
          <a:bodyPr tIns="72000" bIns="108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Extensão UAT (cenários de conciliação em PRD) (dez/14 -&gt; </a:t>
            </a:r>
            <a:r>
              <a:rPr lang="pt-BR" sz="900" kern="0" dirty="0" err="1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jan</a:t>
            </a: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/15)</a:t>
            </a:r>
            <a:endParaRPr kumimoji="0" lang="pt-BR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27" name="Retângulo 23"/>
          <p:cNvSpPr/>
          <p:nvPr/>
        </p:nvSpPr>
        <p:spPr>
          <a:xfrm>
            <a:off x="1262849" y="994909"/>
            <a:ext cx="3365074" cy="43113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</a:ln>
          <a:effectLst/>
        </p:spPr>
        <p:txBody>
          <a:bodyPr tIns="72000" bIns="108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Degradação </a:t>
            </a:r>
            <a:r>
              <a:rPr lang="pt-BR" sz="900" kern="0" dirty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e</a:t>
            </a: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 instabilidade de </a:t>
            </a:r>
            <a:r>
              <a:rPr lang="pt-BR" sz="900" kern="0" dirty="0" err="1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storage</a:t>
            </a: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, atraso na operação assistida e </a:t>
            </a:r>
            <a:r>
              <a:rPr lang="pt-BR" sz="900" kern="0" dirty="0" err="1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rollout</a:t>
            </a: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 (</a:t>
            </a:r>
            <a:r>
              <a:rPr lang="pt-BR" sz="900" kern="0" dirty="0" err="1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fev</a:t>
            </a: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/15)</a:t>
            </a:r>
            <a:endParaRPr kumimoji="0" lang="pt-BR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29" name="Retângulo 23"/>
          <p:cNvSpPr/>
          <p:nvPr/>
        </p:nvSpPr>
        <p:spPr>
          <a:xfrm>
            <a:off x="1259632" y="1841259"/>
            <a:ext cx="3368291" cy="30778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</a:ln>
          <a:effectLst/>
        </p:spPr>
        <p:txBody>
          <a:bodyPr tIns="72000" bIns="108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Estabilização da aplicação  (</a:t>
            </a:r>
            <a:r>
              <a:rPr lang="pt-BR" sz="900" kern="0" dirty="0" err="1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backlog</a:t>
            </a: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 tráfego/conciliações out/15)  </a:t>
            </a:r>
            <a:endParaRPr kumimoji="0" lang="pt-BR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33" name="Retângulo 35"/>
          <p:cNvSpPr/>
          <p:nvPr/>
        </p:nvSpPr>
        <p:spPr>
          <a:xfrm>
            <a:off x="1259632" y="1494559"/>
            <a:ext cx="3368291" cy="26618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</a:ln>
          <a:effectLst/>
        </p:spPr>
        <p:txBody>
          <a:bodyPr tIns="72000" bIns="108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cs typeface="Arial" panose="020B0604020202020204" pitchFamily="34" charset="0"/>
              </a:rPr>
              <a:t>2ª entrega inclusão escopo baldes e implantação de KPI </a:t>
            </a:r>
            <a:r>
              <a:rPr lang="pt-BR" sz="900" kern="0" noProof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(</a:t>
            </a:r>
            <a:r>
              <a:rPr lang="pt-BR" sz="900" kern="0" noProof="0" dirty="0" err="1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Jul</a:t>
            </a:r>
            <a:r>
              <a:rPr lang="pt-BR" sz="900" kern="0" noProof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/15)</a:t>
            </a:r>
            <a:endParaRPr kumimoji="0" lang="pt-BR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44" name="Retângulo 23"/>
          <p:cNvSpPr/>
          <p:nvPr/>
        </p:nvSpPr>
        <p:spPr>
          <a:xfrm>
            <a:off x="1262849" y="2794934"/>
            <a:ext cx="3365074" cy="38142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</a:ln>
          <a:effectLst/>
        </p:spPr>
        <p:txBody>
          <a:bodyPr tIns="72000" bIns="108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Extensão UAT (alta complexidade na validação) (</a:t>
            </a:r>
            <a:r>
              <a:rPr lang="pt-BR" sz="900" kern="0" dirty="0" err="1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Jul</a:t>
            </a: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/15 -&gt; Set/15)</a:t>
            </a:r>
            <a:endParaRPr kumimoji="0" lang="pt-BR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47" name="Retângulo 23"/>
          <p:cNvSpPr/>
          <p:nvPr/>
        </p:nvSpPr>
        <p:spPr>
          <a:xfrm>
            <a:off x="1259632" y="3280144"/>
            <a:ext cx="3365074" cy="10658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</a:ln>
          <a:effectLst/>
        </p:spPr>
        <p:txBody>
          <a:bodyPr tIns="72000" bIns="108000" rtlCol="0" anchor="ctr"/>
          <a:lstStyle/>
          <a:p>
            <a:pPr lvl="0" defTabSz="914400">
              <a:defRPr/>
            </a:pPr>
            <a:r>
              <a:rPr lang="pt-BR" sz="900" kern="0" dirty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Extensão </a:t>
            </a:r>
            <a:r>
              <a:rPr lang="pt-BR" sz="900" kern="0" dirty="0" err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rollout</a:t>
            </a:r>
            <a:r>
              <a:rPr lang="pt-BR" sz="900" kern="0" dirty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 estabilização (05/10-18/11) 1º alarmes em 21/10 e 27/10 – ciclo 1 completo em 03/11</a:t>
            </a:r>
          </a:p>
          <a:p>
            <a:pPr lvl="0" defTabSz="914400">
              <a:defRPr/>
            </a:pPr>
            <a:r>
              <a:rPr lang="pt-BR" sz="900" kern="0" dirty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-    Alto volume carregamento</a:t>
            </a:r>
          </a:p>
          <a:p>
            <a:pPr marL="171450" lvl="0" indent="-171450" defTabSz="914400">
              <a:buFontTx/>
              <a:buChar char="-"/>
              <a:defRPr/>
            </a:pPr>
            <a:r>
              <a:rPr lang="pt-BR" sz="900" kern="0" dirty="0" err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Tunning</a:t>
            </a:r>
            <a:r>
              <a:rPr lang="pt-BR" sz="900" kern="0" dirty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 ambiente PI</a:t>
            </a:r>
          </a:p>
          <a:p>
            <a:pPr marL="171450" lvl="0" indent="-171450" defTabSz="914400">
              <a:buFontTx/>
              <a:buChar char="-"/>
              <a:defRPr/>
            </a:pPr>
            <a:r>
              <a:rPr lang="pt-BR" sz="900" kern="0" dirty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Interdependência cargas x validações</a:t>
            </a:r>
          </a:p>
          <a:p>
            <a:pPr marL="171450" lvl="0" indent="-171450" defTabSz="914400">
              <a:buFontTx/>
              <a:buChar char="-"/>
              <a:defRPr/>
            </a:pPr>
            <a:endParaRPr lang="pt-BR" sz="900" kern="0" dirty="0">
              <a:solidFill>
                <a:srgbClr val="000000"/>
              </a:solidFill>
              <a:latin typeface="Simplon BP Regular"/>
              <a:cs typeface="Arial" panose="020B0604020202020204" pitchFamily="34" charset="0"/>
            </a:endParaRPr>
          </a:p>
          <a:p>
            <a:pPr lvl="0" defTabSz="914400">
              <a:defRPr/>
            </a:pPr>
            <a:r>
              <a:rPr lang="pt-BR" sz="900" kern="0" dirty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Ciclo 2 finalizado em 12/11</a:t>
            </a:r>
          </a:p>
        </p:txBody>
      </p:sp>
      <p:sp>
        <p:nvSpPr>
          <p:cNvPr id="48" name="Retângulo 24"/>
          <p:cNvSpPr/>
          <p:nvPr/>
        </p:nvSpPr>
        <p:spPr>
          <a:xfrm>
            <a:off x="5004048" y="2807161"/>
            <a:ext cx="3816424" cy="40068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</a:ln>
          <a:effectLst/>
        </p:spPr>
        <p:txBody>
          <a:bodyPr lIns="72000" tIns="36000" rIns="72000" bIns="72000" rtlCol="0" anchor="ctr"/>
          <a:lstStyle/>
          <a:p>
            <a:pPr defTabSz="914400">
              <a:defRPr/>
            </a:pP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Entrega de controles validados em 1ª entrega [Out/15 - </a:t>
            </a:r>
            <a:r>
              <a:rPr lang="pt-BR" sz="900" kern="0" dirty="0" err="1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rollout</a:t>
            </a: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 em andamento]</a:t>
            </a:r>
            <a:endParaRPr lang="pt-BR" sz="900" kern="0" dirty="0">
              <a:solidFill>
                <a:srgbClr val="000000"/>
              </a:solidFill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49" name="Retângulo 24"/>
          <p:cNvSpPr/>
          <p:nvPr/>
        </p:nvSpPr>
        <p:spPr>
          <a:xfrm>
            <a:off x="5004047" y="3264265"/>
            <a:ext cx="3816425" cy="40818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</a:ln>
          <a:effectLst/>
        </p:spPr>
        <p:txBody>
          <a:bodyPr lIns="72000" tIns="36000" rIns="72000" bIns="72000" rtlCol="0" anchor="ctr"/>
          <a:lstStyle/>
          <a:p>
            <a:pPr lvl="0" defTabSz="914400">
              <a:defRPr/>
            </a:pPr>
            <a:r>
              <a:rPr lang="pt-BR" sz="900" kern="0" dirty="0">
                <a:solidFill>
                  <a:prstClr val="black"/>
                </a:solidFill>
                <a:latin typeface="Simplon BP Regular"/>
                <a:cs typeface="Arial" panose="020B0604020202020204" pitchFamily="34" charset="0"/>
              </a:rPr>
              <a:t>Consultoria presencial ‘</a:t>
            </a:r>
            <a:r>
              <a:rPr lang="pt-BR" sz="900" kern="0" dirty="0" err="1">
                <a:solidFill>
                  <a:prstClr val="black"/>
                </a:solidFill>
                <a:latin typeface="Simplon BP Regular"/>
                <a:cs typeface="Arial" panose="020B0604020202020204" pitchFamily="34" charset="0"/>
              </a:rPr>
              <a:t>hands</a:t>
            </a:r>
            <a:r>
              <a:rPr lang="pt-BR" sz="900" kern="0" dirty="0">
                <a:solidFill>
                  <a:prstClr val="black"/>
                </a:solidFill>
                <a:latin typeface="Simplon BP Regular"/>
                <a:cs typeface="Arial" panose="020B0604020202020204" pitchFamily="34" charset="0"/>
              </a:rPr>
              <a:t> </a:t>
            </a:r>
            <a:r>
              <a:rPr lang="pt-BR" sz="900" kern="0" dirty="0" err="1">
                <a:solidFill>
                  <a:prstClr val="black"/>
                </a:solidFill>
                <a:latin typeface="Simplon BP Regular"/>
                <a:cs typeface="Arial" panose="020B0604020202020204" pitchFamily="34" charset="0"/>
              </a:rPr>
              <a:t>on</a:t>
            </a:r>
            <a:r>
              <a:rPr lang="pt-BR" sz="900" kern="0" dirty="0">
                <a:solidFill>
                  <a:prstClr val="black"/>
                </a:solidFill>
                <a:latin typeface="Simplon BP Regular"/>
                <a:cs typeface="Arial" panose="020B0604020202020204" pitchFamily="34" charset="0"/>
              </a:rPr>
              <a:t>’ na ferramenta, ajustes em regras e </a:t>
            </a:r>
            <a:r>
              <a:rPr lang="pt-BR" sz="900" kern="0" dirty="0" smtClean="0">
                <a:solidFill>
                  <a:prstClr val="black"/>
                </a:solidFill>
                <a:latin typeface="Simplon BP Regular"/>
                <a:cs typeface="Arial" panose="020B0604020202020204" pitchFamily="34" charset="0"/>
              </a:rPr>
              <a:t>relatórios[</a:t>
            </a:r>
            <a:r>
              <a:rPr lang="pt-BR" sz="900" kern="0" dirty="0" err="1" smtClean="0">
                <a:solidFill>
                  <a:prstClr val="black"/>
                </a:solidFill>
                <a:latin typeface="Simplon BP Regular"/>
                <a:cs typeface="Arial" panose="020B0604020202020204" pitchFamily="34" charset="0"/>
              </a:rPr>
              <a:t>nov</a:t>
            </a:r>
            <a:r>
              <a:rPr lang="pt-BR" sz="900" kern="0" dirty="0" smtClean="0">
                <a:solidFill>
                  <a:prstClr val="black"/>
                </a:solidFill>
                <a:latin typeface="Simplon BP Regular"/>
                <a:cs typeface="Arial" panose="020B0604020202020204" pitchFamily="34" charset="0"/>
              </a:rPr>
              <a:t>/15]</a:t>
            </a:r>
            <a:endParaRPr lang="pt-BR" sz="900" kern="0" dirty="0">
              <a:solidFill>
                <a:prstClr val="black"/>
              </a:solidFill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53" name="Retângulo 24"/>
          <p:cNvSpPr/>
          <p:nvPr/>
        </p:nvSpPr>
        <p:spPr>
          <a:xfrm>
            <a:off x="5014516" y="3743264"/>
            <a:ext cx="3805956" cy="43204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</a:ln>
          <a:effectLst/>
        </p:spPr>
        <p:txBody>
          <a:bodyPr lIns="72000" tIns="36000" rIns="72000" bIns="72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kern="0" dirty="0">
                <a:solidFill>
                  <a:prstClr val="black"/>
                </a:solidFill>
                <a:latin typeface="Simplon BP Regular"/>
                <a:cs typeface="Arial" panose="020B0604020202020204" pitchFamily="34" charset="0"/>
              </a:rPr>
              <a:t>M</a:t>
            </a:r>
            <a:r>
              <a:rPr lang="pt-BR" sz="900" kern="0" dirty="0" smtClean="0">
                <a:solidFill>
                  <a:prstClr val="black"/>
                </a:solidFill>
                <a:latin typeface="Simplon BP Regular"/>
                <a:cs typeface="Arial" panose="020B0604020202020204" pitchFamily="34" charset="0"/>
              </a:rPr>
              <a:t>elhorias relativas a dependência (DE-PARA) e detalhamento de regra [em planejamento]</a:t>
            </a:r>
            <a:endParaRPr kumimoji="0" lang="pt-BR" sz="9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plon BP Regular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69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>
                <a:solidFill>
                  <a:srgbClr val="4D4E50"/>
                </a:solidFill>
              </a:rPr>
              <a:t>MATERIAL CONFIDENCIAL  |  SLIDE Nº</a:t>
            </a:r>
            <a:endParaRPr lang="pt-BR" dirty="0">
              <a:solidFill>
                <a:srgbClr val="4D4E50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srgbClr val="4D4E50"/>
                </a:solidFill>
              </a:rPr>
              <a:pPr/>
              <a:t>14</a:t>
            </a:fld>
            <a:endParaRPr lang="pt-BR" dirty="0">
              <a:solidFill>
                <a:srgbClr val="4D4E50"/>
              </a:solidFill>
            </a:endParaRPr>
          </a:p>
        </p:txBody>
      </p:sp>
      <p:sp>
        <p:nvSpPr>
          <p:cNvPr id="8" name="Retângulo 36"/>
          <p:cNvSpPr/>
          <p:nvPr/>
        </p:nvSpPr>
        <p:spPr>
          <a:xfrm>
            <a:off x="1280808" y="966846"/>
            <a:ext cx="6480720" cy="54345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</a:ln>
          <a:effectLst/>
        </p:spPr>
        <p:txBody>
          <a:bodyPr tIns="72000" bIns="108000" rtlCol="0" anchor="ctr"/>
          <a:lstStyle/>
          <a:p>
            <a:pPr defTabSz="914400">
              <a:defRPr/>
            </a:pPr>
            <a:r>
              <a:rPr lang="pt-BR" sz="1200" b="1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Revisão da estratégia UAT (validação presencial na ferramenta) sem custo adicional</a:t>
            </a:r>
            <a:endParaRPr lang="pt-BR" sz="1200" b="1" kern="0" dirty="0">
              <a:solidFill>
                <a:srgbClr val="000000"/>
              </a:solidFill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658800" y="360988"/>
            <a:ext cx="1712969" cy="33855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kern="0" dirty="0" smtClean="0">
                <a:solidFill>
                  <a:schemeClr val="tx1"/>
                </a:solidFill>
                <a:latin typeface="Simplon BP Regular"/>
              </a:rPr>
              <a:t>Ações de melhoria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mplon BP Regular"/>
            </a:endParaRPr>
          </a:p>
        </p:txBody>
      </p:sp>
      <p:sp>
        <p:nvSpPr>
          <p:cNvPr id="12" name="Retângulo 36"/>
          <p:cNvSpPr/>
          <p:nvPr/>
        </p:nvSpPr>
        <p:spPr>
          <a:xfrm>
            <a:off x="1279098" y="1863128"/>
            <a:ext cx="6480720" cy="49404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</a:ln>
          <a:effectLst/>
        </p:spPr>
        <p:txBody>
          <a:bodyPr tIns="72000" bIns="108000" rtlCol="0" anchor="ctr"/>
          <a:lstStyle/>
          <a:p>
            <a:pPr algn="ctr" defTabSz="914400">
              <a:defRPr/>
            </a:pPr>
            <a:r>
              <a:rPr lang="pt-BR" sz="1200" b="1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Maior interação propiciando antecipação de problemas</a:t>
            </a:r>
            <a:endParaRPr lang="pt-BR" sz="1200" b="1" kern="0" dirty="0">
              <a:solidFill>
                <a:srgbClr val="000000"/>
              </a:solidFill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13" name="Retângulo 36"/>
          <p:cNvSpPr/>
          <p:nvPr/>
        </p:nvSpPr>
        <p:spPr>
          <a:xfrm>
            <a:off x="1287662" y="2730554"/>
            <a:ext cx="6480720" cy="54345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</a:ln>
          <a:effectLst/>
        </p:spPr>
        <p:txBody>
          <a:bodyPr tIns="72000" bIns="108000" rtlCol="0" anchor="ctr"/>
          <a:lstStyle/>
          <a:p>
            <a:pPr algn="ctr" defTabSz="914400">
              <a:defRPr/>
            </a:pPr>
            <a:r>
              <a:rPr lang="pt-BR" sz="1200" b="1" kern="0" dirty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Inclusão de etapa pré-produção para estabilização e degustação de controles</a:t>
            </a:r>
          </a:p>
        </p:txBody>
      </p:sp>
      <p:sp>
        <p:nvSpPr>
          <p:cNvPr id="14" name="Retângulo 36"/>
          <p:cNvSpPr/>
          <p:nvPr/>
        </p:nvSpPr>
        <p:spPr>
          <a:xfrm>
            <a:off x="1285952" y="3632956"/>
            <a:ext cx="6480720" cy="54345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</a:ln>
          <a:effectLst/>
        </p:spPr>
        <p:txBody>
          <a:bodyPr tIns="72000" bIns="108000" rtlCol="0" anchor="ctr"/>
          <a:lstStyle/>
          <a:p>
            <a:pPr algn="ctr" defTabSz="914400">
              <a:defRPr/>
            </a:pPr>
            <a:r>
              <a:rPr lang="pt-BR" sz="1200" b="1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Esteira ágil para entrega de “</a:t>
            </a:r>
            <a:r>
              <a:rPr lang="pt-BR" sz="1200" b="1" kern="0" dirty="0" err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quick</a:t>
            </a:r>
            <a:r>
              <a:rPr lang="pt-BR" sz="1200" b="1" kern="0" dirty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 </a:t>
            </a:r>
            <a:r>
              <a:rPr lang="pt-BR" sz="1200" b="1" kern="0" dirty="0" err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wins</a:t>
            </a:r>
            <a:r>
              <a:rPr lang="pt-BR" sz="1200" b="1" kern="0" dirty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” de pacotes de alarmes</a:t>
            </a:r>
          </a:p>
        </p:txBody>
      </p:sp>
      <p:pic>
        <p:nvPicPr>
          <p:cNvPr id="9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038" y="4618353"/>
            <a:ext cx="17145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69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Core Team</a:t>
            </a:r>
          </a:p>
          <a:p>
            <a:r>
              <a:rPr lang="pt-BR" dirty="0" smtClean="0"/>
              <a:t>Status Geral</a:t>
            </a:r>
          </a:p>
          <a:p>
            <a:r>
              <a:rPr lang="pt-BR" dirty="0" smtClean="0"/>
              <a:t>Plano Macro</a:t>
            </a:r>
          </a:p>
          <a:p>
            <a:r>
              <a:rPr lang="pt-BR" dirty="0" smtClean="0"/>
              <a:t>Riscos</a:t>
            </a:r>
          </a:p>
          <a:p>
            <a:r>
              <a:rPr lang="pt-BR" dirty="0" err="1" smtClean="0"/>
              <a:t>CRs</a:t>
            </a:r>
            <a:endParaRPr lang="pt-BR" dirty="0" smtClean="0"/>
          </a:p>
          <a:p>
            <a:r>
              <a:rPr lang="pt-BR" dirty="0" smtClean="0"/>
              <a:t>Outros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48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Core </a:t>
            </a:r>
            <a:r>
              <a:rPr lang="pt-BR" sz="3200" dirty="0" err="1" smtClean="0"/>
              <a:t>team</a:t>
            </a:r>
            <a:endParaRPr lang="pt-BR" sz="320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Rectangle 36"/>
          <p:cNvSpPr/>
          <p:nvPr/>
        </p:nvSpPr>
        <p:spPr>
          <a:xfrm>
            <a:off x="4772432" y="314181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kern="0" dirty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INTEGRADOR</a:t>
            </a: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Júlio Cesar Anacleto</a:t>
            </a:r>
          </a:p>
        </p:txBody>
      </p:sp>
      <p:grpSp>
        <p:nvGrpSpPr>
          <p:cNvPr id="6" name="Group 98"/>
          <p:cNvGrpSpPr/>
          <p:nvPr/>
        </p:nvGrpSpPr>
        <p:grpSpPr>
          <a:xfrm>
            <a:off x="-9645" y="5763"/>
            <a:ext cx="348856" cy="5137737"/>
            <a:chOff x="-9645" y="5763"/>
            <a:chExt cx="348856" cy="5137737"/>
          </a:xfrm>
        </p:grpSpPr>
        <p:sp>
          <p:nvSpPr>
            <p:cNvPr id="7" name="Rectangle 92"/>
            <p:cNvSpPr/>
            <p:nvPr/>
          </p:nvSpPr>
          <p:spPr>
            <a:xfrm>
              <a:off x="-9645" y="5763"/>
              <a:ext cx="336026" cy="5137737"/>
            </a:xfrm>
            <a:prstGeom prst="rect">
              <a:avLst/>
            </a:prstGeom>
            <a:solidFill>
              <a:srgbClr val="4D4E50">
                <a:lumMod val="20000"/>
                <a:lumOff val="80000"/>
              </a:srgbClr>
            </a:solidFill>
            <a:ln w="25400" cap="flat" cmpd="sng" algn="ctr">
              <a:solidFill>
                <a:srgbClr val="4D4E5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plon BP Regular"/>
                <a:ea typeface="+mn-ea"/>
                <a:cs typeface="Simplon BP Regular"/>
              </a:endParaRPr>
            </a:p>
          </p:txBody>
        </p:sp>
        <p:sp>
          <p:nvSpPr>
            <p:cNvPr id="8" name="Round Same Side Corner Rectangle 91"/>
            <p:cNvSpPr/>
            <p:nvPr/>
          </p:nvSpPr>
          <p:spPr>
            <a:xfrm rot="16200000">
              <a:off x="-164789" y="2914719"/>
              <a:ext cx="720000" cy="288000"/>
            </a:xfrm>
            <a:prstGeom prst="round2SameRect">
              <a:avLst/>
            </a:prstGeom>
            <a:solidFill>
              <a:srgbClr val="4D4E5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Riscos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plon BP Regular"/>
                <a:ea typeface="+mn-ea"/>
                <a:cs typeface="Simplon BP Regular"/>
              </a:endParaRPr>
            </a:p>
          </p:txBody>
        </p:sp>
        <p:sp>
          <p:nvSpPr>
            <p:cNvPr id="9" name="Round Same Side Corner Rectangle 93"/>
            <p:cNvSpPr/>
            <p:nvPr/>
          </p:nvSpPr>
          <p:spPr>
            <a:xfrm rot="16200000">
              <a:off x="-164790" y="4444238"/>
              <a:ext cx="720000" cy="288000"/>
            </a:xfrm>
            <a:prstGeom prst="round2SameRect">
              <a:avLst/>
            </a:prstGeom>
            <a:solidFill>
              <a:srgbClr val="4D4E5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Outros </a:t>
              </a: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Assuntos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plon BP Regular"/>
                <a:ea typeface="+mn-ea"/>
                <a:cs typeface="Simplon BP Regular"/>
              </a:endParaRPr>
            </a:p>
          </p:txBody>
        </p:sp>
        <p:sp>
          <p:nvSpPr>
            <p:cNvPr id="10" name="Round Same Side Corner Rectangle 94"/>
            <p:cNvSpPr/>
            <p:nvPr/>
          </p:nvSpPr>
          <p:spPr>
            <a:xfrm rot="16200000">
              <a:off x="-164789" y="3679478"/>
              <a:ext cx="720000" cy="288000"/>
            </a:xfrm>
            <a:prstGeom prst="round2SameRect">
              <a:avLst/>
            </a:prstGeom>
            <a:solidFill>
              <a:srgbClr val="4D4E5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CRs</a:t>
              </a:r>
            </a:p>
          </p:txBody>
        </p:sp>
        <p:sp>
          <p:nvSpPr>
            <p:cNvPr id="11" name="Round Same Side Corner Rectangle 95"/>
            <p:cNvSpPr/>
            <p:nvPr/>
          </p:nvSpPr>
          <p:spPr>
            <a:xfrm rot="16200000">
              <a:off x="-164789" y="622566"/>
              <a:ext cx="720000" cy="288000"/>
            </a:xfrm>
            <a:prstGeom prst="round2Same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algn="ctr" defTabSz="914400">
                <a:lnSpc>
                  <a:spcPts val="880"/>
                </a:lnSpc>
              </a:pPr>
              <a:r>
                <a:rPr lang="en-US" sz="1100" kern="0" dirty="0">
                  <a:solidFill>
                    <a:prstClr val="black"/>
                  </a:solidFill>
                  <a:latin typeface="Simplon BP Regular"/>
                  <a:cs typeface="Simplon BP Regular"/>
                </a:rPr>
                <a:t>Core Team</a:t>
              </a:r>
            </a:p>
          </p:txBody>
        </p:sp>
        <p:sp>
          <p:nvSpPr>
            <p:cNvPr id="12" name="Round Same Side Corner Rectangle 96"/>
            <p:cNvSpPr/>
            <p:nvPr/>
          </p:nvSpPr>
          <p:spPr>
            <a:xfrm rot="16200000">
              <a:off x="-164790" y="2152085"/>
              <a:ext cx="720000" cy="288000"/>
            </a:xfrm>
            <a:prstGeom prst="round2SameRect">
              <a:avLst/>
            </a:prstGeom>
            <a:solidFill>
              <a:srgbClr val="4D4E5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Plano Macro</a:t>
              </a:r>
            </a:p>
          </p:txBody>
        </p:sp>
        <p:sp>
          <p:nvSpPr>
            <p:cNvPr id="13" name="Round Same Side Corner Rectangle 97"/>
            <p:cNvSpPr/>
            <p:nvPr/>
          </p:nvSpPr>
          <p:spPr>
            <a:xfrm rot="16200000">
              <a:off x="-164789" y="1387325"/>
              <a:ext cx="720000" cy="288000"/>
            </a:xfrm>
            <a:prstGeom prst="round2SameRect">
              <a:avLst/>
            </a:prstGeom>
            <a:solidFill>
              <a:srgbClr val="4D4E5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algn="ctr" defTabSz="914400">
                <a:lnSpc>
                  <a:spcPts val="880"/>
                </a:lnSpc>
              </a:pPr>
              <a:r>
                <a:rPr lang="en-US" sz="1100" kern="0" dirty="0">
                  <a:solidFill>
                    <a:prstClr val="black"/>
                  </a:solidFill>
                  <a:latin typeface="Simplon BP Regular"/>
                  <a:cs typeface="Simplon BP Regular"/>
                </a:rPr>
                <a:t>Status </a:t>
              </a:r>
              <a:r>
                <a:rPr lang="en-US" sz="1100" kern="0" dirty="0" err="1">
                  <a:solidFill>
                    <a:prstClr val="black"/>
                  </a:solidFill>
                  <a:latin typeface="Simplon BP Regular"/>
                  <a:cs typeface="Simplon BP Regular"/>
                </a:rPr>
                <a:t>Geral</a:t>
              </a:r>
              <a:endParaRPr lang="en-US" sz="1100" kern="0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23499" y="1001339"/>
            <a:ext cx="6691573" cy="360000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b="1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SPONSOR</a:t>
            </a: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b="1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Gaspar Carreira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418392" y="2732314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b="1" kern="0" dirty="0">
                <a:latin typeface="Simplon BP Regular"/>
                <a:cs typeface="Simplon BP Regular"/>
              </a:rPr>
              <a:t>RELACIONAMENTO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kern="0" dirty="0" err="1">
                <a:latin typeface="Simplon BP Regular"/>
                <a:cs typeface="Simplon BP Regular"/>
              </a:rPr>
              <a:t>Marcella</a:t>
            </a:r>
            <a:r>
              <a:rPr lang="pt-BR" sz="1200" kern="0" dirty="0">
                <a:latin typeface="Simplon BP Regular"/>
                <a:cs typeface="Simplon BP Regular"/>
              </a:rPr>
              <a:t> </a:t>
            </a:r>
            <a:r>
              <a:rPr lang="pt-BR" sz="1200" kern="0" dirty="0" err="1">
                <a:latin typeface="Simplon BP Regular"/>
                <a:cs typeface="Simplon BP Regular"/>
              </a:rPr>
              <a:t>Shinkado</a:t>
            </a:r>
            <a:endParaRPr lang="pt-BR" sz="1200" kern="0" dirty="0">
              <a:latin typeface="Simplon BP Regular"/>
              <a:cs typeface="Simplon BP Regular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772432" y="1887484"/>
            <a:ext cx="2642641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COORDENAÇÃO </a:t>
            </a:r>
            <a:r>
              <a:rPr kumimoji="0" lang="pt-BR" sz="12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T</a:t>
            </a:r>
            <a:r>
              <a:rPr kumimoji="0" lang="es-ES_tradnl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ÉCNICA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implon BP Regular"/>
              <a:cs typeface="Simplon BP Regular"/>
            </a:endParaRP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>
                <a:latin typeface="Simplon BP Regular"/>
                <a:cs typeface="Simplon BP Regular"/>
              </a:rPr>
              <a:t>Eduardo Damasceno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418392" y="1887484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b="1" kern="0" dirty="0">
                <a:latin typeface="Simplon BP Regular"/>
                <a:cs typeface="Simplon BP Regular"/>
              </a:rPr>
              <a:t>PMO</a:t>
            </a: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 smtClean="0">
                <a:latin typeface="Simplon BP Regular"/>
                <a:cs typeface="Simplon BP Regular"/>
              </a:rPr>
              <a:t>Daniele</a:t>
            </a:r>
            <a:endParaRPr lang="pt-BR" sz="1100" kern="0" dirty="0">
              <a:latin typeface="Simplon BP Regular"/>
              <a:cs typeface="Simplon BP Regular"/>
            </a:endParaRPr>
          </a:p>
        </p:txBody>
      </p:sp>
      <p:sp>
        <p:nvSpPr>
          <p:cNvPr id="18" name="Rectangle 30"/>
          <p:cNvSpPr/>
          <p:nvPr/>
        </p:nvSpPr>
        <p:spPr>
          <a:xfrm>
            <a:off x="6119073" y="230302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kern="0" dirty="0" err="1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eCDR</a:t>
            </a:r>
            <a:endParaRPr lang="pt-BR" sz="1100" b="1" kern="0" dirty="0">
              <a:solidFill>
                <a:srgbClr val="000000"/>
              </a:solidFill>
              <a:latin typeface="Simplon BP Regular"/>
              <a:ea typeface="MS Gothic" charset="-128"/>
              <a:cs typeface="Simplon BP Regular"/>
            </a:endParaRP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Antonio Carlos Gomes</a:t>
            </a:r>
          </a:p>
        </p:txBody>
      </p:sp>
      <p:sp>
        <p:nvSpPr>
          <p:cNvPr id="19" name="Rectangle 36"/>
          <p:cNvSpPr/>
          <p:nvPr/>
        </p:nvSpPr>
        <p:spPr>
          <a:xfrm>
            <a:off x="4772432" y="230302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kern="0" dirty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INTEGRIDADE</a:t>
            </a: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Eduardo Damasceno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723055" y="1439581"/>
            <a:ext cx="3272881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b="1" kern="0" dirty="0" smtClean="0">
                <a:latin typeface="Simplon BP Regular"/>
                <a:cs typeface="Simplon BP Regular"/>
              </a:rPr>
              <a:t>GP Funcional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kern="0" dirty="0" smtClean="0">
                <a:latin typeface="Simplon BP Regular"/>
                <a:cs typeface="Simplon BP Regular"/>
              </a:rPr>
              <a:t>Luiz Arnaut</a:t>
            </a:r>
            <a:endParaRPr lang="pt-BR" sz="1200" b="1" kern="0" dirty="0">
              <a:latin typeface="Simplon BP Regular"/>
              <a:cs typeface="Simplon BP Regular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3418392" y="2303024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b="1" kern="0" dirty="0" smtClean="0">
                <a:latin typeface="Simplon BP Regular"/>
                <a:cs typeface="Simplon BP Regular"/>
              </a:rPr>
              <a:t>ARQUITETURA</a:t>
            </a:r>
            <a:endParaRPr lang="pt-BR" sz="1200" b="1" kern="0" dirty="0">
              <a:latin typeface="Simplon BP Regular"/>
              <a:cs typeface="Simplon BP Regular"/>
            </a:endParaRP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dirty="0" smtClean="0"/>
              <a:t>Marco Gomes</a:t>
            </a:r>
            <a:endParaRPr lang="pt-BR" sz="1100" kern="0" dirty="0">
              <a:latin typeface="Simplon BP Regular"/>
              <a:cs typeface="Simplon BP Regular"/>
            </a:endParaRPr>
          </a:p>
        </p:txBody>
      </p:sp>
      <p:sp>
        <p:nvSpPr>
          <p:cNvPr id="22" name="CaixaDeTexto 219"/>
          <p:cNvSpPr txBox="1"/>
          <p:nvPr/>
        </p:nvSpPr>
        <p:spPr>
          <a:xfrm>
            <a:off x="582860" y="4906672"/>
            <a:ext cx="641997" cy="249748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>
            <a:defPPr>
              <a:defRPr lang="en-US"/>
            </a:defPPr>
            <a:lvl1pPr marR="0" lvl="0" indent="0" algn="ctr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defRPr>
            </a:lvl1pPr>
          </a:lstStyle>
          <a:p>
            <a:pPr algn="l"/>
            <a:r>
              <a:rPr lang="pt-BR" sz="800" dirty="0"/>
              <a:t>Não Alocado</a:t>
            </a:r>
          </a:p>
        </p:txBody>
      </p:sp>
      <p:sp>
        <p:nvSpPr>
          <p:cNvPr id="23" name="CaixaDeTexto 220"/>
          <p:cNvSpPr txBox="1"/>
          <p:nvPr/>
        </p:nvSpPr>
        <p:spPr>
          <a:xfrm>
            <a:off x="1371375" y="4928121"/>
            <a:ext cx="1109599" cy="206851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>
            <a:defPPr>
              <a:defRPr lang="en-US"/>
            </a:defPPr>
            <a:lvl1pPr marR="0" lvl="0" indent="0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defRPr>
            </a:lvl1pPr>
          </a:lstStyle>
          <a:p>
            <a:r>
              <a:rPr lang="pt-BR" dirty="0"/>
              <a:t>Alocação não atende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723499" y="1887484"/>
            <a:ext cx="2642481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COORDENAÇÃO </a:t>
            </a:r>
            <a:r>
              <a:rPr kumimoji="0" lang="es-ES_tradnl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FUNCIONAL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implon BP Regular"/>
              <a:cs typeface="Simplon BP Regular"/>
            </a:endParaRP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>
                <a:latin typeface="Simplon BP Regular"/>
                <a:cs typeface="Simplon BP Regular"/>
              </a:rPr>
              <a:t>Marcos Cesar</a:t>
            </a:r>
          </a:p>
        </p:txBody>
      </p:sp>
      <p:sp>
        <p:nvSpPr>
          <p:cNvPr id="26" name="Rectangle 30"/>
          <p:cNvSpPr/>
          <p:nvPr/>
        </p:nvSpPr>
        <p:spPr>
          <a:xfrm>
            <a:off x="2070141" y="230302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kern="0" dirty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PMO DE NEGÓCIO</a:t>
            </a: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Thais Pozzato</a:t>
            </a:r>
          </a:p>
        </p:txBody>
      </p:sp>
      <p:sp>
        <p:nvSpPr>
          <p:cNvPr id="27" name="Rectangle 36"/>
          <p:cNvSpPr/>
          <p:nvPr/>
        </p:nvSpPr>
        <p:spPr>
          <a:xfrm>
            <a:off x="723500" y="230302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kern="0" dirty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TRÁFEGO</a:t>
            </a: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Fabiano Cesar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7481190" y="1439581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GP</a:t>
            </a: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Luiz Arnaut</a:t>
            </a: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7481190" y="1001339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SPONSOR</a:t>
            </a: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Gaspar Carreira </a:t>
            </a: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481190" y="1887484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pt-BR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implon BP Regular"/>
                <a:cs typeface="Simplon BP Regular"/>
              </a:rPr>
              <a:t>COORDENAÇ</a:t>
            </a:r>
            <a:r>
              <a:rPr kumimoji="0" lang="es-ES_tradnl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implon BP Regular"/>
                <a:cs typeface="Simplon BP Regular"/>
              </a:rPr>
              <a:t>ÃO</a:t>
            </a:r>
            <a:endParaRPr kumimoji="0" lang="pt-BR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implon BP Regular"/>
              <a:cs typeface="Simplon BP Regular"/>
            </a:endParaRP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 flipH="1">
            <a:off x="7481189" y="705575"/>
            <a:ext cx="1197672" cy="295764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r>
              <a:rPr lang="pt-BR" sz="1200" b="1" kern="0" dirty="0" smtClean="0">
                <a:latin typeface="Simplon BP Regular"/>
                <a:cs typeface="Simplon BP Regular"/>
              </a:rPr>
              <a:t>Integrador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implon BP Regular"/>
              <a:cs typeface="Simplon BP Regular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723499" y="705575"/>
            <a:ext cx="6691573" cy="295764"/>
          </a:xfrm>
          <a:prstGeom prst="rect">
            <a:avLst/>
          </a:prstGeom>
          <a:noFill/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s-ES_tradnl" sz="1200" b="1" kern="0" dirty="0" smtClean="0">
                <a:latin typeface="Simplon BP Regular"/>
                <a:cs typeface="Simplon BP Regular"/>
              </a:rPr>
              <a:t>OI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implon BP Regular"/>
              <a:cs typeface="Simplon BP Regular"/>
            </a:endParaRPr>
          </a:p>
        </p:txBody>
      </p:sp>
      <p:sp>
        <p:nvSpPr>
          <p:cNvPr id="33" name="Elipse 217"/>
          <p:cNvSpPr/>
          <p:nvPr/>
        </p:nvSpPr>
        <p:spPr>
          <a:xfrm>
            <a:off x="457200" y="495954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Elipse 222"/>
          <p:cNvSpPr/>
          <p:nvPr/>
        </p:nvSpPr>
        <p:spPr>
          <a:xfrm>
            <a:off x="1250015" y="4959546"/>
            <a:ext cx="144000" cy="144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0"/>
          <p:cNvSpPr/>
          <p:nvPr/>
        </p:nvSpPr>
        <p:spPr>
          <a:xfrm>
            <a:off x="6119073" y="271856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kern="0" dirty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INFRA ESTR. E OPER.</a:t>
            </a: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Paulo Henrique </a:t>
            </a:r>
            <a:r>
              <a:rPr lang="pt-BR" sz="1100" kern="0" dirty="0" smtClean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Lyra</a:t>
            </a:r>
            <a:endParaRPr lang="pt-BR" sz="1100" kern="0" dirty="0">
              <a:solidFill>
                <a:srgbClr val="000000"/>
              </a:solidFill>
              <a:latin typeface="Simplon BP Regular"/>
              <a:ea typeface="MS Gothic" charset="-128"/>
              <a:cs typeface="Simplon BP Regular"/>
            </a:endParaRPr>
          </a:p>
        </p:txBody>
      </p:sp>
      <p:sp>
        <p:nvSpPr>
          <p:cNvPr id="36" name="Rectangle 36"/>
          <p:cNvSpPr/>
          <p:nvPr/>
        </p:nvSpPr>
        <p:spPr>
          <a:xfrm>
            <a:off x="4772432" y="271856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kern="0" dirty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GESTÃO DE TRAFEGO</a:t>
            </a: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Antonio Carlos Gomes</a:t>
            </a:r>
          </a:p>
        </p:txBody>
      </p:sp>
      <p:sp>
        <p:nvSpPr>
          <p:cNvPr id="37" name="Rectangle 30"/>
          <p:cNvSpPr/>
          <p:nvPr/>
        </p:nvSpPr>
        <p:spPr>
          <a:xfrm>
            <a:off x="2070141" y="2718563"/>
            <a:ext cx="1296000" cy="59261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kern="0" dirty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INTEGRIDADE</a:t>
            </a: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Marcos Cesar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>
                <a:solidFill>
                  <a:srgbClr val="000000"/>
                </a:solidFill>
              </a:rPr>
              <a:t>Luciana Mendonça</a:t>
            </a:r>
            <a:endParaRPr lang="pt-BR" sz="1100" kern="0" dirty="0">
              <a:solidFill>
                <a:srgbClr val="000000"/>
              </a:solidFill>
              <a:latin typeface="Simplon BP Regular"/>
              <a:ea typeface="MS Gothic" charset="-128"/>
              <a:cs typeface="Simplon BP Regular"/>
            </a:endParaRPr>
          </a:p>
        </p:txBody>
      </p:sp>
      <p:sp>
        <p:nvSpPr>
          <p:cNvPr id="38" name="Rectangle 36"/>
          <p:cNvSpPr/>
          <p:nvPr/>
        </p:nvSpPr>
        <p:spPr>
          <a:xfrm>
            <a:off x="723500" y="271856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kern="0" dirty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TREINAMENTO</a:t>
            </a: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Marcos César Abreu</a:t>
            </a:r>
          </a:p>
        </p:txBody>
      </p:sp>
      <p:sp>
        <p:nvSpPr>
          <p:cNvPr id="39" name="Rectangle 30"/>
          <p:cNvSpPr/>
          <p:nvPr/>
        </p:nvSpPr>
        <p:spPr>
          <a:xfrm>
            <a:off x="6119073" y="314181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kern="0" dirty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Segurança da INF</a:t>
            </a:r>
            <a:endParaRPr lang="pt-BR" sz="1100" kern="0" dirty="0">
              <a:solidFill>
                <a:srgbClr val="000000"/>
              </a:solidFill>
              <a:latin typeface="Simplon BP Regular"/>
              <a:ea typeface="MS Gothic" charset="-128"/>
              <a:cs typeface="Simplon BP Regular"/>
            </a:endParaRP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Flavio Jesus</a:t>
            </a:r>
          </a:p>
        </p:txBody>
      </p:sp>
      <p:sp>
        <p:nvSpPr>
          <p:cNvPr id="42" name="Rectangle 30"/>
          <p:cNvSpPr/>
          <p:nvPr/>
        </p:nvSpPr>
        <p:spPr>
          <a:xfrm>
            <a:off x="6119073" y="3555805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050" b="1" kern="0" dirty="0">
                <a:latin typeface="Simplon BP Regular"/>
                <a:ea typeface="MS Gothic" charset="-128"/>
                <a:cs typeface="Simplon BP Regular"/>
              </a:rPr>
              <a:t>Plataforma</a:t>
            </a:r>
            <a:r>
              <a:rPr lang="pt-BR" sz="1100" b="1" kern="0" dirty="0">
                <a:latin typeface="Simplon BP Regular"/>
                <a:cs typeface="Simplon BP Regular"/>
              </a:rPr>
              <a:t> OSS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>
                <a:latin typeface="Simplon BP Regular"/>
                <a:cs typeface="Simplon BP Regular"/>
              </a:rPr>
              <a:t>Amilton Araujo</a:t>
            </a:r>
          </a:p>
        </p:txBody>
      </p:sp>
      <p:sp>
        <p:nvSpPr>
          <p:cNvPr id="43" name="Rectangle 36"/>
          <p:cNvSpPr/>
          <p:nvPr/>
        </p:nvSpPr>
        <p:spPr>
          <a:xfrm>
            <a:off x="4772432" y="3555805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kern="0" dirty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TESTES</a:t>
            </a: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Monica Matos </a:t>
            </a:r>
          </a:p>
        </p:txBody>
      </p:sp>
      <p:sp>
        <p:nvSpPr>
          <p:cNvPr id="46" name="Rectangle 30"/>
          <p:cNvSpPr/>
          <p:nvPr/>
        </p:nvSpPr>
        <p:spPr>
          <a:xfrm>
            <a:off x="6119073" y="3974368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marR="0" lvl="0" indent="0" algn="ctr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pt-BR" sz="1100" b="1" kern="0" dirty="0" err="1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Oper</a:t>
            </a:r>
            <a:r>
              <a:rPr lang="pt-BR" sz="1100" b="1" kern="0" dirty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. Plataformas</a:t>
            </a:r>
          </a:p>
          <a:p>
            <a:pPr marR="0" lvl="0" indent="0" algn="ctr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pt-BR" sz="1100" kern="0" dirty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Kelvin Bastos</a:t>
            </a:r>
          </a:p>
        </p:txBody>
      </p:sp>
      <p:sp>
        <p:nvSpPr>
          <p:cNvPr id="47" name="Rectangle 36"/>
          <p:cNvSpPr/>
          <p:nvPr/>
        </p:nvSpPr>
        <p:spPr>
          <a:xfrm>
            <a:off x="4772432" y="3974368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kern="0" dirty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NMO</a:t>
            </a: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Marcelo de Souza</a:t>
            </a:r>
          </a:p>
        </p:txBody>
      </p:sp>
      <p:sp>
        <p:nvSpPr>
          <p:cNvPr id="55" name="Footer Placeholder 1"/>
          <p:cNvSpPr txBox="1">
            <a:spLocks/>
          </p:cNvSpPr>
          <p:nvPr/>
        </p:nvSpPr>
        <p:spPr>
          <a:xfrm>
            <a:off x="366900" y="18759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2"/>
                </a:solidFill>
                <a:latin typeface="Simplon BP Regular"/>
                <a:ea typeface="+mn-ea"/>
                <a:cs typeface="Simplon BP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PROJETO Unificação </a:t>
            </a:r>
            <a:r>
              <a:rPr lang="pt-BR" dirty="0" smtClean="0"/>
              <a:t>RAID</a:t>
            </a:r>
            <a:endParaRPr lang="pt-BR" dirty="0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4067944" y="1419622"/>
            <a:ext cx="3344889" cy="367306"/>
          </a:xfrm>
          <a:prstGeom prst="rect">
            <a:avLst/>
          </a:prstGeom>
          <a:solidFill>
            <a:schemeClr val="accent6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b="1" kern="0" dirty="0" smtClean="0">
                <a:latin typeface="Simplon BP Regular"/>
                <a:cs typeface="Simplon BP Regular"/>
              </a:rPr>
              <a:t>GP Técnico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kern="0" dirty="0" smtClean="0">
                <a:latin typeface="Simplon BP Regular"/>
                <a:cs typeface="Simplon BP Regular"/>
              </a:rPr>
              <a:t>Leandro Frossard</a:t>
            </a:r>
            <a:endParaRPr lang="pt-BR" sz="1200" b="1" kern="0" dirty="0">
              <a:latin typeface="Simplon BP Regular"/>
              <a:cs typeface="Simplon BP Regular"/>
            </a:endParaRPr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3419872" y="3147854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b="1" kern="0" dirty="0">
                <a:latin typeface="Simplon BP Regular"/>
                <a:cs typeface="Simplon BP Regular"/>
              </a:rPr>
              <a:t>ROLLOUT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kern="0" dirty="0">
                <a:latin typeface="Simplon BP Regular"/>
                <a:cs typeface="Simplon BP Regular"/>
              </a:rPr>
              <a:t>Ana Paula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3419872" y="3568359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b="1" kern="0" dirty="0">
                <a:latin typeface="Simplon BP Regular"/>
                <a:cs typeface="Simplon BP Regular"/>
              </a:rPr>
              <a:t>GESTÃO MUDANÇA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kern="0" dirty="0">
                <a:latin typeface="Simplon BP Regular"/>
                <a:cs typeface="Simplon BP Regular"/>
              </a:rPr>
              <a:t>Leandro Frossard</a:t>
            </a: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3419872" y="3976809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b="1" kern="0" dirty="0">
                <a:latin typeface="Simplon BP Regular"/>
                <a:cs typeface="Simplon BP Regular"/>
              </a:rPr>
              <a:t>PROCESSOS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kern="0" dirty="0">
                <a:latin typeface="Simplon BP Regular"/>
                <a:cs typeface="Simplon BP Regular"/>
              </a:rPr>
              <a:t>Leandro Frossard</a:t>
            </a:r>
          </a:p>
        </p:txBody>
      </p:sp>
      <p:sp>
        <p:nvSpPr>
          <p:cNvPr id="62" name="Rectangle 30"/>
          <p:cNvSpPr/>
          <p:nvPr/>
        </p:nvSpPr>
        <p:spPr>
          <a:xfrm>
            <a:off x="7481190" y="2718564"/>
            <a:ext cx="11988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marR="0" lvl="0" indent="0" algn="ctr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pt-BR" sz="1100" b="1" kern="0" dirty="0" err="1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Impl</a:t>
            </a:r>
            <a:r>
              <a:rPr lang="pt-BR" sz="1100" b="1" kern="0" dirty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. Plataformas</a:t>
            </a:r>
          </a:p>
          <a:p>
            <a:pPr marR="0" lvl="0" indent="0" algn="ctr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pt-BR" sz="1100" kern="0" dirty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Celso</a:t>
            </a:r>
          </a:p>
        </p:txBody>
      </p:sp>
      <p:sp>
        <p:nvSpPr>
          <p:cNvPr id="63" name="Rectangle 30"/>
          <p:cNvSpPr/>
          <p:nvPr/>
        </p:nvSpPr>
        <p:spPr>
          <a:xfrm>
            <a:off x="7481189" y="2297040"/>
            <a:ext cx="11988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050" b="1" kern="0" dirty="0">
                <a:latin typeface="Simplon BP Regular"/>
                <a:ea typeface="MS Gothic" charset="-128"/>
                <a:cs typeface="Simplon BP Regular"/>
              </a:rPr>
              <a:t>Plataforma</a:t>
            </a:r>
            <a:r>
              <a:rPr lang="pt-BR" sz="1100" b="1" kern="0" dirty="0">
                <a:latin typeface="Simplon BP Regular"/>
                <a:cs typeface="Simplon BP Regular"/>
              </a:rPr>
              <a:t> OSS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>
                <a:latin typeface="Simplon BP Regular"/>
                <a:cs typeface="Simplon BP Regular"/>
              </a:rPr>
              <a:t>Amilton Araujo</a:t>
            </a:r>
          </a:p>
        </p:txBody>
      </p:sp>
    </p:spTree>
    <p:extLst>
      <p:ext uri="{BB962C8B-B14F-4D97-AF65-F5344CB8AC3E}">
        <p14:creationId xmlns:p14="http://schemas.microsoft.com/office/powerpoint/2010/main" val="35050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Status geral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8244408" y="4948014"/>
            <a:ext cx="442392" cy="215997"/>
          </a:xfrm>
        </p:spPr>
        <p:txBody>
          <a:bodyPr/>
          <a:lstStyle/>
          <a:p>
            <a:fld id="{74850952-3374-434C-8FC6-DE28F8CD25B0}" type="slidenum">
              <a:rPr lang="pt-BR" smtClean="0"/>
              <a:pPr/>
              <a:t>4</a:t>
            </a:fld>
            <a:endParaRPr lang="pt-BR" dirty="0"/>
          </a:p>
        </p:txBody>
      </p:sp>
      <p:grpSp>
        <p:nvGrpSpPr>
          <p:cNvPr id="54" name="Group 98"/>
          <p:cNvGrpSpPr/>
          <p:nvPr/>
        </p:nvGrpSpPr>
        <p:grpSpPr>
          <a:xfrm>
            <a:off x="-9645" y="5763"/>
            <a:ext cx="348856" cy="5137737"/>
            <a:chOff x="-9645" y="5763"/>
            <a:chExt cx="348856" cy="5137737"/>
          </a:xfrm>
        </p:grpSpPr>
        <p:sp>
          <p:nvSpPr>
            <p:cNvPr id="55" name="Rectangle 92"/>
            <p:cNvSpPr/>
            <p:nvPr/>
          </p:nvSpPr>
          <p:spPr>
            <a:xfrm>
              <a:off x="-9645" y="5763"/>
              <a:ext cx="336026" cy="5137737"/>
            </a:xfrm>
            <a:prstGeom prst="rect">
              <a:avLst/>
            </a:prstGeom>
            <a:solidFill>
              <a:srgbClr val="4D4E50">
                <a:lumMod val="20000"/>
                <a:lumOff val="80000"/>
              </a:srgbClr>
            </a:solidFill>
            <a:ln w="25400" cap="flat" cmpd="sng" algn="ctr">
              <a:solidFill>
                <a:srgbClr val="4D4E5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plon BP Regular"/>
                <a:ea typeface="+mn-ea"/>
                <a:cs typeface="Simplon BP Regular"/>
              </a:endParaRPr>
            </a:p>
          </p:txBody>
        </p:sp>
        <p:sp>
          <p:nvSpPr>
            <p:cNvPr id="56" name="Round Same Side Corner Rectangle 91"/>
            <p:cNvSpPr/>
            <p:nvPr/>
          </p:nvSpPr>
          <p:spPr>
            <a:xfrm rot="16200000">
              <a:off x="-164789" y="2914719"/>
              <a:ext cx="720000" cy="288000"/>
            </a:xfrm>
            <a:prstGeom prst="round2SameRect">
              <a:avLst/>
            </a:prstGeom>
            <a:solidFill>
              <a:srgbClr val="4D4E5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Riscos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plon BP Regular"/>
                <a:ea typeface="+mn-ea"/>
                <a:cs typeface="Simplon BP Regular"/>
              </a:endParaRPr>
            </a:p>
          </p:txBody>
        </p:sp>
        <p:sp>
          <p:nvSpPr>
            <p:cNvPr id="57" name="Round Same Side Corner Rectangle 93"/>
            <p:cNvSpPr/>
            <p:nvPr/>
          </p:nvSpPr>
          <p:spPr>
            <a:xfrm rot="16200000">
              <a:off x="-164790" y="4444238"/>
              <a:ext cx="720000" cy="288000"/>
            </a:xfrm>
            <a:prstGeom prst="round2SameRect">
              <a:avLst/>
            </a:prstGeom>
            <a:solidFill>
              <a:srgbClr val="4D4E5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Outros </a:t>
              </a: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Assuntos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plon BP Regular"/>
                <a:ea typeface="+mn-ea"/>
                <a:cs typeface="Simplon BP Regular"/>
              </a:endParaRPr>
            </a:p>
          </p:txBody>
        </p:sp>
        <p:sp>
          <p:nvSpPr>
            <p:cNvPr id="58" name="Round Same Side Corner Rectangle 94"/>
            <p:cNvSpPr/>
            <p:nvPr/>
          </p:nvSpPr>
          <p:spPr>
            <a:xfrm rot="16200000">
              <a:off x="-164789" y="3679478"/>
              <a:ext cx="720000" cy="288000"/>
            </a:xfrm>
            <a:prstGeom prst="round2SameRect">
              <a:avLst/>
            </a:prstGeom>
            <a:solidFill>
              <a:srgbClr val="4D4E5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CRs</a:t>
              </a:r>
            </a:p>
          </p:txBody>
        </p:sp>
        <p:sp>
          <p:nvSpPr>
            <p:cNvPr id="59" name="Round Same Side Corner Rectangle 95"/>
            <p:cNvSpPr/>
            <p:nvPr/>
          </p:nvSpPr>
          <p:spPr>
            <a:xfrm rot="16200000">
              <a:off x="-164789" y="622566"/>
              <a:ext cx="720000" cy="288000"/>
            </a:xfrm>
            <a:prstGeom prst="round2SameRect">
              <a:avLst/>
            </a:prstGeom>
            <a:solidFill>
              <a:srgbClr val="4D4E5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Core Team</a:t>
              </a:r>
            </a:p>
          </p:txBody>
        </p:sp>
        <p:sp>
          <p:nvSpPr>
            <p:cNvPr id="60" name="Round Same Side Corner Rectangle 96"/>
            <p:cNvSpPr/>
            <p:nvPr/>
          </p:nvSpPr>
          <p:spPr>
            <a:xfrm rot="16200000">
              <a:off x="-164790" y="2152085"/>
              <a:ext cx="720000" cy="288000"/>
            </a:xfrm>
            <a:prstGeom prst="round2SameRect">
              <a:avLst/>
            </a:prstGeom>
            <a:solidFill>
              <a:srgbClr val="4D4E5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Plano Macro</a:t>
              </a:r>
            </a:p>
          </p:txBody>
        </p:sp>
        <p:sp>
          <p:nvSpPr>
            <p:cNvPr id="61" name="Round Same Side Corner Rectangle 97"/>
            <p:cNvSpPr/>
            <p:nvPr/>
          </p:nvSpPr>
          <p:spPr>
            <a:xfrm rot="16200000">
              <a:off x="-164789" y="1387325"/>
              <a:ext cx="720000" cy="288000"/>
            </a:xfrm>
            <a:prstGeom prst="round2Same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Status </a:t>
              </a: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Geral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plon BP Regular"/>
                <a:ea typeface="+mn-ea"/>
                <a:cs typeface="Simplon BP Regular"/>
              </a:endParaRPr>
            </a:p>
          </p:txBody>
        </p:sp>
      </p:grpSp>
      <p:sp>
        <p:nvSpPr>
          <p:cNvPr id="63" name="Footer Placeholder 1"/>
          <p:cNvSpPr txBox="1">
            <a:spLocks/>
          </p:cNvSpPr>
          <p:nvPr/>
        </p:nvSpPr>
        <p:spPr>
          <a:xfrm>
            <a:off x="366900" y="18759"/>
            <a:ext cx="36000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2"/>
                </a:solidFill>
                <a:latin typeface="Simplon BP Regular"/>
                <a:ea typeface="+mn-ea"/>
                <a:cs typeface="Simplon BP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PROJETO </a:t>
            </a:r>
            <a:r>
              <a:rPr lang="pt-BR" dirty="0" smtClean="0"/>
              <a:t>Unificação RAID</a:t>
            </a:r>
            <a:endParaRPr lang="pt-BR" dirty="0"/>
          </a:p>
        </p:txBody>
      </p:sp>
      <p:sp>
        <p:nvSpPr>
          <p:cNvPr id="64" name="Espaço Reservado para Conteúdo 4"/>
          <p:cNvSpPr txBox="1">
            <a:spLocks/>
          </p:cNvSpPr>
          <p:nvPr/>
        </p:nvSpPr>
        <p:spPr>
          <a:xfrm>
            <a:off x="404808" y="699543"/>
            <a:ext cx="8208962" cy="4032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2925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9376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571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1766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b="1" dirty="0" smtClean="0">
                <a:latin typeface="Simplon BP Regular" pitchFamily="2" charset="0"/>
              </a:rPr>
              <a:t>Em Validação de requisitos</a:t>
            </a:r>
            <a:endParaRPr lang="pt-BR" sz="1200" dirty="0">
              <a:latin typeface="Simplon BP Regular" pitchFamily="2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200" dirty="0">
                <a:latin typeface="Simplon BP Regular" pitchFamily="2" charset="0"/>
              </a:rPr>
              <a:t>PRJ00001425 (84728) - Fixo e Móvel Criação de Interfaces e Controles Novos de Integridade no RAID Grupo </a:t>
            </a:r>
            <a:r>
              <a:rPr lang="pt-BR" sz="1200" dirty="0" smtClean="0">
                <a:latin typeface="Simplon BP Regular" pitchFamily="2" charset="0"/>
              </a:rPr>
              <a:t>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200" b="1" dirty="0" smtClean="0">
                <a:latin typeface="Simplon BP Regular" pitchFamily="2" charset="0"/>
              </a:rPr>
              <a:t>Em Desenvolvimento (TI e UAT)</a:t>
            </a:r>
            <a:endParaRPr lang="pt-BR" sz="1200" b="1" dirty="0">
              <a:latin typeface="Simplon BP Regular" pitchFamily="2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200" dirty="0">
                <a:latin typeface="Simplon BP Regular" pitchFamily="2" charset="0"/>
              </a:rPr>
              <a:t>PRJ00000710 (84711) – Criação de novos controles de integridade Grupo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200" b="1" dirty="0">
                <a:latin typeface="Simplon BP Regular" pitchFamily="2" charset="0"/>
              </a:rPr>
              <a:t>Implantados: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200" dirty="0">
                <a:latin typeface="Simplon BP Regular" pitchFamily="2" charset="0"/>
              </a:rPr>
              <a:t>84137 – Contratação de serviço WEDO para instalação do </a:t>
            </a:r>
            <a:r>
              <a:rPr lang="pt-BR" sz="1200" dirty="0" err="1">
                <a:latin typeface="Simplon BP Regular" pitchFamily="2" charset="0"/>
              </a:rPr>
              <a:t>vanila</a:t>
            </a:r>
            <a:r>
              <a:rPr lang="pt-BR" sz="1200" dirty="0">
                <a:latin typeface="Simplon BP Regular" pitchFamily="2" charset="0"/>
              </a:rPr>
              <a:t> e testes gerais. Data PRD = 27/11/14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200" dirty="0">
                <a:latin typeface="Simplon BP Regular" pitchFamily="2" charset="0"/>
              </a:rPr>
              <a:t>83909 – Migração das regrais atuais de controle de tráfego R1 (ARBOR). Data PRD = 28/11/14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200" dirty="0">
                <a:latin typeface="Simplon BP Regular" pitchFamily="2" charset="0"/>
              </a:rPr>
              <a:t>84200 – Infra para aquisição do HW, contratação do serviço de criação e migração de </a:t>
            </a:r>
            <a:r>
              <a:rPr lang="pt-BR" sz="1200" dirty="0" err="1">
                <a:latin typeface="Simplon BP Regular" pitchFamily="2" charset="0"/>
              </a:rPr>
              <a:t>jobs</a:t>
            </a:r>
            <a:r>
              <a:rPr lang="pt-BR" sz="1200" dirty="0">
                <a:latin typeface="Simplon BP Regular" pitchFamily="2" charset="0"/>
              </a:rPr>
              <a:t> e interfaces, monitoração e SW básico. Data PRD =05/01/15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200" dirty="0">
                <a:latin typeface="Simplon BP Regular" pitchFamily="2" charset="0"/>
              </a:rPr>
              <a:t>83907 – Migração das regras atuais do </a:t>
            </a:r>
            <a:r>
              <a:rPr lang="pt-BR" sz="1200" dirty="0" err="1">
                <a:latin typeface="Simplon BP Regular" pitchFamily="2" charset="0"/>
              </a:rPr>
              <a:t>eCDR</a:t>
            </a:r>
            <a:r>
              <a:rPr lang="pt-BR" sz="1200" dirty="0">
                <a:latin typeface="Simplon BP Regular" pitchFamily="2" charset="0"/>
              </a:rPr>
              <a:t> e melhorias para o RAID7. Data PRD = 16/01/15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200" dirty="0">
                <a:latin typeface="Simplon BP Regular" pitchFamily="2" charset="0"/>
              </a:rPr>
              <a:t>83882 – Migração das regras atuais e ajustes do controle de trafego R2 – Entrega 2 feita em 23/07/15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200" dirty="0">
                <a:latin typeface="Simplon BP Regular" pitchFamily="2" charset="0"/>
              </a:rPr>
              <a:t>84710 – Migração das regras atuais e novos controles de integridade Grupos 1&amp;2 – Entrega 1 feita em 05/10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pt-BR" sz="12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pt-BR" sz="1200" dirty="0" smtClean="0"/>
          </a:p>
          <a:p>
            <a:endParaRPr lang="pt-BR" sz="1100" dirty="0" smtClean="0"/>
          </a:p>
          <a:p>
            <a:endParaRPr lang="pt-BR" sz="1100" dirty="0" smtClean="0"/>
          </a:p>
          <a:p>
            <a:endParaRPr lang="pt-BR" sz="11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8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Status geral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8244408" y="4948014"/>
            <a:ext cx="442392" cy="215997"/>
          </a:xfrm>
        </p:spPr>
        <p:txBody>
          <a:bodyPr/>
          <a:lstStyle/>
          <a:p>
            <a:fld id="{74850952-3374-434C-8FC6-DE28F8CD25B0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Round Same Side Corner Rectangle 3"/>
          <p:cNvSpPr/>
          <p:nvPr/>
        </p:nvSpPr>
        <p:spPr>
          <a:xfrm rot="10800000">
            <a:off x="4020765" y="6487"/>
            <a:ext cx="4658097" cy="425124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DBDBDC"/>
          </a:solidFill>
          <a:ln>
            <a:solidFill>
              <a:srgbClr val="DBDBD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Simplon BP Regular"/>
              <a:cs typeface="Simplon BP Regular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7361342" y="313931"/>
            <a:ext cx="1258630" cy="11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err="1" smtClean="0"/>
              <a:t>Produção</a:t>
            </a:r>
            <a:endParaRPr lang="en-US" sz="800" dirty="0"/>
          </a:p>
        </p:txBody>
      </p:sp>
      <p:grpSp>
        <p:nvGrpSpPr>
          <p:cNvPr id="7" name="Group 10"/>
          <p:cNvGrpSpPr/>
          <p:nvPr/>
        </p:nvGrpSpPr>
        <p:grpSpPr>
          <a:xfrm>
            <a:off x="7361342" y="85799"/>
            <a:ext cx="1258630" cy="215119"/>
            <a:chOff x="7348372" y="85799"/>
            <a:chExt cx="1258630" cy="215119"/>
          </a:xfrm>
        </p:grpSpPr>
        <p:sp>
          <p:nvSpPr>
            <p:cNvPr id="8" name="Rounded Rectangle 139"/>
            <p:cNvSpPr/>
            <p:nvPr/>
          </p:nvSpPr>
          <p:spPr>
            <a:xfrm>
              <a:off x="7348372" y="85799"/>
              <a:ext cx="125863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" name="Divisa 648"/>
            <p:cNvSpPr/>
            <p:nvPr/>
          </p:nvSpPr>
          <p:spPr bwMode="auto">
            <a:xfrm>
              <a:off x="766780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3</a:t>
              </a:r>
            </a:p>
          </p:txBody>
        </p:sp>
        <p:sp>
          <p:nvSpPr>
            <p:cNvPr id="10" name="Pentágono 647"/>
            <p:cNvSpPr/>
            <p:nvPr/>
          </p:nvSpPr>
          <p:spPr bwMode="auto">
            <a:xfrm>
              <a:off x="7411059" y="121355"/>
              <a:ext cx="123034" cy="144001"/>
            </a:xfrm>
            <a:prstGeom prst="homePlate">
              <a:avLst>
                <a:gd name="adj" fmla="val 27990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1</a:t>
              </a:r>
            </a:p>
          </p:txBody>
        </p:sp>
        <p:sp>
          <p:nvSpPr>
            <p:cNvPr id="11" name="Divisa 658"/>
            <p:cNvSpPr/>
            <p:nvPr/>
          </p:nvSpPr>
          <p:spPr bwMode="auto">
            <a:xfrm>
              <a:off x="8106655" y="121355"/>
              <a:ext cx="161968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6</a:t>
              </a:r>
            </a:p>
          </p:txBody>
        </p:sp>
        <p:sp>
          <p:nvSpPr>
            <p:cNvPr id="12" name="Divisa 660"/>
            <p:cNvSpPr/>
            <p:nvPr/>
          </p:nvSpPr>
          <p:spPr bwMode="auto">
            <a:xfrm>
              <a:off x="752152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2</a:t>
              </a:r>
            </a:p>
          </p:txBody>
        </p:sp>
        <p:sp>
          <p:nvSpPr>
            <p:cNvPr id="13" name="Divisa 661"/>
            <p:cNvSpPr/>
            <p:nvPr/>
          </p:nvSpPr>
          <p:spPr bwMode="auto">
            <a:xfrm>
              <a:off x="7814089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4</a:t>
              </a:r>
            </a:p>
          </p:txBody>
        </p:sp>
        <p:sp>
          <p:nvSpPr>
            <p:cNvPr id="14" name="Divisa 659"/>
            <p:cNvSpPr/>
            <p:nvPr/>
          </p:nvSpPr>
          <p:spPr bwMode="auto">
            <a:xfrm>
              <a:off x="7960372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5</a:t>
              </a:r>
            </a:p>
          </p:txBody>
        </p:sp>
        <p:sp>
          <p:nvSpPr>
            <p:cNvPr id="15" name="Divisa 653"/>
            <p:cNvSpPr/>
            <p:nvPr/>
          </p:nvSpPr>
          <p:spPr bwMode="auto">
            <a:xfrm>
              <a:off x="825605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7</a:t>
              </a:r>
            </a:p>
          </p:txBody>
        </p:sp>
        <p:sp>
          <p:nvSpPr>
            <p:cNvPr id="16" name="Divisa 653"/>
            <p:cNvSpPr/>
            <p:nvPr/>
          </p:nvSpPr>
          <p:spPr bwMode="auto">
            <a:xfrm>
              <a:off x="8402336" y="121355"/>
              <a:ext cx="158853" cy="144001"/>
            </a:xfrm>
            <a:prstGeom prst="chevron">
              <a:avLst>
                <a:gd name="adj" fmla="val 25473"/>
              </a:avLst>
            </a:prstGeom>
            <a:solidFill>
              <a:srgbClr val="4D4D4D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  <a:latin typeface="Simplon BP Regular"/>
                  <a:cs typeface="Simplon BP Regular"/>
                </a:rPr>
                <a:t>8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>
            <a:off x="6707162" y="85799"/>
            <a:ext cx="612000" cy="215119"/>
            <a:chOff x="6694192" y="85799"/>
            <a:chExt cx="612000" cy="215119"/>
          </a:xfrm>
        </p:grpSpPr>
        <p:sp>
          <p:nvSpPr>
            <p:cNvPr id="18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9" name="Oval 113"/>
            <p:cNvSpPr>
              <a:spLocks noChangeAspect="1"/>
            </p:cNvSpPr>
            <p:nvPr/>
          </p:nvSpPr>
          <p:spPr>
            <a:xfrm>
              <a:off x="6743174" y="121358"/>
              <a:ext cx="143806" cy="144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0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1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22" name="TextBox 118"/>
          <p:cNvSpPr txBox="1"/>
          <p:nvPr/>
        </p:nvSpPr>
        <p:spPr>
          <a:xfrm>
            <a:off x="6707162" y="310834"/>
            <a:ext cx="612000" cy="1223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err="1" smtClean="0"/>
              <a:t>Escopo</a:t>
            </a:r>
            <a:endParaRPr lang="en-US" sz="800" dirty="0"/>
          </a:p>
        </p:txBody>
      </p:sp>
      <p:grpSp>
        <p:nvGrpSpPr>
          <p:cNvPr id="23" name="Group 8"/>
          <p:cNvGrpSpPr/>
          <p:nvPr/>
        </p:nvGrpSpPr>
        <p:grpSpPr>
          <a:xfrm>
            <a:off x="6047138" y="85799"/>
            <a:ext cx="612000" cy="215119"/>
            <a:chOff x="6034168" y="85799"/>
            <a:chExt cx="612000" cy="215119"/>
          </a:xfrm>
        </p:grpSpPr>
        <p:sp>
          <p:nvSpPr>
            <p:cNvPr id="24" name="Rounded Rectangle 122"/>
            <p:cNvSpPr/>
            <p:nvPr/>
          </p:nvSpPr>
          <p:spPr>
            <a:xfrm>
              <a:off x="603416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5" name="Oval 119"/>
            <p:cNvSpPr>
              <a:spLocks noChangeAspect="1"/>
            </p:cNvSpPr>
            <p:nvPr/>
          </p:nvSpPr>
          <p:spPr>
            <a:xfrm>
              <a:off x="6083150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6" name="Oval 120"/>
            <p:cNvSpPr>
              <a:spLocks noChangeAspect="1"/>
            </p:cNvSpPr>
            <p:nvPr/>
          </p:nvSpPr>
          <p:spPr>
            <a:xfrm>
              <a:off x="6266404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7" name="Oval 121"/>
            <p:cNvSpPr>
              <a:spLocks noChangeAspect="1"/>
            </p:cNvSpPr>
            <p:nvPr/>
          </p:nvSpPr>
          <p:spPr>
            <a:xfrm>
              <a:off x="6448497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28" name="TextBox 123"/>
          <p:cNvSpPr txBox="1"/>
          <p:nvPr/>
        </p:nvSpPr>
        <p:spPr>
          <a:xfrm>
            <a:off x="6047138" y="310834"/>
            <a:ext cx="612000" cy="1223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err="1" smtClean="0"/>
              <a:t>Risco</a:t>
            </a:r>
            <a:endParaRPr lang="en-US" sz="800" dirty="0"/>
          </a:p>
        </p:txBody>
      </p:sp>
      <p:grpSp>
        <p:nvGrpSpPr>
          <p:cNvPr id="29" name="Group 7"/>
          <p:cNvGrpSpPr/>
          <p:nvPr/>
        </p:nvGrpSpPr>
        <p:grpSpPr>
          <a:xfrm>
            <a:off x="5393708" y="85799"/>
            <a:ext cx="612000" cy="215119"/>
            <a:chOff x="5380738" y="85799"/>
            <a:chExt cx="612000" cy="215119"/>
          </a:xfrm>
        </p:grpSpPr>
        <p:sp>
          <p:nvSpPr>
            <p:cNvPr id="30" name="Rounded Rectangle 127"/>
            <p:cNvSpPr/>
            <p:nvPr/>
          </p:nvSpPr>
          <p:spPr>
            <a:xfrm>
              <a:off x="538073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31" name="Oval 124"/>
            <p:cNvSpPr>
              <a:spLocks noChangeAspect="1"/>
            </p:cNvSpPr>
            <p:nvPr/>
          </p:nvSpPr>
          <p:spPr>
            <a:xfrm>
              <a:off x="5429720" y="121358"/>
              <a:ext cx="143806" cy="144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32" name="Oval 125"/>
            <p:cNvSpPr>
              <a:spLocks noChangeAspect="1"/>
            </p:cNvSpPr>
            <p:nvPr/>
          </p:nvSpPr>
          <p:spPr>
            <a:xfrm>
              <a:off x="5612974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33" name="Oval 126"/>
            <p:cNvSpPr>
              <a:spLocks noChangeAspect="1"/>
            </p:cNvSpPr>
            <p:nvPr/>
          </p:nvSpPr>
          <p:spPr>
            <a:xfrm>
              <a:off x="5795067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34" name="TextBox 128"/>
          <p:cNvSpPr txBox="1"/>
          <p:nvPr/>
        </p:nvSpPr>
        <p:spPr>
          <a:xfrm>
            <a:off x="5393708" y="310834"/>
            <a:ext cx="612000" cy="1223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err="1" smtClean="0"/>
              <a:t>Custo</a:t>
            </a:r>
            <a:endParaRPr lang="en-US" sz="800" dirty="0"/>
          </a:p>
        </p:txBody>
      </p:sp>
      <p:grpSp>
        <p:nvGrpSpPr>
          <p:cNvPr id="35" name="Group 6"/>
          <p:cNvGrpSpPr/>
          <p:nvPr/>
        </p:nvGrpSpPr>
        <p:grpSpPr>
          <a:xfrm>
            <a:off x="4742260" y="85799"/>
            <a:ext cx="612000" cy="215119"/>
            <a:chOff x="4729290" y="85799"/>
            <a:chExt cx="612000" cy="215119"/>
          </a:xfrm>
        </p:grpSpPr>
        <p:sp>
          <p:nvSpPr>
            <p:cNvPr id="36" name="Rounded Rectangle 132"/>
            <p:cNvSpPr/>
            <p:nvPr/>
          </p:nvSpPr>
          <p:spPr>
            <a:xfrm>
              <a:off x="4729290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37" name="Oval 129"/>
            <p:cNvSpPr>
              <a:spLocks noChangeAspect="1"/>
            </p:cNvSpPr>
            <p:nvPr/>
          </p:nvSpPr>
          <p:spPr>
            <a:xfrm>
              <a:off x="4778272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38" name="Oval 130"/>
            <p:cNvSpPr>
              <a:spLocks noChangeAspect="1"/>
            </p:cNvSpPr>
            <p:nvPr/>
          </p:nvSpPr>
          <p:spPr>
            <a:xfrm>
              <a:off x="4961526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39" name="Oval 131"/>
            <p:cNvSpPr>
              <a:spLocks noChangeAspect="1"/>
            </p:cNvSpPr>
            <p:nvPr/>
          </p:nvSpPr>
          <p:spPr>
            <a:xfrm>
              <a:off x="5143619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40" name="TextBox 133"/>
          <p:cNvSpPr txBox="1"/>
          <p:nvPr/>
        </p:nvSpPr>
        <p:spPr>
          <a:xfrm>
            <a:off x="4742260" y="310834"/>
            <a:ext cx="612000" cy="1223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err="1" smtClean="0"/>
              <a:t>Prazo</a:t>
            </a:r>
            <a:endParaRPr lang="en-US" sz="800" dirty="0"/>
          </a:p>
        </p:txBody>
      </p:sp>
      <p:grpSp>
        <p:nvGrpSpPr>
          <p:cNvPr id="41" name="Group 5"/>
          <p:cNvGrpSpPr/>
          <p:nvPr/>
        </p:nvGrpSpPr>
        <p:grpSpPr>
          <a:xfrm>
            <a:off x="4086754" y="85799"/>
            <a:ext cx="612000" cy="215119"/>
            <a:chOff x="4073784" y="85799"/>
            <a:chExt cx="612000" cy="215119"/>
          </a:xfrm>
        </p:grpSpPr>
        <p:sp>
          <p:nvSpPr>
            <p:cNvPr id="42" name="Rounded Rectangle 137"/>
            <p:cNvSpPr/>
            <p:nvPr/>
          </p:nvSpPr>
          <p:spPr>
            <a:xfrm>
              <a:off x="4073784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43" name="Oval 134"/>
            <p:cNvSpPr>
              <a:spLocks noChangeAspect="1"/>
            </p:cNvSpPr>
            <p:nvPr/>
          </p:nvSpPr>
          <p:spPr>
            <a:xfrm>
              <a:off x="4122766" y="121358"/>
              <a:ext cx="143806" cy="144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44" name="Oval 135"/>
            <p:cNvSpPr>
              <a:spLocks noChangeAspect="1"/>
            </p:cNvSpPr>
            <p:nvPr/>
          </p:nvSpPr>
          <p:spPr>
            <a:xfrm>
              <a:off x="4306020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45" name="Oval 136"/>
            <p:cNvSpPr>
              <a:spLocks noChangeAspect="1"/>
            </p:cNvSpPr>
            <p:nvPr/>
          </p:nvSpPr>
          <p:spPr>
            <a:xfrm>
              <a:off x="4488113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46" name="TextBox 138"/>
          <p:cNvSpPr txBox="1"/>
          <p:nvPr/>
        </p:nvSpPr>
        <p:spPr>
          <a:xfrm>
            <a:off x="4086754" y="310834"/>
            <a:ext cx="612000" cy="1223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smtClean="0"/>
              <a:t>Staff</a:t>
            </a:r>
            <a:endParaRPr lang="en-US" sz="800" dirty="0"/>
          </a:p>
        </p:txBody>
      </p:sp>
      <p:sp>
        <p:nvSpPr>
          <p:cNvPr id="47" name="Rectangle 42"/>
          <p:cNvSpPr/>
          <p:nvPr/>
        </p:nvSpPr>
        <p:spPr>
          <a:xfrm>
            <a:off x="4618063" y="855271"/>
            <a:ext cx="4060800" cy="315663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000" dirty="0" smtClean="0">
                <a:latin typeface="Simplon BP Regular"/>
                <a:cs typeface="Arial" pitchFamily="34" charset="0"/>
              </a:rPr>
              <a:t>Controles 7IPxSTC </a:t>
            </a:r>
            <a:r>
              <a:rPr lang="pt-BR" sz="1000" dirty="0" smtClean="0">
                <a:latin typeface="Simplon BP Regular"/>
                <a:cs typeface="Arial" pitchFamily="34" charset="0"/>
              </a:rPr>
              <a:t>ativados após janela </a:t>
            </a:r>
            <a:r>
              <a:rPr lang="pt-BR" sz="1000" dirty="0">
                <a:latin typeface="Simplon BP Regular"/>
                <a:cs typeface="Arial" pitchFamily="34" charset="0"/>
              </a:rPr>
              <a:t>de automatização </a:t>
            </a:r>
            <a:r>
              <a:rPr lang="pt-BR" sz="1000" dirty="0" smtClean="0">
                <a:latin typeface="Simplon BP Regular"/>
                <a:cs typeface="Arial" pitchFamily="34" charset="0"/>
              </a:rPr>
              <a:t>de e</a:t>
            </a:r>
            <a:r>
              <a:rPr lang="pt-BR" sz="1000" dirty="0" smtClean="0">
                <a:solidFill>
                  <a:srgbClr val="FF0000"/>
                </a:solidFill>
                <a:latin typeface="Simplon BP Regular"/>
                <a:cs typeface="Arial" pitchFamily="34" charset="0"/>
              </a:rPr>
              <a:t>xtratores 7IP/VMP em </a:t>
            </a:r>
            <a:r>
              <a:rPr lang="pt-BR" sz="1000" dirty="0" err="1" smtClean="0">
                <a:solidFill>
                  <a:srgbClr val="FF0000"/>
                </a:solidFill>
                <a:latin typeface="Simplon BP Regular"/>
                <a:cs typeface="Arial" pitchFamily="34" charset="0"/>
              </a:rPr>
              <a:t>xx</a:t>
            </a:r>
            <a:r>
              <a:rPr lang="pt-BR" sz="1000" dirty="0" smtClean="0">
                <a:solidFill>
                  <a:srgbClr val="FF0000"/>
                </a:solidFill>
                <a:latin typeface="Simplon BP Regular"/>
                <a:cs typeface="Arial" pitchFamily="34" charset="0"/>
              </a:rPr>
              <a:t>/</a:t>
            </a:r>
            <a:r>
              <a:rPr lang="pt-BR" sz="1000" dirty="0" err="1" smtClean="0">
                <a:solidFill>
                  <a:srgbClr val="FF0000"/>
                </a:solidFill>
                <a:latin typeface="Simplon BP Regular"/>
                <a:cs typeface="Arial" pitchFamily="34" charset="0"/>
              </a:rPr>
              <a:t>xx</a:t>
            </a:r>
            <a:r>
              <a:rPr lang="pt-BR" sz="1000" dirty="0" smtClean="0">
                <a:latin typeface="Simplon BP Regular"/>
                <a:cs typeface="Arial" pitchFamily="34" charset="0"/>
              </a:rPr>
              <a:t>. </a:t>
            </a:r>
            <a:endParaRPr lang="pt-BR" sz="1000" dirty="0" smtClean="0">
              <a:latin typeface="Simplon BP Regular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000" dirty="0" smtClean="0">
                <a:latin typeface="Simplon BP Regular"/>
                <a:cs typeface="Arial" pitchFamily="34" charset="0"/>
              </a:rPr>
              <a:t>Entrega </a:t>
            </a:r>
            <a:r>
              <a:rPr lang="pt-BR" sz="1000" dirty="0">
                <a:latin typeface="Simplon BP Regular"/>
                <a:cs typeface="Arial" pitchFamily="34" charset="0"/>
              </a:rPr>
              <a:t>de controles R2 aguardando estabilização ambiente MASC. Plano de ação da Gerência de Mediação em andamento.</a:t>
            </a:r>
          </a:p>
          <a:p>
            <a:pPr marL="171450" indent="-171450" algn="just">
              <a:spcAft>
                <a:spcPts val="600"/>
              </a:spcAft>
              <a:buFont typeface="Wingdings" charset="2"/>
              <a:buChar char="§"/>
            </a:pPr>
            <a:endParaRPr lang="pt-BR" sz="1000" dirty="0">
              <a:latin typeface="Simplon BP Regular"/>
              <a:cs typeface="Arial" pitchFamily="34" charset="0"/>
            </a:endParaRPr>
          </a:p>
        </p:txBody>
      </p:sp>
      <p:sp>
        <p:nvSpPr>
          <p:cNvPr id="48" name="Retângulo 87"/>
          <p:cNvSpPr/>
          <p:nvPr/>
        </p:nvSpPr>
        <p:spPr>
          <a:xfrm>
            <a:off x="361410" y="4987312"/>
            <a:ext cx="6082798" cy="1767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pt-BR" sz="800" i="1" dirty="0">
                <a:solidFill>
                  <a:schemeClr val="dk1"/>
                </a:solidFill>
                <a:latin typeface="Simplon BP Regular"/>
                <a:cs typeface="Simplon BP Regular"/>
              </a:rPr>
              <a:t> Etapa do </a:t>
            </a:r>
            <a:r>
              <a:rPr lang="pt-BR" sz="800" i="1" dirty="0" smtClean="0">
                <a:solidFill>
                  <a:schemeClr val="dk1"/>
                </a:solidFill>
                <a:latin typeface="Simplon BP Regular"/>
                <a:cs typeface="Simplon BP Regular"/>
              </a:rPr>
              <a:t>Status: 1- </a:t>
            </a:r>
            <a:r>
              <a:rPr lang="pt-BR" sz="800" i="1" dirty="0">
                <a:solidFill>
                  <a:schemeClr val="dk1"/>
                </a:solidFill>
                <a:latin typeface="Simplon BP Regular"/>
                <a:cs typeface="Simplon BP Regular"/>
              </a:rPr>
              <a:t>Scoping; 2- RFP/Seleção; 3- Aprovação; 4- Contratação; 5- Planejamento; 6- Desenvolvimento; 7-Teste; 8- Produção</a:t>
            </a:r>
          </a:p>
        </p:txBody>
      </p:sp>
      <p:sp>
        <p:nvSpPr>
          <p:cNvPr id="49" name="Rectangle 37"/>
          <p:cNvSpPr/>
          <p:nvPr/>
        </p:nvSpPr>
        <p:spPr>
          <a:xfrm>
            <a:off x="468313" y="855270"/>
            <a:ext cx="4060800" cy="31566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indent="-144000">
              <a:spcAft>
                <a:spcPts val="6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pt-BR" sz="1000" b="1" dirty="0" smtClean="0">
                <a:latin typeface="Simplon BP Regular"/>
                <a:cs typeface="Arial" pitchFamily="34" charset="0"/>
              </a:rPr>
              <a:t>84137 e 83909: </a:t>
            </a:r>
            <a:r>
              <a:rPr lang="pt-BR" sz="1000" dirty="0" smtClean="0">
                <a:latin typeface="Simplon BP Regular"/>
                <a:cs typeface="Arial" pitchFamily="34" charset="0"/>
              </a:rPr>
              <a:t> </a:t>
            </a:r>
            <a:r>
              <a:rPr lang="pt-BR" sz="1000" dirty="0">
                <a:latin typeface="Simplon BP Regular"/>
                <a:cs typeface="Arial" pitchFamily="34" charset="0"/>
              </a:rPr>
              <a:t>Implantado em 27/11/14.</a:t>
            </a:r>
          </a:p>
          <a:p>
            <a:pPr indent="-144000">
              <a:spcAft>
                <a:spcPts val="4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pt-BR" sz="1000" b="1" dirty="0" smtClean="0">
                <a:latin typeface="Simplon BP Regular"/>
                <a:cs typeface="Arial" pitchFamily="34" charset="0"/>
              </a:rPr>
              <a:t>84200 </a:t>
            </a:r>
            <a:r>
              <a:rPr lang="pt-BR" sz="1000" dirty="0">
                <a:latin typeface="Simplon BP Regular"/>
                <a:cs typeface="Arial" pitchFamily="34" charset="0"/>
              </a:rPr>
              <a:t>(infra): Implantado em 05/01/15.</a:t>
            </a:r>
          </a:p>
          <a:p>
            <a:pPr indent="-144000">
              <a:spcAft>
                <a:spcPts val="6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pt-BR" sz="1000" b="1" dirty="0">
                <a:latin typeface="Simplon BP Regular"/>
                <a:cs typeface="Arial" pitchFamily="34" charset="0"/>
              </a:rPr>
              <a:t>83907: </a:t>
            </a:r>
            <a:r>
              <a:rPr lang="pt-BR" sz="1000" dirty="0">
                <a:latin typeface="Simplon BP Regular"/>
                <a:cs typeface="Arial" pitchFamily="34" charset="0"/>
              </a:rPr>
              <a:t>Implantado em 16/01/15. </a:t>
            </a:r>
          </a:p>
          <a:p>
            <a:pPr indent="-144000">
              <a:spcAft>
                <a:spcPts val="6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pt-BR" sz="1000" b="1" dirty="0">
                <a:latin typeface="Simplon BP Regular"/>
                <a:cs typeface="Arial" pitchFamily="34" charset="0"/>
              </a:rPr>
              <a:t>83882</a:t>
            </a:r>
            <a:r>
              <a:rPr lang="pt-BR" sz="1000" dirty="0">
                <a:latin typeface="Simplon BP Regular"/>
                <a:cs typeface="Arial" pitchFamily="34" charset="0"/>
              </a:rPr>
              <a:t>: 1ª entrega implantada em </a:t>
            </a:r>
            <a:r>
              <a:rPr lang="pt-BR" sz="1000" dirty="0" smtClean="0">
                <a:latin typeface="Simplon BP Regular"/>
                <a:cs typeface="Arial" pitchFamily="34" charset="0"/>
              </a:rPr>
              <a:t>17/04/15 </a:t>
            </a:r>
            <a:r>
              <a:rPr lang="pt-BR" sz="1000" dirty="0">
                <a:latin typeface="Simplon BP Regular"/>
                <a:cs typeface="Arial" pitchFamily="34" charset="0"/>
              </a:rPr>
              <a:t>e 2ª entrega implantada em </a:t>
            </a:r>
            <a:r>
              <a:rPr lang="pt-BR" sz="1000" dirty="0" smtClean="0">
                <a:latin typeface="Simplon BP Regular"/>
                <a:cs typeface="Arial" pitchFamily="34" charset="0"/>
              </a:rPr>
              <a:t>23/07/15.</a:t>
            </a:r>
          </a:p>
          <a:p>
            <a:pPr indent="-144000">
              <a:spcAft>
                <a:spcPts val="6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pt-BR" sz="1000" b="1" dirty="0" smtClean="0">
                <a:latin typeface="Simplon BP Regular"/>
                <a:cs typeface="Arial" pitchFamily="34" charset="0"/>
              </a:rPr>
              <a:t>84710</a:t>
            </a:r>
            <a:r>
              <a:rPr lang="pt-BR" sz="1000" b="1" dirty="0">
                <a:latin typeface="Simplon BP Regular"/>
                <a:cs typeface="Arial" pitchFamily="34" charset="0"/>
              </a:rPr>
              <a:t>: </a:t>
            </a:r>
            <a:r>
              <a:rPr lang="pt-BR" sz="1000" dirty="0">
                <a:latin typeface="Simplon BP Regular"/>
                <a:cs typeface="Arial" pitchFamily="34" charset="0"/>
              </a:rPr>
              <a:t>Implantado em </a:t>
            </a:r>
            <a:r>
              <a:rPr lang="pt-BR" sz="1000" dirty="0" smtClean="0">
                <a:latin typeface="Simplon BP Regular"/>
                <a:cs typeface="Arial" pitchFamily="34" charset="0"/>
              </a:rPr>
              <a:t>05/10</a:t>
            </a:r>
            <a:r>
              <a:rPr lang="pt-BR" sz="1000" dirty="0" smtClean="0">
                <a:latin typeface="Simplon BP Regular"/>
              </a:rPr>
              <a:t>/15.</a:t>
            </a:r>
            <a:r>
              <a:rPr lang="pt-BR" sz="1000" dirty="0">
                <a:latin typeface="Simplon BP Regular"/>
                <a:cs typeface="Simplon BP Regular"/>
              </a:rPr>
              <a:t> </a:t>
            </a:r>
            <a:endParaRPr lang="pt-BR" sz="1000" dirty="0" smtClean="0">
              <a:latin typeface="Simplon BP Regular"/>
              <a:cs typeface="Simplon BP Regular"/>
            </a:endParaRPr>
          </a:p>
          <a:p>
            <a:pPr indent="-144000">
              <a:spcAft>
                <a:spcPts val="6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pt-BR" sz="1000" b="1" dirty="0">
                <a:latin typeface="Simplon BP Regular"/>
                <a:cs typeface="Arial" pitchFamily="34" charset="0"/>
              </a:rPr>
              <a:t>84711</a:t>
            </a:r>
            <a:r>
              <a:rPr lang="pt-BR" sz="1000" dirty="0">
                <a:latin typeface="Simplon BP Regular"/>
                <a:cs typeface="Arial" pitchFamily="34" charset="0"/>
              </a:rPr>
              <a:t>: Implantados controles R1, 7IP e trópico RA em ABRIL/16. Entrega de controles R2 MASC </a:t>
            </a:r>
            <a:r>
              <a:rPr lang="pt-BR" sz="1000" dirty="0" err="1" smtClean="0">
                <a:latin typeface="Simplon BP Regular"/>
                <a:cs typeface="Arial" pitchFamily="34" charset="0"/>
              </a:rPr>
              <a:t>replanejada</a:t>
            </a:r>
            <a:r>
              <a:rPr lang="pt-BR" sz="1000" dirty="0" smtClean="0">
                <a:latin typeface="Simplon BP Regular"/>
                <a:cs typeface="Arial" pitchFamily="34" charset="0"/>
              </a:rPr>
              <a:t> (AXE em set/16, TRA e EWSD em out/16)</a:t>
            </a:r>
            <a:endParaRPr lang="pt-BR" sz="1000" dirty="0">
              <a:latin typeface="Simplon BP Regular"/>
              <a:cs typeface="Arial" pitchFamily="34" charset="0"/>
            </a:endParaRPr>
          </a:p>
          <a:p>
            <a:pPr indent="-144000">
              <a:spcAft>
                <a:spcPts val="6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pt-BR" sz="1000" b="1" dirty="0" smtClean="0">
                <a:latin typeface="Simplon BP Regular"/>
                <a:cs typeface="Arial" pitchFamily="34" charset="0"/>
              </a:rPr>
              <a:t>84728</a:t>
            </a:r>
            <a:r>
              <a:rPr lang="pt-BR" sz="1000" dirty="0">
                <a:latin typeface="Simplon BP Regular"/>
                <a:cs typeface="Arial" pitchFamily="34" charset="0"/>
              </a:rPr>
              <a:t>: </a:t>
            </a:r>
            <a:r>
              <a:rPr lang="pt-BR" sz="1000" dirty="0" smtClean="0">
                <a:latin typeface="Simplon BP Regular"/>
                <a:cs typeface="Arial" pitchFamily="34" charset="0"/>
              </a:rPr>
              <a:t>Em </a:t>
            </a:r>
            <a:r>
              <a:rPr lang="pt-BR" sz="1000" dirty="0" smtClean="0">
                <a:latin typeface="Simplon BP Regular"/>
                <a:cs typeface="Arial" pitchFamily="34" charset="0"/>
              </a:rPr>
              <a:t>consolidação de DSOL</a:t>
            </a:r>
            <a:endParaRPr lang="pt-BR" sz="1000" dirty="0" smtClean="0">
              <a:latin typeface="Simplon BP Regular"/>
              <a:cs typeface="Arial" pitchFamily="34" charset="0"/>
            </a:endParaRPr>
          </a:p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pt-BR" sz="1000" dirty="0" smtClean="0">
              <a:latin typeface="Simplon BP Regular"/>
              <a:cs typeface="Simplon BP Regular"/>
            </a:endParaRPr>
          </a:p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pt-BR" sz="1000" dirty="0" smtClean="0">
              <a:latin typeface="Simplon BP Regular"/>
              <a:cs typeface="Simplon BP Regular"/>
            </a:endParaRPr>
          </a:p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pt-BR" sz="1000" dirty="0">
              <a:latin typeface="Simplon BP Regular"/>
              <a:cs typeface="Simplon BP Regular"/>
            </a:endParaRPr>
          </a:p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pt-BR" sz="1000" dirty="0">
              <a:latin typeface="Simplon BP Regular"/>
              <a:cs typeface="Simplon BP Regular"/>
            </a:endParaRPr>
          </a:p>
        </p:txBody>
      </p:sp>
      <p:sp>
        <p:nvSpPr>
          <p:cNvPr id="50" name="Rounded Rectangle 40"/>
          <p:cNvSpPr/>
          <p:nvPr/>
        </p:nvSpPr>
        <p:spPr>
          <a:xfrm>
            <a:off x="528814" y="711255"/>
            <a:ext cx="1436188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Status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Executivo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4690044" y="711255"/>
            <a:ext cx="2810632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Pontos</a:t>
            </a:r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atenç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ão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Principais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Riscos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2" name="Rectangle 43"/>
          <p:cNvSpPr/>
          <p:nvPr/>
        </p:nvSpPr>
        <p:spPr>
          <a:xfrm>
            <a:off x="468313" y="4276942"/>
            <a:ext cx="8210550" cy="671296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numCol="2" rtlCol="0" anchor="t"/>
          <a:lstStyle/>
          <a:p>
            <a:pPr>
              <a:spcAft>
                <a:spcPts val="300"/>
              </a:spcAft>
              <a:buClr>
                <a:schemeClr val="accent1"/>
              </a:buClr>
              <a:buSzPct val="120000"/>
            </a:pPr>
            <a:endParaRPr lang="pt-BR" sz="1000" dirty="0">
              <a:latin typeface="Simplon BP Regular"/>
              <a:cs typeface="Arial" pitchFamily="34" charset="0"/>
            </a:endParaRPr>
          </a:p>
        </p:txBody>
      </p:sp>
      <p:sp>
        <p:nvSpPr>
          <p:cNvPr id="53" name="Rounded Rectangle 44"/>
          <p:cNvSpPr/>
          <p:nvPr/>
        </p:nvSpPr>
        <p:spPr>
          <a:xfrm>
            <a:off x="537892" y="4126082"/>
            <a:ext cx="2804220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óximos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Passos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Decisões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A tomar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grpSp>
        <p:nvGrpSpPr>
          <p:cNvPr id="54" name="Group 98"/>
          <p:cNvGrpSpPr/>
          <p:nvPr/>
        </p:nvGrpSpPr>
        <p:grpSpPr>
          <a:xfrm>
            <a:off x="-9645" y="5763"/>
            <a:ext cx="348856" cy="5137737"/>
            <a:chOff x="-9645" y="5763"/>
            <a:chExt cx="348856" cy="5137737"/>
          </a:xfrm>
        </p:grpSpPr>
        <p:sp>
          <p:nvSpPr>
            <p:cNvPr id="55" name="Rectangle 92"/>
            <p:cNvSpPr/>
            <p:nvPr/>
          </p:nvSpPr>
          <p:spPr>
            <a:xfrm>
              <a:off x="-9645" y="5763"/>
              <a:ext cx="336026" cy="5137737"/>
            </a:xfrm>
            <a:prstGeom prst="rect">
              <a:avLst/>
            </a:prstGeom>
            <a:solidFill>
              <a:srgbClr val="4D4E50">
                <a:lumMod val="20000"/>
                <a:lumOff val="80000"/>
              </a:srgbClr>
            </a:solidFill>
            <a:ln w="25400" cap="flat" cmpd="sng" algn="ctr">
              <a:solidFill>
                <a:srgbClr val="4D4E5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plon BP Regular"/>
                <a:ea typeface="+mn-ea"/>
                <a:cs typeface="Simplon BP Regular"/>
              </a:endParaRPr>
            </a:p>
          </p:txBody>
        </p:sp>
        <p:sp>
          <p:nvSpPr>
            <p:cNvPr id="56" name="Round Same Side Corner Rectangle 91"/>
            <p:cNvSpPr/>
            <p:nvPr/>
          </p:nvSpPr>
          <p:spPr>
            <a:xfrm rot="16200000">
              <a:off x="-164789" y="2914719"/>
              <a:ext cx="720000" cy="288000"/>
            </a:xfrm>
            <a:prstGeom prst="round2SameRect">
              <a:avLst/>
            </a:prstGeom>
            <a:solidFill>
              <a:srgbClr val="4D4E5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Riscos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plon BP Regular"/>
                <a:ea typeface="+mn-ea"/>
                <a:cs typeface="Simplon BP Regular"/>
              </a:endParaRPr>
            </a:p>
          </p:txBody>
        </p:sp>
        <p:sp>
          <p:nvSpPr>
            <p:cNvPr id="57" name="Round Same Side Corner Rectangle 93"/>
            <p:cNvSpPr/>
            <p:nvPr/>
          </p:nvSpPr>
          <p:spPr>
            <a:xfrm rot="16200000">
              <a:off x="-164790" y="4444238"/>
              <a:ext cx="720000" cy="288000"/>
            </a:xfrm>
            <a:prstGeom prst="round2SameRect">
              <a:avLst/>
            </a:prstGeom>
            <a:solidFill>
              <a:srgbClr val="4D4E5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Outros </a:t>
              </a: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Assuntos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plon BP Regular"/>
                <a:ea typeface="+mn-ea"/>
                <a:cs typeface="Simplon BP Regular"/>
              </a:endParaRPr>
            </a:p>
          </p:txBody>
        </p:sp>
        <p:sp>
          <p:nvSpPr>
            <p:cNvPr id="58" name="Round Same Side Corner Rectangle 94"/>
            <p:cNvSpPr/>
            <p:nvPr/>
          </p:nvSpPr>
          <p:spPr>
            <a:xfrm rot="16200000">
              <a:off x="-164789" y="3679478"/>
              <a:ext cx="720000" cy="288000"/>
            </a:xfrm>
            <a:prstGeom prst="round2SameRect">
              <a:avLst/>
            </a:prstGeom>
            <a:solidFill>
              <a:srgbClr val="4D4E5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CRs</a:t>
              </a:r>
            </a:p>
          </p:txBody>
        </p:sp>
        <p:sp>
          <p:nvSpPr>
            <p:cNvPr id="59" name="Round Same Side Corner Rectangle 95"/>
            <p:cNvSpPr/>
            <p:nvPr/>
          </p:nvSpPr>
          <p:spPr>
            <a:xfrm rot="16200000">
              <a:off x="-164789" y="622566"/>
              <a:ext cx="720000" cy="288000"/>
            </a:xfrm>
            <a:prstGeom prst="round2SameRect">
              <a:avLst/>
            </a:prstGeom>
            <a:solidFill>
              <a:srgbClr val="4D4E5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Core Team</a:t>
              </a:r>
            </a:p>
          </p:txBody>
        </p:sp>
        <p:sp>
          <p:nvSpPr>
            <p:cNvPr id="60" name="Round Same Side Corner Rectangle 96"/>
            <p:cNvSpPr/>
            <p:nvPr/>
          </p:nvSpPr>
          <p:spPr>
            <a:xfrm rot="16200000">
              <a:off x="-164790" y="2152085"/>
              <a:ext cx="720000" cy="288000"/>
            </a:xfrm>
            <a:prstGeom prst="round2SameRect">
              <a:avLst/>
            </a:prstGeom>
            <a:solidFill>
              <a:srgbClr val="4D4E5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Plano Macro</a:t>
              </a:r>
            </a:p>
          </p:txBody>
        </p:sp>
        <p:sp>
          <p:nvSpPr>
            <p:cNvPr id="61" name="Round Same Side Corner Rectangle 97"/>
            <p:cNvSpPr/>
            <p:nvPr/>
          </p:nvSpPr>
          <p:spPr>
            <a:xfrm rot="16200000">
              <a:off x="-164789" y="1387325"/>
              <a:ext cx="720000" cy="288000"/>
            </a:xfrm>
            <a:prstGeom prst="round2Same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Status </a:t>
              </a: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Geral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plon BP Regular"/>
                <a:ea typeface="+mn-ea"/>
                <a:cs typeface="Simplon BP Regular"/>
              </a:endParaRPr>
            </a:p>
          </p:txBody>
        </p:sp>
      </p:grpSp>
      <p:sp>
        <p:nvSpPr>
          <p:cNvPr id="63" name="Footer Placeholder 1"/>
          <p:cNvSpPr txBox="1">
            <a:spLocks/>
          </p:cNvSpPr>
          <p:nvPr/>
        </p:nvSpPr>
        <p:spPr>
          <a:xfrm>
            <a:off x="366900" y="18759"/>
            <a:ext cx="36000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2"/>
                </a:solidFill>
                <a:latin typeface="Simplon BP Regular"/>
                <a:ea typeface="+mn-ea"/>
                <a:cs typeface="Simplon BP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 algn="l">
              <a:buFont typeface="Arial Unicode MS" pitchFamily="34" charset="-128"/>
              <a:buNone/>
            </a:pPr>
            <a:r>
              <a:rPr lang="pt-BR" b="1" dirty="0"/>
              <a:t>PROJETO RAID – PRJ709/STI84710</a:t>
            </a:r>
          </a:p>
        </p:txBody>
      </p:sp>
      <p:sp>
        <p:nvSpPr>
          <p:cNvPr id="144" name="Oval 124"/>
          <p:cNvSpPr>
            <a:spLocks noChangeAspect="1"/>
          </p:cNvSpPr>
          <p:nvPr/>
        </p:nvSpPr>
        <p:spPr>
          <a:xfrm>
            <a:off x="6084378" y="123494"/>
            <a:ext cx="143806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Simplon BP Regular"/>
              <a:cs typeface="Simplon BP Regular"/>
            </a:endParaRPr>
          </a:p>
        </p:txBody>
      </p:sp>
      <p:sp>
        <p:nvSpPr>
          <p:cNvPr id="145" name="Oval 124"/>
          <p:cNvSpPr>
            <a:spLocks noChangeAspect="1"/>
          </p:cNvSpPr>
          <p:nvPr/>
        </p:nvSpPr>
        <p:spPr>
          <a:xfrm>
            <a:off x="4788024" y="123478"/>
            <a:ext cx="143806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Simplon BP Regular"/>
              <a:cs typeface="Simplon BP Regular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58695" y="434098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00" dirty="0" smtClean="0">
                <a:solidFill>
                  <a:schemeClr val="dk1"/>
                </a:solidFill>
                <a:latin typeface="Simplon BP Regular"/>
                <a:cs typeface="Arial" pitchFamily="34" charset="0"/>
              </a:rPr>
              <a:t>N/A</a:t>
            </a:r>
            <a:endParaRPr lang="pt-BR" sz="1000" dirty="0">
              <a:solidFill>
                <a:schemeClr val="dk1"/>
              </a:solidFill>
              <a:latin typeface="Simplon BP Regular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39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entágono 52"/>
          <p:cNvSpPr/>
          <p:nvPr/>
        </p:nvSpPr>
        <p:spPr>
          <a:xfrm>
            <a:off x="4726248" y="981076"/>
            <a:ext cx="669851" cy="1670678"/>
          </a:xfrm>
          <a:prstGeom prst="homePlat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8627615" y="4737100"/>
            <a:ext cx="460375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543D946-5134-1748-A050-11636790511E}" type="slidenum">
              <a:rPr lang="en-US" sz="1400" smtClean="0">
                <a:solidFill>
                  <a:srgbClr val="4D4D4D"/>
                </a:solidFill>
                <a:latin typeface="Simplon BP Regular"/>
                <a:cs typeface="Simplon BP Regular"/>
              </a:rPr>
              <a:pPr eaLnBrk="1" hangingPunct="1"/>
              <a:t>6</a:t>
            </a:fld>
            <a:endParaRPr lang="en-US" sz="1400" dirty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graphicFrame>
        <p:nvGraphicFramePr>
          <p:cNvPr id="42" name="Objeto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660163"/>
              </p:ext>
            </p:extLst>
          </p:nvPr>
        </p:nvGraphicFramePr>
        <p:xfrm>
          <a:off x="2424839" y="848143"/>
          <a:ext cx="2391840" cy="1913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Planilha" r:id="rId3" imgW="4762567" imgH="3810112" progId="Excel.Sheet.12">
                  <p:link updateAutomatic="1"/>
                </p:oleObj>
              </mc:Choice>
              <mc:Fallback>
                <p:oleObj name="Planilha" r:id="rId3" imgW="4762567" imgH="381011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4839" y="848143"/>
                        <a:ext cx="2391840" cy="1913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to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516814"/>
              </p:ext>
            </p:extLst>
          </p:nvPr>
        </p:nvGraphicFramePr>
        <p:xfrm>
          <a:off x="1295157" y="2239585"/>
          <a:ext cx="1052510" cy="401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Planilha" r:id="rId5" imgW="1647719" imgH="628675" progId="Excel.Sheet.12">
                  <p:link updateAutomatic="1"/>
                </p:oleObj>
              </mc:Choice>
              <mc:Fallback>
                <p:oleObj name="Planilha" r:id="rId5" imgW="1647719" imgH="62867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157" y="2239585"/>
                        <a:ext cx="1052510" cy="401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to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457021"/>
              </p:ext>
            </p:extLst>
          </p:nvPr>
        </p:nvGraphicFramePr>
        <p:xfrm>
          <a:off x="5188396" y="981075"/>
          <a:ext cx="2640012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Planilha" r:id="rId7" imgW="4562541" imgH="2848069" progId="Excel.Sheet.12">
                  <p:link updateAutomatic="1"/>
                </p:oleObj>
              </mc:Choice>
              <mc:Fallback>
                <p:oleObj name="Planilha" r:id="rId7" imgW="4562541" imgH="284806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88396" y="981075"/>
                        <a:ext cx="2640012" cy="164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Conector angulado 50"/>
          <p:cNvCxnSpPr/>
          <p:nvPr/>
        </p:nvCxnSpPr>
        <p:spPr>
          <a:xfrm rot="5400000" flipH="1" flipV="1">
            <a:off x="6044221" y="1428413"/>
            <a:ext cx="278688" cy="692206"/>
          </a:xfrm>
          <a:prstGeom prst="bentConnector3">
            <a:avLst>
              <a:gd name="adj1" fmla="val 182027"/>
            </a:avLst>
          </a:prstGeom>
          <a:ln w="9525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5981001" y="1244314"/>
            <a:ext cx="361507" cy="2933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r>
              <a:rPr lang="pt-BR" sz="900" dirty="0" smtClean="0">
                <a:solidFill>
                  <a:schemeClr val="tx1"/>
                </a:solidFill>
                <a:latin typeface="Simplon BP Regular" pitchFamily="2" charset="0"/>
              </a:rPr>
              <a:t>100%</a:t>
            </a:r>
            <a:endParaRPr lang="pt-BR" sz="900" dirty="0">
              <a:solidFill>
                <a:schemeClr val="tx1"/>
              </a:solidFill>
              <a:latin typeface="Simplon BP Regular" pitchFamily="2" charset="0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611560" y="981076"/>
            <a:ext cx="616689" cy="16494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r>
              <a:rPr lang="pt-BR" sz="1600" dirty="0" smtClean="0">
                <a:latin typeface="Simplon BP Bold" pitchFamily="2" charset="0"/>
              </a:rPr>
              <a:t>ESCOPO E COBERTURA</a:t>
            </a:r>
            <a:endParaRPr lang="pt-BR" sz="1600" dirty="0">
              <a:latin typeface="Simplon BP Bold" pitchFamily="2" charset="0"/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611560" y="2825434"/>
            <a:ext cx="616689" cy="21863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r>
              <a:rPr lang="pt-BR" sz="1600" dirty="0" smtClean="0">
                <a:latin typeface="Simplon BP Bold" pitchFamily="2" charset="0"/>
              </a:rPr>
              <a:t>CRONOGRAMA</a:t>
            </a:r>
            <a:endParaRPr lang="pt-BR" sz="1600" dirty="0">
              <a:latin typeface="Simplon BP Bold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9000" y="2761615"/>
            <a:ext cx="7198242" cy="2381771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None/>
              <a:defRPr lang="en-US" sz="4200" b="0" i="0" kern="1200" noProof="0" dirty="0">
                <a:solidFill>
                  <a:srgbClr val="A037FF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r>
              <a:rPr lang="pt-BR" sz="3200" dirty="0" smtClean="0"/>
              <a:t>ESCOPO E EVOLUÇÃO</a:t>
            </a:r>
            <a:endParaRPr lang="pt-BR" sz="3200" dirty="0"/>
          </a:p>
        </p:txBody>
      </p:sp>
      <p:grpSp>
        <p:nvGrpSpPr>
          <p:cNvPr id="14" name="Group 98"/>
          <p:cNvGrpSpPr/>
          <p:nvPr/>
        </p:nvGrpSpPr>
        <p:grpSpPr>
          <a:xfrm>
            <a:off x="-9645" y="5763"/>
            <a:ext cx="348856" cy="5137737"/>
            <a:chOff x="-9645" y="5763"/>
            <a:chExt cx="348856" cy="5137737"/>
          </a:xfrm>
        </p:grpSpPr>
        <p:sp>
          <p:nvSpPr>
            <p:cNvPr id="15" name="Rectangle 92"/>
            <p:cNvSpPr/>
            <p:nvPr/>
          </p:nvSpPr>
          <p:spPr>
            <a:xfrm>
              <a:off x="-9645" y="5763"/>
              <a:ext cx="336026" cy="5137737"/>
            </a:xfrm>
            <a:prstGeom prst="rect">
              <a:avLst/>
            </a:prstGeom>
            <a:solidFill>
              <a:srgbClr val="4D4E50">
                <a:lumMod val="20000"/>
                <a:lumOff val="80000"/>
              </a:srgbClr>
            </a:solidFill>
            <a:ln w="25400" cap="flat" cmpd="sng" algn="ctr">
              <a:solidFill>
                <a:srgbClr val="4D4E5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plon BP Regular"/>
                <a:ea typeface="+mn-ea"/>
                <a:cs typeface="Simplon BP Regular"/>
              </a:endParaRPr>
            </a:p>
          </p:txBody>
        </p:sp>
        <p:sp>
          <p:nvSpPr>
            <p:cNvPr id="16" name="Round Same Side Corner Rectangle 91"/>
            <p:cNvSpPr/>
            <p:nvPr/>
          </p:nvSpPr>
          <p:spPr>
            <a:xfrm rot="16200000">
              <a:off x="-164789" y="2914719"/>
              <a:ext cx="720000" cy="288000"/>
            </a:xfrm>
            <a:prstGeom prst="round2SameRect">
              <a:avLst/>
            </a:prstGeom>
            <a:solidFill>
              <a:srgbClr val="4D4E5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Riscos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plon BP Regular"/>
                <a:ea typeface="+mn-ea"/>
                <a:cs typeface="Simplon BP Regular"/>
              </a:endParaRPr>
            </a:p>
          </p:txBody>
        </p:sp>
        <p:sp>
          <p:nvSpPr>
            <p:cNvPr id="17" name="Round Same Side Corner Rectangle 93"/>
            <p:cNvSpPr/>
            <p:nvPr/>
          </p:nvSpPr>
          <p:spPr>
            <a:xfrm rot="16200000">
              <a:off x="-164790" y="4444238"/>
              <a:ext cx="720000" cy="288000"/>
            </a:xfrm>
            <a:prstGeom prst="round2Same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Outros </a:t>
              </a: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Assuntos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plon BP Regular"/>
                <a:ea typeface="+mn-ea"/>
                <a:cs typeface="Simplon BP Regular"/>
              </a:endParaRPr>
            </a:p>
          </p:txBody>
        </p:sp>
        <p:sp>
          <p:nvSpPr>
            <p:cNvPr id="18" name="Round Same Side Corner Rectangle 94"/>
            <p:cNvSpPr/>
            <p:nvPr/>
          </p:nvSpPr>
          <p:spPr>
            <a:xfrm rot="16200000">
              <a:off x="-164789" y="3679478"/>
              <a:ext cx="720000" cy="288000"/>
            </a:xfrm>
            <a:prstGeom prst="round2SameRect">
              <a:avLst/>
            </a:prstGeom>
            <a:solidFill>
              <a:srgbClr val="4D4E5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CRs</a:t>
              </a:r>
            </a:p>
          </p:txBody>
        </p:sp>
        <p:sp>
          <p:nvSpPr>
            <p:cNvPr id="19" name="Round Same Side Corner Rectangle 95"/>
            <p:cNvSpPr/>
            <p:nvPr/>
          </p:nvSpPr>
          <p:spPr>
            <a:xfrm rot="16200000">
              <a:off x="-164789" y="622566"/>
              <a:ext cx="720000" cy="288000"/>
            </a:xfrm>
            <a:prstGeom prst="round2SameRect">
              <a:avLst/>
            </a:prstGeom>
            <a:solidFill>
              <a:srgbClr val="4D4E5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Core Team</a:t>
              </a:r>
            </a:p>
          </p:txBody>
        </p:sp>
        <p:sp>
          <p:nvSpPr>
            <p:cNvPr id="20" name="Round Same Side Corner Rectangle 96"/>
            <p:cNvSpPr/>
            <p:nvPr/>
          </p:nvSpPr>
          <p:spPr>
            <a:xfrm rot="16200000">
              <a:off x="-164790" y="2152085"/>
              <a:ext cx="720000" cy="288000"/>
            </a:xfrm>
            <a:prstGeom prst="round2SameRect">
              <a:avLst/>
            </a:prstGeom>
            <a:solidFill>
              <a:srgbClr val="4D4E5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Plano Macro</a:t>
              </a:r>
            </a:p>
          </p:txBody>
        </p:sp>
        <p:sp>
          <p:nvSpPr>
            <p:cNvPr id="21" name="Round Same Side Corner Rectangle 97"/>
            <p:cNvSpPr/>
            <p:nvPr/>
          </p:nvSpPr>
          <p:spPr>
            <a:xfrm rot="16200000">
              <a:off x="-164789" y="1387325"/>
              <a:ext cx="720000" cy="288000"/>
            </a:xfrm>
            <a:prstGeom prst="round2SameRect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Status </a:t>
              </a: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plon BP Regular"/>
                  <a:ea typeface="+mn-ea"/>
                  <a:cs typeface="Simplon BP Regular"/>
                </a:rPr>
                <a:t>Geral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plon BP Regular"/>
                <a:ea typeface="+mn-ea"/>
                <a:cs typeface="Simplon BP Regular"/>
              </a:endParaRPr>
            </a:p>
          </p:txBody>
        </p:sp>
      </p:grpSp>
      <p:sp>
        <p:nvSpPr>
          <p:cNvPr id="22" name="Footer Placeholder 1"/>
          <p:cNvSpPr txBox="1">
            <a:spLocks/>
          </p:cNvSpPr>
          <p:nvPr/>
        </p:nvSpPr>
        <p:spPr>
          <a:xfrm>
            <a:off x="366900" y="18759"/>
            <a:ext cx="36000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2"/>
                </a:solidFill>
                <a:latin typeface="Simplon BP Regular"/>
                <a:ea typeface="+mn-ea"/>
                <a:cs typeface="Simplon BP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PROJETO </a:t>
            </a:r>
            <a:r>
              <a:rPr lang="pt-BR" dirty="0" smtClean="0"/>
              <a:t>Unificação RAID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2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692592" y="3240091"/>
            <a:ext cx="2345079" cy="1590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sp>
        <p:nvSpPr>
          <p:cNvPr id="20" name="TextBox 21"/>
          <p:cNvSpPr txBox="1"/>
          <p:nvPr/>
        </p:nvSpPr>
        <p:spPr>
          <a:xfrm>
            <a:off x="6676618" y="3283036"/>
            <a:ext cx="2350421" cy="16906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Recuperações</a:t>
            </a:r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0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Financeiras</a:t>
            </a:r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do RAID </a:t>
            </a:r>
            <a:r>
              <a:rPr lang="en-US" sz="10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abaixo</a:t>
            </a:r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do </a:t>
            </a:r>
            <a:r>
              <a:rPr lang="en-US" sz="10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orçado</a:t>
            </a:r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0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em</a:t>
            </a:r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R$ 6,6MM, com gap </a:t>
            </a:r>
            <a:r>
              <a:rPr lang="en-US" sz="10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anual</a:t>
            </a:r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(FCST) de R$ 30,5MM.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0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Controles</a:t>
            </a:r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“</a:t>
            </a:r>
            <a:r>
              <a:rPr lang="en-US" sz="10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legados</a:t>
            </a:r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” </a:t>
            </a:r>
            <a:r>
              <a:rPr lang="en-US" sz="10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continuam</a:t>
            </a:r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0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tendo</a:t>
            </a:r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0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maior</a:t>
            </a:r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0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representatividade</a:t>
            </a:r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0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na</a:t>
            </a:r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0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recuperação</a:t>
            </a:r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0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financeira</a:t>
            </a:r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, </a:t>
            </a:r>
            <a:r>
              <a:rPr lang="en-US" sz="10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devido</a:t>
            </a:r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0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ao</a:t>
            </a:r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0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atraso</a:t>
            </a:r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0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nas</a:t>
            </a:r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0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entregas</a:t>
            </a:r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0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funcionais</a:t>
            </a:r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dos </a:t>
            </a:r>
            <a:r>
              <a:rPr lang="en-US" sz="10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controles</a:t>
            </a:r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de </a:t>
            </a:r>
            <a:r>
              <a:rPr lang="en-US" sz="10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Integridade</a:t>
            </a:r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(STI 84710 + 84711)</a:t>
            </a:r>
          </a:p>
        </p:txBody>
      </p:sp>
      <p:sp>
        <p:nvSpPr>
          <p:cNvPr id="24" name="Pentágono 23"/>
          <p:cNvSpPr/>
          <p:nvPr/>
        </p:nvSpPr>
        <p:spPr>
          <a:xfrm>
            <a:off x="2917869" y="3389735"/>
            <a:ext cx="666483" cy="1392237"/>
          </a:xfrm>
          <a:prstGeom prst="homePlat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sp>
        <p:nvSpPr>
          <p:cNvPr id="19" name="Pentágono 18"/>
          <p:cNvSpPr/>
          <p:nvPr/>
        </p:nvSpPr>
        <p:spPr>
          <a:xfrm>
            <a:off x="4653167" y="818703"/>
            <a:ext cx="666483" cy="2246313"/>
          </a:xfrm>
          <a:prstGeom prst="homePlat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92224"/>
              </p:ext>
            </p:extLst>
          </p:nvPr>
        </p:nvGraphicFramePr>
        <p:xfrm>
          <a:off x="45443" y="829336"/>
          <a:ext cx="4627562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Planilha" r:id="rId3" imgW="5648243" imgH="2743065" progId="Excel.Sheet.12">
                  <p:link updateAutomatic="1"/>
                </p:oleObj>
              </mc:Choice>
              <mc:Fallback>
                <p:oleObj name="Planilha" r:id="rId3" imgW="5648243" imgH="274306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443" y="829336"/>
                        <a:ext cx="4627562" cy="224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312988"/>
              </p:ext>
            </p:extLst>
          </p:nvPr>
        </p:nvGraphicFramePr>
        <p:xfrm>
          <a:off x="138216" y="3389735"/>
          <a:ext cx="2795607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Planilha" r:id="rId5" imgW="4314735" imgH="1714618" progId="Excel.Sheet.12">
                  <p:link updateAutomatic="1"/>
                </p:oleObj>
              </mc:Choice>
              <mc:Fallback>
                <p:oleObj name="Planilha" r:id="rId5" imgW="4314735" imgH="171461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216" y="3389735"/>
                        <a:ext cx="2795607" cy="1392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Conector reto 10"/>
          <p:cNvCxnSpPr/>
          <p:nvPr/>
        </p:nvCxnSpPr>
        <p:spPr>
          <a:xfrm>
            <a:off x="255177" y="2039527"/>
            <a:ext cx="87187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3747789" y="1847789"/>
            <a:ext cx="87187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222202" y="1073885"/>
            <a:ext cx="340242" cy="23391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cxnSp>
        <p:nvCxnSpPr>
          <p:cNvPr id="26" name="Conector angulado 25"/>
          <p:cNvCxnSpPr/>
          <p:nvPr/>
        </p:nvCxnSpPr>
        <p:spPr>
          <a:xfrm flipV="1">
            <a:off x="691112" y="1212110"/>
            <a:ext cx="1531089" cy="827417"/>
          </a:xfrm>
          <a:prstGeom prst="bentConnector3">
            <a:avLst>
              <a:gd name="adj1" fmla="val 0"/>
            </a:avLst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/>
          <p:nvPr/>
        </p:nvCxnSpPr>
        <p:spPr>
          <a:xfrm>
            <a:off x="2562443" y="1212109"/>
            <a:ext cx="1621281" cy="628489"/>
          </a:xfrm>
          <a:prstGeom prst="bentConnector3">
            <a:avLst>
              <a:gd name="adj1" fmla="val 100498"/>
            </a:avLst>
          </a:prstGeom>
          <a:ln w="9525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2205048" y="1041987"/>
            <a:ext cx="414670" cy="29771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r>
              <a:rPr lang="pt-BR" sz="1000" dirty="0" smtClean="0">
                <a:latin typeface="Simplon BP Regular" pitchFamily="2" charset="0"/>
              </a:rPr>
              <a:t>168%</a:t>
            </a:r>
          </a:p>
        </p:txBody>
      </p:sp>
      <p:graphicFrame>
        <p:nvGraphicFramePr>
          <p:cNvPr id="45" name="Objeto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676490"/>
              </p:ext>
            </p:extLst>
          </p:nvPr>
        </p:nvGraphicFramePr>
        <p:xfrm>
          <a:off x="3305175" y="3135313"/>
          <a:ext cx="3332163" cy="200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Planilha" r:id="rId7" imgW="4562541" imgH="2743065" progId="Excel.Sheet.12">
                  <p:link updateAutomatic="1"/>
                </p:oleObj>
              </mc:Choice>
              <mc:Fallback>
                <p:oleObj name="Planilha" r:id="rId7" imgW="4562541" imgH="274306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05175" y="3135313"/>
                        <a:ext cx="3332163" cy="200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607090"/>
              </p:ext>
            </p:extLst>
          </p:nvPr>
        </p:nvGraphicFramePr>
        <p:xfrm>
          <a:off x="5100638" y="788988"/>
          <a:ext cx="3897312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Planilha" r:id="rId9" imgW="4562541" imgH="2743065" progId="Excel.Sheet.12">
                  <p:link updateAutomatic="1"/>
                </p:oleObj>
              </mc:Choice>
              <mc:Fallback>
                <p:oleObj name="Planilha" r:id="rId9" imgW="4562541" imgH="274306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00638" y="788988"/>
                        <a:ext cx="3897312" cy="234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ítulo 1"/>
          <p:cNvSpPr txBox="1">
            <a:spLocks/>
          </p:cNvSpPr>
          <p:nvPr/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None/>
              <a:defRPr lang="en-US" sz="4200" b="0" i="0" kern="1200" noProof="0" dirty="0">
                <a:solidFill>
                  <a:srgbClr val="A037FF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r>
              <a:rPr lang="pt-BR" sz="3200" dirty="0" smtClean="0"/>
              <a:t>CONTEXTO</a:t>
            </a:r>
            <a:endParaRPr lang="pt-BR" sz="3200" dirty="0"/>
          </a:p>
        </p:txBody>
      </p:sp>
      <p:sp>
        <p:nvSpPr>
          <p:cNvPr id="21" name="Footer Placeholder 1"/>
          <p:cNvSpPr txBox="1">
            <a:spLocks/>
          </p:cNvSpPr>
          <p:nvPr/>
        </p:nvSpPr>
        <p:spPr>
          <a:xfrm>
            <a:off x="366900" y="18759"/>
            <a:ext cx="36000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2"/>
                </a:solidFill>
                <a:latin typeface="Simplon BP Regular"/>
                <a:ea typeface="+mn-ea"/>
                <a:cs typeface="Simplon BP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PROJETO </a:t>
            </a:r>
            <a:r>
              <a:rPr lang="pt-BR" dirty="0" smtClean="0"/>
              <a:t>Unificação RAID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87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ágono 5"/>
          <p:cNvSpPr/>
          <p:nvPr/>
        </p:nvSpPr>
        <p:spPr>
          <a:xfrm>
            <a:off x="2530551" y="1010093"/>
            <a:ext cx="4688955" cy="1718009"/>
          </a:xfrm>
          <a:prstGeom prst="homePlate">
            <a:avLst>
              <a:gd name="adj" fmla="val 165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sp>
        <p:nvSpPr>
          <p:cNvPr id="2" name="Pentágono 1"/>
          <p:cNvSpPr/>
          <p:nvPr/>
        </p:nvSpPr>
        <p:spPr>
          <a:xfrm>
            <a:off x="340242" y="1010093"/>
            <a:ext cx="2041451" cy="1718009"/>
          </a:xfrm>
          <a:prstGeom prst="homePlate">
            <a:avLst>
              <a:gd name="adj" fmla="val 1843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r>
              <a:rPr lang="pt-BR" sz="1600" dirty="0" smtClean="0">
                <a:latin typeface="Simplon BP Bold" pitchFamily="2" charset="0"/>
              </a:rPr>
              <a:t>PROJETO</a:t>
            </a:r>
            <a:endParaRPr lang="pt-BR" sz="1600" dirty="0">
              <a:latin typeface="Simplon BP Bold" pitchFamily="2" charset="0"/>
            </a:endParaRPr>
          </a:p>
        </p:txBody>
      </p:sp>
      <p:sp>
        <p:nvSpPr>
          <p:cNvPr id="5" name="Pentágono 4"/>
          <p:cNvSpPr/>
          <p:nvPr/>
        </p:nvSpPr>
        <p:spPr>
          <a:xfrm>
            <a:off x="340242" y="2952065"/>
            <a:ext cx="2041451" cy="1718009"/>
          </a:xfrm>
          <a:prstGeom prst="homePlate">
            <a:avLst>
              <a:gd name="adj" fmla="val 1843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r>
              <a:rPr lang="pt-BR" sz="1600" dirty="0" smtClean="0">
                <a:latin typeface="Simplon BP Bold" pitchFamily="2" charset="0"/>
              </a:rPr>
              <a:t>GOVERNANÇA</a:t>
            </a:r>
            <a:endParaRPr lang="pt-BR" sz="1600" dirty="0">
              <a:latin typeface="Simplon BP Bold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615605" y="1052624"/>
            <a:ext cx="4348717" cy="14247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800"/>
              </a:spcBef>
            </a:pPr>
            <a:r>
              <a:rPr lang="pt-BR" sz="1200" dirty="0" smtClean="0">
                <a:latin typeface="Simplon BP Regular" pitchFamily="2" charset="0"/>
              </a:rPr>
              <a:t>“LIÇÕES APRENDIDAS”</a:t>
            </a:r>
          </a:p>
          <a:p>
            <a:pPr>
              <a:lnSpc>
                <a:spcPts val="1200"/>
              </a:lnSpc>
              <a:spcBef>
                <a:spcPts val="800"/>
              </a:spcBef>
            </a:pPr>
            <a:r>
              <a:rPr lang="pt-BR" sz="1200" u="sng" dirty="0" smtClean="0">
                <a:latin typeface="Simplon BP Regular" pitchFamily="2" charset="0"/>
              </a:rPr>
              <a:t>EM EXECUÇÃO (UAT 84711):</a:t>
            </a:r>
          </a:p>
          <a:p>
            <a:pPr marL="285750" indent="-285750">
              <a:lnSpc>
                <a:spcPts val="12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pt-BR" sz="1200" dirty="0" smtClean="0">
                <a:latin typeface="Simplon BP Regular" pitchFamily="2" charset="0"/>
              </a:rPr>
              <a:t>UAT FERRAMENTA (AO INVÉS DE POR EVIDÊNCIAS)</a:t>
            </a:r>
          </a:p>
          <a:p>
            <a:pPr marL="285750" indent="-285750">
              <a:lnSpc>
                <a:spcPts val="12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pt-BR" sz="1200" dirty="0" smtClean="0">
                <a:latin typeface="Simplon BP Regular" pitchFamily="2" charset="0"/>
              </a:rPr>
              <a:t>PRESENCIAL (COM PARTICIPAÇÃO WEDO + DDSA +RA)</a:t>
            </a:r>
          </a:p>
          <a:p>
            <a:pPr marL="285750" indent="-285750">
              <a:lnSpc>
                <a:spcPts val="12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pt-BR" sz="1200" dirty="0" smtClean="0">
                <a:latin typeface="Simplon BP Regular" pitchFamily="2" charset="0"/>
              </a:rPr>
              <a:t>MASSA DE DADOS DE PRODUÇÃO</a:t>
            </a:r>
          </a:p>
          <a:p>
            <a:pPr>
              <a:lnSpc>
                <a:spcPts val="1200"/>
              </a:lnSpc>
              <a:spcBef>
                <a:spcPts val="800"/>
              </a:spcBef>
            </a:pPr>
            <a:r>
              <a:rPr lang="pt-BR" sz="1200" u="sng" dirty="0" smtClean="0">
                <a:latin typeface="Simplon BP Regular" pitchFamily="2" charset="0"/>
              </a:rPr>
              <a:t>EM AVALIAÇÃO:</a:t>
            </a:r>
          </a:p>
          <a:p>
            <a:pPr marL="285750" indent="-285750">
              <a:lnSpc>
                <a:spcPts val="12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pt-BR" sz="1200" dirty="0" smtClean="0">
                <a:latin typeface="Simplon BP Regular" pitchFamily="2" charset="0"/>
              </a:rPr>
              <a:t>TESTE CARGAS EM PRODUÇÃO</a:t>
            </a:r>
          </a:p>
        </p:txBody>
      </p:sp>
      <p:sp>
        <p:nvSpPr>
          <p:cNvPr id="9" name="Pentágono 8"/>
          <p:cNvSpPr/>
          <p:nvPr/>
        </p:nvSpPr>
        <p:spPr>
          <a:xfrm>
            <a:off x="2530551" y="2944977"/>
            <a:ext cx="4688955" cy="1718009"/>
          </a:xfrm>
          <a:prstGeom prst="homePlate">
            <a:avLst>
              <a:gd name="adj" fmla="val 141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latin typeface="Georgia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615605" y="3093835"/>
            <a:ext cx="4348717" cy="14247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800"/>
              </a:spcBef>
            </a:pPr>
            <a:r>
              <a:rPr lang="pt-BR" sz="1200" u="sng" dirty="0" smtClean="0">
                <a:latin typeface="Simplon BP Regular" pitchFamily="2" charset="0"/>
              </a:rPr>
              <a:t>EM EXECUÇÃO:</a:t>
            </a:r>
          </a:p>
          <a:p>
            <a:pPr marL="285750" indent="-285750">
              <a:lnSpc>
                <a:spcPts val="12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pt-BR" sz="1200" dirty="0" smtClean="0">
                <a:latin typeface="Simplon BP Regular" pitchFamily="2" charset="0"/>
              </a:rPr>
              <a:t>FÓRUM OPERACIONAL </a:t>
            </a:r>
            <a:r>
              <a:rPr lang="pt-BR" sz="1200" u="sng" dirty="0" smtClean="0">
                <a:latin typeface="Simplon BP Regular" pitchFamily="2" charset="0"/>
              </a:rPr>
              <a:t>SEMANAL</a:t>
            </a:r>
            <a:r>
              <a:rPr lang="pt-BR" sz="1200" dirty="0" smtClean="0">
                <a:latin typeface="Simplon BP Regular" pitchFamily="2" charset="0"/>
              </a:rPr>
              <a:t> PARA ACOMPANHAMENTO DE ARS / </a:t>
            </a:r>
            <a:r>
              <a:rPr lang="pt-BR" sz="1200" dirty="0" err="1" smtClean="0">
                <a:latin typeface="Simplon BP Regular" pitchFamily="2" charset="0"/>
              </a:rPr>
              <a:t>PKEs</a:t>
            </a:r>
            <a:r>
              <a:rPr lang="pt-BR" sz="1200" dirty="0" smtClean="0">
                <a:latin typeface="Simplon BP Regular" pitchFamily="2" charset="0"/>
              </a:rPr>
              <a:t> – DDSA + DIEO + RA + WEDO</a:t>
            </a:r>
          </a:p>
          <a:p>
            <a:pPr>
              <a:lnSpc>
                <a:spcPts val="1200"/>
              </a:lnSpc>
              <a:spcBef>
                <a:spcPts val="800"/>
              </a:spcBef>
            </a:pPr>
            <a:r>
              <a:rPr lang="pt-BR" sz="1200" u="sng" dirty="0" smtClean="0">
                <a:latin typeface="Simplon BP Regular" pitchFamily="2" charset="0"/>
              </a:rPr>
              <a:t>A INICIAR:</a:t>
            </a:r>
          </a:p>
          <a:p>
            <a:pPr marL="285750" indent="-285750">
              <a:lnSpc>
                <a:spcPts val="12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pt-BR" sz="1200" dirty="0" smtClean="0">
                <a:latin typeface="Simplon BP Regular" pitchFamily="2" charset="0"/>
              </a:rPr>
              <a:t>RETORNO DO STEERING – 20/05</a:t>
            </a:r>
          </a:p>
        </p:txBody>
      </p:sp>
      <p:sp>
        <p:nvSpPr>
          <p:cNvPr id="7" name="Fluxograma: Processo alternativo 6"/>
          <p:cNvSpPr/>
          <p:nvPr/>
        </p:nvSpPr>
        <p:spPr>
          <a:xfrm>
            <a:off x="7336464" y="1010093"/>
            <a:ext cx="1690577" cy="1718009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r>
              <a:rPr lang="pt-BR" sz="1200" dirty="0" smtClean="0">
                <a:solidFill>
                  <a:schemeClr val="tx1"/>
                </a:solidFill>
                <a:latin typeface="Simplon BP Regular" pitchFamily="2" charset="0"/>
              </a:rPr>
              <a:t>MAIOR ACURACIDADE NA IDENTIFICAÇÃO DE ERROS E VELOCIDADE NAS CORREÇÕES PRÉ PRODUÇÃO</a:t>
            </a:r>
            <a:endParaRPr lang="pt-BR" sz="1200" dirty="0">
              <a:solidFill>
                <a:schemeClr val="tx1"/>
              </a:solidFill>
              <a:latin typeface="Simplon BP Regular" pitchFamily="2" charset="0"/>
            </a:endParaRPr>
          </a:p>
        </p:txBody>
      </p:sp>
      <p:sp>
        <p:nvSpPr>
          <p:cNvPr id="12" name="Fluxograma: Processo alternativo 11"/>
          <p:cNvSpPr/>
          <p:nvPr/>
        </p:nvSpPr>
        <p:spPr>
          <a:xfrm>
            <a:off x="7336464" y="2952065"/>
            <a:ext cx="1690577" cy="1718009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r>
              <a:rPr lang="pt-BR" sz="1200" dirty="0" smtClean="0">
                <a:solidFill>
                  <a:schemeClr val="tx1"/>
                </a:solidFill>
                <a:latin typeface="Simplon BP Regular" pitchFamily="2" charset="0"/>
              </a:rPr>
              <a:t>ALINHAMENTO, DIRECIONAMENTO E VALIDAÇÃO DAS CORREÇÕES</a:t>
            </a:r>
          </a:p>
          <a:p>
            <a:pPr algn="ctr">
              <a:lnSpc>
                <a:spcPts val="1800"/>
              </a:lnSpc>
              <a:spcBef>
                <a:spcPts val="800"/>
              </a:spcBef>
            </a:pPr>
            <a:r>
              <a:rPr lang="pt-BR" sz="1200" dirty="0" smtClean="0">
                <a:solidFill>
                  <a:schemeClr val="tx1"/>
                </a:solidFill>
                <a:latin typeface="Simplon BP Regular" pitchFamily="2" charset="0"/>
              </a:rPr>
              <a:t>VISIBILIDADE DAS AÇÕES EM FÓRUM EXECUTIVO</a:t>
            </a:r>
            <a:endParaRPr lang="pt-BR" sz="1200" dirty="0">
              <a:solidFill>
                <a:schemeClr val="tx1"/>
              </a:solidFill>
              <a:latin typeface="Simplon BP Regular" pitchFamily="2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None/>
              <a:defRPr lang="en-US" sz="4200" b="0" i="0" kern="1200" noProof="0" dirty="0">
                <a:solidFill>
                  <a:srgbClr val="A037FF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r>
              <a:rPr lang="pt-BR" sz="3200" dirty="0" smtClean="0"/>
              <a:t>PRÓXIMOS PASSOS 1/2</a:t>
            </a:r>
            <a:endParaRPr lang="pt-BR" sz="3200" dirty="0"/>
          </a:p>
        </p:txBody>
      </p:sp>
      <p:sp>
        <p:nvSpPr>
          <p:cNvPr id="13" name="Footer Placeholder 1"/>
          <p:cNvSpPr txBox="1">
            <a:spLocks/>
          </p:cNvSpPr>
          <p:nvPr/>
        </p:nvSpPr>
        <p:spPr>
          <a:xfrm>
            <a:off x="366900" y="18759"/>
            <a:ext cx="36000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2"/>
                </a:solidFill>
                <a:latin typeface="Simplon BP Regular"/>
                <a:ea typeface="+mn-ea"/>
                <a:cs typeface="Simplon BP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PROJETO </a:t>
            </a:r>
            <a:r>
              <a:rPr lang="pt-BR" dirty="0" smtClean="0"/>
              <a:t>Unificação RAID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877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597174"/>
              </p:ext>
            </p:extLst>
          </p:nvPr>
        </p:nvGraphicFramePr>
        <p:xfrm>
          <a:off x="52388" y="771550"/>
          <a:ext cx="9028112" cy="433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Planilha" r:id="rId3" imgW="15716227" imgH="7543834" progId="Excel.Sheet.12">
                  <p:link updateAutomatic="1"/>
                </p:oleObj>
              </mc:Choice>
              <mc:Fallback>
                <p:oleObj name="Planilha" r:id="rId3" imgW="15716227" imgH="754383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388" y="771550"/>
                        <a:ext cx="9028112" cy="433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None/>
              <a:defRPr lang="en-US" sz="4200" b="0" i="0" kern="1200" noProof="0" dirty="0">
                <a:solidFill>
                  <a:srgbClr val="A037FF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r>
              <a:rPr lang="pt-BR" sz="3200" dirty="0" smtClean="0"/>
              <a:t>PRÓXIMOS PASSOS 2/2</a:t>
            </a:r>
            <a:endParaRPr lang="pt-BR" sz="3200" dirty="0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366900" y="18759"/>
            <a:ext cx="36000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2"/>
                </a:solidFill>
                <a:latin typeface="Simplon BP Regular"/>
                <a:ea typeface="+mn-ea"/>
                <a:cs typeface="Simplon BP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PROJETO </a:t>
            </a:r>
            <a:r>
              <a:rPr lang="pt-BR" dirty="0" smtClean="0"/>
              <a:t>Unificação RAID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403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Ey0fbhGIE2w2PGNlXbO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Ey0fbhGIE2w2PGNlXbOa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Ey0fbhGIE2w2PGNlXbOa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Ey0fbhGIE2w2PGNlXbOa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Ey0fbhGIE2w2PGNlXbOa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Ey0fbhGIE2w2PGNlXbOaA"/>
</p:tagLst>
</file>

<file path=ppt/theme/theme1.xml><?xml version="1.0" encoding="utf-8"?>
<a:theme xmlns:a="http://schemas.openxmlformats.org/drawingml/2006/main" name="Oi2016_template_v04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4" id="{61D9B774-AF9D-5243-B5B9-00A84C8902E2}" vid="{3888B414-3C1C-4740-967E-F7D965A3710A}"/>
    </a:ext>
  </a:extLst>
</a:theme>
</file>

<file path=ppt/theme/theme10.xml><?xml version="1.0" encoding="utf-8"?>
<a:theme xmlns:a="http://schemas.openxmlformats.org/drawingml/2006/main" name="Storytelling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4" id="{61D9B774-AF9D-5243-B5B9-00A84C8902E2}" vid="{19F0CE3E-924C-BF47-8E15-551F6F598481}"/>
    </a:ext>
  </a:extLst>
</a:theme>
</file>

<file path=ppt/theme/theme11.xml><?xml version="1.0" encoding="utf-8"?>
<a:theme xmlns:a="http://schemas.openxmlformats.org/drawingml/2006/main" name="Storytelling_Laranja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4" id="{61D9B774-AF9D-5243-B5B9-00A84C8902E2}" vid="{35E6E8C9-7A62-9846-A67A-BDAD60DD2850}"/>
    </a:ext>
  </a:extLst>
</a:theme>
</file>

<file path=ppt/theme/theme12.xml><?xml version="1.0" encoding="utf-8"?>
<a:theme xmlns:a="http://schemas.openxmlformats.org/drawingml/2006/main" name="Storytelling_Verde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4" id="{61D9B774-AF9D-5243-B5B9-00A84C8902E2}" vid="{CFE081ED-F88F-294B-8533-35BB9108FEC3}"/>
    </a:ext>
  </a:extLst>
</a:theme>
</file>

<file path=ppt/theme/theme13.xml><?xml version="1.0" encoding="utf-8"?>
<a:theme xmlns:a="http://schemas.openxmlformats.org/drawingml/2006/main" name="Storytelling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4" id="{61D9B774-AF9D-5243-B5B9-00A84C8902E2}" vid="{0F8AB69B-4A77-4B42-9C43-396A87215F53}"/>
    </a:ext>
  </a:extLst>
</a:theme>
</file>

<file path=ppt/theme/theme14.xml><?xml version="1.0" encoding="utf-8"?>
<a:theme xmlns:a="http://schemas.openxmlformats.org/drawingml/2006/main" name="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4" id="{61D9B774-AF9D-5243-B5B9-00A84C8902E2}" vid="{4FF4BE83-82FA-064E-BFC9-AB62B70F9021}"/>
    </a:ext>
  </a:extLst>
</a:theme>
</file>

<file path=ppt/theme/theme3.xml><?xml version="1.0" encoding="utf-8"?>
<a:theme xmlns:a="http://schemas.openxmlformats.org/drawingml/2006/main" name="1_Oi Mestre_Laranja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4" id="{61D9B774-AF9D-5243-B5B9-00A84C8902E2}" vid="{60F32B61-8411-8E48-9B26-6A6D069F256C}"/>
    </a:ext>
  </a:extLst>
</a:theme>
</file>

<file path=ppt/theme/theme4.xml><?xml version="1.0" encoding="utf-8"?>
<a:theme xmlns:a="http://schemas.openxmlformats.org/drawingml/2006/main" name="Oi Mestre_Verde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A02BFF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solidFill>
            <a:srgbClr val="A02B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4" id="{61D9B774-AF9D-5243-B5B9-00A84C8902E2}" vid="{5155BD69-B3E3-304F-B90C-2C6BFD0944D8}"/>
    </a:ext>
  </a:extLst>
</a:theme>
</file>

<file path=ppt/theme/theme5.xml><?xml version="1.0" encoding="utf-8"?>
<a:theme xmlns:a="http://schemas.openxmlformats.org/drawingml/2006/main" name="Oi Mestr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4" id="{61D9B774-AF9D-5243-B5B9-00A84C8902E2}" vid="{BCCE1D77-F4E3-854D-A692-0A2EABCBC089}"/>
    </a:ext>
  </a:extLst>
</a:theme>
</file>

<file path=ppt/theme/theme6.xml><?xml version="1.0" encoding="utf-8"?>
<a:theme xmlns:a="http://schemas.openxmlformats.org/drawingml/2006/main" name="Bas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4" id="{61D9B774-AF9D-5243-B5B9-00A84C8902E2}" vid="{9862C69E-F1D2-E340-8077-A1CDE14F9BAE}"/>
    </a:ext>
  </a:extLst>
</a:theme>
</file>

<file path=ppt/theme/theme7.xml><?xml version="1.0" encoding="utf-8"?>
<a:theme xmlns:a="http://schemas.openxmlformats.org/drawingml/2006/main" name="Base_Laranja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4" id="{61D9B774-AF9D-5243-B5B9-00A84C8902E2}" vid="{53BB9BD6-A25A-3847-8490-F711BA3F8238}"/>
    </a:ext>
  </a:extLst>
</a:theme>
</file>

<file path=ppt/theme/theme8.xml><?xml version="1.0" encoding="utf-8"?>
<a:theme xmlns:a="http://schemas.openxmlformats.org/drawingml/2006/main" name="Base_Verde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4" id="{61D9B774-AF9D-5243-B5B9-00A84C8902E2}" vid="{EF1135F4-72C4-8F4B-BD01-D471B8420023}"/>
    </a:ext>
  </a:extLst>
</a:theme>
</file>

<file path=ppt/theme/theme9.xml><?xml version="1.0" encoding="utf-8"?>
<a:theme xmlns:a="http://schemas.openxmlformats.org/drawingml/2006/main" name="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4" id="{61D9B774-AF9D-5243-B5B9-00A84C8902E2}" vid="{2A0133A5-2244-704F-87E3-FE26E72B13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Oi2016_template_v04</Template>
  <TotalTime>1248</TotalTime>
  <Words>1111</Words>
  <Application>Microsoft Office PowerPoint</Application>
  <PresentationFormat>Apresentação na tela (16:9)</PresentationFormat>
  <Paragraphs>418</Paragraphs>
  <Slides>14</Slides>
  <Notes>3</Notes>
  <HiddenSlides>3</HiddenSlides>
  <MMClips>0</MMClips>
  <ScaleCrop>false</ScaleCrop>
  <HeadingPairs>
    <vt:vector size="8" baseType="variant">
      <vt:variant>
        <vt:lpstr>Fontes usadas</vt:lpstr>
      </vt:variant>
      <vt:variant>
        <vt:i4>13</vt:i4>
      </vt:variant>
      <vt:variant>
        <vt:lpstr>Tema</vt:lpstr>
      </vt:variant>
      <vt:variant>
        <vt:i4>14</vt:i4>
      </vt:variant>
      <vt:variant>
        <vt:lpstr>Vínculos</vt:lpstr>
      </vt:variant>
      <vt:variant>
        <vt:i4>9</vt:i4>
      </vt:variant>
      <vt:variant>
        <vt:lpstr>Títulos de slides</vt:lpstr>
      </vt:variant>
      <vt:variant>
        <vt:i4>14</vt:i4>
      </vt:variant>
    </vt:vector>
  </HeadingPairs>
  <TitlesOfParts>
    <vt:vector size="50" baseType="lpstr">
      <vt:lpstr>Arial Unicode MS</vt:lpstr>
      <vt:lpstr>MS Gothic</vt:lpstr>
      <vt:lpstr>ＭＳ Ｐゴシック</vt:lpstr>
      <vt:lpstr>Arial</vt:lpstr>
      <vt:lpstr>Calibri</vt:lpstr>
      <vt:lpstr>Georgia</vt:lpstr>
      <vt:lpstr>Museo Sans 300</vt:lpstr>
      <vt:lpstr>Simplon BP</vt:lpstr>
      <vt:lpstr>Simplon BP Bold</vt:lpstr>
      <vt:lpstr>Simplon BP Regular</vt:lpstr>
      <vt:lpstr>Simplon Oi Headline</vt:lpstr>
      <vt:lpstr>Times New Roman</vt:lpstr>
      <vt:lpstr>Wingdings</vt:lpstr>
      <vt:lpstr>Oi2016_template_v04</vt:lpstr>
      <vt:lpstr>Oi Mestre_Roxo</vt:lpstr>
      <vt:lpstr>1_Oi Mestre_Laranja</vt:lpstr>
      <vt:lpstr>Oi Mestre_Verde</vt:lpstr>
      <vt:lpstr>Oi Mestre_Azul</vt:lpstr>
      <vt:lpstr>Base_Roxo</vt:lpstr>
      <vt:lpstr>Base_Laranja</vt:lpstr>
      <vt:lpstr>Base_Verde</vt:lpstr>
      <vt:lpstr>Base_Azul</vt:lpstr>
      <vt:lpstr>Storytelling_Roxo</vt:lpstr>
      <vt:lpstr>Storytelling_Laranja</vt:lpstr>
      <vt:lpstr>Storytelling_Verde</vt:lpstr>
      <vt:lpstr>Storytelling_Azul</vt:lpstr>
      <vt:lpstr>FBBR0598.TP.130513</vt:lpstr>
      <vt:lpstr>D:\Oi\REVENUE_ASSURANCE\RAID_7\20160504\GRAFICOS.xlsx!Plan2!L1C1:L19C10</vt:lpstr>
      <vt:lpstr>D:\Oi\REVENUE_ASSURANCE\RAID_7\20160504\GRAFICOS.xlsx!Plan2!L18C11:L21C14</vt:lpstr>
      <vt:lpstr>D:\Oi\REVENUE_ASSURANCE\COBERTURA_RA\PAINEL_COBERTURA.xlsx!DIN_VISAO_RAID![PAINEL_COBERTURA.xlsx]DIN_VISAO_RAID Gráfico 2</vt:lpstr>
      <vt:lpstr>D:\Oi\REVENUE_ASSURANCE\RAID_7\20160504\GRAFICOS.xlsx!Plan1![GRAFICOS.xlsx]Plan1 Gráfico 1</vt:lpstr>
      <vt:lpstr>D:\Oi\REVENUE_ASSURANCE\RAID_7\20160504\GRAFICOS.xlsx!Plan1![GRAFICOS.xlsx]Plan1 Gráfico 2</vt:lpstr>
      <vt:lpstr>D:\Oi\REVENUE_ASSURANCE\RAID_7\20160504\GRAFICOS.xlsx!Plan1![GRAFICOS.xlsx]Plan1 Gráfico 3</vt:lpstr>
      <vt:lpstr>D:\Oi\REVENUE_ASSURANCE\RAID_7\20160504\GRAFICOS.xlsx!Plan1![GRAFICOS.xlsx]Plan1 Gráfico 4</vt:lpstr>
      <vt:lpstr>D:\Oi\REVENUE_ASSURANCE\RAID_7\20160504\FUP_RAID.xlsx!Plan1!L2C2:L24C14</vt:lpstr>
      <vt:lpstr>D:\Oi\REVENUE_ASSURANCE\RAID_7\20160504\stc_sisraf.xlsx!Plan1![stc_sisraf.xlsx]Plan1 Gráfico 1</vt:lpstr>
      <vt:lpstr>projeto RAID rsE</vt:lpstr>
      <vt:lpstr>Agenda</vt:lpstr>
      <vt:lpstr>Core team</vt:lpstr>
      <vt:lpstr>Status geral</vt:lpstr>
      <vt:lpstr>Status geral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RAID rsE</dc:title>
  <dc:creator>profile</dc:creator>
  <cp:lastModifiedBy>Leandro Frossard</cp:lastModifiedBy>
  <cp:revision>41</cp:revision>
  <cp:lastPrinted>2016-05-17T18:33:28Z</cp:lastPrinted>
  <dcterms:created xsi:type="dcterms:W3CDTF">2016-05-17T18:07:24Z</dcterms:created>
  <dcterms:modified xsi:type="dcterms:W3CDTF">2016-07-27T14:44:14Z</dcterms:modified>
</cp:coreProperties>
</file>